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6"/>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alliwell (1703769)" userId="S::1703769@student.uwtsd.ac.uk::40660c06-7e12-494a-b0fe-cebde4ef3f0b" providerId="AD" clId="Web-{CE82EA19-E1FB-46D1-A371-B924B2678EE6}"/>
    <pc:docChg chg="modSld">
      <pc:chgData name="Sarah Halliwell (1703769)" userId="S::1703769@student.uwtsd.ac.uk::40660c06-7e12-494a-b0fe-cebde4ef3f0b" providerId="AD" clId="Web-{CE82EA19-E1FB-46D1-A371-B924B2678EE6}" dt="2018-12-03T14:06:23.346" v="1"/>
      <pc:docMkLst>
        <pc:docMk/>
      </pc:docMkLst>
      <pc:sldChg chg="modNotes">
        <pc:chgData name="Sarah Halliwell (1703769)" userId="S::1703769@student.uwtsd.ac.uk::40660c06-7e12-494a-b0fe-cebde4ef3f0b" providerId="AD" clId="Web-{CE82EA19-E1FB-46D1-A371-B924B2678EE6}" dt="2018-12-03T14:06:23.346" v="1"/>
        <pc:sldMkLst>
          <pc:docMk/>
          <pc:sldMk cId="3936079770"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11690-375B-4C77-91D6-ED1C318A56FE}" type="datetimeFigureOut">
              <a:rPr lang="en-GB"/>
              <a:t>03/12/2018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6F3759-438F-4B76-9F18-C71DE1EFF3C4}" type="slidenum">
              <a:rPr lang="en-GB"/>
              <a:t>‹#›</a:t>
            </a:fld>
            <a:endParaRPr lang="en-US"/>
          </a:p>
        </p:txBody>
      </p:sp>
    </p:spTree>
    <p:extLst>
      <p:ext uri="{BB962C8B-B14F-4D97-AF65-F5344CB8AC3E}">
        <p14:creationId xmlns:p14="http://schemas.microsoft.com/office/powerpoint/2010/main" val="2120823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 </a:t>
            </a:r>
            <a:r>
              <a:rPr lang="en-US" dirty="0" err="1"/>
              <a:t>Beineckes</a:t>
            </a:r>
            <a:r>
              <a:rPr lang="en-US" dirty="0"/>
              <a:t> presidency, the NRDC focused strongly on protecting wildlife and wild places, clean air, water and oceans and to fight against pollution.</a:t>
            </a:r>
          </a:p>
        </p:txBody>
      </p:sp>
      <p:sp>
        <p:nvSpPr>
          <p:cNvPr id="4" name="Slide Number Placeholder 3"/>
          <p:cNvSpPr>
            <a:spLocks noGrp="1"/>
          </p:cNvSpPr>
          <p:nvPr>
            <p:ph type="sldNum" sz="quarter" idx="5"/>
          </p:nvPr>
        </p:nvSpPr>
        <p:spPr/>
        <p:txBody>
          <a:bodyPr/>
          <a:lstStyle/>
          <a:p>
            <a:fld id="{C66F3759-438F-4B76-9F18-C71DE1EFF3C4}" type="slidenum">
              <a:rPr lang="en-GB"/>
              <a:t>3</a:t>
            </a:fld>
            <a:endParaRPr lang="en-US"/>
          </a:p>
        </p:txBody>
      </p:sp>
    </p:spTree>
    <p:extLst>
      <p:ext uri="{BB962C8B-B14F-4D97-AF65-F5344CB8AC3E}">
        <p14:creationId xmlns:p14="http://schemas.microsoft.com/office/powerpoint/2010/main" val="2604521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000"/>
              </a:spcBef>
            </a:pPr>
            <a:endParaRPr lang="en-US" dirty="0">
              <a:cs typeface="Calibri"/>
            </a:endParaRPr>
          </a:p>
          <a:p>
            <a:r>
              <a:rPr lang="en-US" dirty="0"/>
              <a:t>In addition to Frances' career at the NRDC, Frances has had leadership roles in many other environmental organizations, including serving on the boards of the World Resources institute, the International Centre for Environmental Leadership in Business, Energy Future </a:t>
            </a:r>
            <a:r>
              <a:rPr lang="en-US" dirty="0" err="1"/>
              <a:t>Coalilition</a:t>
            </a:r>
            <a:r>
              <a:rPr lang="en-US" dirty="0"/>
              <a:t> and Conservation, </a:t>
            </a:r>
            <a:r>
              <a:rPr lang="en-US" dirty="0" err="1"/>
              <a:t>Cimate</a:t>
            </a:r>
            <a:r>
              <a:rPr lang="en-US" dirty="0"/>
              <a:t> Central and a trustee of Client Earth, environmental lawyers. Also Frances has been a member on the boards of the wilderness Society, the New York League of Conservation and the China-US-Centre for sustainable development. Alliance to save energy. (n.d.).</a:t>
            </a:r>
            <a:endParaRPr lang="en-US" dirty="0">
              <a:cs typeface="Calibri"/>
            </a:endParaRPr>
          </a:p>
        </p:txBody>
      </p:sp>
      <p:sp>
        <p:nvSpPr>
          <p:cNvPr id="4" name="Slide Number Placeholder 3"/>
          <p:cNvSpPr>
            <a:spLocks noGrp="1"/>
          </p:cNvSpPr>
          <p:nvPr>
            <p:ph type="sldNum" sz="quarter" idx="5"/>
          </p:nvPr>
        </p:nvSpPr>
        <p:spPr/>
        <p:txBody>
          <a:bodyPr/>
          <a:lstStyle/>
          <a:p>
            <a:fld id="{C66F3759-438F-4B76-9F18-C71DE1EFF3C4}" type="slidenum">
              <a:rPr lang="en-GB"/>
              <a:t>4</a:t>
            </a:fld>
            <a:endParaRPr lang="en-US"/>
          </a:p>
        </p:txBody>
      </p:sp>
    </p:spTree>
    <p:extLst>
      <p:ext uri="{BB962C8B-B14F-4D97-AF65-F5344CB8AC3E}">
        <p14:creationId xmlns:p14="http://schemas.microsoft.com/office/powerpoint/2010/main" val="1918569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Upon her new found interests she choose a route to pursue a future as an environmental activist and after her graduation in 1971, Frances went on to get her masters degree from the Yale School of Forestry. World biography. (n.d.). </a:t>
            </a:r>
          </a:p>
        </p:txBody>
      </p:sp>
      <p:sp>
        <p:nvSpPr>
          <p:cNvPr id="4" name="Slide Number Placeholder 3"/>
          <p:cNvSpPr>
            <a:spLocks noGrp="1"/>
          </p:cNvSpPr>
          <p:nvPr>
            <p:ph type="sldNum" sz="quarter" idx="5"/>
          </p:nvPr>
        </p:nvSpPr>
        <p:spPr/>
        <p:txBody>
          <a:bodyPr/>
          <a:lstStyle/>
          <a:p>
            <a:fld id="{C66F3759-438F-4B76-9F18-C71DE1EFF3C4}" type="slidenum">
              <a:rPr lang="en-GB"/>
              <a:t>5</a:t>
            </a:fld>
            <a:endParaRPr lang="en-US"/>
          </a:p>
        </p:txBody>
      </p:sp>
    </p:spTree>
    <p:extLst>
      <p:ext uri="{BB962C8B-B14F-4D97-AF65-F5344CB8AC3E}">
        <p14:creationId xmlns:p14="http://schemas.microsoft.com/office/powerpoint/2010/main" val="3764182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Frances has also co-authored two books, The World We Create : A message of hope for a planet in peril and An American Call to Action on Global Climate Change in which, Frances penned a modern version of Thomas Paine's pamphlet, Common Sense, a revolutionary classic, which calls on us as a nation to take action on climate change. Redford, R. (2009).</a:t>
            </a:r>
          </a:p>
        </p:txBody>
      </p:sp>
      <p:sp>
        <p:nvSpPr>
          <p:cNvPr id="4" name="Slide Number Placeholder 3"/>
          <p:cNvSpPr>
            <a:spLocks noGrp="1"/>
          </p:cNvSpPr>
          <p:nvPr>
            <p:ph type="sldNum" sz="quarter" idx="5"/>
          </p:nvPr>
        </p:nvSpPr>
        <p:spPr/>
        <p:txBody>
          <a:bodyPr/>
          <a:lstStyle/>
          <a:p>
            <a:fld id="{C66F3759-438F-4B76-9F18-C71DE1EFF3C4}" type="slidenum">
              <a:rPr lang="en-GB"/>
              <a:t>6</a:t>
            </a:fld>
            <a:endParaRPr lang="en-US"/>
          </a:p>
        </p:txBody>
      </p:sp>
    </p:spTree>
    <p:extLst>
      <p:ext uri="{BB962C8B-B14F-4D97-AF65-F5344CB8AC3E}">
        <p14:creationId xmlns:p14="http://schemas.microsoft.com/office/powerpoint/2010/main" val="1342656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Frances Joined the peoples march, the biggest rally for climate action, ever. More than 300,000 attended the march to raise awareness and demand action from world leaders. The march not only outline the need for environmental action but also humanitarian, health, economic and justice issues. Beinecke, F. (2014). </a:t>
            </a:r>
          </a:p>
        </p:txBody>
      </p:sp>
      <p:sp>
        <p:nvSpPr>
          <p:cNvPr id="4" name="Slide Number Placeholder 3"/>
          <p:cNvSpPr>
            <a:spLocks noGrp="1"/>
          </p:cNvSpPr>
          <p:nvPr>
            <p:ph type="sldNum" sz="quarter" idx="5"/>
          </p:nvPr>
        </p:nvSpPr>
        <p:spPr/>
        <p:txBody>
          <a:bodyPr/>
          <a:lstStyle/>
          <a:p>
            <a:fld id="{C66F3759-438F-4B76-9F18-C71DE1EFF3C4}" type="slidenum">
              <a:rPr lang="en-GB"/>
              <a:t>7</a:t>
            </a:fld>
            <a:endParaRPr lang="en-US"/>
          </a:p>
        </p:txBody>
      </p:sp>
    </p:spTree>
    <p:extLst>
      <p:ext uri="{BB962C8B-B14F-4D97-AF65-F5344CB8AC3E}">
        <p14:creationId xmlns:p14="http://schemas.microsoft.com/office/powerpoint/2010/main" val="3883102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Frances message is blunt and to the point, the signs of global warming are unmistakable and climate change, world-wide, is happening much faster than studies first suggested. Cooke, R. (2009).</a:t>
            </a:r>
          </a:p>
        </p:txBody>
      </p:sp>
      <p:sp>
        <p:nvSpPr>
          <p:cNvPr id="4" name="Slide Number Placeholder 3"/>
          <p:cNvSpPr>
            <a:spLocks noGrp="1"/>
          </p:cNvSpPr>
          <p:nvPr>
            <p:ph type="sldNum" sz="quarter" idx="5"/>
          </p:nvPr>
        </p:nvSpPr>
        <p:spPr/>
        <p:txBody>
          <a:bodyPr/>
          <a:lstStyle/>
          <a:p>
            <a:fld id="{C66F3759-438F-4B76-9F18-C71DE1EFF3C4}" type="slidenum">
              <a:rPr lang="en-GB"/>
              <a:t>8</a:t>
            </a:fld>
            <a:endParaRPr lang="en-US"/>
          </a:p>
        </p:txBody>
      </p:sp>
    </p:spTree>
    <p:extLst>
      <p:ext uri="{BB962C8B-B14F-4D97-AF65-F5344CB8AC3E}">
        <p14:creationId xmlns:p14="http://schemas.microsoft.com/office/powerpoint/2010/main" val="3832453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Changes may be technological or behavioral, but all require a great commitment to action. The greatest challenge will be overcoming the fossil fuel industry, climate deniers, intransigence from some people and complacency from others. We need to be more educated on what inspires people to act on climate change and we need to be more strategic in how we communicate. Beinecke, F. (2014).</a:t>
            </a:r>
          </a:p>
        </p:txBody>
      </p:sp>
      <p:sp>
        <p:nvSpPr>
          <p:cNvPr id="4" name="Slide Number Placeholder 3"/>
          <p:cNvSpPr>
            <a:spLocks noGrp="1"/>
          </p:cNvSpPr>
          <p:nvPr>
            <p:ph type="sldNum" sz="quarter" idx="5"/>
          </p:nvPr>
        </p:nvSpPr>
        <p:spPr/>
        <p:txBody>
          <a:bodyPr/>
          <a:lstStyle/>
          <a:p>
            <a:fld id="{C66F3759-438F-4B76-9F18-C71DE1EFF3C4}" type="slidenum">
              <a:rPr lang="en-GB"/>
              <a:t>9</a:t>
            </a:fld>
            <a:endParaRPr lang="en-US"/>
          </a:p>
        </p:txBody>
      </p:sp>
    </p:spTree>
    <p:extLst>
      <p:ext uri="{BB962C8B-B14F-4D97-AF65-F5344CB8AC3E}">
        <p14:creationId xmlns:p14="http://schemas.microsoft.com/office/powerpoint/2010/main" val="810799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She has a passionate and reasoned voice and her persuasive abilities have enormously contributed to many important environmental successes. Krupp, F. (2013).</a:t>
            </a:r>
          </a:p>
        </p:txBody>
      </p:sp>
      <p:sp>
        <p:nvSpPr>
          <p:cNvPr id="4" name="Slide Number Placeholder 3"/>
          <p:cNvSpPr>
            <a:spLocks noGrp="1"/>
          </p:cNvSpPr>
          <p:nvPr>
            <p:ph type="sldNum" sz="quarter" idx="5"/>
          </p:nvPr>
        </p:nvSpPr>
        <p:spPr/>
        <p:txBody>
          <a:bodyPr/>
          <a:lstStyle/>
          <a:p>
            <a:fld id="{C66F3759-438F-4B76-9F18-C71DE1EFF3C4}" type="slidenum">
              <a:rPr lang="en-GB"/>
              <a:t>10</a:t>
            </a:fld>
            <a:endParaRPr lang="en-US"/>
          </a:p>
        </p:txBody>
      </p:sp>
    </p:spTree>
    <p:extLst>
      <p:ext uri="{BB962C8B-B14F-4D97-AF65-F5344CB8AC3E}">
        <p14:creationId xmlns:p14="http://schemas.microsoft.com/office/powerpoint/2010/main" val="958510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Beinecke claims she has learned a lot from their determination, strength and character. World biography. (n.d.).</a:t>
            </a:r>
          </a:p>
        </p:txBody>
      </p:sp>
      <p:sp>
        <p:nvSpPr>
          <p:cNvPr id="4" name="Slide Number Placeholder 3"/>
          <p:cNvSpPr>
            <a:spLocks noGrp="1"/>
          </p:cNvSpPr>
          <p:nvPr>
            <p:ph type="sldNum" sz="quarter" idx="5"/>
          </p:nvPr>
        </p:nvSpPr>
        <p:spPr/>
        <p:txBody>
          <a:bodyPr/>
          <a:lstStyle/>
          <a:p>
            <a:fld id="{C66F3759-438F-4B76-9F18-C71DE1EFF3C4}" type="slidenum">
              <a:rPr lang="en-GB"/>
              <a:t>11</a:t>
            </a:fld>
            <a:endParaRPr lang="en-US"/>
          </a:p>
        </p:txBody>
      </p:sp>
    </p:spTree>
    <p:extLst>
      <p:ext uri="{BB962C8B-B14F-4D97-AF65-F5344CB8AC3E}">
        <p14:creationId xmlns:p14="http://schemas.microsoft.com/office/powerpoint/2010/main" val="458938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Beinecke has been presented by the Harvard Law School Environmental Law Society, the annual Horizon Award, 4 times, for her outstanding contributions to environment, national resources and energy law. Environmental law Harvard. (2015).</a:t>
            </a:r>
          </a:p>
          <a:p>
            <a:pPr>
              <a:lnSpc>
                <a:spcPct val="90000"/>
              </a:lnSpc>
              <a:spcBef>
                <a:spcPts val="1000"/>
              </a:spcBef>
            </a:pPr>
            <a:r>
              <a:rPr lang="en-US" dirty="0"/>
              <a:t>Beinecke's also received the Yale medal from the Yale University, an honorary degree from Lehman College, doctor of humane letters and an honorary degree from Vermont Law School, doctor of the laws, as well as numerous other awards and honors. NRDC. (n.d.).</a:t>
            </a:r>
            <a:endParaRPr lang="en-US" dirty="0">
              <a:cs typeface="Calibri"/>
            </a:endParaRPr>
          </a:p>
        </p:txBody>
      </p:sp>
      <p:sp>
        <p:nvSpPr>
          <p:cNvPr id="4" name="Slide Number Placeholder 3"/>
          <p:cNvSpPr>
            <a:spLocks noGrp="1"/>
          </p:cNvSpPr>
          <p:nvPr>
            <p:ph type="sldNum" sz="quarter" idx="5"/>
          </p:nvPr>
        </p:nvSpPr>
        <p:spPr/>
        <p:txBody>
          <a:bodyPr/>
          <a:lstStyle/>
          <a:p>
            <a:fld id="{C66F3759-438F-4B76-9F18-C71DE1EFF3C4}" type="slidenum">
              <a:rPr lang="en-GB"/>
              <a:t>12</a:t>
            </a:fld>
            <a:endParaRPr lang="en-US"/>
          </a:p>
        </p:txBody>
      </p:sp>
    </p:spTree>
    <p:extLst>
      <p:ext uri="{BB962C8B-B14F-4D97-AF65-F5344CB8AC3E}">
        <p14:creationId xmlns:p14="http://schemas.microsoft.com/office/powerpoint/2010/main" val="4001689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0013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57685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1168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18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67272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81713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52808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789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55032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80096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3695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17655977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bridgethegulfproject.org/blog/2011/gulf-residents-oil-industry-and-government-our-health-not-tradeoff" TargetMode="Externa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bridgethegulfproject.org/blog/2011/stop-dangerous-bills-more-drilling"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4.jpeg"/><Relationship Id="rId5" Type="http://schemas.openxmlformats.org/officeDocument/2006/relationships/hyperlink" Target="http://www.flickr.com/photos/nrdcpix/4626957050/" TargetMode="Externa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www.eoi.es/blogs/monicaducoing/2013/01/14/environmental-and-natural-resource-management-slogans/" TargetMode="Externa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www.flickr.com/photos/mgrenner57/8001722018/" TargetMode="Externa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hyperlink" Target="https://blueplanetalmanac.wordpress.com/2010/02/21/are-we-off-the-hook-after-copenhagen/" TargetMode="Externa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bridgethegulfproject.org/blog/2011/gulf-residents-oil-industry-and-government-our-health-not-tradeoff" TargetMode="External"/><Relationship Id="rId3" Type="http://schemas.openxmlformats.org/officeDocument/2006/relationships/image" Target="../media/image2.jpeg"/><Relationship Id="rId7"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image" Target="../media/image9.jpeg"/><Relationship Id="rId10" Type="http://schemas.openxmlformats.org/officeDocument/2006/relationships/hyperlink" Target="http://commons.wikimedia.org/wiki/File:Coastal_environment_waves_scenics.jpg" TargetMode="External"/><Relationship Id="rId4" Type="http://schemas.openxmlformats.org/officeDocument/2006/relationships/hyperlink" Target="https://creativecommons.org/licenses/by-nc-nd/3.0/" TargetMode="External"/><Relationship Id="rId9" Type="http://schemas.openxmlformats.org/officeDocument/2006/relationships/hyperlink" Target="http://conservationbytes.com/2011/06/05/world-environment-day/"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www.kritischdenken.info/klimaatverandering/" TargetMode="Externa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youreyeonthefuture.wordpress.com/tag/overseas-education/" TargetMode="External"/><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AFAE2-F1B0-46BF-8DF9-7B546FF205DC}"/>
              </a:ext>
            </a:extLst>
          </p:cNvPr>
          <p:cNvSpPr>
            <a:spLocks noGrp="1"/>
          </p:cNvSpPr>
          <p:nvPr>
            <p:ph type="title"/>
          </p:nvPr>
        </p:nvSpPr>
        <p:spPr/>
        <p:txBody>
          <a:bodyPr/>
          <a:lstStyle/>
          <a:p>
            <a:pPr algn="ctr"/>
            <a:r>
              <a:rPr lang="en-US" dirty="0">
                <a:cs typeface="Calibri Light"/>
              </a:rPr>
              <a:t>Frances Beinecke, Changing the World.</a:t>
            </a:r>
          </a:p>
        </p:txBody>
      </p:sp>
      <p:sp>
        <p:nvSpPr>
          <p:cNvPr id="3" name="Content Placeholder 2">
            <a:extLst>
              <a:ext uri="{FF2B5EF4-FFF2-40B4-BE49-F238E27FC236}">
                <a16:creationId xmlns:a16="http://schemas.microsoft.com/office/drawing/2014/main" id="{B923F5DA-EA2A-4488-AFF8-8910AA6E0D52}"/>
              </a:ext>
            </a:extLst>
          </p:cNvPr>
          <p:cNvSpPr>
            <a:spLocks noGrp="1"/>
          </p:cNvSpPr>
          <p:nvPr>
            <p:ph idx="1"/>
          </p:nvPr>
        </p:nvSpPr>
        <p:spPr/>
        <p:txBody>
          <a:bodyPr vert="horz" lIns="91440" tIns="45720" rIns="91440" bIns="45720" rtlCol="0" anchor="t">
            <a:normAutofit/>
          </a:bodyPr>
          <a:lstStyle/>
          <a:p>
            <a:pPr marL="0" indent="0" algn="ctr">
              <a:buNone/>
            </a:pPr>
            <a:r>
              <a:rPr lang="en-US" dirty="0">
                <a:cs typeface="Calibri"/>
              </a:rPr>
              <a:t>Lecturer: Dr Alex Bell.</a:t>
            </a:r>
            <a:endParaRPr lang="en-US"/>
          </a:p>
          <a:p>
            <a:pPr marL="0" indent="0" algn="ctr">
              <a:buNone/>
            </a:pPr>
            <a:r>
              <a:rPr lang="en-US" dirty="0">
                <a:cs typeface="Calibri"/>
              </a:rPr>
              <a:t>Course: BMSP4003.</a:t>
            </a:r>
          </a:p>
          <a:p>
            <a:pPr marL="0" indent="0" algn="ctr">
              <a:buNone/>
            </a:pPr>
            <a:r>
              <a:rPr lang="en-US" dirty="0">
                <a:cs typeface="Calibri"/>
              </a:rPr>
              <a:t>Sarah Halliwell.</a:t>
            </a:r>
          </a:p>
          <a:p>
            <a:pPr marL="0" indent="0" algn="ctr">
              <a:buNone/>
            </a:pPr>
            <a:r>
              <a:rPr lang="en-US" dirty="0">
                <a:cs typeface="Calibri"/>
              </a:rPr>
              <a:t>Student I.D. 1703769.</a:t>
            </a:r>
          </a:p>
        </p:txBody>
      </p:sp>
    </p:spTree>
    <p:extLst>
      <p:ext uri="{BB962C8B-B14F-4D97-AF65-F5344CB8AC3E}">
        <p14:creationId xmlns:p14="http://schemas.microsoft.com/office/powerpoint/2010/main" val="2055504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2" name="Picture 12" descr="A close up of a girl&#10;&#10;Description generated with very high confidence">
            <a:extLst>
              <a:ext uri="{FF2B5EF4-FFF2-40B4-BE49-F238E27FC236}">
                <a16:creationId xmlns:a16="http://schemas.microsoft.com/office/drawing/2014/main" id="{73FAC4BE-DBD7-48DA-B62C-0A9E59D20072}"/>
              </a:ext>
            </a:extLst>
          </p:cNvPr>
          <p:cNvPicPr>
            <a:picLocks noChangeAspect="1"/>
          </p:cNvPicPr>
          <p:nvPr/>
        </p:nvPicPr>
        <p:blipFill rotWithShape="1">
          <a:blip r:embed="rId2">
            <a:alphaModFix/>
            <a:extLst/>
          </a:blip>
          <a:srcRect r="-2" b="6593"/>
          <a:stretch/>
        </p:blipFill>
        <p:spPr>
          <a:xfrm>
            <a:off x="-182887" y="-164595"/>
            <a:ext cx="6447707" cy="4622292"/>
          </a:xfrm>
          <a:prstGeom prst="rect">
            <a:avLst/>
          </a:prstGeom>
          <a:effectLst>
            <a:softEdge rad="533400"/>
          </a:effectLst>
        </p:spPr>
      </p:pic>
      <p:pic>
        <p:nvPicPr>
          <p:cNvPr id="4" name="Picture 4" descr="A person sitting at a table in front of a curtain&#10;&#10;Description generated with very high confidence">
            <a:extLst>
              <a:ext uri="{FF2B5EF4-FFF2-40B4-BE49-F238E27FC236}">
                <a16:creationId xmlns:a16="http://schemas.microsoft.com/office/drawing/2014/main" id="{45B8212E-92C5-49B1-A221-E2B8AAFB6406}"/>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t="6350" r="-2" b="14126"/>
          <a:stretch/>
        </p:blipFill>
        <p:spPr>
          <a:xfrm>
            <a:off x="-186572" y="3184611"/>
            <a:ext cx="6447707" cy="3845519"/>
          </a:xfrm>
          <a:prstGeom prst="rect">
            <a:avLst/>
          </a:prstGeom>
          <a:effectLst>
            <a:softEdge rad="533400"/>
          </a:effectLst>
        </p:spPr>
      </p:pic>
      <p:sp>
        <p:nvSpPr>
          <p:cNvPr id="2" name="Title 1"/>
          <p:cNvSpPr>
            <a:spLocks noGrp="1"/>
          </p:cNvSpPr>
          <p:nvPr>
            <p:ph type="ctrTitle"/>
          </p:nvPr>
        </p:nvSpPr>
        <p:spPr>
          <a:xfrm>
            <a:off x="6585882" y="4267831"/>
            <a:ext cx="4820134" cy="1635639"/>
          </a:xfrm>
        </p:spPr>
        <p:txBody>
          <a:bodyPr anchor="t">
            <a:normAutofit/>
          </a:bodyPr>
          <a:lstStyle/>
          <a:p>
            <a:pPr algn="l"/>
            <a:r>
              <a:rPr lang="en-GB" sz="4400">
                <a:solidFill>
                  <a:srgbClr val="000000"/>
                </a:solidFill>
                <a:cs typeface="Calibri Light"/>
              </a:rPr>
              <a:t>Frances Beineck.</a:t>
            </a:r>
          </a:p>
        </p:txBody>
      </p:sp>
      <p:sp>
        <p:nvSpPr>
          <p:cNvPr id="3" name="Subtitle 2"/>
          <p:cNvSpPr>
            <a:spLocks noGrp="1"/>
          </p:cNvSpPr>
          <p:nvPr>
            <p:ph type="subTitle" idx="1"/>
          </p:nvPr>
        </p:nvSpPr>
        <p:spPr>
          <a:xfrm>
            <a:off x="6586186" y="3428999"/>
            <a:ext cx="4805691" cy="838831"/>
          </a:xfrm>
        </p:spPr>
        <p:txBody>
          <a:bodyPr vert="horz" lIns="91440" tIns="45720" rIns="91440" bIns="45720" rtlCol="0" anchor="b">
            <a:normAutofit/>
          </a:bodyPr>
          <a:lstStyle/>
          <a:p>
            <a:pPr algn="l"/>
            <a:r>
              <a:rPr lang="en-GB" sz="1800">
                <a:solidFill>
                  <a:srgbClr val="000000"/>
                </a:solidFill>
                <a:cs typeface="Calibri"/>
              </a:rPr>
              <a:t>Changing the world.</a:t>
            </a:r>
          </a:p>
        </p:txBody>
      </p:sp>
      <p:sp>
        <p:nvSpPr>
          <p:cNvPr id="6" name="TextBox 5">
            <a:extLst>
              <a:ext uri="{FF2B5EF4-FFF2-40B4-BE49-F238E27FC236}">
                <a16:creationId xmlns:a16="http://schemas.microsoft.com/office/drawing/2014/main" id="{6130637D-80E3-4D7F-8661-B3B3C0F2B3E7}"/>
              </a:ext>
            </a:extLst>
          </p:cNvPr>
          <p:cNvSpPr txBox="1"/>
          <p:nvPr/>
        </p:nvSpPr>
        <p:spPr>
          <a:xfrm>
            <a:off x="1429494" y="115848"/>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5" name="Picture 5" descr="A group of people standing in front of a building&#10;&#10;Description generated with very high confidence">
            <a:extLst>
              <a:ext uri="{FF2B5EF4-FFF2-40B4-BE49-F238E27FC236}">
                <a16:creationId xmlns:a16="http://schemas.microsoft.com/office/drawing/2014/main" id="{2ABA0AE6-7E3B-4790-958B-CC7A40DAD94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12514" r="12514"/>
          <a:stretch/>
        </p:blipFill>
        <p:spPr>
          <a:xfrm>
            <a:off x="6621463" y="1058863"/>
            <a:ext cx="5165725" cy="4586287"/>
          </a:xfrm>
          <a:prstGeom prst="rect">
            <a:avLst/>
          </a:prstGeom>
        </p:spPr>
      </p:pic>
      <p:sp>
        <p:nvSpPr>
          <p:cNvPr id="4" name="Text Placeholder 3">
            <a:extLst>
              <a:ext uri="{FF2B5EF4-FFF2-40B4-BE49-F238E27FC236}">
                <a16:creationId xmlns:a16="http://schemas.microsoft.com/office/drawing/2014/main" id="{8167D296-C705-42AB-B893-AAE730A5BFEA}"/>
              </a:ext>
            </a:extLst>
          </p:cNvPr>
          <p:cNvSpPr>
            <a:spLocks noGrp="1"/>
          </p:cNvSpPr>
          <p:nvPr>
            <p:ph type="body" sz="half" idx="2"/>
          </p:nvPr>
        </p:nvSpPr>
        <p:spPr>
          <a:xfrm>
            <a:off x="839788" y="878457"/>
            <a:ext cx="5729406" cy="5191815"/>
          </a:xfrm>
        </p:spPr>
        <p:txBody>
          <a:bodyPr vert="horz" lIns="91440" tIns="45720" rIns="91440" bIns="45720" rtlCol="0" anchor="t">
            <a:normAutofit/>
          </a:bodyPr>
          <a:lstStyle/>
          <a:p>
            <a:pPr>
              <a:lnSpc>
                <a:spcPct val="200000"/>
              </a:lnSpc>
            </a:pPr>
            <a:r>
              <a:rPr lang="en-US" sz="1800" dirty="0">
                <a:cs typeface="Calibri"/>
              </a:rPr>
              <a:t>Frances Beinecke is a significant and influencial figure. She is the former president of the Natural Resource Defence Council, the NRDC is a leading not for profit environmental group. </a:t>
            </a:r>
          </a:p>
          <a:p>
            <a:pPr>
              <a:lnSpc>
                <a:spcPct val="200000"/>
              </a:lnSpc>
            </a:pPr>
            <a:endParaRPr lang="en-US" sz="1800" dirty="0">
              <a:cs typeface="Calibri"/>
            </a:endParaRPr>
          </a:p>
        </p:txBody>
      </p:sp>
      <p:sp>
        <p:nvSpPr>
          <p:cNvPr id="7" name="TextBox 6">
            <a:extLst>
              <a:ext uri="{FF2B5EF4-FFF2-40B4-BE49-F238E27FC236}">
                <a16:creationId xmlns:a16="http://schemas.microsoft.com/office/drawing/2014/main" id="{AC16C2DC-0AEB-4450-9060-7B75E50354FB}"/>
              </a:ext>
            </a:extLst>
          </p:cNvPr>
          <p:cNvSpPr txBox="1"/>
          <p:nvPr/>
        </p:nvSpPr>
        <p:spPr>
          <a:xfrm>
            <a:off x="6621463" y="5645150"/>
            <a:ext cx="5165725" cy="317500"/>
          </a:xfrm>
          <a:prstGeom prst="rect">
            <a:avLst/>
          </a:prstGeom>
        </p:spPr>
        <p:txBody>
          <a:bodyPr>
            <a:normAutofit fontScale="85000" lnSpcReduction="10000"/>
          </a:bodyPr>
          <a:lstStyle/>
          <a:p>
            <a:r>
              <a:rPr lang="en-US">
                <a:hlinkClick r:id="rId5"/>
              </a:rPr>
              <a:t>This Photo</a:t>
            </a:r>
            <a:r>
              <a:rPr lang="en-US"/>
              <a:t> by Unknown author is licensed under </a:t>
            </a:r>
            <a:r>
              <a:rPr lang="en-US">
                <a:hlinkClick r:id="rId4"/>
              </a:rPr>
              <a:t>CC BY-NC-ND</a:t>
            </a:r>
            <a:r>
              <a:rPr lang="en-US"/>
              <a:t>.</a:t>
            </a:r>
          </a:p>
        </p:txBody>
      </p:sp>
      <p:sp>
        <p:nvSpPr>
          <p:cNvPr id="2" name="TextBox 1">
            <a:extLst>
              <a:ext uri="{FF2B5EF4-FFF2-40B4-BE49-F238E27FC236}">
                <a16:creationId xmlns:a16="http://schemas.microsoft.com/office/drawing/2014/main" id="{E717DF71-FB2E-4524-A995-C6EA6DC50F68}"/>
              </a:ext>
            </a:extLst>
          </p:cNvPr>
          <p:cNvSpPr txBox="1"/>
          <p:nvPr/>
        </p:nvSpPr>
        <p:spPr>
          <a:xfrm>
            <a:off x="2337759" y="475890"/>
            <a:ext cx="2743200"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Times New Roman"/>
                <a:cs typeface="Times New Roman"/>
              </a:rPr>
              <a:t>Frances Beinecke.</a:t>
            </a:r>
            <a:endParaRPr lang="en-US" dirty="0">
              <a:latin typeface="Times New Roman"/>
              <a:cs typeface="Times New Roman"/>
            </a:endParaRPr>
          </a:p>
        </p:txBody>
      </p:sp>
      <p:pic>
        <p:nvPicPr>
          <p:cNvPr id="3" name="Picture 5" descr="A large body of water&#10;&#10;Description generated with very high confidence">
            <a:extLst>
              <a:ext uri="{FF2B5EF4-FFF2-40B4-BE49-F238E27FC236}">
                <a16:creationId xmlns:a16="http://schemas.microsoft.com/office/drawing/2014/main" id="{C33BCAA4-FB49-4A4B-8EEF-CCEAA865B40A}"/>
              </a:ext>
            </a:extLst>
          </p:cNvPr>
          <p:cNvPicPr>
            <a:picLocks noChangeAspect="1"/>
          </p:cNvPicPr>
          <p:nvPr/>
        </p:nvPicPr>
        <p:blipFill>
          <a:blip r:embed="rId6">
            <a:extLst>
              <a:ext uri="{837473B0-CC2E-450A-ABE3-18F120FF3D39}">
                <a1611:picAttrSrcUrl xmlns:a1611="http://schemas.microsoft.com/office/drawing/2016/11/main" r:id="rId4"/>
              </a:ext>
            </a:extLst>
          </a:blip>
          <a:stretch>
            <a:fillRect/>
          </a:stretch>
        </p:blipFill>
        <p:spPr>
          <a:xfrm>
            <a:off x="1978325" y="4283734"/>
            <a:ext cx="2743200" cy="2057400"/>
          </a:xfrm>
          <a:prstGeom prst="rect">
            <a:avLst/>
          </a:prstGeom>
        </p:spPr>
      </p:pic>
      <p:sp>
        <p:nvSpPr>
          <p:cNvPr id="8" name="TextBox 7">
            <a:extLst>
              <a:ext uri="{FF2B5EF4-FFF2-40B4-BE49-F238E27FC236}">
                <a16:creationId xmlns:a16="http://schemas.microsoft.com/office/drawing/2014/main" id="{AB21F8B2-26CB-4ECC-868D-C34524AD750B}"/>
              </a:ext>
            </a:extLst>
          </p:cNvPr>
          <p:cNvSpPr txBox="1"/>
          <p:nvPr/>
        </p:nvSpPr>
        <p:spPr>
          <a:xfrm>
            <a:off x="1978325" y="6441775"/>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4"/>
              </a:rPr>
              <a:t>CC BY-NC-ND</a:t>
            </a:r>
            <a:r>
              <a:rPr lang="en-US"/>
              <a:t>.</a:t>
            </a:r>
          </a:p>
        </p:txBody>
      </p:sp>
    </p:spTree>
    <p:extLst>
      <p:ext uri="{BB962C8B-B14F-4D97-AF65-F5344CB8AC3E}">
        <p14:creationId xmlns:p14="http://schemas.microsoft.com/office/powerpoint/2010/main" val="3936079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5DAB62-2776-4ECC-9F47-A9A3B5B689F2}"/>
              </a:ext>
            </a:extLst>
          </p:cNvPr>
          <p:cNvSpPr>
            <a:spLocks noGrp="1"/>
          </p:cNvSpPr>
          <p:nvPr>
            <p:ph sz="half" idx="1"/>
          </p:nvPr>
        </p:nvSpPr>
        <p:spPr>
          <a:xfrm>
            <a:off x="838200" y="387889"/>
            <a:ext cx="5009072" cy="5789074"/>
          </a:xfrm>
        </p:spPr>
        <p:txBody>
          <a:bodyPr vert="horz" lIns="91440" tIns="45720" rIns="91440" bIns="45720" rtlCol="0" anchor="t">
            <a:normAutofit/>
          </a:bodyPr>
          <a:lstStyle/>
          <a:p>
            <a:pPr marL="0" indent="0">
              <a:lnSpc>
                <a:spcPct val="200000"/>
              </a:lnSpc>
              <a:buNone/>
            </a:pPr>
            <a:r>
              <a:rPr lang="en-US" sz="1600" dirty="0">
                <a:latin typeface="Times New Roman"/>
                <a:cs typeface="Times New Roman"/>
              </a:rPr>
              <a:t>Frances' career with the National Resources Defense Council, lasted for more than 40 years and under her leadership, the NRDC gained more than double their members. Client Earth. (n.d.). Beinecke focused on finding solutions for some of the biggest challenges of our time, using the methods of law and science and through the support of NRDC members and online activists. Sustainable Development Solutions. (n.d.). Prior to Frances' president role, she also served as the environmental groups executive director for 8 years. NRDC. (n.d.).</a:t>
            </a:r>
          </a:p>
          <a:p>
            <a:pPr marL="0" indent="0">
              <a:lnSpc>
                <a:spcPct val="200000"/>
              </a:lnSpc>
              <a:buNone/>
            </a:pPr>
            <a:endParaRPr lang="en-US" sz="1600" dirty="0">
              <a:latin typeface="Times New Roman"/>
              <a:cs typeface="Times New Roman"/>
            </a:endParaRPr>
          </a:p>
          <a:p>
            <a:pPr marL="0" indent="0">
              <a:lnSpc>
                <a:spcPct val="200000"/>
              </a:lnSpc>
              <a:buNone/>
            </a:pPr>
            <a:endParaRPr lang="en-US" sz="1600" dirty="0">
              <a:latin typeface="Times New Roman"/>
              <a:cs typeface="Times New Roman"/>
            </a:endParaRPr>
          </a:p>
        </p:txBody>
      </p:sp>
      <p:pic>
        <p:nvPicPr>
          <p:cNvPr id="2" name="Picture 4" descr="A close up of a flower&#10;&#10;Description generated with high confidence">
            <a:extLst>
              <a:ext uri="{FF2B5EF4-FFF2-40B4-BE49-F238E27FC236}">
                <a16:creationId xmlns:a16="http://schemas.microsoft.com/office/drawing/2014/main" id="{469B4E51-46EF-44C9-AD0F-7DA1625CE5E8}"/>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7353890" y="713111"/>
            <a:ext cx="3666632" cy="4936807"/>
          </a:xfrm>
          <a:prstGeom prst="rect">
            <a:avLst/>
          </a:prstGeom>
        </p:spPr>
      </p:pic>
      <p:sp>
        <p:nvSpPr>
          <p:cNvPr id="6" name="TextBox 5">
            <a:extLst>
              <a:ext uri="{FF2B5EF4-FFF2-40B4-BE49-F238E27FC236}">
                <a16:creationId xmlns:a16="http://schemas.microsoft.com/office/drawing/2014/main" id="{624FE363-13DF-45A0-B3A2-D15200DBF67C}"/>
              </a:ext>
            </a:extLst>
          </p:cNvPr>
          <p:cNvSpPr txBox="1"/>
          <p:nvPr/>
        </p:nvSpPr>
        <p:spPr>
          <a:xfrm>
            <a:off x="7353330" y="818849"/>
            <a:ext cx="3667753" cy="878218"/>
          </a:xfrm>
          <a:prstGeom prst="rect">
            <a:avLst/>
          </a:prstGeom>
        </p:spPr>
        <p:txBody>
          <a:bodyPr>
            <a:normAutofit/>
          </a:bodyPr>
          <a:lstStyle/>
          <a:p>
            <a:r>
              <a:rPr lang="en-US">
                <a:hlinkClick r:id="rId5"/>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43402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5" name="Picture 5" descr="A person sitting at a table&#10;&#10;Description generated with very high confidence">
            <a:extLst>
              <a:ext uri="{FF2B5EF4-FFF2-40B4-BE49-F238E27FC236}">
                <a16:creationId xmlns:a16="http://schemas.microsoft.com/office/drawing/2014/main" id="{6507DEE4-728F-424D-A17A-E2016DA1DC24}"/>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2508" r="2508"/>
          <a:stretch/>
        </p:blipFill>
        <p:spPr>
          <a:prstGeom prst="rect">
            <a:avLst/>
          </a:prstGeom>
        </p:spPr>
      </p:pic>
      <p:sp>
        <p:nvSpPr>
          <p:cNvPr id="4" name="Text Placeholder 3">
            <a:extLst>
              <a:ext uri="{FF2B5EF4-FFF2-40B4-BE49-F238E27FC236}">
                <a16:creationId xmlns:a16="http://schemas.microsoft.com/office/drawing/2014/main" id="{BC614B87-2F45-499D-8F96-482AEDF5CBFD}"/>
              </a:ext>
            </a:extLst>
          </p:cNvPr>
          <p:cNvSpPr>
            <a:spLocks noGrp="1"/>
          </p:cNvSpPr>
          <p:nvPr>
            <p:ph type="body" sz="half" idx="2"/>
          </p:nvPr>
        </p:nvSpPr>
        <p:spPr>
          <a:xfrm>
            <a:off x="839788" y="562155"/>
            <a:ext cx="3601558" cy="5306833"/>
          </a:xfrm>
        </p:spPr>
        <p:txBody>
          <a:bodyPr vert="horz" lIns="91440" tIns="45720" rIns="91440" bIns="45720" rtlCol="0" anchor="t">
            <a:normAutofit lnSpcReduction="10000"/>
          </a:bodyPr>
          <a:lstStyle/>
          <a:p>
            <a:pPr>
              <a:lnSpc>
                <a:spcPct val="200000"/>
              </a:lnSpc>
            </a:pPr>
            <a:r>
              <a:rPr lang="en-US" dirty="0">
                <a:latin typeface="Times New Roman"/>
                <a:cs typeface="Times New Roman"/>
              </a:rPr>
              <a:t>Frances Beinecke attended Yale, she was in the first graduating class that included women. She had intended to study urban renewal, but was compelled by her new found interest in the environment and choose a route to pursue a future as an environmental activist and after her graduation in 1971, Frances went on to get her masters degree from the Yale School of Forestry. World biography. (n.d.). </a:t>
            </a:r>
          </a:p>
        </p:txBody>
      </p:sp>
      <p:sp>
        <p:nvSpPr>
          <p:cNvPr id="7" name="TextBox 6">
            <a:extLst>
              <a:ext uri="{FF2B5EF4-FFF2-40B4-BE49-F238E27FC236}">
                <a16:creationId xmlns:a16="http://schemas.microsoft.com/office/drawing/2014/main" id="{3E0426C5-28B7-4E73-9E61-22AC9C8342EA}"/>
              </a:ext>
            </a:extLst>
          </p:cNvPr>
          <p:cNvSpPr txBox="1"/>
          <p:nvPr/>
        </p:nvSpPr>
        <p:spPr>
          <a:xfrm>
            <a:off x="5183188" y="5861050"/>
            <a:ext cx="6172200" cy="317500"/>
          </a:xfrm>
          <a:prstGeom prst="rect">
            <a:avLst/>
          </a:prstGeom>
        </p:spPr>
        <p:txBody>
          <a:bodyPr>
            <a:normAutofit fontScale="92500" lnSpcReduction="20000"/>
          </a:bodyPr>
          <a:lstStyle/>
          <a:p>
            <a:r>
              <a:rPr lang="en-US">
                <a:hlinkClick r:id="rId5"/>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1010626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6" name="Picture 6" descr="A close up of a book&#10;&#10;Description generated with high confidence">
            <a:extLst>
              <a:ext uri="{FF2B5EF4-FFF2-40B4-BE49-F238E27FC236}">
                <a16:creationId xmlns:a16="http://schemas.microsoft.com/office/drawing/2014/main" id="{D00F9BE4-88EC-4C4E-B070-239C8F246B1E}"/>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23627" b="23627"/>
          <a:stretch/>
        </p:blipFill>
        <p:spPr>
          <a:xfrm>
            <a:off x="323400" y="383487"/>
            <a:ext cx="6172200" cy="5491851"/>
          </a:xfrm>
          <a:prstGeom prst="rect">
            <a:avLst/>
          </a:prstGeom>
        </p:spPr>
      </p:pic>
      <p:sp>
        <p:nvSpPr>
          <p:cNvPr id="4" name="Text Placeholder 3">
            <a:extLst>
              <a:ext uri="{FF2B5EF4-FFF2-40B4-BE49-F238E27FC236}">
                <a16:creationId xmlns:a16="http://schemas.microsoft.com/office/drawing/2014/main" id="{718FDD9F-FE6F-479C-8F0D-1278F7B98AE8}"/>
              </a:ext>
            </a:extLst>
          </p:cNvPr>
          <p:cNvSpPr>
            <a:spLocks noGrp="1"/>
          </p:cNvSpPr>
          <p:nvPr>
            <p:ph type="body" sz="half" idx="2"/>
          </p:nvPr>
        </p:nvSpPr>
        <p:spPr>
          <a:xfrm>
            <a:off x="6964544" y="648420"/>
            <a:ext cx="4780500" cy="5421851"/>
          </a:xfrm>
        </p:spPr>
        <p:txBody>
          <a:bodyPr vert="horz" lIns="91440" tIns="45720" rIns="91440" bIns="45720" rtlCol="0" anchor="t">
            <a:normAutofit/>
          </a:bodyPr>
          <a:lstStyle/>
          <a:p>
            <a:r>
              <a:rPr lang="en-US" sz="1800" dirty="0">
                <a:latin typeface="Times New Roman"/>
                <a:cs typeface="Times New Roman"/>
              </a:rPr>
              <a:t>Frances was described by her former class and room mate, Sigourney Weaver, as always " having a clear vision of what's important and she doesn’t allow herself to be thrown off course by the frenzy and noise of the debate". He also noted that, in her four decades of environmental advocacy, Frances Beinecke has been the real thing and an unrelenting voice for action on climate change. Weaver, S. (2014).</a:t>
            </a:r>
          </a:p>
          <a:p>
            <a:r>
              <a:rPr lang="en-US" sz="1800" dirty="0">
                <a:latin typeface="Times New Roman"/>
                <a:cs typeface="Times New Roman"/>
              </a:rPr>
              <a:t>Beinecke has worked tirelessly for decades, to make a difference to the planet and public health and also to be a positive voice and role model in sustainability.</a:t>
            </a:r>
          </a:p>
          <a:p>
            <a:r>
              <a:rPr lang="en-US" sz="1800" dirty="0">
                <a:latin typeface="Times New Roman"/>
                <a:cs typeface="Times New Roman"/>
              </a:rPr>
              <a:t>Frances was appointed by president Obama in 2010, to the National Commission on the BP Deep-water horizon oil spill and off-shore drilling. </a:t>
            </a:r>
            <a:r>
              <a:rPr lang="en-US" sz="1800" dirty="0" err="1">
                <a:latin typeface="Times New Roman"/>
                <a:cs typeface="Times New Roman"/>
              </a:rPr>
              <a:t>Pieratt</a:t>
            </a:r>
            <a:r>
              <a:rPr lang="en-US" sz="1800" dirty="0">
                <a:latin typeface="Times New Roman"/>
                <a:cs typeface="Times New Roman"/>
              </a:rPr>
              <a:t>, C. (2017)</a:t>
            </a:r>
            <a:r>
              <a:rPr lang="en-US" dirty="0">
                <a:latin typeface="Times New Roman"/>
                <a:cs typeface="Times New Roman"/>
              </a:rPr>
              <a:t>.</a:t>
            </a:r>
          </a:p>
          <a:p>
            <a:endParaRPr lang="en-US" dirty="0">
              <a:latin typeface="Times New Roman"/>
              <a:cs typeface="Times New Roman"/>
            </a:endParaRPr>
          </a:p>
        </p:txBody>
      </p:sp>
      <p:sp>
        <p:nvSpPr>
          <p:cNvPr id="5" name="TextBox 4">
            <a:extLst>
              <a:ext uri="{FF2B5EF4-FFF2-40B4-BE49-F238E27FC236}">
                <a16:creationId xmlns:a16="http://schemas.microsoft.com/office/drawing/2014/main" id="{352D9F43-591E-495B-A548-FF423F61FE4E}"/>
              </a:ext>
            </a:extLst>
          </p:cNvPr>
          <p:cNvSpPr txBox="1"/>
          <p:nvPr/>
        </p:nvSpPr>
        <p:spPr>
          <a:xfrm>
            <a:off x="6967269" y="274607"/>
            <a:ext cx="479916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Changing the planet and making a difference.</a:t>
            </a:r>
            <a:endParaRPr lang="en-US"/>
          </a:p>
        </p:txBody>
      </p:sp>
      <p:sp>
        <p:nvSpPr>
          <p:cNvPr id="8" name="TextBox 7">
            <a:extLst>
              <a:ext uri="{FF2B5EF4-FFF2-40B4-BE49-F238E27FC236}">
                <a16:creationId xmlns:a16="http://schemas.microsoft.com/office/drawing/2014/main" id="{B403CF71-6AE7-4BC9-8B1C-3E11BB19C0D7}"/>
              </a:ext>
            </a:extLst>
          </p:cNvPr>
          <p:cNvSpPr txBox="1"/>
          <p:nvPr/>
        </p:nvSpPr>
        <p:spPr>
          <a:xfrm>
            <a:off x="395288" y="5875338"/>
            <a:ext cx="6172200" cy="317500"/>
          </a:xfrm>
          <a:prstGeom prst="rect">
            <a:avLst/>
          </a:prstGeom>
        </p:spPr>
        <p:txBody>
          <a:bodyPr>
            <a:normAutofit fontScale="92500" lnSpcReduction="20000"/>
          </a:bodyPr>
          <a:lstStyle/>
          <a:p>
            <a:r>
              <a:rPr lang="en-US">
                <a:hlinkClick r:id="rId5"/>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2122879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4">
            <a:extLst>
              <a:ext uri="{FF2B5EF4-FFF2-40B4-BE49-F238E27FC236}">
                <a16:creationId xmlns:a16="http://schemas.microsoft.com/office/drawing/2014/main" id="{EF61BB70-4D3B-4503-BE86-915A45F8634B}"/>
              </a:ext>
            </a:extLst>
          </p:cNvPr>
          <p:cNvPicPr>
            <a:picLocks noChangeAspect="1"/>
          </p:cNvPicPr>
          <p:nvPr/>
        </p:nvPicPr>
        <p:blipFill rotWithShape="1">
          <a:blip r:embed="rId3"/>
          <a:srcRect t="9274"/>
          <a:stretch/>
        </p:blipFill>
        <p:spPr>
          <a:xfrm>
            <a:off x="-1" y="10"/>
            <a:ext cx="12192000" cy="6857990"/>
          </a:xfrm>
          <a:prstGeom prst="rect">
            <a:avLst/>
          </a:prstGeom>
        </p:spPr>
      </p:pic>
      <p:sp>
        <p:nvSpPr>
          <p:cNvPr id="2" name="TextBox 1">
            <a:extLst>
              <a:ext uri="{FF2B5EF4-FFF2-40B4-BE49-F238E27FC236}">
                <a16:creationId xmlns:a16="http://schemas.microsoft.com/office/drawing/2014/main" id="{38008E71-D926-4B8D-9330-CB8F7FBC5B01}"/>
              </a:ext>
            </a:extLst>
          </p:cNvPr>
          <p:cNvSpPr txBox="1"/>
          <p:nvPr/>
        </p:nvSpPr>
        <p:spPr>
          <a:xfrm>
            <a:off x="123645" y="116456"/>
            <a:ext cx="2743200" cy="17543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photo by Unknown author. We made history. Retrieved from: https://www.images.huffin</a:t>
            </a:r>
            <a:r>
              <a:rPr lang="en-US">
                <a:cs typeface="Calibri"/>
              </a:rPr>
              <a:t>gtonpost.com. On 28 Nov 18. </a:t>
            </a:r>
          </a:p>
        </p:txBody>
      </p:sp>
      <p:sp>
        <p:nvSpPr>
          <p:cNvPr id="4" name="Content Placeholder 3">
            <a:extLst>
              <a:ext uri="{FF2B5EF4-FFF2-40B4-BE49-F238E27FC236}">
                <a16:creationId xmlns:a16="http://schemas.microsoft.com/office/drawing/2014/main" id="{B22C857C-1FB2-4F4C-89D8-BC34F6ADB05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00597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7" name="Picture 4" descr="A person sitting at a table in front of a curtain&#10;&#10;Description generated with very high confidence">
            <a:extLst>
              <a:ext uri="{FF2B5EF4-FFF2-40B4-BE49-F238E27FC236}">
                <a16:creationId xmlns:a16="http://schemas.microsoft.com/office/drawing/2014/main" id="{871F44AC-DAFE-41D9-AC37-C86904042D3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55" r="22842" b="-4"/>
          <a:stretch/>
        </p:blipFill>
        <p:spPr>
          <a:xfrm>
            <a:off x="3559122" y="267563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2" name="Picture 12" descr="A person riding a wave on a surfboard in the water&#10;&#10;Description generated with very high confidence">
            <a:extLst>
              <a:ext uri="{FF2B5EF4-FFF2-40B4-BE49-F238E27FC236}">
                <a16:creationId xmlns:a16="http://schemas.microsoft.com/office/drawing/2014/main" id="{A6A1F090-E354-4470-BE0D-5B08837B2BF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1880" r="9832" b="-3"/>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8" name="Picture 8" descr="A close up of a lush green field&#10;&#10;Description generated with very high confidence">
            <a:extLst>
              <a:ext uri="{FF2B5EF4-FFF2-40B4-BE49-F238E27FC236}">
                <a16:creationId xmlns:a16="http://schemas.microsoft.com/office/drawing/2014/main" id="{548B65AA-3809-4132-AB76-B0104D619632}"/>
              </a:ext>
            </a:extLst>
          </p:cNvPr>
          <p:cNvPicPr>
            <a:picLocks noChangeAspect="1"/>
          </p:cNvPicPr>
          <p:nvPr/>
        </p:nvPicPr>
        <p:blipFill rotWithShape="1">
          <a:blip r:embed="rId7">
            <a:extLst>
              <a:ext uri="{837473B0-CC2E-450A-ABE3-18F120FF3D39}">
                <a1611:picAttrSrcUrl xmlns:a1611="http://schemas.microsoft.com/office/drawing/2016/11/main" r:id="rId4"/>
              </a:ext>
            </a:extLst>
          </a:blip>
          <a:srcRect l="12489" r="15292" b="-4"/>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19" name="Content Placeholder 18">
            <a:extLst>
              <a:ext uri="{FF2B5EF4-FFF2-40B4-BE49-F238E27FC236}">
                <a16:creationId xmlns:a16="http://schemas.microsoft.com/office/drawing/2014/main" id="{E3793688-D100-4CE0-8131-EFC4D507F901}"/>
              </a:ext>
            </a:extLst>
          </p:cNvPr>
          <p:cNvSpPr>
            <a:spLocks noGrp="1"/>
          </p:cNvSpPr>
          <p:nvPr>
            <p:ph idx="1"/>
          </p:nvPr>
        </p:nvSpPr>
        <p:spPr>
          <a:xfrm>
            <a:off x="6954673" y="1779303"/>
            <a:ext cx="4668256" cy="4705684"/>
          </a:xfrm>
        </p:spPr>
        <p:txBody>
          <a:bodyPr anchor="t">
            <a:normAutofit/>
          </a:bodyPr>
          <a:lstStyle/>
          <a:p>
            <a:pPr marL="0" indent="0">
              <a:buNone/>
            </a:pPr>
            <a:r>
              <a:rPr lang="en-US" sz="2000" dirty="0">
                <a:latin typeface="Times New Roman"/>
                <a:cs typeface="Times New Roman"/>
              </a:rPr>
              <a:t>Frances Beinecke attends protests and interviews and has wrote many articles to raise awareness for global climate change, inspire the change in people and demand action from world leaders to reduce the impact on our planet.</a:t>
            </a:r>
            <a:endParaRPr lang="en-US" sz="2000">
              <a:cs typeface="Calibri"/>
            </a:endParaRPr>
          </a:p>
          <a:p>
            <a:pPr marL="0" indent="0">
              <a:buNone/>
            </a:pPr>
            <a:r>
              <a:rPr lang="en-US" sz="2000" dirty="0">
                <a:latin typeface="Times New Roman"/>
                <a:cs typeface="Times New Roman"/>
              </a:rPr>
              <a:t>Frances is becoming the nations conscience and has a remarkable legacy of achievement. Cooke, R. (2009).</a:t>
            </a:r>
          </a:p>
          <a:p>
            <a:pPr marL="0" indent="0">
              <a:buNone/>
            </a:pPr>
            <a:endParaRPr lang="en-US" sz="1800" dirty="0">
              <a:latin typeface="Times New Roman"/>
              <a:cs typeface="Times New Roman"/>
            </a:endParaRPr>
          </a:p>
        </p:txBody>
      </p:sp>
      <p:sp>
        <p:nvSpPr>
          <p:cNvPr id="6" name="TextBox 5">
            <a:extLst>
              <a:ext uri="{FF2B5EF4-FFF2-40B4-BE49-F238E27FC236}">
                <a16:creationId xmlns:a16="http://schemas.microsoft.com/office/drawing/2014/main" id="{FA731E7C-EBB0-4479-96AC-C0525978F4BE}"/>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10" name="TextBox 9">
            <a:extLst>
              <a:ext uri="{FF2B5EF4-FFF2-40B4-BE49-F238E27FC236}">
                <a16:creationId xmlns:a16="http://schemas.microsoft.com/office/drawing/2014/main" id="{C9E5740D-F3E9-485C-B249-436C840CFCE8}"/>
              </a:ext>
            </a:extLst>
          </p:cNvPr>
          <p:cNvSpPr txBox="1"/>
          <p:nvPr/>
        </p:nvSpPr>
        <p:spPr>
          <a:xfrm>
            <a:off x="7231792"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14" name="TextBox 13">
            <a:extLst>
              <a:ext uri="{FF2B5EF4-FFF2-40B4-BE49-F238E27FC236}">
                <a16:creationId xmlns:a16="http://schemas.microsoft.com/office/drawing/2014/main" id="{CE888E8F-CAA2-4D59-BC4B-51873F69AB0E}"/>
              </a:ext>
            </a:extLst>
          </p:cNvPr>
          <p:cNvSpPr txBox="1"/>
          <p:nvPr/>
        </p:nvSpPr>
        <p:spPr>
          <a:xfrm>
            <a:off x="489762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 name="TextBox 1">
            <a:extLst>
              <a:ext uri="{FF2B5EF4-FFF2-40B4-BE49-F238E27FC236}">
                <a16:creationId xmlns:a16="http://schemas.microsoft.com/office/drawing/2014/main" id="{6973839C-E036-4ABF-BA55-26910B392943}"/>
              </a:ext>
            </a:extLst>
          </p:cNvPr>
          <p:cNvSpPr txBox="1"/>
          <p:nvPr/>
        </p:nvSpPr>
        <p:spPr>
          <a:xfrm>
            <a:off x="3703608" y="5622985"/>
            <a:ext cx="2743200"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photo by Unknown author is licensed under CC BY-NC-ND.</a:t>
            </a:r>
          </a:p>
        </p:txBody>
      </p:sp>
      <p:sp>
        <p:nvSpPr>
          <p:cNvPr id="3" name="TextBox 2">
            <a:extLst>
              <a:ext uri="{FF2B5EF4-FFF2-40B4-BE49-F238E27FC236}">
                <a16:creationId xmlns:a16="http://schemas.microsoft.com/office/drawing/2014/main" id="{DB29CEE0-A32B-4040-9034-2C6B0EC930F7}"/>
              </a:ext>
            </a:extLst>
          </p:cNvPr>
          <p:cNvSpPr txBox="1"/>
          <p:nvPr/>
        </p:nvSpPr>
        <p:spPr>
          <a:xfrm>
            <a:off x="66136" y="1971136"/>
            <a:ext cx="2743200"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photo by Unknown author is licensed under CC BY-NC-ND.</a:t>
            </a:r>
          </a:p>
        </p:txBody>
      </p:sp>
      <p:sp>
        <p:nvSpPr>
          <p:cNvPr id="4" name="TextBox 3">
            <a:extLst>
              <a:ext uri="{FF2B5EF4-FFF2-40B4-BE49-F238E27FC236}">
                <a16:creationId xmlns:a16="http://schemas.microsoft.com/office/drawing/2014/main" id="{2B18B813-D8CA-4008-B5EE-E7DCF3BE7D7A}"/>
              </a:ext>
            </a:extLst>
          </p:cNvPr>
          <p:cNvSpPr txBox="1"/>
          <p:nvPr/>
        </p:nvSpPr>
        <p:spPr>
          <a:xfrm>
            <a:off x="224287" y="5896154"/>
            <a:ext cx="2743200"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photo by unknown author is licensed under CC NC-SA.</a:t>
            </a:r>
          </a:p>
        </p:txBody>
      </p:sp>
    </p:spTree>
    <p:extLst>
      <p:ext uri="{BB962C8B-B14F-4D97-AF65-F5344CB8AC3E}">
        <p14:creationId xmlns:p14="http://schemas.microsoft.com/office/powerpoint/2010/main" val="10797682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7F5D52-8C7A-4C49-9FF1-2F3D15F7736D}"/>
              </a:ext>
            </a:extLst>
          </p:cNvPr>
          <p:cNvSpPr>
            <a:spLocks noGrp="1"/>
          </p:cNvSpPr>
          <p:nvPr>
            <p:ph idx="1"/>
          </p:nvPr>
        </p:nvSpPr>
        <p:spPr>
          <a:xfrm>
            <a:off x="1007881" y="963877"/>
            <a:ext cx="10345919" cy="4930246"/>
          </a:xfrm>
        </p:spPr>
        <p:txBody>
          <a:bodyPr vert="horz" lIns="91440" tIns="45720" rIns="91440" bIns="45720" rtlCol="0" anchor="ctr">
            <a:normAutofit/>
          </a:bodyPr>
          <a:lstStyle/>
          <a:p>
            <a:pPr marL="0" indent="0">
              <a:buNone/>
            </a:pPr>
            <a:r>
              <a:rPr lang="en-US" sz="2400" dirty="0">
                <a:latin typeface="Times New Roman"/>
                <a:cs typeface="Times New Roman"/>
              </a:rPr>
              <a:t>In her article, how to unleash climate action, Beinecke explains that, the issue of climate change is both personal and global at the same time, defusing its threats would be a huge under-taking. The change to clean, efficient energy systems, must stem from changes in our own cities, states, countries, companies and every one of us.</a:t>
            </a:r>
          </a:p>
        </p:txBody>
      </p:sp>
    </p:spTree>
    <p:extLst>
      <p:ext uri="{BB962C8B-B14F-4D97-AF65-F5344CB8AC3E}">
        <p14:creationId xmlns:p14="http://schemas.microsoft.com/office/powerpoint/2010/main" val="466100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B054B2-1C65-48CA-BAC2-B42CC4EA3A97}"/>
              </a:ext>
            </a:extLst>
          </p:cNvPr>
          <p:cNvSpPr>
            <a:spLocks noGrp="1"/>
          </p:cNvSpPr>
          <p:nvPr>
            <p:ph idx="1"/>
          </p:nvPr>
        </p:nvSpPr>
        <p:spPr>
          <a:xfrm>
            <a:off x="655321" y="2575034"/>
            <a:ext cx="5120113" cy="3462228"/>
          </a:xfrm>
        </p:spPr>
        <p:txBody>
          <a:bodyPr vert="horz" lIns="91440" tIns="45720" rIns="91440" bIns="45720" rtlCol="0" anchor="t">
            <a:normAutofit/>
          </a:bodyPr>
          <a:lstStyle/>
          <a:p>
            <a:pPr marL="0" indent="0">
              <a:buNone/>
            </a:pPr>
            <a:endParaRPr lang="en-US" sz="1800">
              <a:latin typeface="Times New Roman"/>
              <a:cs typeface="Times New Roman"/>
            </a:endParaRPr>
          </a:p>
          <a:p>
            <a:pPr marL="0" indent="0">
              <a:buNone/>
            </a:pPr>
            <a:r>
              <a:rPr lang="en-US" sz="1800" dirty="0">
                <a:latin typeface="Times New Roman"/>
                <a:cs typeface="Times New Roman"/>
              </a:rPr>
              <a:t>Frances Beinecke is one of the best, clearest thinking and talking leaders to emerge from the environmental community.</a:t>
            </a:r>
          </a:p>
        </p:txBody>
      </p:sp>
      <p:pic>
        <p:nvPicPr>
          <p:cNvPr id="2" name="Picture 3" descr="A picture containing sky, person, outdoor, woman&#10;&#10;Description generated with very high confidence">
            <a:extLst>
              <a:ext uri="{FF2B5EF4-FFF2-40B4-BE49-F238E27FC236}">
                <a16:creationId xmlns:a16="http://schemas.microsoft.com/office/drawing/2014/main" id="{A3A35632-C84A-4E45-872D-993B433DE88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615" r="2385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91355111-8859-4B82-BEE9-66B840F275F1}"/>
              </a:ext>
            </a:extLst>
          </p:cNvPr>
          <p:cNvSpPr txBox="1"/>
          <p:nvPr/>
        </p:nvSpPr>
        <p:spPr>
          <a:xfrm>
            <a:off x="9353910" y="5867400"/>
            <a:ext cx="2743200" cy="9233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This photo by Unknown author is licensed under CC BY-NC-ND.</a:t>
            </a:r>
          </a:p>
        </p:txBody>
      </p:sp>
    </p:spTree>
    <p:extLst>
      <p:ext uri="{BB962C8B-B14F-4D97-AF65-F5344CB8AC3E}">
        <p14:creationId xmlns:p14="http://schemas.microsoft.com/office/powerpoint/2010/main" val="2019759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4" name="Picture 4" descr="A picture containing object, wall, indoor, table&#10;&#10;Description generated with very high confidence">
            <a:extLst>
              <a:ext uri="{FF2B5EF4-FFF2-40B4-BE49-F238E27FC236}">
                <a16:creationId xmlns:a16="http://schemas.microsoft.com/office/drawing/2014/main" id="{31691DC3-07B9-471E-8281-6038BBAA6B6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11" r="211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CCD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DEC659-59BB-4A8A-8C20-076EEE6D29BE}"/>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US" sz="2000" dirty="0">
                <a:latin typeface="Times New Roman"/>
                <a:cs typeface="Times New Roman"/>
              </a:rPr>
              <a:t>Inspiration.</a:t>
            </a:r>
            <a:endParaRPr lang="en-US" sz="2000">
              <a:latin typeface="Calibri"/>
              <a:cs typeface="Calibri"/>
            </a:endParaRPr>
          </a:p>
          <a:p>
            <a:pPr marL="0" indent="0">
              <a:buNone/>
            </a:pPr>
            <a:r>
              <a:rPr lang="en-US" sz="2000" dirty="0">
                <a:latin typeface="Times New Roman"/>
                <a:cs typeface="Times New Roman"/>
              </a:rPr>
              <a:t>Frances has a long list of people whom she considers to have inspired her,  by selflessly devoting themselves to their causes, some of the inspirational figures include Rosamond </a:t>
            </a:r>
            <a:r>
              <a:rPr lang="en-US" sz="2000" dirty="0" err="1">
                <a:latin typeface="Times New Roman"/>
                <a:cs typeface="Times New Roman"/>
              </a:rPr>
              <a:t>Carr</a:t>
            </a:r>
            <a:r>
              <a:rPr lang="en-US" sz="2000" dirty="0">
                <a:latin typeface="Times New Roman"/>
                <a:cs typeface="Times New Roman"/>
              </a:rPr>
              <a:t>, the founder of the </a:t>
            </a:r>
            <a:r>
              <a:rPr lang="en-US" sz="2000" dirty="0" err="1">
                <a:latin typeface="Times New Roman"/>
                <a:cs typeface="Times New Roman"/>
              </a:rPr>
              <a:t>Imbabazi</a:t>
            </a:r>
            <a:r>
              <a:rPr lang="en-US" sz="2000" dirty="0">
                <a:latin typeface="Times New Roman"/>
                <a:cs typeface="Times New Roman"/>
              </a:rPr>
              <a:t> orphanage and </a:t>
            </a:r>
            <a:r>
              <a:rPr lang="en-US" sz="2000" dirty="0" err="1">
                <a:latin typeface="Times New Roman"/>
                <a:cs typeface="Times New Roman"/>
              </a:rPr>
              <a:t>Mardy</a:t>
            </a:r>
            <a:r>
              <a:rPr lang="en-US" sz="2000" dirty="0">
                <a:latin typeface="Times New Roman"/>
                <a:cs typeface="Times New Roman"/>
              </a:rPr>
              <a:t> </a:t>
            </a:r>
            <a:r>
              <a:rPr lang="en-US" sz="2000" dirty="0" err="1">
                <a:latin typeface="Times New Roman"/>
                <a:cs typeface="Times New Roman"/>
              </a:rPr>
              <a:t>Murie</a:t>
            </a:r>
            <a:r>
              <a:rPr lang="en-US" sz="2000" dirty="0">
                <a:latin typeface="Times New Roman"/>
                <a:cs typeface="Times New Roman"/>
              </a:rPr>
              <a:t> and Celia Hunter, members of the wilderness society.</a:t>
            </a:r>
          </a:p>
          <a:p>
            <a:pPr marL="0" indent="0">
              <a:buNone/>
            </a:pPr>
            <a:endParaRPr lang="en-US" sz="2000">
              <a:latin typeface="Times New Roman"/>
              <a:cs typeface="Times New Roman"/>
            </a:endParaRPr>
          </a:p>
        </p:txBody>
      </p:sp>
      <p:sp>
        <p:nvSpPr>
          <p:cNvPr id="6" name="TextBox 5">
            <a:extLst>
              <a:ext uri="{FF2B5EF4-FFF2-40B4-BE49-F238E27FC236}">
                <a16:creationId xmlns:a16="http://schemas.microsoft.com/office/drawing/2014/main" id="{E8D3AABF-1476-43D0-92FD-858F9C7A9998}"/>
              </a:ext>
            </a:extLst>
          </p:cNvPr>
          <p:cNvSpPr txBox="1"/>
          <p:nvPr/>
        </p:nvSpPr>
        <p:spPr>
          <a:xfrm>
            <a:off x="2074914" y="6269756"/>
            <a:ext cx="2460036" cy="523220"/>
          </a:xfrm>
          <a:prstGeom prst="rect">
            <a:avLst/>
          </a:prstGeom>
          <a:solidFill>
            <a:srgbClr val="000000"/>
          </a:solidFill>
        </p:spPr>
        <p:txBody>
          <a:bodyPr wrap="square" anchor="t">
            <a:spAutoFit/>
          </a:bodyPr>
          <a:lstStyle/>
          <a:p>
            <a:pPr algn="r">
              <a:spcAft>
                <a:spcPts val="600"/>
              </a:spcAft>
            </a:pPr>
            <a:r>
              <a:rPr lang="en-US" sz="1200" dirty="0">
                <a:solidFill>
                  <a:srgbClr val="FFFFFF"/>
                </a:solidFill>
                <a:hlinkClick r:id="rId5">
                  <a:extLst>
                    <a:ext uri="{A12FA001-AC4F-418D-AE19-62706E023703}">
                      <ahyp:hlinkClr xmlns:ahyp="http://schemas.microsoft.com/office/drawing/2018/hyperlinkcolor" val="tx"/>
                    </a:ext>
                  </a:extLst>
                </a:hlinkClick>
              </a:rPr>
              <a:t>This Photo</a:t>
            </a:r>
            <a:r>
              <a:rPr lang="en-US" sz="1200" dirty="0">
                <a:solidFill>
                  <a:srgbClr val="FFFFFF"/>
                </a:solidFill>
              </a:rPr>
              <a:t> by Unknown author is licensed under </a:t>
            </a:r>
            <a:r>
              <a:rPr lang="en-US" sz="1200" dirty="0">
                <a:solidFill>
                  <a:srgbClr val="FFFFFF"/>
                </a:solidFill>
                <a:hlinkClick r:id="rId4">
                  <a:extLst>
                    <a:ext uri="{A12FA001-AC4F-418D-AE19-62706E023703}">
                      <ahyp:hlinkClr xmlns:ahyp="http://schemas.microsoft.com/office/drawing/2018/hyperlinkcolor" val="tx"/>
                    </a:ext>
                  </a:extLst>
                </a:hlinkClick>
              </a:rPr>
              <a:t>CC BY</a:t>
            </a:r>
            <a:r>
              <a:rPr lang="en-US" sz="1600" dirty="0">
                <a:solidFill>
                  <a:srgbClr val="FFFFFF"/>
                </a:solidFill>
              </a:rPr>
              <a:t>.</a:t>
            </a:r>
            <a:endParaRPr lang="en-US" sz="1600" dirty="0">
              <a:solidFill>
                <a:srgbClr val="FFFFFF"/>
              </a:solidFill>
              <a:cs typeface="Calibri"/>
            </a:endParaRPr>
          </a:p>
        </p:txBody>
      </p:sp>
    </p:spTree>
    <p:extLst>
      <p:ext uri="{BB962C8B-B14F-4D97-AF65-F5344CB8AC3E}">
        <p14:creationId xmlns:p14="http://schemas.microsoft.com/office/powerpoint/2010/main" val="2427701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40EBD1-E622-44D6-94BF-1AC9903194C7}"/>
              </a:ext>
            </a:extLst>
          </p:cNvPr>
          <p:cNvSpPr>
            <a:spLocks noGrp="1"/>
          </p:cNvSpPr>
          <p:nvPr>
            <p:ph idx="1"/>
          </p:nvPr>
        </p:nvSpPr>
        <p:spPr>
          <a:xfrm>
            <a:off x="762000" y="2279018"/>
            <a:ext cx="5314543" cy="3375920"/>
          </a:xfrm>
        </p:spPr>
        <p:txBody>
          <a:bodyPr vert="horz" lIns="91440" tIns="45720" rIns="91440" bIns="45720" rtlCol="0" anchor="t">
            <a:noAutofit/>
          </a:bodyPr>
          <a:lstStyle/>
          <a:p>
            <a:pPr marL="0" indent="0">
              <a:buNone/>
            </a:pPr>
            <a:r>
              <a:rPr lang="en-US" sz="1600" dirty="0">
                <a:latin typeface="Times New Roman"/>
                <a:cs typeface="Times New Roman"/>
              </a:rPr>
              <a:t>Honors, awards and recognition.</a:t>
            </a:r>
            <a:endParaRPr lang="en-US" sz="1600">
              <a:cs typeface="Calibri"/>
            </a:endParaRPr>
          </a:p>
          <a:p>
            <a:pPr marL="0" indent="0">
              <a:buNone/>
            </a:pPr>
            <a:r>
              <a:rPr lang="en-US" sz="1600" dirty="0">
                <a:latin typeface="Times New Roman"/>
                <a:cs typeface="Times New Roman"/>
              </a:rPr>
              <a:t>Frances' immense contributions have been recognized through various honors and awards. In honor of her long and successful career as an environmental advocate, Beinecke was awarded the prestigious Audubon medal, in 2017. The medal was the second award that was awarded to Frances from the National Audubon Society. In 2017, she was awarded the Rachel Carson Award, which honors female leaders, who have made outstanding contributions to the conservation and environmental movements. National Audubon Society. (2017). </a:t>
            </a:r>
          </a:p>
          <a:p>
            <a:pPr marL="0" indent="0">
              <a:buNone/>
            </a:pPr>
            <a:endParaRPr lang="en-US" sz="1600" dirty="0">
              <a:latin typeface="Times New Roman"/>
              <a:cs typeface="Times New Roman"/>
            </a:endParaRPr>
          </a:p>
          <a:p>
            <a:pPr marL="0" indent="0">
              <a:buNone/>
            </a:pPr>
            <a:endParaRPr lang="en-US" sz="1600" dirty="0">
              <a:latin typeface="Times New Roman"/>
              <a:cs typeface="Times New Roman"/>
            </a:endParaRPr>
          </a:p>
          <a:p>
            <a:pPr marL="0" indent="0">
              <a:buNone/>
            </a:pPr>
            <a:endParaRPr lang="en-US" sz="1100">
              <a:latin typeface="Times New Roman"/>
              <a:cs typeface="Times New Roman"/>
            </a:endParaRPr>
          </a:p>
        </p:txBody>
      </p:sp>
      <p:sp>
        <p:nvSpPr>
          <p:cNvPr id="12"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indoor&#10;&#10;Description generated with high confidence">
            <a:extLst>
              <a:ext uri="{FF2B5EF4-FFF2-40B4-BE49-F238E27FC236}">
                <a16:creationId xmlns:a16="http://schemas.microsoft.com/office/drawing/2014/main" id="{A562F570-D5AE-4E0E-920C-CED1C109F1A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766"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7C5ED514-2BBA-48AB-B6B0-378912A8D5F3}"/>
              </a:ext>
            </a:extLst>
          </p:cNvPr>
          <p:cNvSpPr txBox="1"/>
          <p:nvPr/>
        </p:nvSpPr>
        <p:spPr>
          <a:xfrm>
            <a:off x="7796041" y="4947040"/>
            <a:ext cx="4065280" cy="276999"/>
          </a:xfrm>
          <a:prstGeom prst="rect">
            <a:avLst/>
          </a:prstGeom>
          <a:solidFill>
            <a:srgbClr val="000000"/>
          </a:solidFill>
        </p:spPr>
        <p:txBody>
          <a:bodyPr wrap="none" anchor="t">
            <a:spAutoFit/>
          </a:bodyPr>
          <a:lstStyle/>
          <a:p>
            <a:pPr algn="r">
              <a:spcAft>
                <a:spcPts val="600"/>
              </a:spcAft>
            </a:pPr>
            <a:r>
              <a:rPr lang="en-US" sz="1200" dirty="0">
                <a:solidFill>
                  <a:srgbClr val="FFFFFF"/>
                </a:solidFill>
                <a:hlinkClick r:id="rId5">
                  <a:extLst>
                    <a:ext uri="{A12FA001-AC4F-418D-AE19-62706E023703}">
                      <ahyp:hlinkClr xmlns:ahyp="http://schemas.microsoft.com/office/drawing/2018/hyperlinkcolor" val="tx"/>
                    </a:ext>
                  </a:extLst>
                </a:hlinkClick>
              </a:rPr>
              <a:t>This Photo</a:t>
            </a:r>
            <a:r>
              <a:rPr lang="en-US" sz="1200" dirty="0">
                <a:solidFill>
                  <a:srgbClr val="FFFFFF"/>
                </a:solidFill>
              </a:rPr>
              <a:t> by Unknown author is licensed under </a:t>
            </a:r>
            <a:r>
              <a:rPr lang="en-US" sz="1200" dirty="0">
                <a:solidFill>
                  <a:srgbClr val="FFFFFF"/>
                </a:solidFill>
                <a:hlinkClick r:id="rId4">
                  <a:extLst>
                    <a:ext uri="{A12FA001-AC4F-418D-AE19-62706E023703}">
                      <ahyp:hlinkClr xmlns:ahyp="http://schemas.microsoft.com/office/drawing/2018/hyperlinkcolor" val="tx"/>
                    </a:ext>
                  </a:extLst>
                </a:hlinkClick>
              </a:rPr>
              <a:t>CC BY-SA-NC</a:t>
            </a:r>
            <a:r>
              <a:rPr lang="en-US" sz="1200" dirty="0">
                <a:solidFill>
                  <a:srgbClr val="FFFFFF"/>
                </a:solidFill>
              </a:rPr>
              <a:t>.</a:t>
            </a:r>
            <a:endParaRPr lang="en-US" sz="1200" dirty="0">
              <a:solidFill>
                <a:srgbClr val="FFFFFF"/>
              </a:solidFill>
              <a:cs typeface="Calibri"/>
            </a:endParaRPr>
          </a:p>
        </p:txBody>
      </p:sp>
    </p:spTree>
    <p:extLst>
      <p:ext uri="{BB962C8B-B14F-4D97-AF65-F5344CB8AC3E}">
        <p14:creationId xmlns:p14="http://schemas.microsoft.com/office/powerpoint/2010/main" val="96065249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86C31D-C663-41CB-843E-625A8B31821E}"/>
              </a:ext>
            </a:extLst>
          </p:cNvPr>
          <p:cNvSpPr>
            <a:spLocks noGrp="1"/>
          </p:cNvSpPr>
          <p:nvPr>
            <p:ph idx="1"/>
          </p:nvPr>
        </p:nvSpPr>
        <p:spPr>
          <a:xfrm>
            <a:off x="162465" y="143475"/>
            <a:ext cx="11694542" cy="6507940"/>
          </a:xfrm>
        </p:spPr>
        <p:txBody>
          <a:bodyPr vert="horz" lIns="91440" tIns="45720" rIns="91440" bIns="45720" rtlCol="0" anchor="t">
            <a:normAutofit fontScale="55000" lnSpcReduction="20000"/>
          </a:bodyPr>
          <a:lstStyle/>
          <a:p>
            <a:pPr marL="0" indent="0">
              <a:buNone/>
            </a:pPr>
            <a:r>
              <a:rPr lang="en-US" sz="2000" b="1" u="sng" dirty="0">
                <a:latin typeface="Times New Roman"/>
                <a:cs typeface="Times New Roman"/>
              </a:rPr>
              <a:t>References.</a:t>
            </a:r>
            <a:endParaRPr lang="en-US" sz="2000" b="1" u="sng">
              <a:cs typeface="Calibri"/>
            </a:endParaRPr>
          </a:p>
          <a:p>
            <a:pPr marL="0" indent="0">
              <a:lnSpc>
                <a:spcPct val="200000"/>
              </a:lnSpc>
              <a:buNone/>
            </a:pPr>
            <a:r>
              <a:rPr lang="en-US" sz="2000" dirty="0">
                <a:latin typeface="Times New Roman"/>
                <a:cs typeface="Times New Roman"/>
              </a:rPr>
              <a:t>Alliance to save energy. (n.d.). Frances Beinecke biography. Available at: https://www.notablebiographies.com/newsmakers2/2007-A-Co/Beinecke-frances.html.   </a:t>
            </a:r>
          </a:p>
          <a:p>
            <a:pPr marL="0" indent="0">
              <a:lnSpc>
                <a:spcPct val="200000"/>
              </a:lnSpc>
              <a:buNone/>
            </a:pPr>
            <a:r>
              <a:rPr lang="en-US" sz="2000" dirty="0">
                <a:latin typeface="Times New Roman"/>
                <a:cs typeface="Times New Roman"/>
              </a:rPr>
              <a:t>Beinecke, F. (2014). How to unleash climate action. Available at: https://www.newschool.edu/cps/climate-change/.     </a:t>
            </a:r>
          </a:p>
          <a:p>
            <a:pPr marL="0" indent="0">
              <a:lnSpc>
                <a:spcPct val="200000"/>
              </a:lnSpc>
              <a:buNone/>
            </a:pPr>
            <a:r>
              <a:rPr lang="en-US" sz="2000" dirty="0">
                <a:latin typeface="Times New Roman"/>
                <a:cs typeface="Times New Roman"/>
              </a:rPr>
              <a:t>Beinecke, F. (2014). We made history: 400,000 march for climate action. Available at: https://www.nrdc.org/experts/frances-beinecke/we-made-history-400000-march-climate-action.           </a:t>
            </a:r>
            <a:endParaRPr lang="en-US" sz="2000">
              <a:latin typeface="Calibri"/>
              <a:cs typeface="Calibri"/>
            </a:endParaRPr>
          </a:p>
          <a:p>
            <a:pPr marL="0" indent="0">
              <a:lnSpc>
                <a:spcPct val="200000"/>
              </a:lnSpc>
              <a:buNone/>
            </a:pPr>
            <a:r>
              <a:rPr lang="en-US" sz="2000" dirty="0">
                <a:latin typeface="Times New Roman"/>
                <a:cs typeface="Times New Roman"/>
              </a:rPr>
              <a:t>Client earth. (n.d.). Frances Beinecke trustee. Available at: https://www.clientearth.org/people/beinecke-frances/.  </a:t>
            </a:r>
            <a:endParaRPr lang="en-US" sz="2000">
              <a:latin typeface="Calibri"/>
              <a:cs typeface="Calibri"/>
            </a:endParaRPr>
          </a:p>
          <a:p>
            <a:pPr marL="0" indent="0">
              <a:lnSpc>
                <a:spcPct val="200000"/>
              </a:lnSpc>
              <a:buNone/>
            </a:pPr>
            <a:r>
              <a:rPr lang="en-US" sz="2000" dirty="0">
                <a:latin typeface="Times New Roman"/>
                <a:cs typeface="Times New Roman"/>
              </a:rPr>
              <a:t>Cooke, R. (2009). Frances Beinecke urges action on climate change. Available at: https://energy.mit.edu/new/frances-beinecke-urges-action-on-climate-change/.   </a:t>
            </a:r>
            <a:endParaRPr lang="en-US" sz="2000">
              <a:latin typeface="Calibri"/>
              <a:cs typeface="Calibri"/>
            </a:endParaRPr>
          </a:p>
          <a:p>
            <a:pPr marL="0" indent="0">
              <a:lnSpc>
                <a:spcPct val="200000"/>
              </a:lnSpc>
              <a:buNone/>
            </a:pPr>
            <a:r>
              <a:rPr lang="en-US" sz="2000" dirty="0">
                <a:latin typeface="Times New Roman"/>
                <a:cs typeface="Times New Roman"/>
              </a:rPr>
              <a:t>Environmental Law Harvard. (2015). NRDC president Frances Beinecke honored with 4th annual Horizon award. Available at: environmental.law.harvard.edu/2015/03/nrdc-president-frances-beinecke-honored-with-4th-annual-horizon-award/.           </a:t>
            </a:r>
          </a:p>
          <a:p>
            <a:pPr marL="0" indent="0">
              <a:lnSpc>
                <a:spcPct val="200000"/>
              </a:lnSpc>
              <a:buNone/>
            </a:pPr>
            <a:r>
              <a:rPr lang="en-US" sz="2000" dirty="0">
                <a:latin typeface="Times New Roman"/>
                <a:cs typeface="Times New Roman"/>
              </a:rPr>
              <a:t>Krupp, F. (2013). Statement of environmental defense president Fred Krupp on Frances Beinecke's announcement that she will retire from NRDC. Available at: https://www.edf.org/media/statement-environmental-defense-fund-president-fred-krupp-frances-beineckes-announcement-she.                 </a:t>
            </a:r>
            <a:endParaRPr lang="en-US" sz="2000">
              <a:latin typeface="Calibri"/>
              <a:cs typeface="Calibri"/>
            </a:endParaRPr>
          </a:p>
          <a:p>
            <a:pPr marL="0" indent="0">
              <a:lnSpc>
                <a:spcPct val="200000"/>
              </a:lnSpc>
              <a:buNone/>
            </a:pPr>
            <a:r>
              <a:rPr lang="en-US" sz="2000" dirty="0">
                <a:latin typeface="Times New Roman"/>
                <a:cs typeface="Times New Roman"/>
              </a:rPr>
              <a:t>National Audubon Society. (2017). 2017 Audubon gale honors Frances Beinecke and Nathaniel P Reed. Available at: https://www.audubon.org/news/2017-audubon-gala-honors-frances-beinecke-and-nathaniel-p-reed.                                                                                                                                                                                                                                                                                                                                                                                                                                                                                                                                                                                                                                                                                                      </a:t>
            </a:r>
            <a:endParaRPr lang="en-US" dirty="0">
              <a:cs typeface="Calibri"/>
            </a:endParaRPr>
          </a:p>
        </p:txBody>
      </p:sp>
    </p:spTree>
    <p:extLst>
      <p:ext uri="{BB962C8B-B14F-4D97-AF65-F5344CB8AC3E}">
        <p14:creationId xmlns:p14="http://schemas.microsoft.com/office/powerpoint/2010/main" val="1455187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F97A11-9527-4076-A511-DE93E5EF2D93}"/>
              </a:ext>
            </a:extLst>
          </p:cNvPr>
          <p:cNvSpPr>
            <a:spLocks noGrp="1"/>
          </p:cNvSpPr>
          <p:nvPr>
            <p:ph idx="1"/>
          </p:nvPr>
        </p:nvSpPr>
        <p:spPr>
          <a:xfrm>
            <a:off x="205597" y="71588"/>
            <a:ext cx="11852693" cy="6781110"/>
          </a:xfrm>
        </p:spPr>
        <p:txBody>
          <a:bodyPr vert="horz" lIns="91440" tIns="45720" rIns="91440" bIns="45720" rtlCol="0" anchor="t">
            <a:normAutofit/>
          </a:bodyPr>
          <a:lstStyle/>
          <a:p>
            <a:pPr marL="0" indent="0">
              <a:buNone/>
            </a:pPr>
            <a:r>
              <a:rPr lang="en-US" sz="2000" b="1" u="sng" dirty="0">
                <a:latin typeface="Times New Roman"/>
                <a:cs typeface="Times New Roman"/>
              </a:rPr>
              <a:t>References.</a:t>
            </a:r>
          </a:p>
          <a:p>
            <a:pPr marL="0" indent="0">
              <a:buNone/>
            </a:pPr>
            <a:endParaRPr lang="en-US" sz="1800" dirty="0">
              <a:latin typeface="Times New Roman"/>
              <a:cs typeface="Times New Roman"/>
            </a:endParaRPr>
          </a:p>
          <a:p>
            <a:pPr marL="0" indent="0">
              <a:buNone/>
            </a:pPr>
            <a:r>
              <a:rPr lang="en-US" sz="1800" dirty="0">
                <a:latin typeface="Times New Roman"/>
                <a:cs typeface="Times New Roman"/>
              </a:rPr>
              <a:t>NRDC. (n.d.). Frances Beinecke former president. Available at: https://www.nrdc.org/experts/frances-beinecke.   </a:t>
            </a:r>
          </a:p>
          <a:p>
            <a:pPr marL="0" indent="0">
              <a:buNone/>
            </a:pPr>
            <a:r>
              <a:rPr lang="en-US" sz="1800" dirty="0" err="1">
                <a:latin typeface="Times New Roman"/>
                <a:cs typeface="Times New Roman"/>
              </a:rPr>
              <a:t>Pierrat</a:t>
            </a:r>
            <a:r>
              <a:rPr lang="en-US" sz="1800" dirty="0">
                <a:latin typeface="Times New Roman"/>
                <a:cs typeface="Times New Roman"/>
              </a:rPr>
              <a:t>, C. (2017). 8 badass environmentalists you should know. Available at: https://www.huffingtonpost.com/chantal-pierrat-/8-badass-envorionmentalists-you-should-know_b_7119676.html.     </a:t>
            </a:r>
          </a:p>
          <a:p>
            <a:pPr marL="0" indent="0">
              <a:buNone/>
            </a:pPr>
            <a:r>
              <a:rPr lang="en-US" sz="1800" dirty="0">
                <a:latin typeface="Times New Roman"/>
                <a:cs typeface="Times New Roman"/>
              </a:rPr>
              <a:t>Redford, R. (2009). Rowman and Littlefield publishers. 'Clean energy common sense: An American call to action on global climate change', pp.6.</a:t>
            </a:r>
            <a:endParaRPr lang="en-US" dirty="0">
              <a:latin typeface="Calibri"/>
              <a:cs typeface="Calibri"/>
            </a:endParaRPr>
          </a:p>
          <a:p>
            <a:pPr marL="0" indent="0">
              <a:buNone/>
            </a:pPr>
            <a:r>
              <a:rPr lang="en-US" sz="1800" dirty="0">
                <a:latin typeface="Times New Roman"/>
                <a:cs typeface="Times New Roman"/>
              </a:rPr>
              <a:t>Sustainable development solutions. (n.d.). Frances Beinecke natural defense resources council. Available at: unsdsn.org/about-us/people/</a:t>
            </a:r>
            <a:r>
              <a:rPr lang="en-US" sz="1800" dirty="0" err="1">
                <a:latin typeface="Times New Roman"/>
                <a:cs typeface="Times New Roman"/>
              </a:rPr>
              <a:t>frances-beinecke</a:t>
            </a:r>
            <a:r>
              <a:rPr lang="en-US" sz="1800" dirty="0">
                <a:latin typeface="Times New Roman"/>
                <a:cs typeface="Times New Roman"/>
              </a:rPr>
              <a:t>.                 </a:t>
            </a:r>
            <a:endParaRPr lang="en-US" dirty="0">
              <a:latin typeface="Calibri"/>
              <a:cs typeface="Calibri"/>
            </a:endParaRPr>
          </a:p>
          <a:p>
            <a:pPr marL="0" indent="0">
              <a:buNone/>
            </a:pPr>
            <a:r>
              <a:rPr lang="en-US" sz="1800" dirty="0">
                <a:latin typeface="Times New Roman"/>
                <a:cs typeface="Times New Roman"/>
              </a:rPr>
              <a:t>Weaver, S. (2014). How Frances id combating climate change. Available at: www.vanityfair.com/contributor/sigourney-weaver.       </a:t>
            </a:r>
            <a:endParaRPr lang="en-US" dirty="0">
              <a:latin typeface="Calibri"/>
              <a:cs typeface="Calibri"/>
            </a:endParaRPr>
          </a:p>
          <a:p>
            <a:pPr marL="0" indent="0">
              <a:buNone/>
            </a:pPr>
            <a:r>
              <a:rPr lang="en-US" sz="1800" dirty="0">
                <a:latin typeface="Times New Roman"/>
                <a:cs typeface="Times New Roman"/>
              </a:rPr>
              <a:t>World biography. (n.d.). Frances Beinecke biography. Available at: https://www.notablebiographies.com/newsmakers2/2007-A-Co/Beinecke-Frances.html.  </a:t>
            </a:r>
            <a:endParaRPr lang="en-US" dirty="0">
              <a:latin typeface="Calibri"/>
              <a:cs typeface="Calibri"/>
            </a:endParaRPr>
          </a:p>
          <a:p>
            <a:pPr marL="0" indent="0">
              <a:buNone/>
            </a:pPr>
            <a:r>
              <a:rPr lang="en-US" sz="1800" dirty="0">
                <a:latin typeface="Times New Roman"/>
                <a:cs typeface="Times New Roman"/>
              </a:rPr>
              <a:t>                                          </a:t>
            </a:r>
            <a:endParaRPr lang="en-US">
              <a:cs typeface="Calibri"/>
            </a:endParaRPr>
          </a:p>
        </p:txBody>
      </p:sp>
    </p:spTree>
    <p:extLst>
      <p:ext uri="{BB962C8B-B14F-4D97-AF65-F5344CB8AC3E}">
        <p14:creationId xmlns:p14="http://schemas.microsoft.com/office/powerpoint/2010/main" val="18297170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Frances Beinecke, Changing the World.</vt:lpstr>
      <vt:lpstr>Frances Beineck.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2065</cp:revision>
  <dcterms:created xsi:type="dcterms:W3CDTF">2013-07-15T20:26:40Z</dcterms:created>
  <dcterms:modified xsi:type="dcterms:W3CDTF">2018-12-03T14:06:24Z</dcterms:modified>
</cp:coreProperties>
</file>