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4" r:id="rId11"/>
    <p:sldId id="265" r:id="rId12"/>
    <p:sldId id="266" r:id="rId13"/>
    <p:sldId id="267" r:id="rId14"/>
    <p:sldId id="268" r:id="rId15"/>
    <p:sldId id="269" r:id="rId16"/>
    <p:sldId id="273" r:id="rId17"/>
    <p:sldId id="270" r:id="rId18"/>
    <p:sldId id="271" r:id="rId19"/>
    <p:sldId id="272" r:id="rId20"/>
    <p:sldId id="275" r:id="rId21"/>
    <p:sldId id="276" r:id="rId22"/>
    <p:sldId id="279" r:id="rId23"/>
    <p:sldId id="281" r:id="rId24"/>
    <p:sldId id="282" r:id="rId25"/>
    <p:sldId id="277" r:id="rId26"/>
    <p:sldId id="278" r:id="rId27"/>
    <p:sldId id="283" r:id="rId28"/>
    <p:sldId id="284" r:id="rId29"/>
    <p:sldId id="285" r:id="rId3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6377" autoAdjust="0"/>
  </p:normalViewPr>
  <p:slideViewPr>
    <p:cSldViewPr>
      <p:cViewPr varScale="1">
        <p:scale>
          <a:sx n="78" d="100"/>
          <a:sy n="78" d="100"/>
        </p:scale>
        <p:origin x="-133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9D61E9-E5E9-4F19-963A-6561275D6F3A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33D642D-B83E-4187-90D9-40812C5409A2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200" dirty="0" smtClean="0">
              <a:solidFill>
                <a:schemeClr val="tx1"/>
              </a:solidFill>
            </a:rPr>
            <a:t>Shared responsibility</a:t>
          </a:r>
          <a:endParaRPr lang="en-GB" sz="1200" dirty="0">
            <a:solidFill>
              <a:schemeClr val="tx1"/>
            </a:solidFill>
          </a:endParaRPr>
        </a:p>
      </dgm:t>
    </dgm:pt>
    <dgm:pt modelId="{8BA9C7E8-6A0C-4DDB-85C0-8A45488DA7EB}" type="parTrans" cxnId="{81185E76-817B-4B2F-A869-07F28B7918F3}">
      <dgm:prSet/>
      <dgm:spPr/>
      <dgm:t>
        <a:bodyPr/>
        <a:lstStyle/>
        <a:p>
          <a:endParaRPr lang="en-GB"/>
        </a:p>
      </dgm:t>
    </dgm:pt>
    <dgm:pt modelId="{9366FBCE-C170-4B17-9552-3D628166F937}" type="sibTrans" cxnId="{81185E76-817B-4B2F-A869-07F28B7918F3}">
      <dgm:prSet/>
      <dgm:spPr/>
      <dgm:t>
        <a:bodyPr/>
        <a:lstStyle/>
        <a:p>
          <a:endParaRPr lang="en-GB"/>
        </a:p>
      </dgm:t>
    </dgm:pt>
    <dgm:pt modelId="{07195793-A06D-4552-8018-1AEB3E53DBC9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200" dirty="0" smtClean="0">
              <a:solidFill>
                <a:schemeClr val="tx1"/>
              </a:solidFill>
            </a:rPr>
            <a:t>Greater  access to capital and skills than sole trader</a:t>
          </a:r>
          <a:endParaRPr lang="en-GB" sz="1200" dirty="0">
            <a:solidFill>
              <a:schemeClr val="tx1"/>
            </a:solidFill>
          </a:endParaRPr>
        </a:p>
      </dgm:t>
    </dgm:pt>
    <dgm:pt modelId="{713EFB59-11D2-43FD-965E-6CC166C68982}" type="parTrans" cxnId="{7C0789BD-B145-4EDD-BF35-276A062E86FD}">
      <dgm:prSet/>
      <dgm:spPr/>
      <dgm:t>
        <a:bodyPr/>
        <a:lstStyle/>
        <a:p>
          <a:endParaRPr lang="en-GB"/>
        </a:p>
      </dgm:t>
    </dgm:pt>
    <dgm:pt modelId="{34FC35CB-A0C4-44B7-B5E3-D6E9CB5948D7}" type="sibTrans" cxnId="{7C0789BD-B145-4EDD-BF35-276A062E86FD}">
      <dgm:prSet/>
      <dgm:spPr/>
      <dgm:t>
        <a:bodyPr/>
        <a:lstStyle/>
        <a:p>
          <a:endParaRPr lang="en-GB"/>
        </a:p>
      </dgm:t>
    </dgm:pt>
    <dgm:pt modelId="{198F838D-CE6B-47B7-A431-8CC414657C5C}">
      <dgm:prSet phldrT="[Text]"/>
      <dgm:spPr>
        <a:solidFill>
          <a:srgbClr val="00B050"/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Disadvantages </a:t>
          </a:r>
          <a:endParaRPr lang="en-GB" dirty="0">
            <a:solidFill>
              <a:schemeClr val="tx1"/>
            </a:solidFill>
          </a:endParaRPr>
        </a:p>
      </dgm:t>
    </dgm:pt>
    <dgm:pt modelId="{84EDBA8F-D391-46E6-937C-FCADDFB299B5}" type="parTrans" cxnId="{A01D31E7-C5CF-417A-86D1-AAD39E2367FF}">
      <dgm:prSet/>
      <dgm:spPr/>
      <dgm:t>
        <a:bodyPr/>
        <a:lstStyle/>
        <a:p>
          <a:endParaRPr lang="en-GB"/>
        </a:p>
      </dgm:t>
    </dgm:pt>
    <dgm:pt modelId="{54690C75-5200-40A8-B1E4-D8D75FB625EC}" type="sibTrans" cxnId="{A01D31E7-C5CF-417A-86D1-AAD39E2367FF}">
      <dgm:prSet/>
      <dgm:spPr/>
      <dgm:t>
        <a:bodyPr/>
        <a:lstStyle/>
        <a:p>
          <a:endParaRPr lang="en-GB"/>
        </a:p>
      </dgm:t>
    </dgm:pt>
    <dgm:pt modelId="{483C26C9-C446-4C46-8B35-2E93C78BFCE1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Partnership is dissolved on death of a partner</a:t>
          </a:r>
          <a:endParaRPr lang="en-GB" sz="1100" dirty="0">
            <a:solidFill>
              <a:schemeClr val="tx1"/>
            </a:solidFill>
          </a:endParaRPr>
        </a:p>
      </dgm:t>
    </dgm:pt>
    <dgm:pt modelId="{0BAAA501-14C4-4F3A-A56A-136CB55E25F6}" type="parTrans" cxnId="{AA970452-6BB4-4D1E-93C5-C136B0EEB8C9}">
      <dgm:prSet/>
      <dgm:spPr/>
      <dgm:t>
        <a:bodyPr/>
        <a:lstStyle/>
        <a:p>
          <a:endParaRPr lang="en-GB"/>
        </a:p>
      </dgm:t>
    </dgm:pt>
    <dgm:pt modelId="{360EE7F6-AF6B-4523-AF07-E197C3D37A84}" type="sibTrans" cxnId="{AA970452-6BB4-4D1E-93C5-C136B0EEB8C9}">
      <dgm:prSet/>
      <dgm:spPr/>
      <dgm:t>
        <a:bodyPr/>
        <a:lstStyle/>
        <a:p>
          <a:endParaRPr lang="en-GB"/>
        </a:p>
      </dgm:t>
    </dgm:pt>
    <dgm:pt modelId="{3D3E52D9-6301-40F6-A935-9A043079997A}">
      <dgm:prSet phldrT="[Text]"/>
      <dgm:spPr>
        <a:solidFill>
          <a:srgbClr val="92D050"/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Limited Partnership</a:t>
          </a:r>
          <a:endParaRPr lang="en-GB" dirty="0">
            <a:solidFill>
              <a:schemeClr val="tx1"/>
            </a:solidFill>
          </a:endParaRPr>
        </a:p>
      </dgm:t>
    </dgm:pt>
    <dgm:pt modelId="{DE0E2473-7259-4B59-876F-8638D62EE1F9}" type="parTrans" cxnId="{C5CCBA57-524B-4D6C-BEF5-3FF346CFFA40}">
      <dgm:prSet/>
      <dgm:spPr/>
      <dgm:t>
        <a:bodyPr/>
        <a:lstStyle/>
        <a:p>
          <a:endParaRPr lang="en-GB"/>
        </a:p>
      </dgm:t>
    </dgm:pt>
    <dgm:pt modelId="{4C2FFDD2-3B88-42D0-87E9-3464445A63F3}" type="sibTrans" cxnId="{C5CCBA57-524B-4D6C-BEF5-3FF346CFFA40}">
      <dgm:prSet/>
      <dgm:spPr/>
      <dgm:t>
        <a:bodyPr/>
        <a:lstStyle/>
        <a:p>
          <a:endParaRPr lang="en-GB"/>
        </a:p>
      </dgm:t>
    </dgm:pt>
    <dgm:pt modelId="{C3B08C82-92A7-4BA1-AF52-29C4D92EB581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All partners are liable to the debts of  others</a:t>
          </a:r>
          <a:endParaRPr lang="en-GB" sz="1100" dirty="0">
            <a:solidFill>
              <a:schemeClr val="tx1"/>
            </a:solidFill>
          </a:endParaRPr>
        </a:p>
      </dgm:t>
    </dgm:pt>
    <dgm:pt modelId="{89C0B464-0FE6-4721-877C-2229F84EBDB9}" type="parTrans" cxnId="{E4C7A843-E921-4B2C-86CC-4187E324A0CA}">
      <dgm:prSet/>
      <dgm:spPr/>
      <dgm:t>
        <a:bodyPr/>
        <a:lstStyle/>
        <a:p>
          <a:endParaRPr lang="en-GB"/>
        </a:p>
      </dgm:t>
    </dgm:pt>
    <dgm:pt modelId="{14E65AAB-E4F6-4FC6-8BB5-69F7B1796663}" type="sibTrans" cxnId="{E4C7A843-E921-4B2C-86CC-4187E324A0CA}">
      <dgm:prSet/>
      <dgm:spPr/>
      <dgm:t>
        <a:bodyPr/>
        <a:lstStyle/>
        <a:p>
          <a:endParaRPr lang="en-GB"/>
        </a:p>
      </dgm:t>
    </dgm:pt>
    <dgm:pt modelId="{D786D1F5-A2D4-49BF-B03D-A36864C27294}">
      <dgm:prSet phldrT="[Text]"/>
      <dgm:spPr>
        <a:solidFill>
          <a:srgbClr val="00B050"/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Advantages</a:t>
          </a:r>
          <a:endParaRPr lang="en-GB" dirty="0">
            <a:solidFill>
              <a:schemeClr val="tx1"/>
            </a:solidFill>
          </a:endParaRPr>
        </a:p>
      </dgm:t>
    </dgm:pt>
    <dgm:pt modelId="{3C71A241-40B0-4840-871D-3BC65B95AF3E}" type="sibTrans" cxnId="{99FA4A7C-E41B-4CEF-8EFA-F2D1626D7D9F}">
      <dgm:prSet/>
      <dgm:spPr/>
      <dgm:t>
        <a:bodyPr/>
        <a:lstStyle/>
        <a:p>
          <a:endParaRPr lang="en-GB"/>
        </a:p>
      </dgm:t>
    </dgm:pt>
    <dgm:pt modelId="{D925A47D-5DD2-424A-B4EB-878CF179CBB2}" type="parTrans" cxnId="{99FA4A7C-E41B-4CEF-8EFA-F2D1626D7D9F}">
      <dgm:prSet/>
      <dgm:spPr/>
      <dgm:t>
        <a:bodyPr/>
        <a:lstStyle/>
        <a:p>
          <a:endParaRPr lang="en-GB"/>
        </a:p>
      </dgm:t>
    </dgm:pt>
    <dgm:pt modelId="{D58C3E11-02E9-4C45-9454-F97222CD7DD0}">
      <dgm:prSet custT="1"/>
      <dgm:spPr>
        <a:solidFill>
          <a:srgbClr val="92D050"/>
        </a:solidFill>
      </dgm:spPr>
      <dgm:t>
        <a:bodyPr/>
        <a:lstStyle/>
        <a:p>
          <a:r>
            <a:rPr lang="en-GB" sz="1200" dirty="0" smtClean="0">
              <a:solidFill>
                <a:schemeClr val="tx1"/>
              </a:solidFill>
            </a:rPr>
            <a:t>Register as self-employed</a:t>
          </a:r>
          <a:endParaRPr lang="en-GB" sz="1200" dirty="0">
            <a:solidFill>
              <a:schemeClr val="tx1"/>
            </a:solidFill>
          </a:endParaRPr>
        </a:p>
      </dgm:t>
    </dgm:pt>
    <dgm:pt modelId="{34BA905C-B717-4039-934E-1897D330CB50}" type="parTrans" cxnId="{6E11BBDD-E899-4028-BEC5-B6922816A36D}">
      <dgm:prSet/>
      <dgm:spPr/>
      <dgm:t>
        <a:bodyPr/>
        <a:lstStyle/>
        <a:p>
          <a:endParaRPr lang="en-GB"/>
        </a:p>
      </dgm:t>
    </dgm:pt>
    <dgm:pt modelId="{8374BFA1-0E0E-4B06-ADBE-08FF71399EE2}" type="sibTrans" cxnId="{6E11BBDD-E899-4028-BEC5-B6922816A36D}">
      <dgm:prSet/>
      <dgm:spPr/>
      <dgm:t>
        <a:bodyPr/>
        <a:lstStyle/>
        <a:p>
          <a:endParaRPr lang="en-GB"/>
        </a:p>
      </dgm:t>
    </dgm:pt>
    <dgm:pt modelId="{71FECE39-19FB-4A8B-AA14-E544EFFF998A}">
      <dgm:prSet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Create a  “deed of  partnerships” in case of  disputes</a:t>
          </a:r>
          <a:endParaRPr lang="en-GB" sz="1100" dirty="0">
            <a:solidFill>
              <a:schemeClr val="tx1"/>
            </a:solidFill>
          </a:endParaRPr>
        </a:p>
      </dgm:t>
    </dgm:pt>
    <dgm:pt modelId="{1B626570-FB94-4A2F-91B4-6A0450EC1A7D}" type="parTrans" cxnId="{30E3637C-C692-4CE5-97BC-3D1B0B066DCA}">
      <dgm:prSet/>
      <dgm:spPr/>
      <dgm:t>
        <a:bodyPr/>
        <a:lstStyle/>
        <a:p>
          <a:endParaRPr lang="en-GB"/>
        </a:p>
      </dgm:t>
    </dgm:pt>
    <dgm:pt modelId="{BAA68F7A-6C61-4579-BD5E-3D1026424DEF}" type="sibTrans" cxnId="{30E3637C-C692-4CE5-97BC-3D1B0B066DCA}">
      <dgm:prSet/>
      <dgm:spPr/>
      <dgm:t>
        <a:bodyPr/>
        <a:lstStyle/>
        <a:p>
          <a:endParaRPr lang="en-GB"/>
        </a:p>
      </dgm:t>
    </dgm:pt>
    <dgm:pt modelId="{9F5E150D-D270-437C-9F35-645B9E43C094}">
      <dgm:prSet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Potential</a:t>
          </a:r>
          <a:r>
            <a:rPr lang="en-GB" sz="1000" dirty="0" smtClean="0">
              <a:solidFill>
                <a:schemeClr val="tx1"/>
              </a:solidFill>
            </a:rPr>
            <a:t> of conflict</a:t>
          </a:r>
          <a:endParaRPr lang="en-GB" sz="1000" dirty="0">
            <a:solidFill>
              <a:schemeClr val="tx1"/>
            </a:solidFill>
          </a:endParaRPr>
        </a:p>
      </dgm:t>
    </dgm:pt>
    <dgm:pt modelId="{80E58CE5-4271-42CF-9A2E-EE0066859E82}" type="parTrans" cxnId="{5BDB414F-6F63-409E-AA9F-5F0E4F405147}">
      <dgm:prSet/>
      <dgm:spPr/>
      <dgm:t>
        <a:bodyPr/>
        <a:lstStyle/>
        <a:p>
          <a:endParaRPr lang="en-GB"/>
        </a:p>
      </dgm:t>
    </dgm:pt>
    <dgm:pt modelId="{8ADAF809-5DA2-488E-963A-74278EB234A7}" type="sibTrans" cxnId="{5BDB414F-6F63-409E-AA9F-5F0E4F405147}">
      <dgm:prSet/>
      <dgm:spPr/>
      <dgm:t>
        <a:bodyPr/>
        <a:lstStyle/>
        <a:p>
          <a:endParaRPr lang="en-GB"/>
        </a:p>
      </dgm:t>
    </dgm:pt>
    <dgm:pt modelId="{076AEB99-B307-47E9-B5A2-737B1EE3B0A9}" type="pres">
      <dgm:prSet presAssocID="{929D61E9-E5E9-4F19-963A-6561275D6F3A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8C70F4A-1C74-43BB-B54E-64B04B5FA616}" type="pres">
      <dgm:prSet presAssocID="{929D61E9-E5E9-4F19-963A-6561275D6F3A}" presName="dummyMaxCanvas" presStyleCnt="0"/>
      <dgm:spPr/>
      <dgm:t>
        <a:bodyPr/>
        <a:lstStyle/>
        <a:p>
          <a:endParaRPr lang="en-GB"/>
        </a:p>
      </dgm:t>
    </dgm:pt>
    <dgm:pt modelId="{1BF88A40-BB41-48BC-95FC-B31F341927A6}" type="pres">
      <dgm:prSet presAssocID="{929D61E9-E5E9-4F19-963A-6561275D6F3A}" presName="parentComposite" presStyleCnt="0"/>
      <dgm:spPr/>
      <dgm:t>
        <a:bodyPr/>
        <a:lstStyle/>
        <a:p>
          <a:endParaRPr lang="en-GB"/>
        </a:p>
      </dgm:t>
    </dgm:pt>
    <dgm:pt modelId="{B044FA8F-013C-4EE5-BE05-4EE967BCA0F9}" type="pres">
      <dgm:prSet presAssocID="{929D61E9-E5E9-4F19-963A-6561275D6F3A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en-GB"/>
        </a:p>
      </dgm:t>
    </dgm:pt>
    <dgm:pt modelId="{D43B6981-ABCA-4D53-881E-38DF680A8DCF}" type="pres">
      <dgm:prSet presAssocID="{929D61E9-E5E9-4F19-963A-6561275D6F3A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en-GB"/>
        </a:p>
      </dgm:t>
    </dgm:pt>
    <dgm:pt modelId="{3C816619-EF28-4E06-9AE8-467480BC82FC}" type="pres">
      <dgm:prSet presAssocID="{929D61E9-E5E9-4F19-963A-6561275D6F3A}" presName="childrenComposite" presStyleCnt="0"/>
      <dgm:spPr/>
      <dgm:t>
        <a:bodyPr/>
        <a:lstStyle/>
        <a:p>
          <a:endParaRPr lang="en-GB"/>
        </a:p>
      </dgm:t>
    </dgm:pt>
    <dgm:pt modelId="{9CF8475A-E2EB-4392-BC6D-0FD6F197F77A}" type="pres">
      <dgm:prSet presAssocID="{929D61E9-E5E9-4F19-963A-6561275D6F3A}" presName="dummyMaxCanvas_ChildArea" presStyleCnt="0"/>
      <dgm:spPr/>
      <dgm:t>
        <a:bodyPr/>
        <a:lstStyle/>
        <a:p>
          <a:endParaRPr lang="en-GB"/>
        </a:p>
      </dgm:t>
    </dgm:pt>
    <dgm:pt modelId="{461695D6-284E-4D6D-A3B1-EC6C721399AC}" type="pres">
      <dgm:prSet presAssocID="{929D61E9-E5E9-4F19-963A-6561275D6F3A}" presName="fulcrum" presStyleLbl="alignAccFollowNode1" presStyleIdx="2" presStyleCnt="4"/>
      <dgm:spPr>
        <a:solidFill>
          <a:srgbClr val="00B050"/>
        </a:solidFill>
      </dgm:spPr>
      <dgm:t>
        <a:bodyPr/>
        <a:lstStyle/>
        <a:p>
          <a:endParaRPr lang="en-GB"/>
        </a:p>
      </dgm:t>
    </dgm:pt>
    <dgm:pt modelId="{D4EE566B-15B2-4F72-89C7-04CF81743D30}" type="pres">
      <dgm:prSet presAssocID="{929D61E9-E5E9-4F19-963A-6561275D6F3A}" presName="balance_44" presStyleLbl="alignAccFollowNode1" presStyleIdx="3" presStyleCnt="4">
        <dgm:presLayoutVars>
          <dgm:bulletEnabled val="1"/>
        </dgm:presLayoutVars>
      </dgm:prSet>
      <dgm:spPr>
        <a:solidFill>
          <a:srgbClr val="00B050"/>
        </a:solidFill>
      </dgm:spPr>
      <dgm:t>
        <a:bodyPr/>
        <a:lstStyle/>
        <a:p>
          <a:endParaRPr lang="en-GB"/>
        </a:p>
      </dgm:t>
    </dgm:pt>
    <dgm:pt modelId="{F857D2AC-232A-414E-A8B8-89F445075FC0}" type="pres">
      <dgm:prSet presAssocID="{929D61E9-E5E9-4F19-963A-6561275D6F3A}" presName="right_44_1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2A777B8-F0CD-49CF-B7F6-D2AF4EE82D0F}" type="pres">
      <dgm:prSet presAssocID="{929D61E9-E5E9-4F19-963A-6561275D6F3A}" presName="right_44_2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69A05D-F850-4BAE-9575-F96E38CC9941}" type="pres">
      <dgm:prSet presAssocID="{929D61E9-E5E9-4F19-963A-6561275D6F3A}" presName="right_44_3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2F6CBE8-4380-4CF2-8884-C6CBF8133B3D}" type="pres">
      <dgm:prSet presAssocID="{929D61E9-E5E9-4F19-963A-6561275D6F3A}" presName="right_44_4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475479A-0D2A-4B02-BFDC-602F7FA0B7CD}" type="pres">
      <dgm:prSet presAssocID="{929D61E9-E5E9-4F19-963A-6561275D6F3A}" presName="left_44_1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79F7775-9744-4239-95F1-2D758E177FC4}" type="pres">
      <dgm:prSet presAssocID="{929D61E9-E5E9-4F19-963A-6561275D6F3A}" presName="left_44_2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81041C8-96CB-4B5B-A405-2154E46140D8}" type="pres">
      <dgm:prSet presAssocID="{929D61E9-E5E9-4F19-963A-6561275D6F3A}" presName="left_44_3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AA0ED1E-B886-4551-A893-8CF8144A9A5B}" type="pres">
      <dgm:prSet presAssocID="{929D61E9-E5E9-4F19-963A-6561275D6F3A}" presName="left_44_4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C9FA7F4-2AE4-46C0-91C0-C30162DE069F}" type="presOf" srcId="{929D61E9-E5E9-4F19-963A-6561275D6F3A}" destId="{076AEB99-B307-47E9-B5A2-737B1EE3B0A9}" srcOrd="0" destOrd="0" presId="urn:microsoft.com/office/officeart/2005/8/layout/balance1"/>
    <dgm:cxn modelId="{23ADB967-1DE5-4662-89E8-E792255D773E}" type="presOf" srcId="{133D642D-B83E-4187-90D9-40812C5409A2}" destId="{2475479A-0D2A-4B02-BFDC-602F7FA0B7CD}" srcOrd="0" destOrd="0" presId="urn:microsoft.com/office/officeart/2005/8/layout/balance1"/>
    <dgm:cxn modelId="{1188F651-360E-431C-9CA6-00C400E2414F}" type="presOf" srcId="{D786D1F5-A2D4-49BF-B03D-A36864C27294}" destId="{B044FA8F-013C-4EE5-BE05-4EE967BCA0F9}" srcOrd="0" destOrd="0" presId="urn:microsoft.com/office/officeart/2005/8/layout/balance1"/>
    <dgm:cxn modelId="{833E1175-EA9F-4612-9FB7-1BA5BA3E4E07}" type="presOf" srcId="{71FECE39-19FB-4A8B-AA14-E544EFFF998A}" destId="{EAA0ED1E-B886-4551-A893-8CF8144A9A5B}" srcOrd="0" destOrd="0" presId="urn:microsoft.com/office/officeart/2005/8/layout/balance1"/>
    <dgm:cxn modelId="{4BD61E9D-F7C9-4F8D-A45B-5AFC0C92B08F}" type="presOf" srcId="{483C26C9-C446-4C46-8B35-2E93C78BFCE1}" destId="{F857D2AC-232A-414E-A8B8-89F445075FC0}" srcOrd="0" destOrd="0" presId="urn:microsoft.com/office/officeart/2005/8/layout/balance1"/>
    <dgm:cxn modelId="{6E11BBDD-E899-4028-BEC5-B6922816A36D}" srcId="{D786D1F5-A2D4-49BF-B03D-A36864C27294}" destId="{D58C3E11-02E9-4C45-9454-F97222CD7DD0}" srcOrd="1" destOrd="0" parTransId="{34BA905C-B717-4039-934E-1897D330CB50}" sibTransId="{8374BFA1-0E0E-4B06-ADBE-08FF71399EE2}"/>
    <dgm:cxn modelId="{02B3B124-237C-4D05-A3A9-B99D0927A2C9}" type="presOf" srcId="{3D3E52D9-6301-40F6-A935-9A043079997A}" destId="{E2A777B8-F0CD-49CF-B7F6-D2AF4EE82D0F}" srcOrd="0" destOrd="0" presId="urn:microsoft.com/office/officeart/2005/8/layout/balance1"/>
    <dgm:cxn modelId="{5BDB414F-6F63-409E-AA9F-5F0E4F405147}" srcId="{198F838D-CE6B-47B7-A431-8CC414657C5C}" destId="{9F5E150D-D270-437C-9F35-645B9E43C094}" srcOrd="3" destOrd="0" parTransId="{80E58CE5-4271-42CF-9A2E-EE0066859E82}" sibTransId="{8ADAF809-5DA2-488E-963A-74278EB234A7}"/>
    <dgm:cxn modelId="{7C0789BD-B145-4EDD-BF35-276A062E86FD}" srcId="{D786D1F5-A2D4-49BF-B03D-A36864C27294}" destId="{07195793-A06D-4552-8018-1AEB3E53DBC9}" srcOrd="2" destOrd="0" parTransId="{713EFB59-11D2-43FD-965E-6CC166C68982}" sibTransId="{34FC35CB-A0C4-44B7-B5E3-D6E9CB5948D7}"/>
    <dgm:cxn modelId="{A313416F-61C5-4AD6-85F5-9E8F92294281}" type="presOf" srcId="{D58C3E11-02E9-4C45-9454-F97222CD7DD0}" destId="{379F7775-9744-4239-95F1-2D758E177FC4}" srcOrd="0" destOrd="0" presId="urn:microsoft.com/office/officeart/2005/8/layout/balance1"/>
    <dgm:cxn modelId="{99FA4A7C-E41B-4CEF-8EFA-F2D1626D7D9F}" srcId="{929D61E9-E5E9-4F19-963A-6561275D6F3A}" destId="{D786D1F5-A2D4-49BF-B03D-A36864C27294}" srcOrd="0" destOrd="0" parTransId="{D925A47D-5DD2-424A-B4EB-878CF179CBB2}" sibTransId="{3C71A241-40B0-4840-871D-3BC65B95AF3E}"/>
    <dgm:cxn modelId="{7927768C-F2F7-4FB0-9DBC-22DA5799E311}" type="presOf" srcId="{07195793-A06D-4552-8018-1AEB3E53DBC9}" destId="{E81041C8-96CB-4B5B-A405-2154E46140D8}" srcOrd="0" destOrd="0" presId="urn:microsoft.com/office/officeart/2005/8/layout/balance1"/>
    <dgm:cxn modelId="{30E3637C-C692-4CE5-97BC-3D1B0B066DCA}" srcId="{D786D1F5-A2D4-49BF-B03D-A36864C27294}" destId="{71FECE39-19FB-4A8B-AA14-E544EFFF998A}" srcOrd="3" destOrd="0" parTransId="{1B626570-FB94-4A2F-91B4-6A0450EC1A7D}" sibTransId="{BAA68F7A-6C61-4579-BD5E-3D1026424DEF}"/>
    <dgm:cxn modelId="{0328D006-A0AF-4B6C-9F76-565FE542BC69}" type="presOf" srcId="{198F838D-CE6B-47B7-A431-8CC414657C5C}" destId="{D43B6981-ABCA-4D53-881E-38DF680A8DCF}" srcOrd="0" destOrd="0" presId="urn:microsoft.com/office/officeart/2005/8/layout/balance1"/>
    <dgm:cxn modelId="{AA970452-6BB4-4D1E-93C5-C136B0EEB8C9}" srcId="{198F838D-CE6B-47B7-A431-8CC414657C5C}" destId="{483C26C9-C446-4C46-8B35-2E93C78BFCE1}" srcOrd="0" destOrd="0" parTransId="{0BAAA501-14C4-4F3A-A56A-136CB55E25F6}" sibTransId="{360EE7F6-AF6B-4523-AF07-E197C3D37A84}"/>
    <dgm:cxn modelId="{CE0C385F-2B5F-4261-87FC-0E7917E0AB85}" type="presOf" srcId="{9F5E150D-D270-437C-9F35-645B9E43C094}" destId="{B2F6CBE8-4380-4CF2-8884-C6CBF8133B3D}" srcOrd="0" destOrd="0" presId="urn:microsoft.com/office/officeart/2005/8/layout/balance1"/>
    <dgm:cxn modelId="{81185E76-817B-4B2F-A869-07F28B7918F3}" srcId="{D786D1F5-A2D4-49BF-B03D-A36864C27294}" destId="{133D642D-B83E-4187-90D9-40812C5409A2}" srcOrd="0" destOrd="0" parTransId="{8BA9C7E8-6A0C-4DDB-85C0-8A45488DA7EB}" sibTransId="{9366FBCE-C170-4B17-9552-3D628166F937}"/>
    <dgm:cxn modelId="{A01D31E7-C5CF-417A-86D1-AAD39E2367FF}" srcId="{929D61E9-E5E9-4F19-963A-6561275D6F3A}" destId="{198F838D-CE6B-47B7-A431-8CC414657C5C}" srcOrd="1" destOrd="0" parTransId="{84EDBA8F-D391-46E6-937C-FCADDFB299B5}" sibTransId="{54690C75-5200-40A8-B1E4-D8D75FB625EC}"/>
    <dgm:cxn modelId="{C5CCBA57-524B-4D6C-BEF5-3FF346CFFA40}" srcId="{198F838D-CE6B-47B7-A431-8CC414657C5C}" destId="{3D3E52D9-6301-40F6-A935-9A043079997A}" srcOrd="1" destOrd="0" parTransId="{DE0E2473-7259-4B59-876F-8638D62EE1F9}" sibTransId="{4C2FFDD2-3B88-42D0-87E9-3464445A63F3}"/>
    <dgm:cxn modelId="{E4C7A843-E921-4B2C-86CC-4187E324A0CA}" srcId="{198F838D-CE6B-47B7-A431-8CC414657C5C}" destId="{C3B08C82-92A7-4BA1-AF52-29C4D92EB581}" srcOrd="2" destOrd="0" parTransId="{89C0B464-0FE6-4721-877C-2229F84EBDB9}" sibTransId="{14E65AAB-E4F6-4FC6-8BB5-69F7B1796663}"/>
    <dgm:cxn modelId="{146CE19E-B029-4937-AF71-78FBBA80A816}" type="presOf" srcId="{C3B08C82-92A7-4BA1-AF52-29C4D92EB581}" destId="{9A69A05D-F850-4BAE-9575-F96E38CC9941}" srcOrd="0" destOrd="0" presId="urn:microsoft.com/office/officeart/2005/8/layout/balance1"/>
    <dgm:cxn modelId="{ACC6ADF2-FA59-46B8-A37E-F99B96BC7B83}" type="presParOf" srcId="{076AEB99-B307-47E9-B5A2-737B1EE3B0A9}" destId="{D8C70F4A-1C74-43BB-B54E-64B04B5FA616}" srcOrd="0" destOrd="0" presId="urn:microsoft.com/office/officeart/2005/8/layout/balance1"/>
    <dgm:cxn modelId="{59CCD9FB-DBAB-4DB1-968A-C2D4EA025867}" type="presParOf" srcId="{076AEB99-B307-47E9-B5A2-737B1EE3B0A9}" destId="{1BF88A40-BB41-48BC-95FC-B31F341927A6}" srcOrd="1" destOrd="0" presId="urn:microsoft.com/office/officeart/2005/8/layout/balance1"/>
    <dgm:cxn modelId="{EF704408-5C09-4297-BB32-E8F77ABC909D}" type="presParOf" srcId="{1BF88A40-BB41-48BC-95FC-B31F341927A6}" destId="{B044FA8F-013C-4EE5-BE05-4EE967BCA0F9}" srcOrd="0" destOrd="0" presId="urn:microsoft.com/office/officeart/2005/8/layout/balance1"/>
    <dgm:cxn modelId="{CA8D6900-BDA4-4F66-AAA5-0BC7E741B53E}" type="presParOf" srcId="{1BF88A40-BB41-48BC-95FC-B31F341927A6}" destId="{D43B6981-ABCA-4D53-881E-38DF680A8DCF}" srcOrd="1" destOrd="0" presId="urn:microsoft.com/office/officeart/2005/8/layout/balance1"/>
    <dgm:cxn modelId="{A945E84A-6BEF-4678-9499-1CDEDBDEBE32}" type="presParOf" srcId="{076AEB99-B307-47E9-B5A2-737B1EE3B0A9}" destId="{3C816619-EF28-4E06-9AE8-467480BC82FC}" srcOrd="2" destOrd="0" presId="urn:microsoft.com/office/officeart/2005/8/layout/balance1"/>
    <dgm:cxn modelId="{FF1E152B-9DBD-4431-9C54-A38D6A0923A1}" type="presParOf" srcId="{3C816619-EF28-4E06-9AE8-467480BC82FC}" destId="{9CF8475A-E2EB-4392-BC6D-0FD6F197F77A}" srcOrd="0" destOrd="0" presId="urn:microsoft.com/office/officeart/2005/8/layout/balance1"/>
    <dgm:cxn modelId="{D7FA0074-9E88-4822-AB6D-5D25AEAD737F}" type="presParOf" srcId="{3C816619-EF28-4E06-9AE8-467480BC82FC}" destId="{461695D6-284E-4D6D-A3B1-EC6C721399AC}" srcOrd="1" destOrd="0" presId="urn:microsoft.com/office/officeart/2005/8/layout/balance1"/>
    <dgm:cxn modelId="{BBA706D2-FDA2-461F-8129-5A810DC2B42E}" type="presParOf" srcId="{3C816619-EF28-4E06-9AE8-467480BC82FC}" destId="{D4EE566B-15B2-4F72-89C7-04CF81743D30}" srcOrd="2" destOrd="0" presId="urn:microsoft.com/office/officeart/2005/8/layout/balance1"/>
    <dgm:cxn modelId="{507853D0-D26D-4287-8FDA-6582DE01B1BF}" type="presParOf" srcId="{3C816619-EF28-4E06-9AE8-467480BC82FC}" destId="{F857D2AC-232A-414E-A8B8-89F445075FC0}" srcOrd="3" destOrd="0" presId="urn:microsoft.com/office/officeart/2005/8/layout/balance1"/>
    <dgm:cxn modelId="{C9A47CD5-C413-45A8-A370-C2B99EB6D53B}" type="presParOf" srcId="{3C816619-EF28-4E06-9AE8-467480BC82FC}" destId="{E2A777B8-F0CD-49CF-B7F6-D2AF4EE82D0F}" srcOrd="4" destOrd="0" presId="urn:microsoft.com/office/officeart/2005/8/layout/balance1"/>
    <dgm:cxn modelId="{821647C6-9E08-4B3C-BFE7-EC533272B1A2}" type="presParOf" srcId="{3C816619-EF28-4E06-9AE8-467480BC82FC}" destId="{9A69A05D-F850-4BAE-9575-F96E38CC9941}" srcOrd="5" destOrd="0" presId="urn:microsoft.com/office/officeart/2005/8/layout/balance1"/>
    <dgm:cxn modelId="{3D7D051F-EDBA-4523-98FB-2466FC364425}" type="presParOf" srcId="{3C816619-EF28-4E06-9AE8-467480BC82FC}" destId="{B2F6CBE8-4380-4CF2-8884-C6CBF8133B3D}" srcOrd="6" destOrd="0" presId="urn:microsoft.com/office/officeart/2005/8/layout/balance1"/>
    <dgm:cxn modelId="{572524D1-C3BD-4F42-AC30-1265020BC70E}" type="presParOf" srcId="{3C816619-EF28-4E06-9AE8-467480BC82FC}" destId="{2475479A-0D2A-4B02-BFDC-602F7FA0B7CD}" srcOrd="7" destOrd="0" presId="urn:microsoft.com/office/officeart/2005/8/layout/balance1"/>
    <dgm:cxn modelId="{FE5AF354-9138-4690-BD35-7BD871E58DE0}" type="presParOf" srcId="{3C816619-EF28-4E06-9AE8-467480BC82FC}" destId="{379F7775-9744-4239-95F1-2D758E177FC4}" srcOrd="8" destOrd="0" presId="urn:microsoft.com/office/officeart/2005/8/layout/balance1"/>
    <dgm:cxn modelId="{609C87CA-4C74-413D-8FAC-64E4B0FBB53C}" type="presParOf" srcId="{3C816619-EF28-4E06-9AE8-467480BC82FC}" destId="{E81041C8-96CB-4B5B-A405-2154E46140D8}" srcOrd="9" destOrd="0" presId="urn:microsoft.com/office/officeart/2005/8/layout/balance1"/>
    <dgm:cxn modelId="{AD213FA2-D1E1-40A5-A85C-43C7491F196C}" type="presParOf" srcId="{3C816619-EF28-4E06-9AE8-467480BC82FC}" destId="{EAA0ED1E-B886-4551-A893-8CF8144A9A5B}" srcOrd="10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9D61E9-E5E9-4F19-963A-6561275D6F3A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33D642D-B83E-4187-90D9-40812C5409A2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Continuity of Existence: Business not affected by status of  owner</a:t>
          </a:r>
          <a:endParaRPr lang="en-GB" sz="1100" dirty="0">
            <a:solidFill>
              <a:schemeClr val="tx1"/>
            </a:solidFill>
          </a:endParaRPr>
        </a:p>
      </dgm:t>
    </dgm:pt>
    <dgm:pt modelId="{8BA9C7E8-6A0C-4DDB-85C0-8A45488DA7EB}" type="parTrans" cxnId="{81185E76-817B-4B2F-A869-07F28B7918F3}">
      <dgm:prSet/>
      <dgm:spPr/>
      <dgm:t>
        <a:bodyPr/>
        <a:lstStyle/>
        <a:p>
          <a:endParaRPr lang="en-GB"/>
        </a:p>
      </dgm:t>
    </dgm:pt>
    <dgm:pt modelId="{9366FBCE-C170-4B17-9552-3D628166F937}" type="sibTrans" cxnId="{81185E76-817B-4B2F-A869-07F28B7918F3}">
      <dgm:prSet/>
      <dgm:spPr/>
      <dgm:t>
        <a:bodyPr/>
        <a:lstStyle/>
        <a:p>
          <a:endParaRPr lang="en-GB"/>
        </a:p>
      </dgm:t>
    </dgm:pt>
    <dgm:pt modelId="{07195793-A06D-4552-8018-1AEB3E53DBC9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Limited Liability: the personal assets of shareholders will not be at risk</a:t>
          </a:r>
          <a:endParaRPr lang="en-GB" sz="1100" dirty="0">
            <a:solidFill>
              <a:schemeClr val="tx1"/>
            </a:solidFill>
          </a:endParaRPr>
        </a:p>
      </dgm:t>
    </dgm:pt>
    <dgm:pt modelId="{713EFB59-11D2-43FD-965E-6CC166C68982}" type="parTrans" cxnId="{7C0789BD-B145-4EDD-BF35-276A062E86FD}">
      <dgm:prSet/>
      <dgm:spPr/>
      <dgm:t>
        <a:bodyPr/>
        <a:lstStyle/>
        <a:p>
          <a:endParaRPr lang="en-GB"/>
        </a:p>
      </dgm:t>
    </dgm:pt>
    <dgm:pt modelId="{34FC35CB-A0C4-44B7-B5E3-D6E9CB5948D7}" type="sibTrans" cxnId="{7C0789BD-B145-4EDD-BF35-276A062E86FD}">
      <dgm:prSet/>
      <dgm:spPr/>
      <dgm:t>
        <a:bodyPr/>
        <a:lstStyle/>
        <a:p>
          <a:endParaRPr lang="en-GB"/>
        </a:p>
      </dgm:t>
    </dgm:pt>
    <dgm:pt modelId="{198F838D-CE6B-47B7-A431-8CC414657C5C}">
      <dgm:prSet phldrT="[Text]"/>
      <dgm:spPr>
        <a:solidFill>
          <a:srgbClr val="00B050">
            <a:alpha val="90000"/>
          </a:srgbClr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Disadvantages</a:t>
          </a:r>
          <a:endParaRPr lang="en-GB" dirty="0">
            <a:solidFill>
              <a:schemeClr val="tx1"/>
            </a:solidFill>
          </a:endParaRPr>
        </a:p>
      </dgm:t>
    </dgm:pt>
    <dgm:pt modelId="{84EDBA8F-D391-46E6-937C-FCADDFB299B5}" type="parTrans" cxnId="{A01D31E7-C5CF-417A-86D1-AAD39E2367FF}">
      <dgm:prSet/>
      <dgm:spPr/>
      <dgm:t>
        <a:bodyPr/>
        <a:lstStyle/>
        <a:p>
          <a:endParaRPr lang="en-GB"/>
        </a:p>
      </dgm:t>
    </dgm:pt>
    <dgm:pt modelId="{54690C75-5200-40A8-B1E4-D8D75FB625EC}" type="sibTrans" cxnId="{A01D31E7-C5CF-417A-86D1-AAD39E2367FF}">
      <dgm:prSet/>
      <dgm:spPr/>
      <dgm:t>
        <a:bodyPr/>
        <a:lstStyle/>
        <a:p>
          <a:endParaRPr lang="en-GB"/>
        </a:p>
      </dgm:t>
    </dgm:pt>
    <dgm:pt modelId="{3D3E52D9-6301-40F6-A935-9A043079997A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The shares cannot be sold or transferred  to anyone else without agreement of the shareholders</a:t>
          </a:r>
          <a:endParaRPr lang="en-GB" sz="1100" dirty="0">
            <a:solidFill>
              <a:schemeClr val="tx1"/>
            </a:solidFill>
          </a:endParaRPr>
        </a:p>
      </dgm:t>
    </dgm:pt>
    <dgm:pt modelId="{DE0E2473-7259-4B59-876F-8638D62EE1F9}" type="parTrans" cxnId="{C5CCBA57-524B-4D6C-BEF5-3FF346CFFA40}">
      <dgm:prSet/>
      <dgm:spPr/>
      <dgm:t>
        <a:bodyPr/>
        <a:lstStyle/>
        <a:p>
          <a:endParaRPr lang="en-GB"/>
        </a:p>
      </dgm:t>
    </dgm:pt>
    <dgm:pt modelId="{4C2FFDD2-3B88-42D0-87E9-3464445A63F3}" type="sibTrans" cxnId="{C5CCBA57-524B-4D6C-BEF5-3FF346CFFA40}">
      <dgm:prSet/>
      <dgm:spPr/>
      <dgm:t>
        <a:bodyPr/>
        <a:lstStyle/>
        <a:p>
          <a:endParaRPr lang="en-GB"/>
        </a:p>
      </dgm:t>
    </dgm:pt>
    <dgm:pt modelId="{C3B08C82-92A7-4BA1-AF52-29C4D92EB581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Growth my be limited because the maximum number  of shareholders is only 50</a:t>
          </a:r>
          <a:endParaRPr lang="en-GB" sz="1100" dirty="0">
            <a:solidFill>
              <a:schemeClr val="tx1"/>
            </a:solidFill>
          </a:endParaRPr>
        </a:p>
      </dgm:t>
    </dgm:pt>
    <dgm:pt modelId="{89C0B464-0FE6-4721-877C-2229F84EBDB9}" type="parTrans" cxnId="{E4C7A843-E921-4B2C-86CC-4187E324A0CA}">
      <dgm:prSet/>
      <dgm:spPr/>
      <dgm:t>
        <a:bodyPr/>
        <a:lstStyle/>
        <a:p>
          <a:endParaRPr lang="en-GB"/>
        </a:p>
      </dgm:t>
    </dgm:pt>
    <dgm:pt modelId="{14E65AAB-E4F6-4FC6-8BB5-69F7B1796663}" type="sibTrans" cxnId="{E4C7A843-E921-4B2C-86CC-4187E324A0CA}">
      <dgm:prSet/>
      <dgm:spPr/>
      <dgm:t>
        <a:bodyPr/>
        <a:lstStyle/>
        <a:p>
          <a:endParaRPr lang="en-GB"/>
        </a:p>
      </dgm:t>
    </dgm:pt>
    <dgm:pt modelId="{D786D1F5-A2D4-49BF-B03D-A36864C27294}">
      <dgm:prSet phldrT="[Text]"/>
      <dgm:spPr>
        <a:solidFill>
          <a:srgbClr val="00B050">
            <a:alpha val="90000"/>
          </a:srgbClr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Advantages</a:t>
          </a:r>
          <a:endParaRPr lang="en-GB" dirty="0">
            <a:solidFill>
              <a:schemeClr val="tx1"/>
            </a:solidFill>
          </a:endParaRPr>
        </a:p>
      </dgm:t>
    </dgm:pt>
    <dgm:pt modelId="{3C71A241-40B0-4840-871D-3BC65B95AF3E}" type="sibTrans" cxnId="{99FA4A7C-E41B-4CEF-8EFA-F2D1626D7D9F}">
      <dgm:prSet/>
      <dgm:spPr/>
      <dgm:t>
        <a:bodyPr/>
        <a:lstStyle/>
        <a:p>
          <a:endParaRPr lang="en-GB"/>
        </a:p>
      </dgm:t>
    </dgm:pt>
    <dgm:pt modelId="{D925A47D-5DD2-424A-B4EB-878CF179CBB2}" type="parTrans" cxnId="{99FA4A7C-E41B-4CEF-8EFA-F2D1626D7D9F}">
      <dgm:prSet/>
      <dgm:spPr/>
      <dgm:t>
        <a:bodyPr/>
        <a:lstStyle/>
        <a:p>
          <a:endParaRPr lang="en-GB"/>
        </a:p>
      </dgm:t>
    </dgm:pt>
    <dgm:pt modelId="{076AEB99-B307-47E9-B5A2-737B1EE3B0A9}" type="pres">
      <dgm:prSet presAssocID="{929D61E9-E5E9-4F19-963A-6561275D6F3A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8C70F4A-1C74-43BB-B54E-64B04B5FA616}" type="pres">
      <dgm:prSet presAssocID="{929D61E9-E5E9-4F19-963A-6561275D6F3A}" presName="dummyMaxCanvas" presStyleCnt="0"/>
      <dgm:spPr/>
    </dgm:pt>
    <dgm:pt modelId="{1BF88A40-BB41-48BC-95FC-B31F341927A6}" type="pres">
      <dgm:prSet presAssocID="{929D61E9-E5E9-4F19-963A-6561275D6F3A}" presName="parentComposite" presStyleCnt="0"/>
      <dgm:spPr/>
    </dgm:pt>
    <dgm:pt modelId="{B044FA8F-013C-4EE5-BE05-4EE967BCA0F9}" type="pres">
      <dgm:prSet presAssocID="{929D61E9-E5E9-4F19-963A-6561275D6F3A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en-GB"/>
        </a:p>
      </dgm:t>
    </dgm:pt>
    <dgm:pt modelId="{D43B6981-ABCA-4D53-881E-38DF680A8DCF}" type="pres">
      <dgm:prSet presAssocID="{929D61E9-E5E9-4F19-963A-6561275D6F3A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en-GB"/>
        </a:p>
      </dgm:t>
    </dgm:pt>
    <dgm:pt modelId="{3C816619-EF28-4E06-9AE8-467480BC82FC}" type="pres">
      <dgm:prSet presAssocID="{929D61E9-E5E9-4F19-963A-6561275D6F3A}" presName="childrenComposite" presStyleCnt="0"/>
      <dgm:spPr/>
    </dgm:pt>
    <dgm:pt modelId="{9CF8475A-E2EB-4392-BC6D-0FD6F197F77A}" type="pres">
      <dgm:prSet presAssocID="{929D61E9-E5E9-4F19-963A-6561275D6F3A}" presName="dummyMaxCanvas_ChildArea" presStyleCnt="0"/>
      <dgm:spPr/>
    </dgm:pt>
    <dgm:pt modelId="{461695D6-284E-4D6D-A3B1-EC6C721399AC}" type="pres">
      <dgm:prSet presAssocID="{929D61E9-E5E9-4F19-963A-6561275D6F3A}" presName="fulcrum" presStyleLbl="alignAccFollowNode1" presStyleIdx="2" presStyleCnt="4"/>
      <dgm:spPr>
        <a:solidFill>
          <a:srgbClr val="00B050">
            <a:alpha val="90000"/>
          </a:srgbClr>
        </a:solidFill>
      </dgm:spPr>
      <dgm:t>
        <a:bodyPr/>
        <a:lstStyle/>
        <a:p>
          <a:endParaRPr lang="en-GB"/>
        </a:p>
      </dgm:t>
    </dgm:pt>
    <dgm:pt modelId="{C0A66FA1-34AB-4695-BF15-5D848CD4CB2F}" type="pres">
      <dgm:prSet presAssocID="{929D61E9-E5E9-4F19-963A-6561275D6F3A}" presName="balance_22" presStyleLbl="alignAccFollowNode1" presStyleIdx="3" presStyleCnt="4">
        <dgm:presLayoutVars>
          <dgm:bulletEnabled val="1"/>
        </dgm:presLayoutVars>
      </dgm:prSet>
      <dgm:spPr>
        <a:solidFill>
          <a:srgbClr val="00B050">
            <a:alpha val="90000"/>
          </a:srgbClr>
        </a:solidFill>
      </dgm:spPr>
      <dgm:t>
        <a:bodyPr/>
        <a:lstStyle/>
        <a:p>
          <a:endParaRPr lang="en-GB"/>
        </a:p>
      </dgm:t>
    </dgm:pt>
    <dgm:pt modelId="{CA5E45C1-AA34-4C6B-8D79-1FED84953CD3}" type="pres">
      <dgm:prSet presAssocID="{929D61E9-E5E9-4F19-963A-6561275D6F3A}" presName="right_22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40AE6FF-1CA9-4C32-BFB7-0ED8E863F471}" type="pres">
      <dgm:prSet presAssocID="{929D61E9-E5E9-4F19-963A-6561275D6F3A}" presName="right_22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F329126-DEFA-4F97-A9CB-FED2D0A3F776}" type="pres">
      <dgm:prSet presAssocID="{929D61E9-E5E9-4F19-963A-6561275D6F3A}" presName="left_22_1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485D6D9-65D6-4F2E-A447-1720A38BBC30}" type="pres">
      <dgm:prSet presAssocID="{929D61E9-E5E9-4F19-963A-6561275D6F3A}" presName="left_22_2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7E27BEC-79EC-46E3-A9DA-71633309FF1B}" type="presOf" srcId="{133D642D-B83E-4187-90D9-40812C5409A2}" destId="{6F329126-DEFA-4F97-A9CB-FED2D0A3F776}" srcOrd="0" destOrd="0" presId="urn:microsoft.com/office/officeart/2005/8/layout/balance1"/>
    <dgm:cxn modelId="{40DF9504-40B9-4087-86E3-5FD4D187A76E}" type="presOf" srcId="{198F838D-CE6B-47B7-A431-8CC414657C5C}" destId="{D43B6981-ABCA-4D53-881E-38DF680A8DCF}" srcOrd="0" destOrd="0" presId="urn:microsoft.com/office/officeart/2005/8/layout/balance1"/>
    <dgm:cxn modelId="{AB8220D6-AAD8-4B20-8209-38B3982B183B}" type="presOf" srcId="{D786D1F5-A2D4-49BF-B03D-A36864C27294}" destId="{B044FA8F-013C-4EE5-BE05-4EE967BCA0F9}" srcOrd="0" destOrd="0" presId="urn:microsoft.com/office/officeart/2005/8/layout/balance1"/>
    <dgm:cxn modelId="{14DE7145-8974-4B6A-B5E6-DDE75DE606DE}" type="presOf" srcId="{07195793-A06D-4552-8018-1AEB3E53DBC9}" destId="{8485D6D9-65D6-4F2E-A447-1720A38BBC30}" srcOrd="0" destOrd="0" presId="urn:microsoft.com/office/officeart/2005/8/layout/balance1"/>
    <dgm:cxn modelId="{C5CCBA57-524B-4D6C-BEF5-3FF346CFFA40}" srcId="{198F838D-CE6B-47B7-A431-8CC414657C5C}" destId="{3D3E52D9-6301-40F6-A935-9A043079997A}" srcOrd="0" destOrd="0" parTransId="{DE0E2473-7259-4B59-876F-8638D62EE1F9}" sibTransId="{4C2FFDD2-3B88-42D0-87E9-3464445A63F3}"/>
    <dgm:cxn modelId="{2E8E6F60-05EB-4D12-91F1-A6C0A30AE458}" type="presOf" srcId="{3D3E52D9-6301-40F6-A935-9A043079997A}" destId="{CA5E45C1-AA34-4C6B-8D79-1FED84953CD3}" srcOrd="0" destOrd="0" presId="urn:microsoft.com/office/officeart/2005/8/layout/balance1"/>
    <dgm:cxn modelId="{81185E76-817B-4B2F-A869-07F28B7918F3}" srcId="{D786D1F5-A2D4-49BF-B03D-A36864C27294}" destId="{133D642D-B83E-4187-90D9-40812C5409A2}" srcOrd="0" destOrd="0" parTransId="{8BA9C7E8-6A0C-4DDB-85C0-8A45488DA7EB}" sibTransId="{9366FBCE-C170-4B17-9552-3D628166F937}"/>
    <dgm:cxn modelId="{E4C7A843-E921-4B2C-86CC-4187E324A0CA}" srcId="{198F838D-CE6B-47B7-A431-8CC414657C5C}" destId="{C3B08C82-92A7-4BA1-AF52-29C4D92EB581}" srcOrd="1" destOrd="0" parTransId="{89C0B464-0FE6-4721-877C-2229F84EBDB9}" sibTransId="{14E65AAB-E4F6-4FC6-8BB5-69F7B1796663}"/>
    <dgm:cxn modelId="{7C0789BD-B145-4EDD-BF35-276A062E86FD}" srcId="{D786D1F5-A2D4-49BF-B03D-A36864C27294}" destId="{07195793-A06D-4552-8018-1AEB3E53DBC9}" srcOrd="1" destOrd="0" parTransId="{713EFB59-11D2-43FD-965E-6CC166C68982}" sibTransId="{34FC35CB-A0C4-44B7-B5E3-D6E9CB5948D7}"/>
    <dgm:cxn modelId="{99FA4A7C-E41B-4CEF-8EFA-F2D1626D7D9F}" srcId="{929D61E9-E5E9-4F19-963A-6561275D6F3A}" destId="{D786D1F5-A2D4-49BF-B03D-A36864C27294}" srcOrd="0" destOrd="0" parTransId="{D925A47D-5DD2-424A-B4EB-878CF179CBB2}" sibTransId="{3C71A241-40B0-4840-871D-3BC65B95AF3E}"/>
    <dgm:cxn modelId="{5331DE45-BAAA-4839-B8BB-EC1CF507F7E4}" type="presOf" srcId="{929D61E9-E5E9-4F19-963A-6561275D6F3A}" destId="{076AEB99-B307-47E9-B5A2-737B1EE3B0A9}" srcOrd="0" destOrd="0" presId="urn:microsoft.com/office/officeart/2005/8/layout/balance1"/>
    <dgm:cxn modelId="{A01D31E7-C5CF-417A-86D1-AAD39E2367FF}" srcId="{929D61E9-E5E9-4F19-963A-6561275D6F3A}" destId="{198F838D-CE6B-47B7-A431-8CC414657C5C}" srcOrd="1" destOrd="0" parTransId="{84EDBA8F-D391-46E6-937C-FCADDFB299B5}" sibTransId="{54690C75-5200-40A8-B1E4-D8D75FB625EC}"/>
    <dgm:cxn modelId="{87676F9A-BDC2-4077-B390-A0492D57FA59}" type="presOf" srcId="{C3B08C82-92A7-4BA1-AF52-29C4D92EB581}" destId="{340AE6FF-1CA9-4C32-BFB7-0ED8E863F471}" srcOrd="0" destOrd="0" presId="urn:microsoft.com/office/officeart/2005/8/layout/balance1"/>
    <dgm:cxn modelId="{A758C0DF-BE88-4C36-A5F9-3BD6F3067313}" type="presParOf" srcId="{076AEB99-B307-47E9-B5A2-737B1EE3B0A9}" destId="{D8C70F4A-1C74-43BB-B54E-64B04B5FA616}" srcOrd="0" destOrd="0" presId="urn:microsoft.com/office/officeart/2005/8/layout/balance1"/>
    <dgm:cxn modelId="{5D196856-74A6-470E-9F40-FA4B4052C2EC}" type="presParOf" srcId="{076AEB99-B307-47E9-B5A2-737B1EE3B0A9}" destId="{1BF88A40-BB41-48BC-95FC-B31F341927A6}" srcOrd="1" destOrd="0" presId="urn:microsoft.com/office/officeart/2005/8/layout/balance1"/>
    <dgm:cxn modelId="{C79B70B7-68CD-4069-85E4-20EA803203F6}" type="presParOf" srcId="{1BF88A40-BB41-48BC-95FC-B31F341927A6}" destId="{B044FA8F-013C-4EE5-BE05-4EE967BCA0F9}" srcOrd="0" destOrd="0" presId="urn:microsoft.com/office/officeart/2005/8/layout/balance1"/>
    <dgm:cxn modelId="{850F5AB9-1E52-462D-A7EB-8B43CF630E18}" type="presParOf" srcId="{1BF88A40-BB41-48BC-95FC-B31F341927A6}" destId="{D43B6981-ABCA-4D53-881E-38DF680A8DCF}" srcOrd="1" destOrd="0" presId="urn:microsoft.com/office/officeart/2005/8/layout/balance1"/>
    <dgm:cxn modelId="{1B8D848D-8C6D-4ABB-B107-0E6A99D068DF}" type="presParOf" srcId="{076AEB99-B307-47E9-B5A2-737B1EE3B0A9}" destId="{3C816619-EF28-4E06-9AE8-467480BC82FC}" srcOrd="2" destOrd="0" presId="urn:microsoft.com/office/officeart/2005/8/layout/balance1"/>
    <dgm:cxn modelId="{5A8A43EE-2B86-4C44-B088-B1AAD2D538B2}" type="presParOf" srcId="{3C816619-EF28-4E06-9AE8-467480BC82FC}" destId="{9CF8475A-E2EB-4392-BC6D-0FD6F197F77A}" srcOrd="0" destOrd="0" presId="urn:microsoft.com/office/officeart/2005/8/layout/balance1"/>
    <dgm:cxn modelId="{CF91410C-A457-48E5-B771-99B6A221B5B8}" type="presParOf" srcId="{3C816619-EF28-4E06-9AE8-467480BC82FC}" destId="{461695D6-284E-4D6D-A3B1-EC6C721399AC}" srcOrd="1" destOrd="0" presId="urn:microsoft.com/office/officeart/2005/8/layout/balance1"/>
    <dgm:cxn modelId="{79D470E4-F6DB-4AEC-BA8B-401DCE8ABA55}" type="presParOf" srcId="{3C816619-EF28-4E06-9AE8-467480BC82FC}" destId="{C0A66FA1-34AB-4695-BF15-5D848CD4CB2F}" srcOrd="2" destOrd="0" presId="urn:microsoft.com/office/officeart/2005/8/layout/balance1"/>
    <dgm:cxn modelId="{0C10F92F-A2F2-4991-A608-A65C11DCB04C}" type="presParOf" srcId="{3C816619-EF28-4E06-9AE8-467480BC82FC}" destId="{CA5E45C1-AA34-4C6B-8D79-1FED84953CD3}" srcOrd="3" destOrd="0" presId="urn:microsoft.com/office/officeart/2005/8/layout/balance1"/>
    <dgm:cxn modelId="{4153DA72-801B-4AB4-B5B0-0BA5D4C15EC2}" type="presParOf" srcId="{3C816619-EF28-4E06-9AE8-467480BC82FC}" destId="{340AE6FF-1CA9-4C32-BFB7-0ED8E863F471}" srcOrd="4" destOrd="0" presId="urn:microsoft.com/office/officeart/2005/8/layout/balance1"/>
    <dgm:cxn modelId="{F53C4FA7-F861-439D-8B37-B492E81FB323}" type="presParOf" srcId="{3C816619-EF28-4E06-9AE8-467480BC82FC}" destId="{6F329126-DEFA-4F97-A9CB-FED2D0A3F776}" srcOrd="5" destOrd="0" presId="urn:microsoft.com/office/officeart/2005/8/layout/balance1"/>
    <dgm:cxn modelId="{874206A9-1653-4402-9FD2-B886E059FD39}" type="presParOf" srcId="{3C816619-EF28-4E06-9AE8-467480BC82FC}" destId="{8485D6D9-65D6-4F2E-A447-1720A38BBC30}" srcOrd="6" destOrd="0" presId="urn:microsoft.com/office/officeart/2005/8/layout/balance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9D61E9-E5E9-4F19-963A-6561275D6F3A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33D642D-B83E-4187-90D9-40812C5409A2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Has separate legal entity  even in continuity of death</a:t>
          </a:r>
          <a:endParaRPr lang="en-GB" sz="1100" dirty="0">
            <a:solidFill>
              <a:schemeClr val="tx1"/>
            </a:solidFill>
          </a:endParaRPr>
        </a:p>
      </dgm:t>
    </dgm:pt>
    <dgm:pt modelId="{8BA9C7E8-6A0C-4DDB-85C0-8A45488DA7EB}" type="parTrans" cxnId="{81185E76-817B-4B2F-A869-07F28B7918F3}">
      <dgm:prSet/>
      <dgm:spPr/>
      <dgm:t>
        <a:bodyPr/>
        <a:lstStyle/>
        <a:p>
          <a:endParaRPr lang="en-GB"/>
        </a:p>
      </dgm:t>
    </dgm:pt>
    <dgm:pt modelId="{9366FBCE-C170-4B17-9552-3D628166F937}" type="sibTrans" cxnId="{81185E76-817B-4B2F-A869-07F28B7918F3}">
      <dgm:prSet/>
      <dgm:spPr/>
      <dgm:t>
        <a:bodyPr/>
        <a:lstStyle/>
        <a:p>
          <a:endParaRPr lang="en-GB"/>
        </a:p>
      </dgm:t>
    </dgm:pt>
    <dgm:pt modelId="{07195793-A06D-4552-8018-1AEB3E53DBC9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There is limited liability for the shareholders</a:t>
          </a:r>
          <a:endParaRPr lang="en-GB" sz="1100" dirty="0">
            <a:solidFill>
              <a:schemeClr val="tx1"/>
            </a:solidFill>
          </a:endParaRPr>
        </a:p>
      </dgm:t>
    </dgm:pt>
    <dgm:pt modelId="{713EFB59-11D2-43FD-965E-6CC166C68982}" type="parTrans" cxnId="{7C0789BD-B145-4EDD-BF35-276A062E86FD}">
      <dgm:prSet/>
      <dgm:spPr/>
      <dgm:t>
        <a:bodyPr/>
        <a:lstStyle/>
        <a:p>
          <a:endParaRPr lang="en-GB"/>
        </a:p>
      </dgm:t>
    </dgm:pt>
    <dgm:pt modelId="{34FC35CB-A0C4-44B7-B5E3-D6E9CB5948D7}" type="sibTrans" cxnId="{7C0789BD-B145-4EDD-BF35-276A062E86FD}">
      <dgm:prSet/>
      <dgm:spPr/>
      <dgm:t>
        <a:bodyPr/>
        <a:lstStyle/>
        <a:p>
          <a:endParaRPr lang="en-GB"/>
        </a:p>
      </dgm:t>
    </dgm:pt>
    <dgm:pt modelId="{198F838D-CE6B-47B7-A431-8CC414657C5C}">
      <dgm:prSet phldrT="[Text]"/>
      <dgm:spPr>
        <a:solidFill>
          <a:srgbClr val="00B050">
            <a:alpha val="90000"/>
          </a:srgbClr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Disadvantages</a:t>
          </a:r>
          <a:endParaRPr lang="en-GB" dirty="0">
            <a:solidFill>
              <a:schemeClr val="tx1"/>
            </a:solidFill>
          </a:endParaRPr>
        </a:p>
      </dgm:t>
    </dgm:pt>
    <dgm:pt modelId="{84EDBA8F-D391-46E6-937C-FCADDFB299B5}" type="parTrans" cxnId="{A01D31E7-C5CF-417A-86D1-AAD39E2367FF}">
      <dgm:prSet/>
      <dgm:spPr/>
      <dgm:t>
        <a:bodyPr/>
        <a:lstStyle/>
        <a:p>
          <a:endParaRPr lang="en-GB"/>
        </a:p>
      </dgm:t>
    </dgm:pt>
    <dgm:pt modelId="{54690C75-5200-40A8-B1E4-D8D75FB625EC}" type="sibTrans" cxnId="{A01D31E7-C5CF-417A-86D1-AAD39E2367FF}">
      <dgm:prSet/>
      <dgm:spPr/>
      <dgm:t>
        <a:bodyPr/>
        <a:lstStyle/>
        <a:p>
          <a:endParaRPr lang="en-GB"/>
        </a:p>
      </dgm:t>
    </dgm:pt>
    <dgm:pt modelId="{483C26C9-C446-4C46-8B35-2E93C78BFCE1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050" dirty="0" smtClean="0">
              <a:solidFill>
                <a:schemeClr val="tx1"/>
              </a:solidFill>
            </a:rPr>
            <a:t>Strict controls and regulations to protect interest of investors</a:t>
          </a:r>
          <a:endParaRPr lang="en-GB" sz="1050" dirty="0">
            <a:solidFill>
              <a:schemeClr val="tx1"/>
            </a:solidFill>
          </a:endParaRPr>
        </a:p>
      </dgm:t>
    </dgm:pt>
    <dgm:pt modelId="{0BAAA501-14C4-4F3A-A56A-136CB55E25F6}" type="parTrans" cxnId="{AA970452-6BB4-4D1E-93C5-C136B0EEB8C9}">
      <dgm:prSet/>
      <dgm:spPr/>
      <dgm:t>
        <a:bodyPr/>
        <a:lstStyle/>
        <a:p>
          <a:endParaRPr lang="en-GB"/>
        </a:p>
      </dgm:t>
    </dgm:pt>
    <dgm:pt modelId="{360EE7F6-AF6B-4523-AF07-E197C3D37A84}" type="sibTrans" cxnId="{AA970452-6BB4-4D1E-93C5-C136B0EEB8C9}">
      <dgm:prSet/>
      <dgm:spPr/>
      <dgm:t>
        <a:bodyPr/>
        <a:lstStyle/>
        <a:p>
          <a:endParaRPr lang="en-GB"/>
        </a:p>
      </dgm:t>
    </dgm:pt>
    <dgm:pt modelId="{3D3E52D9-6301-40F6-A935-9A043079997A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050" dirty="0" smtClean="0">
              <a:solidFill>
                <a:schemeClr val="tx1"/>
              </a:solidFill>
            </a:rPr>
            <a:t>It is costly and time consuming</a:t>
          </a:r>
          <a:endParaRPr lang="en-GB" sz="1050" dirty="0">
            <a:solidFill>
              <a:schemeClr val="tx1"/>
            </a:solidFill>
          </a:endParaRPr>
        </a:p>
      </dgm:t>
    </dgm:pt>
    <dgm:pt modelId="{DE0E2473-7259-4B59-876F-8638D62EE1F9}" type="parTrans" cxnId="{C5CCBA57-524B-4D6C-BEF5-3FF346CFFA40}">
      <dgm:prSet/>
      <dgm:spPr/>
      <dgm:t>
        <a:bodyPr/>
        <a:lstStyle/>
        <a:p>
          <a:endParaRPr lang="en-GB"/>
        </a:p>
      </dgm:t>
    </dgm:pt>
    <dgm:pt modelId="{4C2FFDD2-3B88-42D0-87E9-3464445A63F3}" type="sibTrans" cxnId="{C5CCBA57-524B-4D6C-BEF5-3FF346CFFA40}">
      <dgm:prSet/>
      <dgm:spPr/>
      <dgm:t>
        <a:bodyPr/>
        <a:lstStyle/>
        <a:p>
          <a:endParaRPr lang="en-GB"/>
        </a:p>
      </dgm:t>
    </dgm:pt>
    <dgm:pt modelId="{C3B08C82-92A7-4BA1-AF52-29C4D92EB581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050" dirty="0" smtClean="0">
              <a:solidFill>
                <a:schemeClr val="tx1"/>
              </a:solidFill>
            </a:rPr>
            <a:t>Plenty of legal formalities  required for forming a public limited company</a:t>
          </a:r>
          <a:endParaRPr lang="en-GB" sz="1050" dirty="0">
            <a:solidFill>
              <a:schemeClr val="tx1"/>
            </a:solidFill>
          </a:endParaRPr>
        </a:p>
      </dgm:t>
    </dgm:pt>
    <dgm:pt modelId="{89C0B464-0FE6-4721-877C-2229F84EBDB9}" type="parTrans" cxnId="{E4C7A843-E921-4B2C-86CC-4187E324A0CA}">
      <dgm:prSet/>
      <dgm:spPr/>
      <dgm:t>
        <a:bodyPr/>
        <a:lstStyle/>
        <a:p>
          <a:endParaRPr lang="en-GB"/>
        </a:p>
      </dgm:t>
    </dgm:pt>
    <dgm:pt modelId="{14E65AAB-E4F6-4FC6-8BB5-69F7B1796663}" type="sibTrans" cxnId="{E4C7A843-E921-4B2C-86CC-4187E324A0CA}">
      <dgm:prSet/>
      <dgm:spPr/>
      <dgm:t>
        <a:bodyPr/>
        <a:lstStyle/>
        <a:p>
          <a:endParaRPr lang="en-GB"/>
        </a:p>
      </dgm:t>
    </dgm:pt>
    <dgm:pt modelId="{D786D1F5-A2D4-49BF-B03D-A36864C27294}">
      <dgm:prSet phldrT="[Text]"/>
      <dgm:spPr>
        <a:solidFill>
          <a:srgbClr val="00B050">
            <a:alpha val="90000"/>
          </a:srgbClr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Advantages</a:t>
          </a:r>
          <a:endParaRPr lang="en-GB" dirty="0">
            <a:solidFill>
              <a:schemeClr val="tx1"/>
            </a:solidFill>
          </a:endParaRPr>
        </a:p>
      </dgm:t>
    </dgm:pt>
    <dgm:pt modelId="{3C71A241-40B0-4840-871D-3BC65B95AF3E}" type="sibTrans" cxnId="{99FA4A7C-E41B-4CEF-8EFA-F2D1626D7D9F}">
      <dgm:prSet/>
      <dgm:spPr/>
      <dgm:t>
        <a:bodyPr/>
        <a:lstStyle/>
        <a:p>
          <a:endParaRPr lang="en-GB"/>
        </a:p>
      </dgm:t>
    </dgm:pt>
    <dgm:pt modelId="{D925A47D-5DD2-424A-B4EB-878CF179CBB2}" type="parTrans" cxnId="{99FA4A7C-E41B-4CEF-8EFA-F2D1626D7D9F}">
      <dgm:prSet/>
      <dgm:spPr/>
      <dgm:t>
        <a:bodyPr/>
        <a:lstStyle/>
        <a:p>
          <a:endParaRPr lang="en-GB"/>
        </a:p>
      </dgm:t>
    </dgm:pt>
    <dgm:pt modelId="{5565AA8D-BD5B-4479-8169-CF9366A81E16}">
      <dgm:prSet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Can raise large  capital sum</a:t>
          </a:r>
          <a:endParaRPr lang="en-GB" sz="1100" dirty="0">
            <a:solidFill>
              <a:schemeClr val="tx1"/>
            </a:solidFill>
          </a:endParaRPr>
        </a:p>
      </dgm:t>
    </dgm:pt>
    <dgm:pt modelId="{F4F7CD7A-03A6-4E14-9DA0-66983B35A2BA}" type="parTrans" cxnId="{AD469329-391F-42ED-AADD-CF25F07EEBCB}">
      <dgm:prSet/>
      <dgm:spPr/>
      <dgm:t>
        <a:bodyPr/>
        <a:lstStyle/>
        <a:p>
          <a:endParaRPr lang="en-GB"/>
        </a:p>
      </dgm:t>
    </dgm:pt>
    <dgm:pt modelId="{92FC07B8-60D1-45F8-BE0B-FA88CC703721}" type="sibTrans" cxnId="{AD469329-391F-42ED-AADD-CF25F07EEBCB}">
      <dgm:prSet/>
      <dgm:spPr/>
      <dgm:t>
        <a:bodyPr/>
        <a:lstStyle/>
        <a:p>
          <a:endParaRPr lang="en-GB"/>
        </a:p>
      </dgm:t>
    </dgm:pt>
    <dgm:pt modelId="{302BC85B-52BE-4EF5-BFC0-565D5802BADE}">
      <dgm:prSet custT="1"/>
      <dgm:spPr>
        <a:solidFill>
          <a:srgbClr val="92D050"/>
        </a:solidFill>
      </dgm:spPr>
      <dgm:t>
        <a:bodyPr/>
        <a:lstStyle/>
        <a:p>
          <a:r>
            <a:rPr lang="en-GB" sz="1100" dirty="0" smtClean="0">
              <a:solidFill>
                <a:schemeClr val="tx1"/>
              </a:solidFill>
            </a:rPr>
            <a:t>The shares of the business are freely transferable</a:t>
          </a:r>
          <a:endParaRPr lang="en-GB" sz="1100" dirty="0">
            <a:solidFill>
              <a:schemeClr val="tx1"/>
            </a:solidFill>
          </a:endParaRPr>
        </a:p>
      </dgm:t>
    </dgm:pt>
    <dgm:pt modelId="{7AA69A42-5EF6-4192-B701-5058775F3BE9}" type="parTrans" cxnId="{22098169-7F8F-4C26-BCE1-1D9B62A73A83}">
      <dgm:prSet/>
      <dgm:spPr/>
      <dgm:t>
        <a:bodyPr/>
        <a:lstStyle/>
        <a:p>
          <a:endParaRPr lang="en-GB"/>
        </a:p>
      </dgm:t>
    </dgm:pt>
    <dgm:pt modelId="{5E72BE21-8494-47B9-B3D2-BD9628B4DBA2}" type="sibTrans" cxnId="{22098169-7F8F-4C26-BCE1-1D9B62A73A83}">
      <dgm:prSet/>
      <dgm:spPr/>
      <dgm:t>
        <a:bodyPr/>
        <a:lstStyle/>
        <a:p>
          <a:endParaRPr lang="en-GB"/>
        </a:p>
      </dgm:t>
    </dgm:pt>
    <dgm:pt modelId="{076AEB99-B307-47E9-B5A2-737B1EE3B0A9}" type="pres">
      <dgm:prSet presAssocID="{929D61E9-E5E9-4F19-963A-6561275D6F3A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8C70F4A-1C74-43BB-B54E-64B04B5FA616}" type="pres">
      <dgm:prSet presAssocID="{929D61E9-E5E9-4F19-963A-6561275D6F3A}" presName="dummyMaxCanvas" presStyleCnt="0"/>
      <dgm:spPr/>
    </dgm:pt>
    <dgm:pt modelId="{1BF88A40-BB41-48BC-95FC-B31F341927A6}" type="pres">
      <dgm:prSet presAssocID="{929D61E9-E5E9-4F19-963A-6561275D6F3A}" presName="parentComposite" presStyleCnt="0"/>
      <dgm:spPr/>
    </dgm:pt>
    <dgm:pt modelId="{B044FA8F-013C-4EE5-BE05-4EE967BCA0F9}" type="pres">
      <dgm:prSet presAssocID="{929D61E9-E5E9-4F19-963A-6561275D6F3A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en-GB"/>
        </a:p>
      </dgm:t>
    </dgm:pt>
    <dgm:pt modelId="{D43B6981-ABCA-4D53-881E-38DF680A8DCF}" type="pres">
      <dgm:prSet presAssocID="{929D61E9-E5E9-4F19-963A-6561275D6F3A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en-GB"/>
        </a:p>
      </dgm:t>
    </dgm:pt>
    <dgm:pt modelId="{3C816619-EF28-4E06-9AE8-467480BC82FC}" type="pres">
      <dgm:prSet presAssocID="{929D61E9-E5E9-4F19-963A-6561275D6F3A}" presName="childrenComposite" presStyleCnt="0"/>
      <dgm:spPr/>
    </dgm:pt>
    <dgm:pt modelId="{9CF8475A-E2EB-4392-BC6D-0FD6F197F77A}" type="pres">
      <dgm:prSet presAssocID="{929D61E9-E5E9-4F19-963A-6561275D6F3A}" presName="dummyMaxCanvas_ChildArea" presStyleCnt="0"/>
      <dgm:spPr/>
    </dgm:pt>
    <dgm:pt modelId="{461695D6-284E-4D6D-A3B1-EC6C721399AC}" type="pres">
      <dgm:prSet presAssocID="{929D61E9-E5E9-4F19-963A-6561275D6F3A}" presName="fulcrum" presStyleLbl="alignAccFollowNode1" presStyleIdx="2" presStyleCnt="4"/>
      <dgm:spPr>
        <a:solidFill>
          <a:srgbClr val="00B050">
            <a:alpha val="90000"/>
          </a:srgbClr>
        </a:solidFill>
      </dgm:spPr>
      <dgm:t>
        <a:bodyPr/>
        <a:lstStyle/>
        <a:p>
          <a:endParaRPr lang="en-GB"/>
        </a:p>
      </dgm:t>
    </dgm:pt>
    <dgm:pt modelId="{14CA4A3F-C6DE-4EFF-A274-7CA3918AFA2A}" type="pres">
      <dgm:prSet presAssocID="{929D61E9-E5E9-4F19-963A-6561275D6F3A}" presName="balance_43" presStyleLbl="alignAccFollowNode1" presStyleIdx="3" presStyleCnt="4">
        <dgm:presLayoutVars>
          <dgm:bulletEnabled val="1"/>
        </dgm:presLayoutVars>
      </dgm:prSet>
      <dgm:spPr>
        <a:solidFill>
          <a:srgbClr val="00B050">
            <a:alpha val="90000"/>
          </a:srgbClr>
        </a:solidFill>
      </dgm:spPr>
      <dgm:t>
        <a:bodyPr/>
        <a:lstStyle/>
        <a:p>
          <a:endParaRPr lang="en-GB"/>
        </a:p>
      </dgm:t>
    </dgm:pt>
    <dgm:pt modelId="{A087C004-149E-4A4F-9E14-E9B04E900E7A}" type="pres">
      <dgm:prSet presAssocID="{929D61E9-E5E9-4F19-963A-6561275D6F3A}" presName="left_43_1" presStyleLbl="node1" presStyleIdx="0" presStyleCnt="7" custLinFactNeighborX="2622" custLinFactNeighborY="-539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EA37322-46CA-4A73-A69A-28D968C66D8D}" type="pres">
      <dgm:prSet presAssocID="{929D61E9-E5E9-4F19-963A-6561275D6F3A}" presName="left_43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017FDAA-B840-49C1-899A-176549E400E5}" type="pres">
      <dgm:prSet presAssocID="{929D61E9-E5E9-4F19-963A-6561275D6F3A}" presName="left_43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0111E81-6CAB-491A-8B45-DE9EF0D6BE2E}" type="pres">
      <dgm:prSet presAssocID="{929D61E9-E5E9-4F19-963A-6561275D6F3A}" presName="left_43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99ABAC4-3B59-4839-B57E-92E2EA77715B}" type="pres">
      <dgm:prSet presAssocID="{929D61E9-E5E9-4F19-963A-6561275D6F3A}" presName="right_43_1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1520C5F-5750-4488-ADFA-72C1AD6027CC}" type="pres">
      <dgm:prSet presAssocID="{929D61E9-E5E9-4F19-963A-6561275D6F3A}" presName="right_43_2" presStyleLbl="node1" presStyleIdx="5" presStyleCnt="7" custScaleY="170167" custLinFactNeighborX="88860" custLinFactNeighborY="-655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45B3DF5-B1D2-468D-A76E-627ADB9EBD31}" type="pres">
      <dgm:prSet presAssocID="{929D61E9-E5E9-4F19-963A-6561275D6F3A}" presName="right_43_3" presStyleLbl="node1" presStyleIdx="6" presStyleCnt="7" custScaleY="13914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102EAA2E-48DC-4E03-B09B-1627684FEF26}" type="presOf" srcId="{929D61E9-E5E9-4F19-963A-6561275D6F3A}" destId="{076AEB99-B307-47E9-B5A2-737B1EE3B0A9}" srcOrd="0" destOrd="0" presId="urn:microsoft.com/office/officeart/2005/8/layout/balance1"/>
    <dgm:cxn modelId="{AD469329-391F-42ED-AADD-CF25F07EEBCB}" srcId="{D786D1F5-A2D4-49BF-B03D-A36864C27294}" destId="{5565AA8D-BD5B-4479-8169-CF9366A81E16}" srcOrd="1" destOrd="0" parTransId="{F4F7CD7A-03A6-4E14-9DA0-66983B35A2BA}" sibTransId="{92FC07B8-60D1-45F8-BE0B-FA88CC703721}"/>
    <dgm:cxn modelId="{832D572C-401A-4EB8-90DA-EA394D99B118}" type="presOf" srcId="{3D3E52D9-6301-40F6-A935-9A043079997A}" destId="{61520C5F-5750-4488-ADFA-72C1AD6027CC}" srcOrd="0" destOrd="0" presId="urn:microsoft.com/office/officeart/2005/8/layout/balance1"/>
    <dgm:cxn modelId="{22098169-7F8F-4C26-BCE1-1D9B62A73A83}" srcId="{D786D1F5-A2D4-49BF-B03D-A36864C27294}" destId="{302BC85B-52BE-4EF5-BFC0-565D5802BADE}" srcOrd="2" destOrd="0" parTransId="{7AA69A42-5EF6-4192-B701-5058775F3BE9}" sibTransId="{5E72BE21-8494-47B9-B3D2-BD9628B4DBA2}"/>
    <dgm:cxn modelId="{23B41470-6A71-4326-A552-31BC1425B312}" type="presOf" srcId="{198F838D-CE6B-47B7-A431-8CC414657C5C}" destId="{D43B6981-ABCA-4D53-881E-38DF680A8DCF}" srcOrd="0" destOrd="0" presId="urn:microsoft.com/office/officeart/2005/8/layout/balance1"/>
    <dgm:cxn modelId="{1B1940AB-19C2-4976-85E7-5F9EAB09599E}" type="presOf" srcId="{302BC85B-52BE-4EF5-BFC0-565D5802BADE}" destId="{F017FDAA-B840-49C1-899A-176549E400E5}" srcOrd="0" destOrd="0" presId="urn:microsoft.com/office/officeart/2005/8/layout/balance1"/>
    <dgm:cxn modelId="{789363A0-714F-4E16-A0CB-700983C989E3}" type="presOf" srcId="{133D642D-B83E-4187-90D9-40812C5409A2}" destId="{A087C004-149E-4A4F-9E14-E9B04E900E7A}" srcOrd="0" destOrd="0" presId="urn:microsoft.com/office/officeart/2005/8/layout/balance1"/>
    <dgm:cxn modelId="{7C0789BD-B145-4EDD-BF35-276A062E86FD}" srcId="{D786D1F5-A2D4-49BF-B03D-A36864C27294}" destId="{07195793-A06D-4552-8018-1AEB3E53DBC9}" srcOrd="3" destOrd="0" parTransId="{713EFB59-11D2-43FD-965E-6CC166C68982}" sibTransId="{34FC35CB-A0C4-44B7-B5E3-D6E9CB5948D7}"/>
    <dgm:cxn modelId="{99FA4A7C-E41B-4CEF-8EFA-F2D1626D7D9F}" srcId="{929D61E9-E5E9-4F19-963A-6561275D6F3A}" destId="{D786D1F5-A2D4-49BF-B03D-A36864C27294}" srcOrd="0" destOrd="0" parTransId="{D925A47D-5DD2-424A-B4EB-878CF179CBB2}" sibTransId="{3C71A241-40B0-4840-871D-3BC65B95AF3E}"/>
    <dgm:cxn modelId="{31A80B7C-BFF4-4C3C-824A-F531F2F7136D}" type="presOf" srcId="{D786D1F5-A2D4-49BF-B03D-A36864C27294}" destId="{B044FA8F-013C-4EE5-BE05-4EE967BCA0F9}" srcOrd="0" destOrd="0" presId="urn:microsoft.com/office/officeart/2005/8/layout/balance1"/>
    <dgm:cxn modelId="{D640114C-2F40-406C-B133-124B82F464E9}" type="presOf" srcId="{07195793-A06D-4552-8018-1AEB3E53DBC9}" destId="{D0111E81-6CAB-491A-8B45-DE9EF0D6BE2E}" srcOrd="0" destOrd="0" presId="urn:microsoft.com/office/officeart/2005/8/layout/balance1"/>
    <dgm:cxn modelId="{AA970452-6BB4-4D1E-93C5-C136B0EEB8C9}" srcId="{198F838D-CE6B-47B7-A431-8CC414657C5C}" destId="{483C26C9-C446-4C46-8B35-2E93C78BFCE1}" srcOrd="0" destOrd="0" parTransId="{0BAAA501-14C4-4F3A-A56A-136CB55E25F6}" sibTransId="{360EE7F6-AF6B-4523-AF07-E197C3D37A84}"/>
    <dgm:cxn modelId="{81185E76-817B-4B2F-A869-07F28B7918F3}" srcId="{D786D1F5-A2D4-49BF-B03D-A36864C27294}" destId="{133D642D-B83E-4187-90D9-40812C5409A2}" srcOrd="0" destOrd="0" parTransId="{8BA9C7E8-6A0C-4DDB-85C0-8A45488DA7EB}" sibTransId="{9366FBCE-C170-4B17-9552-3D628166F937}"/>
    <dgm:cxn modelId="{297D41A2-F554-4D1E-920E-DE79C181C814}" type="presOf" srcId="{483C26C9-C446-4C46-8B35-2E93C78BFCE1}" destId="{499ABAC4-3B59-4839-B57E-92E2EA77715B}" srcOrd="0" destOrd="0" presId="urn:microsoft.com/office/officeart/2005/8/layout/balance1"/>
    <dgm:cxn modelId="{A01D31E7-C5CF-417A-86D1-AAD39E2367FF}" srcId="{929D61E9-E5E9-4F19-963A-6561275D6F3A}" destId="{198F838D-CE6B-47B7-A431-8CC414657C5C}" srcOrd="1" destOrd="0" parTransId="{84EDBA8F-D391-46E6-937C-FCADDFB299B5}" sibTransId="{54690C75-5200-40A8-B1E4-D8D75FB625EC}"/>
    <dgm:cxn modelId="{9270AC6E-A367-4D18-87D4-23827623A46A}" type="presOf" srcId="{C3B08C82-92A7-4BA1-AF52-29C4D92EB581}" destId="{C45B3DF5-B1D2-468D-A76E-627ADB9EBD31}" srcOrd="0" destOrd="0" presId="urn:microsoft.com/office/officeart/2005/8/layout/balance1"/>
    <dgm:cxn modelId="{C8F5418D-C256-41AE-8BD7-525D2EF60FB6}" type="presOf" srcId="{5565AA8D-BD5B-4479-8169-CF9366A81E16}" destId="{8EA37322-46CA-4A73-A69A-28D968C66D8D}" srcOrd="0" destOrd="0" presId="urn:microsoft.com/office/officeart/2005/8/layout/balance1"/>
    <dgm:cxn modelId="{C5CCBA57-524B-4D6C-BEF5-3FF346CFFA40}" srcId="{198F838D-CE6B-47B7-A431-8CC414657C5C}" destId="{3D3E52D9-6301-40F6-A935-9A043079997A}" srcOrd="1" destOrd="0" parTransId="{DE0E2473-7259-4B59-876F-8638D62EE1F9}" sibTransId="{4C2FFDD2-3B88-42D0-87E9-3464445A63F3}"/>
    <dgm:cxn modelId="{E4C7A843-E921-4B2C-86CC-4187E324A0CA}" srcId="{198F838D-CE6B-47B7-A431-8CC414657C5C}" destId="{C3B08C82-92A7-4BA1-AF52-29C4D92EB581}" srcOrd="2" destOrd="0" parTransId="{89C0B464-0FE6-4721-877C-2229F84EBDB9}" sibTransId="{14E65AAB-E4F6-4FC6-8BB5-69F7B1796663}"/>
    <dgm:cxn modelId="{2F82EDEA-F035-428D-9077-C570F0AC440F}" type="presParOf" srcId="{076AEB99-B307-47E9-B5A2-737B1EE3B0A9}" destId="{D8C70F4A-1C74-43BB-B54E-64B04B5FA616}" srcOrd="0" destOrd="0" presId="urn:microsoft.com/office/officeart/2005/8/layout/balance1"/>
    <dgm:cxn modelId="{42DFA572-8236-43D5-8A0D-AB5DFFA41571}" type="presParOf" srcId="{076AEB99-B307-47E9-B5A2-737B1EE3B0A9}" destId="{1BF88A40-BB41-48BC-95FC-B31F341927A6}" srcOrd="1" destOrd="0" presId="urn:microsoft.com/office/officeart/2005/8/layout/balance1"/>
    <dgm:cxn modelId="{93494A9D-B431-440C-9AAF-0E05C76BE837}" type="presParOf" srcId="{1BF88A40-BB41-48BC-95FC-B31F341927A6}" destId="{B044FA8F-013C-4EE5-BE05-4EE967BCA0F9}" srcOrd="0" destOrd="0" presId="urn:microsoft.com/office/officeart/2005/8/layout/balance1"/>
    <dgm:cxn modelId="{A7DE622C-EA89-46FB-B396-79C6E4087226}" type="presParOf" srcId="{1BF88A40-BB41-48BC-95FC-B31F341927A6}" destId="{D43B6981-ABCA-4D53-881E-38DF680A8DCF}" srcOrd="1" destOrd="0" presId="urn:microsoft.com/office/officeart/2005/8/layout/balance1"/>
    <dgm:cxn modelId="{37031EA1-72BB-42F6-9CA6-78A76C44C53C}" type="presParOf" srcId="{076AEB99-B307-47E9-B5A2-737B1EE3B0A9}" destId="{3C816619-EF28-4E06-9AE8-467480BC82FC}" srcOrd="2" destOrd="0" presId="urn:microsoft.com/office/officeart/2005/8/layout/balance1"/>
    <dgm:cxn modelId="{2CE51A0D-7F32-4369-B172-BD657C31D11C}" type="presParOf" srcId="{3C816619-EF28-4E06-9AE8-467480BC82FC}" destId="{9CF8475A-E2EB-4392-BC6D-0FD6F197F77A}" srcOrd="0" destOrd="0" presId="urn:microsoft.com/office/officeart/2005/8/layout/balance1"/>
    <dgm:cxn modelId="{E2C93C8F-3CC4-47CC-A6CB-9AD3681FB388}" type="presParOf" srcId="{3C816619-EF28-4E06-9AE8-467480BC82FC}" destId="{461695D6-284E-4D6D-A3B1-EC6C721399AC}" srcOrd="1" destOrd="0" presId="urn:microsoft.com/office/officeart/2005/8/layout/balance1"/>
    <dgm:cxn modelId="{11A1F97B-4F35-4119-B790-146366136521}" type="presParOf" srcId="{3C816619-EF28-4E06-9AE8-467480BC82FC}" destId="{14CA4A3F-C6DE-4EFF-A274-7CA3918AFA2A}" srcOrd="2" destOrd="0" presId="urn:microsoft.com/office/officeart/2005/8/layout/balance1"/>
    <dgm:cxn modelId="{D31AFD86-E6C6-48C4-BD24-680786AA6570}" type="presParOf" srcId="{3C816619-EF28-4E06-9AE8-467480BC82FC}" destId="{A087C004-149E-4A4F-9E14-E9B04E900E7A}" srcOrd="3" destOrd="0" presId="urn:microsoft.com/office/officeart/2005/8/layout/balance1"/>
    <dgm:cxn modelId="{EC55F992-12FA-426A-A8D1-01A97E807439}" type="presParOf" srcId="{3C816619-EF28-4E06-9AE8-467480BC82FC}" destId="{8EA37322-46CA-4A73-A69A-28D968C66D8D}" srcOrd="4" destOrd="0" presId="urn:microsoft.com/office/officeart/2005/8/layout/balance1"/>
    <dgm:cxn modelId="{1CC6EA8C-D3ED-4B8D-91B3-AABE1AEBD5D5}" type="presParOf" srcId="{3C816619-EF28-4E06-9AE8-467480BC82FC}" destId="{F017FDAA-B840-49C1-899A-176549E400E5}" srcOrd="5" destOrd="0" presId="urn:microsoft.com/office/officeart/2005/8/layout/balance1"/>
    <dgm:cxn modelId="{B68C7B93-3281-4214-8239-1F687A013175}" type="presParOf" srcId="{3C816619-EF28-4E06-9AE8-467480BC82FC}" destId="{D0111E81-6CAB-491A-8B45-DE9EF0D6BE2E}" srcOrd="6" destOrd="0" presId="urn:microsoft.com/office/officeart/2005/8/layout/balance1"/>
    <dgm:cxn modelId="{E4F5D423-8224-4736-B5D7-248E6F699BFA}" type="presParOf" srcId="{3C816619-EF28-4E06-9AE8-467480BC82FC}" destId="{499ABAC4-3B59-4839-B57E-92E2EA77715B}" srcOrd="7" destOrd="0" presId="urn:microsoft.com/office/officeart/2005/8/layout/balance1"/>
    <dgm:cxn modelId="{E3F78C2D-FD7B-4FD8-AF6D-1039D5C4B6F1}" type="presParOf" srcId="{3C816619-EF28-4E06-9AE8-467480BC82FC}" destId="{61520C5F-5750-4488-ADFA-72C1AD6027CC}" srcOrd="8" destOrd="0" presId="urn:microsoft.com/office/officeart/2005/8/layout/balance1"/>
    <dgm:cxn modelId="{61522661-E76B-4ED7-A1A6-A69A55996E70}" type="presParOf" srcId="{3C816619-EF28-4E06-9AE8-467480BC82FC}" destId="{C45B3DF5-B1D2-468D-A76E-627ADB9EBD31}" srcOrd="9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29D61E9-E5E9-4F19-963A-6561275D6F3A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33D642D-B83E-4187-90D9-40812C5409A2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200" dirty="0" smtClean="0">
              <a:solidFill>
                <a:schemeClr val="tx1"/>
              </a:solidFill>
            </a:rPr>
            <a:t>Can enable an organisation to spot business opportunities</a:t>
          </a:r>
          <a:endParaRPr lang="en-GB" sz="1200" dirty="0">
            <a:solidFill>
              <a:schemeClr val="tx1"/>
            </a:solidFill>
          </a:endParaRPr>
        </a:p>
      </dgm:t>
    </dgm:pt>
    <dgm:pt modelId="{8BA9C7E8-6A0C-4DDB-85C0-8A45488DA7EB}" type="parTrans" cxnId="{81185E76-817B-4B2F-A869-07F28B7918F3}">
      <dgm:prSet/>
      <dgm:spPr/>
      <dgm:t>
        <a:bodyPr/>
        <a:lstStyle/>
        <a:p>
          <a:endParaRPr lang="en-GB"/>
        </a:p>
      </dgm:t>
    </dgm:pt>
    <dgm:pt modelId="{9366FBCE-C170-4B17-9552-3D628166F937}" type="sibTrans" cxnId="{81185E76-817B-4B2F-A869-07F28B7918F3}">
      <dgm:prSet/>
      <dgm:spPr/>
      <dgm:t>
        <a:bodyPr/>
        <a:lstStyle/>
        <a:p>
          <a:endParaRPr lang="en-GB"/>
        </a:p>
      </dgm:t>
    </dgm:pt>
    <dgm:pt modelId="{198F838D-CE6B-47B7-A431-8CC414657C5C}">
      <dgm:prSet phldrT="[Text]"/>
      <dgm:spPr>
        <a:solidFill>
          <a:srgbClr val="00B050">
            <a:alpha val="90000"/>
          </a:srgbClr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Disadvantages</a:t>
          </a:r>
          <a:endParaRPr lang="en-GB" dirty="0">
            <a:solidFill>
              <a:schemeClr val="tx1"/>
            </a:solidFill>
          </a:endParaRPr>
        </a:p>
      </dgm:t>
    </dgm:pt>
    <dgm:pt modelId="{84EDBA8F-D391-46E6-937C-FCADDFB299B5}" type="parTrans" cxnId="{A01D31E7-C5CF-417A-86D1-AAD39E2367FF}">
      <dgm:prSet/>
      <dgm:spPr/>
      <dgm:t>
        <a:bodyPr/>
        <a:lstStyle/>
        <a:p>
          <a:endParaRPr lang="en-GB"/>
        </a:p>
      </dgm:t>
    </dgm:pt>
    <dgm:pt modelId="{54690C75-5200-40A8-B1E4-D8D75FB625EC}" type="sibTrans" cxnId="{A01D31E7-C5CF-417A-86D1-AAD39E2367FF}">
      <dgm:prSet/>
      <dgm:spPr/>
      <dgm:t>
        <a:bodyPr/>
        <a:lstStyle/>
        <a:p>
          <a:endParaRPr lang="en-GB"/>
        </a:p>
      </dgm:t>
    </dgm:pt>
    <dgm:pt modelId="{3D3E52D9-6301-40F6-A935-9A043079997A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050" dirty="0" smtClean="0">
              <a:solidFill>
                <a:schemeClr val="tx1"/>
              </a:solidFill>
            </a:rPr>
            <a:t>Pace of </a:t>
          </a:r>
          <a:r>
            <a:rPr lang="en-GB" sz="1200" dirty="0" smtClean="0">
              <a:solidFill>
                <a:schemeClr val="tx1"/>
              </a:solidFill>
            </a:rPr>
            <a:t>change</a:t>
          </a:r>
          <a:r>
            <a:rPr lang="en-GB" sz="1050" dirty="0" smtClean="0">
              <a:solidFill>
                <a:schemeClr val="tx1"/>
              </a:solidFill>
            </a:rPr>
            <a:t>  </a:t>
          </a:r>
          <a:endParaRPr lang="en-GB" sz="1050" dirty="0">
            <a:solidFill>
              <a:schemeClr val="tx1"/>
            </a:solidFill>
          </a:endParaRPr>
        </a:p>
      </dgm:t>
    </dgm:pt>
    <dgm:pt modelId="{DE0E2473-7259-4B59-876F-8638D62EE1F9}" type="parTrans" cxnId="{C5CCBA57-524B-4D6C-BEF5-3FF346CFFA40}">
      <dgm:prSet/>
      <dgm:spPr/>
      <dgm:t>
        <a:bodyPr/>
        <a:lstStyle/>
        <a:p>
          <a:endParaRPr lang="en-GB"/>
        </a:p>
      </dgm:t>
    </dgm:pt>
    <dgm:pt modelId="{4C2FFDD2-3B88-42D0-87E9-3464445A63F3}" type="sibTrans" cxnId="{C5CCBA57-524B-4D6C-BEF5-3FF346CFFA40}">
      <dgm:prSet/>
      <dgm:spPr/>
      <dgm:t>
        <a:bodyPr/>
        <a:lstStyle/>
        <a:p>
          <a:endParaRPr lang="en-GB"/>
        </a:p>
      </dgm:t>
    </dgm:pt>
    <dgm:pt modelId="{C3B08C82-92A7-4BA1-AF52-29C4D92EB581}">
      <dgm:prSet phldrT="[Text]" custT="1"/>
      <dgm:spPr>
        <a:solidFill>
          <a:srgbClr val="92D050"/>
        </a:solidFill>
      </dgm:spPr>
      <dgm:t>
        <a:bodyPr/>
        <a:lstStyle/>
        <a:p>
          <a:r>
            <a:rPr lang="en-GB" sz="1200" dirty="0" smtClean="0">
              <a:solidFill>
                <a:schemeClr val="tx1"/>
              </a:solidFill>
            </a:rPr>
            <a:t>Access to quality external data resources can be expensive</a:t>
          </a:r>
          <a:endParaRPr lang="en-GB" sz="1200" dirty="0">
            <a:solidFill>
              <a:schemeClr val="tx1"/>
            </a:solidFill>
          </a:endParaRPr>
        </a:p>
      </dgm:t>
    </dgm:pt>
    <dgm:pt modelId="{89C0B464-0FE6-4721-877C-2229F84EBDB9}" type="parTrans" cxnId="{E4C7A843-E921-4B2C-86CC-4187E324A0CA}">
      <dgm:prSet/>
      <dgm:spPr/>
      <dgm:t>
        <a:bodyPr/>
        <a:lstStyle/>
        <a:p>
          <a:endParaRPr lang="en-GB"/>
        </a:p>
      </dgm:t>
    </dgm:pt>
    <dgm:pt modelId="{14E65AAB-E4F6-4FC6-8BB5-69F7B1796663}" type="sibTrans" cxnId="{E4C7A843-E921-4B2C-86CC-4187E324A0CA}">
      <dgm:prSet/>
      <dgm:spPr/>
      <dgm:t>
        <a:bodyPr/>
        <a:lstStyle/>
        <a:p>
          <a:endParaRPr lang="en-GB"/>
        </a:p>
      </dgm:t>
    </dgm:pt>
    <dgm:pt modelId="{D786D1F5-A2D4-49BF-B03D-A36864C27294}">
      <dgm:prSet phldrT="[Text]"/>
      <dgm:spPr>
        <a:solidFill>
          <a:srgbClr val="00B050">
            <a:alpha val="90000"/>
          </a:srgbClr>
        </a:solidFill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Advantages</a:t>
          </a:r>
          <a:endParaRPr lang="en-GB" dirty="0">
            <a:solidFill>
              <a:schemeClr val="tx1"/>
            </a:solidFill>
          </a:endParaRPr>
        </a:p>
      </dgm:t>
    </dgm:pt>
    <dgm:pt modelId="{3C71A241-40B0-4840-871D-3BC65B95AF3E}" type="sibTrans" cxnId="{99FA4A7C-E41B-4CEF-8EFA-F2D1626D7D9F}">
      <dgm:prSet/>
      <dgm:spPr/>
      <dgm:t>
        <a:bodyPr/>
        <a:lstStyle/>
        <a:p>
          <a:endParaRPr lang="en-GB"/>
        </a:p>
      </dgm:t>
    </dgm:pt>
    <dgm:pt modelId="{D925A47D-5DD2-424A-B4EB-878CF179CBB2}" type="parTrans" cxnId="{99FA4A7C-E41B-4CEF-8EFA-F2D1626D7D9F}">
      <dgm:prSet/>
      <dgm:spPr/>
      <dgm:t>
        <a:bodyPr/>
        <a:lstStyle/>
        <a:p>
          <a:endParaRPr lang="en-GB"/>
        </a:p>
      </dgm:t>
    </dgm:pt>
    <dgm:pt modelId="{5565AA8D-BD5B-4479-8169-CF9366A81E16}">
      <dgm:prSet custT="1"/>
      <dgm:spPr>
        <a:solidFill>
          <a:srgbClr val="92D050"/>
        </a:solidFill>
      </dgm:spPr>
      <dgm:t>
        <a:bodyPr/>
        <a:lstStyle/>
        <a:p>
          <a:r>
            <a:rPr lang="en-GB" sz="1200" dirty="0" smtClean="0">
              <a:solidFill>
                <a:schemeClr val="tx1"/>
              </a:solidFill>
            </a:rPr>
            <a:t>Facilitates an understanding of  the Bigger Picture</a:t>
          </a:r>
          <a:endParaRPr lang="en-GB" sz="1200" dirty="0">
            <a:solidFill>
              <a:schemeClr val="tx1"/>
            </a:solidFill>
          </a:endParaRPr>
        </a:p>
      </dgm:t>
    </dgm:pt>
    <dgm:pt modelId="{F4F7CD7A-03A6-4E14-9DA0-66983B35A2BA}" type="parTrans" cxnId="{AD469329-391F-42ED-AADD-CF25F07EEBCB}">
      <dgm:prSet/>
      <dgm:spPr/>
      <dgm:t>
        <a:bodyPr/>
        <a:lstStyle/>
        <a:p>
          <a:endParaRPr lang="en-GB"/>
        </a:p>
      </dgm:t>
    </dgm:pt>
    <dgm:pt modelId="{92FC07B8-60D1-45F8-BE0B-FA88CC703721}" type="sibTrans" cxnId="{AD469329-391F-42ED-AADD-CF25F07EEBCB}">
      <dgm:prSet/>
      <dgm:spPr/>
      <dgm:t>
        <a:bodyPr/>
        <a:lstStyle/>
        <a:p>
          <a:endParaRPr lang="en-GB"/>
        </a:p>
      </dgm:t>
    </dgm:pt>
    <dgm:pt modelId="{302BC85B-52BE-4EF5-BFC0-565D5802BADE}">
      <dgm:prSet custT="1"/>
      <dgm:spPr>
        <a:solidFill>
          <a:srgbClr val="92D050"/>
        </a:solidFill>
      </dgm:spPr>
      <dgm:t>
        <a:bodyPr/>
        <a:lstStyle/>
        <a:p>
          <a:r>
            <a:rPr lang="en-GB" sz="1200" dirty="0" smtClean="0">
              <a:solidFill>
                <a:schemeClr val="tx1"/>
              </a:solidFill>
            </a:rPr>
            <a:t>Simple framework</a:t>
          </a:r>
          <a:endParaRPr lang="en-GB" sz="1200" dirty="0">
            <a:solidFill>
              <a:schemeClr val="tx1"/>
            </a:solidFill>
          </a:endParaRPr>
        </a:p>
      </dgm:t>
    </dgm:pt>
    <dgm:pt modelId="{7AA69A42-5EF6-4192-B701-5058775F3BE9}" type="parTrans" cxnId="{22098169-7F8F-4C26-BCE1-1D9B62A73A83}">
      <dgm:prSet/>
      <dgm:spPr/>
      <dgm:t>
        <a:bodyPr/>
        <a:lstStyle/>
        <a:p>
          <a:endParaRPr lang="en-GB"/>
        </a:p>
      </dgm:t>
    </dgm:pt>
    <dgm:pt modelId="{5E72BE21-8494-47B9-B3D2-BD9628B4DBA2}" type="sibTrans" cxnId="{22098169-7F8F-4C26-BCE1-1D9B62A73A83}">
      <dgm:prSet/>
      <dgm:spPr/>
      <dgm:t>
        <a:bodyPr/>
        <a:lstStyle/>
        <a:p>
          <a:endParaRPr lang="en-GB"/>
        </a:p>
      </dgm:t>
    </dgm:pt>
    <dgm:pt modelId="{076AEB99-B307-47E9-B5A2-737B1EE3B0A9}" type="pres">
      <dgm:prSet presAssocID="{929D61E9-E5E9-4F19-963A-6561275D6F3A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8C70F4A-1C74-43BB-B54E-64B04B5FA616}" type="pres">
      <dgm:prSet presAssocID="{929D61E9-E5E9-4F19-963A-6561275D6F3A}" presName="dummyMaxCanvas" presStyleCnt="0"/>
      <dgm:spPr/>
    </dgm:pt>
    <dgm:pt modelId="{1BF88A40-BB41-48BC-95FC-B31F341927A6}" type="pres">
      <dgm:prSet presAssocID="{929D61E9-E5E9-4F19-963A-6561275D6F3A}" presName="parentComposite" presStyleCnt="0"/>
      <dgm:spPr/>
    </dgm:pt>
    <dgm:pt modelId="{B044FA8F-013C-4EE5-BE05-4EE967BCA0F9}" type="pres">
      <dgm:prSet presAssocID="{929D61E9-E5E9-4F19-963A-6561275D6F3A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en-GB"/>
        </a:p>
      </dgm:t>
    </dgm:pt>
    <dgm:pt modelId="{D43B6981-ABCA-4D53-881E-38DF680A8DCF}" type="pres">
      <dgm:prSet presAssocID="{929D61E9-E5E9-4F19-963A-6561275D6F3A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en-GB"/>
        </a:p>
      </dgm:t>
    </dgm:pt>
    <dgm:pt modelId="{3C816619-EF28-4E06-9AE8-467480BC82FC}" type="pres">
      <dgm:prSet presAssocID="{929D61E9-E5E9-4F19-963A-6561275D6F3A}" presName="childrenComposite" presStyleCnt="0"/>
      <dgm:spPr/>
    </dgm:pt>
    <dgm:pt modelId="{9CF8475A-E2EB-4392-BC6D-0FD6F197F77A}" type="pres">
      <dgm:prSet presAssocID="{929D61E9-E5E9-4F19-963A-6561275D6F3A}" presName="dummyMaxCanvas_ChildArea" presStyleCnt="0"/>
      <dgm:spPr/>
    </dgm:pt>
    <dgm:pt modelId="{461695D6-284E-4D6D-A3B1-EC6C721399AC}" type="pres">
      <dgm:prSet presAssocID="{929D61E9-E5E9-4F19-963A-6561275D6F3A}" presName="fulcrum" presStyleLbl="alignAccFollowNode1" presStyleIdx="2" presStyleCnt="4"/>
      <dgm:spPr>
        <a:solidFill>
          <a:srgbClr val="00B050">
            <a:alpha val="90000"/>
          </a:srgbClr>
        </a:solidFill>
      </dgm:spPr>
      <dgm:t>
        <a:bodyPr/>
        <a:lstStyle/>
        <a:p>
          <a:endParaRPr lang="en-GB"/>
        </a:p>
      </dgm:t>
    </dgm:pt>
    <dgm:pt modelId="{77A8D649-8D39-4302-A8EA-33FE691C49C7}" type="pres">
      <dgm:prSet presAssocID="{929D61E9-E5E9-4F19-963A-6561275D6F3A}" presName="balance_32" presStyleLbl="alignAccFollowNode1" presStyleIdx="3" presStyleCnt="4">
        <dgm:presLayoutVars>
          <dgm:bulletEnabled val="1"/>
        </dgm:presLayoutVars>
      </dgm:prSet>
      <dgm:spPr>
        <a:solidFill>
          <a:srgbClr val="00B050">
            <a:alpha val="90000"/>
          </a:srgbClr>
        </a:solidFill>
      </dgm:spPr>
      <dgm:t>
        <a:bodyPr/>
        <a:lstStyle/>
        <a:p>
          <a:endParaRPr lang="en-GB"/>
        </a:p>
      </dgm:t>
    </dgm:pt>
    <dgm:pt modelId="{D308DA32-F6D2-4DB4-9408-A50C5B47E748}" type="pres">
      <dgm:prSet presAssocID="{929D61E9-E5E9-4F19-963A-6561275D6F3A}" presName="left_32_1" presStyleLbl="node1" presStyleIdx="0" presStyleCnt="5" custScaleY="12714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4B26429-B952-44DA-8118-F2AE740BF130}" type="pres">
      <dgm:prSet presAssocID="{929D61E9-E5E9-4F19-963A-6561275D6F3A}" presName="left_32_2" presStyleLbl="node1" presStyleIdx="1" presStyleCnt="5" custLinFactNeighborX="-58413" custLinFactNeighborY="535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5FBF831-2B60-4F7C-9979-23E8B1149602}" type="pres">
      <dgm:prSet presAssocID="{929D61E9-E5E9-4F19-963A-6561275D6F3A}" presName="left_32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6D12C02-9BCA-4FDF-9CEF-EC17143F3318}" type="pres">
      <dgm:prSet presAssocID="{929D61E9-E5E9-4F19-963A-6561275D6F3A}" presName="right_32_1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3425993-48D8-4237-8C9A-3742E288FD39}" type="pres">
      <dgm:prSet presAssocID="{929D61E9-E5E9-4F19-963A-6561275D6F3A}" presName="right_32_2" presStyleLbl="node1" presStyleIdx="4" presStyleCnt="5" custScaleY="13591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D469329-391F-42ED-AADD-CF25F07EEBCB}" srcId="{D786D1F5-A2D4-49BF-B03D-A36864C27294}" destId="{5565AA8D-BD5B-4479-8169-CF9366A81E16}" srcOrd="1" destOrd="0" parTransId="{F4F7CD7A-03A6-4E14-9DA0-66983B35A2BA}" sibTransId="{92FC07B8-60D1-45F8-BE0B-FA88CC703721}"/>
    <dgm:cxn modelId="{CB235B0D-4629-45C3-A323-35CE9F5AE535}" type="presOf" srcId="{5565AA8D-BD5B-4479-8169-CF9366A81E16}" destId="{34B26429-B952-44DA-8118-F2AE740BF130}" srcOrd="0" destOrd="0" presId="urn:microsoft.com/office/officeart/2005/8/layout/balance1"/>
    <dgm:cxn modelId="{30EDA40E-B327-4426-84DC-0B33A8E6D5DD}" type="presOf" srcId="{929D61E9-E5E9-4F19-963A-6561275D6F3A}" destId="{076AEB99-B307-47E9-B5A2-737B1EE3B0A9}" srcOrd="0" destOrd="0" presId="urn:microsoft.com/office/officeart/2005/8/layout/balance1"/>
    <dgm:cxn modelId="{AA139557-BB40-45B7-B780-5212B95602BB}" type="presOf" srcId="{198F838D-CE6B-47B7-A431-8CC414657C5C}" destId="{D43B6981-ABCA-4D53-881E-38DF680A8DCF}" srcOrd="0" destOrd="0" presId="urn:microsoft.com/office/officeart/2005/8/layout/balance1"/>
    <dgm:cxn modelId="{A1725F56-3E1A-440A-8346-FAA6D99D412C}" type="presOf" srcId="{302BC85B-52BE-4EF5-BFC0-565D5802BADE}" destId="{35FBF831-2B60-4F7C-9979-23E8B1149602}" srcOrd="0" destOrd="0" presId="urn:microsoft.com/office/officeart/2005/8/layout/balance1"/>
    <dgm:cxn modelId="{139EDE5C-98FE-44C7-9464-66754BB1A3EA}" type="presOf" srcId="{133D642D-B83E-4187-90D9-40812C5409A2}" destId="{D308DA32-F6D2-4DB4-9408-A50C5B47E748}" srcOrd="0" destOrd="0" presId="urn:microsoft.com/office/officeart/2005/8/layout/balance1"/>
    <dgm:cxn modelId="{22098169-7F8F-4C26-BCE1-1D9B62A73A83}" srcId="{D786D1F5-A2D4-49BF-B03D-A36864C27294}" destId="{302BC85B-52BE-4EF5-BFC0-565D5802BADE}" srcOrd="2" destOrd="0" parTransId="{7AA69A42-5EF6-4192-B701-5058775F3BE9}" sibTransId="{5E72BE21-8494-47B9-B3D2-BD9628B4DBA2}"/>
    <dgm:cxn modelId="{31FCAC70-ECD2-401C-9C2C-A5B2ED83A694}" type="presOf" srcId="{3D3E52D9-6301-40F6-A935-9A043079997A}" destId="{66D12C02-9BCA-4FDF-9CEF-EC17143F3318}" srcOrd="0" destOrd="0" presId="urn:microsoft.com/office/officeart/2005/8/layout/balance1"/>
    <dgm:cxn modelId="{7A962152-0CA2-4E97-BFFE-D639252E7DAC}" type="presOf" srcId="{C3B08C82-92A7-4BA1-AF52-29C4D92EB581}" destId="{63425993-48D8-4237-8C9A-3742E288FD39}" srcOrd="0" destOrd="0" presId="urn:microsoft.com/office/officeart/2005/8/layout/balance1"/>
    <dgm:cxn modelId="{99FA4A7C-E41B-4CEF-8EFA-F2D1626D7D9F}" srcId="{929D61E9-E5E9-4F19-963A-6561275D6F3A}" destId="{D786D1F5-A2D4-49BF-B03D-A36864C27294}" srcOrd="0" destOrd="0" parTransId="{D925A47D-5DD2-424A-B4EB-878CF179CBB2}" sibTransId="{3C71A241-40B0-4840-871D-3BC65B95AF3E}"/>
    <dgm:cxn modelId="{81185E76-817B-4B2F-A869-07F28B7918F3}" srcId="{D786D1F5-A2D4-49BF-B03D-A36864C27294}" destId="{133D642D-B83E-4187-90D9-40812C5409A2}" srcOrd="0" destOrd="0" parTransId="{8BA9C7E8-6A0C-4DDB-85C0-8A45488DA7EB}" sibTransId="{9366FBCE-C170-4B17-9552-3D628166F937}"/>
    <dgm:cxn modelId="{A01D31E7-C5CF-417A-86D1-AAD39E2367FF}" srcId="{929D61E9-E5E9-4F19-963A-6561275D6F3A}" destId="{198F838D-CE6B-47B7-A431-8CC414657C5C}" srcOrd="1" destOrd="0" parTransId="{84EDBA8F-D391-46E6-937C-FCADDFB299B5}" sibTransId="{54690C75-5200-40A8-B1E4-D8D75FB625EC}"/>
    <dgm:cxn modelId="{8285354C-39A3-4C72-8594-488F474E5504}" type="presOf" srcId="{D786D1F5-A2D4-49BF-B03D-A36864C27294}" destId="{B044FA8F-013C-4EE5-BE05-4EE967BCA0F9}" srcOrd="0" destOrd="0" presId="urn:microsoft.com/office/officeart/2005/8/layout/balance1"/>
    <dgm:cxn modelId="{C5CCBA57-524B-4D6C-BEF5-3FF346CFFA40}" srcId="{198F838D-CE6B-47B7-A431-8CC414657C5C}" destId="{3D3E52D9-6301-40F6-A935-9A043079997A}" srcOrd="0" destOrd="0" parTransId="{DE0E2473-7259-4B59-876F-8638D62EE1F9}" sibTransId="{4C2FFDD2-3B88-42D0-87E9-3464445A63F3}"/>
    <dgm:cxn modelId="{E4C7A843-E921-4B2C-86CC-4187E324A0CA}" srcId="{198F838D-CE6B-47B7-A431-8CC414657C5C}" destId="{C3B08C82-92A7-4BA1-AF52-29C4D92EB581}" srcOrd="1" destOrd="0" parTransId="{89C0B464-0FE6-4721-877C-2229F84EBDB9}" sibTransId="{14E65AAB-E4F6-4FC6-8BB5-69F7B1796663}"/>
    <dgm:cxn modelId="{EDA3AE6F-980C-4FF2-AF6F-1862D8742F4D}" type="presParOf" srcId="{076AEB99-B307-47E9-B5A2-737B1EE3B0A9}" destId="{D8C70F4A-1C74-43BB-B54E-64B04B5FA616}" srcOrd="0" destOrd="0" presId="urn:microsoft.com/office/officeart/2005/8/layout/balance1"/>
    <dgm:cxn modelId="{7595FBA3-CA07-4E9B-B56F-4FABDC87D4C2}" type="presParOf" srcId="{076AEB99-B307-47E9-B5A2-737B1EE3B0A9}" destId="{1BF88A40-BB41-48BC-95FC-B31F341927A6}" srcOrd="1" destOrd="0" presId="urn:microsoft.com/office/officeart/2005/8/layout/balance1"/>
    <dgm:cxn modelId="{BD67F4B2-9695-4BB0-AE53-9995D98476A3}" type="presParOf" srcId="{1BF88A40-BB41-48BC-95FC-B31F341927A6}" destId="{B044FA8F-013C-4EE5-BE05-4EE967BCA0F9}" srcOrd="0" destOrd="0" presId="urn:microsoft.com/office/officeart/2005/8/layout/balance1"/>
    <dgm:cxn modelId="{EE184E13-8ECA-407D-9917-CFA9EE50BA94}" type="presParOf" srcId="{1BF88A40-BB41-48BC-95FC-B31F341927A6}" destId="{D43B6981-ABCA-4D53-881E-38DF680A8DCF}" srcOrd="1" destOrd="0" presId="urn:microsoft.com/office/officeart/2005/8/layout/balance1"/>
    <dgm:cxn modelId="{EB54324D-0DD1-4DB2-94BF-9C4C628A1F6B}" type="presParOf" srcId="{076AEB99-B307-47E9-B5A2-737B1EE3B0A9}" destId="{3C816619-EF28-4E06-9AE8-467480BC82FC}" srcOrd="2" destOrd="0" presId="urn:microsoft.com/office/officeart/2005/8/layout/balance1"/>
    <dgm:cxn modelId="{4E575F1B-BB83-4882-9864-F2123DB34FFB}" type="presParOf" srcId="{3C816619-EF28-4E06-9AE8-467480BC82FC}" destId="{9CF8475A-E2EB-4392-BC6D-0FD6F197F77A}" srcOrd="0" destOrd="0" presId="urn:microsoft.com/office/officeart/2005/8/layout/balance1"/>
    <dgm:cxn modelId="{4C43C4AD-8F0A-43F8-B0F9-9692A479503A}" type="presParOf" srcId="{3C816619-EF28-4E06-9AE8-467480BC82FC}" destId="{461695D6-284E-4D6D-A3B1-EC6C721399AC}" srcOrd="1" destOrd="0" presId="urn:microsoft.com/office/officeart/2005/8/layout/balance1"/>
    <dgm:cxn modelId="{515F6644-1839-4976-A900-9AEBAC57B33C}" type="presParOf" srcId="{3C816619-EF28-4E06-9AE8-467480BC82FC}" destId="{77A8D649-8D39-4302-A8EA-33FE691C49C7}" srcOrd="2" destOrd="0" presId="urn:microsoft.com/office/officeart/2005/8/layout/balance1"/>
    <dgm:cxn modelId="{7B24D3DC-590A-4080-AEDC-84F1D94B55BD}" type="presParOf" srcId="{3C816619-EF28-4E06-9AE8-467480BC82FC}" destId="{D308DA32-F6D2-4DB4-9408-A50C5B47E748}" srcOrd="3" destOrd="0" presId="urn:microsoft.com/office/officeart/2005/8/layout/balance1"/>
    <dgm:cxn modelId="{B1ED1BD9-CB54-411F-A6BF-790529879D59}" type="presParOf" srcId="{3C816619-EF28-4E06-9AE8-467480BC82FC}" destId="{34B26429-B952-44DA-8118-F2AE740BF130}" srcOrd="4" destOrd="0" presId="urn:microsoft.com/office/officeart/2005/8/layout/balance1"/>
    <dgm:cxn modelId="{193B3E23-577A-4BBC-A1C3-51D3F8823E0B}" type="presParOf" srcId="{3C816619-EF28-4E06-9AE8-467480BC82FC}" destId="{35FBF831-2B60-4F7C-9979-23E8B1149602}" srcOrd="5" destOrd="0" presId="urn:microsoft.com/office/officeart/2005/8/layout/balance1"/>
    <dgm:cxn modelId="{36A46C31-E438-4244-A8FE-BDA1F22180A6}" type="presParOf" srcId="{3C816619-EF28-4E06-9AE8-467480BC82FC}" destId="{66D12C02-9BCA-4FDF-9CEF-EC17143F3318}" srcOrd="6" destOrd="0" presId="urn:microsoft.com/office/officeart/2005/8/layout/balance1"/>
    <dgm:cxn modelId="{7D6AB005-36AD-4B93-AC01-135720184FCE}" type="presParOf" srcId="{3C816619-EF28-4E06-9AE8-467480BC82FC}" destId="{63425993-48D8-4237-8C9A-3742E288FD39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44FA8F-013C-4EE5-BE05-4EE967BCA0F9}">
      <dsp:nvSpPr>
        <dsp:cNvPr id="0" name=""/>
        <dsp:cNvSpPr/>
      </dsp:nvSpPr>
      <dsp:spPr>
        <a:xfrm>
          <a:off x="2123376" y="0"/>
          <a:ext cx="1629346" cy="905192"/>
        </a:xfrm>
        <a:prstGeom prst="roundRect">
          <a:avLst>
            <a:gd name="adj" fmla="val 10000"/>
          </a:avLst>
        </a:prstGeom>
        <a:solidFill>
          <a:srgbClr val="00B050"/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>
              <a:solidFill>
                <a:schemeClr val="tx1"/>
              </a:solidFill>
            </a:rPr>
            <a:t>Advantages</a:t>
          </a:r>
          <a:endParaRPr lang="en-GB" sz="1600" kern="1200" dirty="0">
            <a:solidFill>
              <a:schemeClr val="tx1"/>
            </a:solidFill>
          </a:endParaRPr>
        </a:p>
      </dsp:txBody>
      <dsp:txXfrm>
        <a:off x="2123376" y="0"/>
        <a:ext cx="1629346" cy="905192"/>
      </dsp:txXfrm>
    </dsp:sp>
    <dsp:sp modelId="{D43B6981-ABCA-4D53-881E-38DF680A8DCF}">
      <dsp:nvSpPr>
        <dsp:cNvPr id="0" name=""/>
        <dsp:cNvSpPr/>
      </dsp:nvSpPr>
      <dsp:spPr>
        <a:xfrm>
          <a:off x="4476876" y="0"/>
          <a:ext cx="1629346" cy="905192"/>
        </a:xfrm>
        <a:prstGeom prst="roundRect">
          <a:avLst>
            <a:gd name="adj" fmla="val 10000"/>
          </a:avLst>
        </a:prstGeom>
        <a:solidFill>
          <a:srgbClr val="00B050"/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>
              <a:solidFill>
                <a:schemeClr val="tx1"/>
              </a:solidFill>
            </a:rPr>
            <a:t>Disadvantages </a:t>
          </a:r>
          <a:endParaRPr lang="en-GB" sz="1600" kern="1200" dirty="0">
            <a:solidFill>
              <a:schemeClr val="tx1"/>
            </a:solidFill>
          </a:endParaRPr>
        </a:p>
      </dsp:txBody>
      <dsp:txXfrm>
        <a:off x="4476876" y="0"/>
        <a:ext cx="1629346" cy="905192"/>
      </dsp:txXfrm>
    </dsp:sp>
    <dsp:sp modelId="{461695D6-284E-4D6D-A3B1-EC6C721399AC}">
      <dsp:nvSpPr>
        <dsp:cNvPr id="0" name=""/>
        <dsp:cNvSpPr/>
      </dsp:nvSpPr>
      <dsp:spPr>
        <a:xfrm>
          <a:off x="3775352" y="3847067"/>
          <a:ext cx="678894" cy="678894"/>
        </a:xfrm>
        <a:prstGeom prst="triangle">
          <a:avLst/>
        </a:prstGeom>
        <a:solidFill>
          <a:srgbClr val="00B050"/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EE566B-15B2-4F72-89C7-04CF81743D30}">
      <dsp:nvSpPr>
        <dsp:cNvPr id="0" name=""/>
        <dsp:cNvSpPr/>
      </dsp:nvSpPr>
      <dsp:spPr>
        <a:xfrm>
          <a:off x="2078117" y="3562837"/>
          <a:ext cx="4073365" cy="275178"/>
        </a:xfrm>
        <a:prstGeom prst="rect">
          <a:avLst/>
        </a:prstGeom>
        <a:solidFill>
          <a:srgbClr val="00B050"/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57D2AC-232A-414E-A8B8-89F445075FC0}">
      <dsp:nvSpPr>
        <dsp:cNvPr id="0" name=""/>
        <dsp:cNvSpPr/>
      </dsp:nvSpPr>
      <dsp:spPr>
        <a:xfrm>
          <a:off x="4476876" y="2972651"/>
          <a:ext cx="1629346" cy="557598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Partnership is dissolved on death of a partner</a:t>
          </a:r>
          <a:endParaRPr lang="en-GB" sz="1100" kern="1200" dirty="0">
            <a:solidFill>
              <a:schemeClr val="tx1"/>
            </a:solidFill>
          </a:endParaRPr>
        </a:p>
      </dsp:txBody>
      <dsp:txXfrm>
        <a:off x="4476876" y="2972651"/>
        <a:ext cx="1629346" cy="557598"/>
      </dsp:txXfrm>
    </dsp:sp>
    <dsp:sp modelId="{E2A777B8-F0CD-49CF-B7F6-D2AF4EE82D0F}">
      <dsp:nvSpPr>
        <dsp:cNvPr id="0" name=""/>
        <dsp:cNvSpPr/>
      </dsp:nvSpPr>
      <dsp:spPr>
        <a:xfrm>
          <a:off x="4476876" y="2371604"/>
          <a:ext cx="1629346" cy="557598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chemeClr val="tx1"/>
              </a:solidFill>
            </a:rPr>
            <a:t>Limited Partnership</a:t>
          </a:r>
          <a:endParaRPr lang="en-GB" sz="1200" kern="1200" dirty="0">
            <a:solidFill>
              <a:schemeClr val="tx1"/>
            </a:solidFill>
          </a:endParaRPr>
        </a:p>
      </dsp:txBody>
      <dsp:txXfrm>
        <a:off x="4476876" y="2371604"/>
        <a:ext cx="1629346" cy="557598"/>
      </dsp:txXfrm>
    </dsp:sp>
    <dsp:sp modelId="{9A69A05D-F850-4BAE-9575-F96E38CC9941}">
      <dsp:nvSpPr>
        <dsp:cNvPr id="0" name=""/>
        <dsp:cNvSpPr/>
      </dsp:nvSpPr>
      <dsp:spPr>
        <a:xfrm>
          <a:off x="4476876" y="1770556"/>
          <a:ext cx="1629346" cy="557598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All partners are liable to the debts of  others</a:t>
          </a:r>
          <a:endParaRPr lang="en-GB" sz="1100" kern="1200" dirty="0">
            <a:solidFill>
              <a:schemeClr val="tx1"/>
            </a:solidFill>
          </a:endParaRPr>
        </a:p>
      </dsp:txBody>
      <dsp:txXfrm>
        <a:off x="4476876" y="1770556"/>
        <a:ext cx="1629346" cy="557598"/>
      </dsp:txXfrm>
    </dsp:sp>
    <dsp:sp modelId="{B2F6CBE8-4380-4CF2-8884-C6CBF8133B3D}">
      <dsp:nvSpPr>
        <dsp:cNvPr id="0" name=""/>
        <dsp:cNvSpPr/>
      </dsp:nvSpPr>
      <dsp:spPr>
        <a:xfrm>
          <a:off x="4476876" y="1158646"/>
          <a:ext cx="1629346" cy="557598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Potential</a:t>
          </a:r>
          <a:r>
            <a:rPr lang="en-GB" sz="1000" kern="1200" dirty="0" smtClean="0">
              <a:solidFill>
                <a:schemeClr val="tx1"/>
              </a:solidFill>
            </a:rPr>
            <a:t> of conflict</a:t>
          </a:r>
          <a:endParaRPr lang="en-GB" sz="1000" kern="1200" dirty="0">
            <a:solidFill>
              <a:schemeClr val="tx1"/>
            </a:solidFill>
          </a:endParaRPr>
        </a:p>
      </dsp:txBody>
      <dsp:txXfrm>
        <a:off x="4476876" y="1158646"/>
        <a:ext cx="1629346" cy="557598"/>
      </dsp:txXfrm>
    </dsp:sp>
    <dsp:sp modelId="{2475479A-0D2A-4B02-BFDC-602F7FA0B7CD}">
      <dsp:nvSpPr>
        <dsp:cNvPr id="0" name=""/>
        <dsp:cNvSpPr/>
      </dsp:nvSpPr>
      <dsp:spPr>
        <a:xfrm>
          <a:off x="2123376" y="2972651"/>
          <a:ext cx="1629346" cy="557598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chemeClr val="tx1"/>
              </a:solidFill>
            </a:rPr>
            <a:t>Shared responsibility</a:t>
          </a:r>
          <a:endParaRPr lang="en-GB" sz="1200" kern="1200" dirty="0">
            <a:solidFill>
              <a:schemeClr val="tx1"/>
            </a:solidFill>
          </a:endParaRPr>
        </a:p>
      </dsp:txBody>
      <dsp:txXfrm>
        <a:off x="2123376" y="2972651"/>
        <a:ext cx="1629346" cy="557598"/>
      </dsp:txXfrm>
    </dsp:sp>
    <dsp:sp modelId="{379F7775-9744-4239-95F1-2D758E177FC4}">
      <dsp:nvSpPr>
        <dsp:cNvPr id="0" name=""/>
        <dsp:cNvSpPr/>
      </dsp:nvSpPr>
      <dsp:spPr>
        <a:xfrm>
          <a:off x="2123376" y="2371604"/>
          <a:ext cx="1629346" cy="557598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chemeClr val="tx1"/>
              </a:solidFill>
            </a:rPr>
            <a:t>Register as self-employed</a:t>
          </a:r>
          <a:endParaRPr lang="en-GB" sz="1200" kern="1200" dirty="0">
            <a:solidFill>
              <a:schemeClr val="tx1"/>
            </a:solidFill>
          </a:endParaRPr>
        </a:p>
      </dsp:txBody>
      <dsp:txXfrm>
        <a:off x="2123376" y="2371604"/>
        <a:ext cx="1629346" cy="557598"/>
      </dsp:txXfrm>
    </dsp:sp>
    <dsp:sp modelId="{E81041C8-96CB-4B5B-A405-2154E46140D8}">
      <dsp:nvSpPr>
        <dsp:cNvPr id="0" name=""/>
        <dsp:cNvSpPr/>
      </dsp:nvSpPr>
      <dsp:spPr>
        <a:xfrm>
          <a:off x="2123376" y="1770556"/>
          <a:ext cx="1629346" cy="557598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chemeClr val="tx1"/>
              </a:solidFill>
            </a:rPr>
            <a:t>Greater  access to capital and skills than sole trader</a:t>
          </a:r>
          <a:endParaRPr lang="en-GB" sz="1200" kern="1200" dirty="0">
            <a:solidFill>
              <a:schemeClr val="tx1"/>
            </a:solidFill>
          </a:endParaRPr>
        </a:p>
      </dsp:txBody>
      <dsp:txXfrm>
        <a:off x="2123376" y="1770556"/>
        <a:ext cx="1629346" cy="557598"/>
      </dsp:txXfrm>
    </dsp:sp>
    <dsp:sp modelId="{EAA0ED1E-B886-4551-A893-8CF8144A9A5B}">
      <dsp:nvSpPr>
        <dsp:cNvPr id="0" name=""/>
        <dsp:cNvSpPr/>
      </dsp:nvSpPr>
      <dsp:spPr>
        <a:xfrm>
          <a:off x="2123376" y="1158646"/>
          <a:ext cx="1629346" cy="557598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Create a  “deed of  partnerships” in case of  disputes</a:t>
          </a:r>
          <a:endParaRPr lang="en-GB" sz="1100" kern="1200" dirty="0">
            <a:solidFill>
              <a:schemeClr val="tx1"/>
            </a:solidFill>
          </a:endParaRPr>
        </a:p>
      </dsp:txBody>
      <dsp:txXfrm>
        <a:off x="2123376" y="1158646"/>
        <a:ext cx="1629346" cy="55759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44FA8F-013C-4EE5-BE05-4EE967BCA0F9}">
      <dsp:nvSpPr>
        <dsp:cNvPr id="0" name=""/>
        <dsp:cNvSpPr/>
      </dsp:nvSpPr>
      <dsp:spPr>
        <a:xfrm>
          <a:off x="2123376" y="0"/>
          <a:ext cx="1629346" cy="905192"/>
        </a:xfrm>
        <a:prstGeom prst="roundRect">
          <a:avLst>
            <a:gd name="adj" fmla="val 10000"/>
          </a:avLst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>
              <a:solidFill>
                <a:schemeClr val="tx1"/>
              </a:solidFill>
            </a:rPr>
            <a:t>Advantages</a:t>
          </a:r>
          <a:endParaRPr lang="en-GB" sz="1600" kern="1200" dirty="0">
            <a:solidFill>
              <a:schemeClr val="tx1"/>
            </a:solidFill>
          </a:endParaRPr>
        </a:p>
      </dsp:txBody>
      <dsp:txXfrm>
        <a:off x="2123376" y="0"/>
        <a:ext cx="1629346" cy="905192"/>
      </dsp:txXfrm>
    </dsp:sp>
    <dsp:sp modelId="{D43B6981-ABCA-4D53-881E-38DF680A8DCF}">
      <dsp:nvSpPr>
        <dsp:cNvPr id="0" name=""/>
        <dsp:cNvSpPr/>
      </dsp:nvSpPr>
      <dsp:spPr>
        <a:xfrm>
          <a:off x="4476876" y="0"/>
          <a:ext cx="1629346" cy="905192"/>
        </a:xfrm>
        <a:prstGeom prst="roundRect">
          <a:avLst>
            <a:gd name="adj" fmla="val 10000"/>
          </a:avLst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>
              <a:solidFill>
                <a:schemeClr val="tx1"/>
              </a:solidFill>
            </a:rPr>
            <a:t>Disadvantages</a:t>
          </a:r>
          <a:endParaRPr lang="en-GB" sz="1600" kern="1200" dirty="0">
            <a:solidFill>
              <a:schemeClr val="tx1"/>
            </a:solidFill>
          </a:endParaRPr>
        </a:p>
      </dsp:txBody>
      <dsp:txXfrm>
        <a:off x="4476876" y="0"/>
        <a:ext cx="1629346" cy="905192"/>
      </dsp:txXfrm>
    </dsp:sp>
    <dsp:sp modelId="{461695D6-284E-4D6D-A3B1-EC6C721399AC}">
      <dsp:nvSpPr>
        <dsp:cNvPr id="0" name=""/>
        <dsp:cNvSpPr/>
      </dsp:nvSpPr>
      <dsp:spPr>
        <a:xfrm>
          <a:off x="3775352" y="3847067"/>
          <a:ext cx="678894" cy="678894"/>
        </a:xfrm>
        <a:prstGeom prst="triangle">
          <a:avLst/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A66FA1-34AB-4695-BF15-5D848CD4CB2F}">
      <dsp:nvSpPr>
        <dsp:cNvPr id="0" name=""/>
        <dsp:cNvSpPr/>
      </dsp:nvSpPr>
      <dsp:spPr>
        <a:xfrm>
          <a:off x="2078117" y="3562837"/>
          <a:ext cx="4073365" cy="275178"/>
        </a:xfrm>
        <a:prstGeom prst="rect">
          <a:avLst/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5E45C1-AA34-4C6B-8D79-1FED84953CD3}">
      <dsp:nvSpPr>
        <dsp:cNvPr id="0" name=""/>
        <dsp:cNvSpPr/>
      </dsp:nvSpPr>
      <dsp:spPr>
        <a:xfrm>
          <a:off x="4476876" y="2371604"/>
          <a:ext cx="1629346" cy="1158646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The shares cannot be sold or transferred  to anyone else without agreement of the shareholders</a:t>
          </a:r>
          <a:endParaRPr lang="en-GB" sz="1100" kern="1200" dirty="0">
            <a:solidFill>
              <a:schemeClr val="tx1"/>
            </a:solidFill>
          </a:endParaRPr>
        </a:p>
      </dsp:txBody>
      <dsp:txXfrm>
        <a:off x="4476876" y="2371604"/>
        <a:ext cx="1629346" cy="1158646"/>
      </dsp:txXfrm>
    </dsp:sp>
    <dsp:sp modelId="{340AE6FF-1CA9-4C32-BFB7-0ED8E863F471}">
      <dsp:nvSpPr>
        <dsp:cNvPr id="0" name=""/>
        <dsp:cNvSpPr/>
      </dsp:nvSpPr>
      <dsp:spPr>
        <a:xfrm>
          <a:off x="4476876" y="1158646"/>
          <a:ext cx="1629346" cy="1158646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Growth my be limited because the maximum number  of shareholders is only 50</a:t>
          </a:r>
          <a:endParaRPr lang="en-GB" sz="1100" kern="1200" dirty="0">
            <a:solidFill>
              <a:schemeClr val="tx1"/>
            </a:solidFill>
          </a:endParaRPr>
        </a:p>
      </dsp:txBody>
      <dsp:txXfrm>
        <a:off x="4476876" y="1158646"/>
        <a:ext cx="1629346" cy="1158646"/>
      </dsp:txXfrm>
    </dsp:sp>
    <dsp:sp modelId="{6F329126-DEFA-4F97-A9CB-FED2D0A3F776}">
      <dsp:nvSpPr>
        <dsp:cNvPr id="0" name=""/>
        <dsp:cNvSpPr/>
      </dsp:nvSpPr>
      <dsp:spPr>
        <a:xfrm>
          <a:off x="2123376" y="2371604"/>
          <a:ext cx="1629346" cy="1158646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Continuity of Existence: Business not affected by status of  owner</a:t>
          </a:r>
          <a:endParaRPr lang="en-GB" sz="1100" kern="1200" dirty="0">
            <a:solidFill>
              <a:schemeClr val="tx1"/>
            </a:solidFill>
          </a:endParaRPr>
        </a:p>
      </dsp:txBody>
      <dsp:txXfrm>
        <a:off x="2123376" y="2371604"/>
        <a:ext cx="1629346" cy="1158646"/>
      </dsp:txXfrm>
    </dsp:sp>
    <dsp:sp modelId="{8485D6D9-65D6-4F2E-A447-1720A38BBC30}">
      <dsp:nvSpPr>
        <dsp:cNvPr id="0" name=""/>
        <dsp:cNvSpPr/>
      </dsp:nvSpPr>
      <dsp:spPr>
        <a:xfrm>
          <a:off x="2123376" y="1158646"/>
          <a:ext cx="1629346" cy="1158646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Limited Liability: the personal assets of shareholders will not be at risk</a:t>
          </a:r>
          <a:endParaRPr lang="en-GB" sz="1100" kern="1200" dirty="0">
            <a:solidFill>
              <a:schemeClr val="tx1"/>
            </a:solidFill>
          </a:endParaRPr>
        </a:p>
      </dsp:txBody>
      <dsp:txXfrm>
        <a:off x="2123376" y="1158646"/>
        <a:ext cx="1629346" cy="115864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44FA8F-013C-4EE5-BE05-4EE967BCA0F9}">
      <dsp:nvSpPr>
        <dsp:cNvPr id="0" name=""/>
        <dsp:cNvSpPr/>
      </dsp:nvSpPr>
      <dsp:spPr>
        <a:xfrm>
          <a:off x="2123376" y="0"/>
          <a:ext cx="1629346" cy="905192"/>
        </a:xfrm>
        <a:prstGeom prst="roundRect">
          <a:avLst>
            <a:gd name="adj" fmla="val 10000"/>
          </a:avLst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>
              <a:solidFill>
                <a:schemeClr val="tx1"/>
              </a:solidFill>
            </a:rPr>
            <a:t>Advantages</a:t>
          </a:r>
          <a:endParaRPr lang="en-GB" sz="1600" kern="1200" dirty="0">
            <a:solidFill>
              <a:schemeClr val="tx1"/>
            </a:solidFill>
          </a:endParaRPr>
        </a:p>
      </dsp:txBody>
      <dsp:txXfrm>
        <a:off x="2123376" y="0"/>
        <a:ext cx="1629346" cy="905192"/>
      </dsp:txXfrm>
    </dsp:sp>
    <dsp:sp modelId="{D43B6981-ABCA-4D53-881E-38DF680A8DCF}">
      <dsp:nvSpPr>
        <dsp:cNvPr id="0" name=""/>
        <dsp:cNvSpPr/>
      </dsp:nvSpPr>
      <dsp:spPr>
        <a:xfrm>
          <a:off x="4476876" y="0"/>
          <a:ext cx="1629346" cy="905192"/>
        </a:xfrm>
        <a:prstGeom prst="roundRect">
          <a:avLst>
            <a:gd name="adj" fmla="val 10000"/>
          </a:avLst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>
              <a:solidFill>
                <a:schemeClr val="tx1"/>
              </a:solidFill>
            </a:rPr>
            <a:t>Disadvantages</a:t>
          </a:r>
          <a:endParaRPr lang="en-GB" sz="1600" kern="1200" dirty="0">
            <a:solidFill>
              <a:schemeClr val="tx1"/>
            </a:solidFill>
          </a:endParaRPr>
        </a:p>
      </dsp:txBody>
      <dsp:txXfrm>
        <a:off x="4476876" y="0"/>
        <a:ext cx="1629346" cy="905192"/>
      </dsp:txXfrm>
    </dsp:sp>
    <dsp:sp modelId="{461695D6-284E-4D6D-A3B1-EC6C721399AC}">
      <dsp:nvSpPr>
        <dsp:cNvPr id="0" name=""/>
        <dsp:cNvSpPr/>
      </dsp:nvSpPr>
      <dsp:spPr>
        <a:xfrm>
          <a:off x="3775352" y="3847067"/>
          <a:ext cx="678894" cy="678894"/>
        </a:xfrm>
        <a:prstGeom prst="triangle">
          <a:avLst/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CA4A3F-C6DE-4EFF-A274-7CA3918AFA2A}">
      <dsp:nvSpPr>
        <dsp:cNvPr id="0" name=""/>
        <dsp:cNvSpPr/>
      </dsp:nvSpPr>
      <dsp:spPr>
        <a:xfrm rot="21360000">
          <a:off x="2077495" y="3556153"/>
          <a:ext cx="4074609" cy="284924"/>
        </a:xfrm>
        <a:prstGeom prst="rect">
          <a:avLst/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87C004-149E-4A4F-9E14-E9B04E900E7A}">
      <dsp:nvSpPr>
        <dsp:cNvPr id="0" name=""/>
        <dsp:cNvSpPr/>
      </dsp:nvSpPr>
      <dsp:spPr>
        <a:xfrm rot="21360000">
          <a:off x="2127623" y="3006720"/>
          <a:ext cx="1616962" cy="558409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Has separate legal entity  even in continuity of death</a:t>
          </a:r>
          <a:endParaRPr lang="en-GB" sz="1100" kern="1200" dirty="0">
            <a:solidFill>
              <a:schemeClr val="tx1"/>
            </a:solidFill>
          </a:endParaRPr>
        </a:p>
      </dsp:txBody>
      <dsp:txXfrm rot="21360000">
        <a:off x="2127623" y="3006720"/>
        <a:ext cx="1616962" cy="558409"/>
      </dsp:txXfrm>
    </dsp:sp>
    <dsp:sp modelId="{8EA37322-46CA-4A73-A69A-28D968C66D8D}">
      <dsp:nvSpPr>
        <dsp:cNvPr id="0" name=""/>
        <dsp:cNvSpPr/>
      </dsp:nvSpPr>
      <dsp:spPr>
        <a:xfrm rot="21360000">
          <a:off x="2039049" y="2445424"/>
          <a:ext cx="1616962" cy="558409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Can raise large  capital sum</a:t>
          </a:r>
          <a:endParaRPr lang="en-GB" sz="1100" kern="1200" dirty="0">
            <a:solidFill>
              <a:schemeClr val="tx1"/>
            </a:solidFill>
          </a:endParaRPr>
        </a:p>
      </dsp:txBody>
      <dsp:txXfrm rot="21360000">
        <a:off x="2039049" y="2445424"/>
        <a:ext cx="1616962" cy="558409"/>
      </dsp:txXfrm>
    </dsp:sp>
    <dsp:sp modelId="{F017FDAA-B840-49C1-899A-176549E400E5}">
      <dsp:nvSpPr>
        <dsp:cNvPr id="0" name=""/>
        <dsp:cNvSpPr/>
      </dsp:nvSpPr>
      <dsp:spPr>
        <a:xfrm rot="21360000">
          <a:off x="1993789" y="1847997"/>
          <a:ext cx="1616962" cy="558409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The shares of the business are freely transferable</a:t>
          </a:r>
          <a:endParaRPr lang="en-GB" sz="1100" kern="1200" dirty="0">
            <a:solidFill>
              <a:schemeClr val="tx1"/>
            </a:solidFill>
          </a:endParaRPr>
        </a:p>
      </dsp:txBody>
      <dsp:txXfrm rot="21360000">
        <a:off x="1993789" y="1847997"/>
        <a:ext cx="1616962" cy="558409"/>
      </dsp:txXfrm>
    </dsp:sp>
    <dsp:sp modelId="{D0111E81-6CAB-491A-8B45-DE9EF0D6BE2E}">
      <dsp:nvSpPr>
        <dsp:cNvPr id="0" name=""/>
        <dsp:cNvSpPr/>
      </dsp:nvSpPr>
      <dsp:spPr>
        <a:xfrm rot="21360000">
          <a:off x="1948530" y="1250570"/>
          <a:ext cx="1616962" cy="558409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kern="1200" dirty="0" smtClean="0">
              <a:solidFill>
                <a:schemeClr val="tx1"/>
              </a:solidFill>
            </a:rPr>
            <a:t>There is limited liability for the shareholders</a:t>
          </a:r>
          <a:endParaRPr lang="en-GB" sz="1100" kern="1200" dirty="0">
            <a:solidFill>
              <a:schemeClr val="tx1"/>
            </a:solidFill>
          </a:endParaRPr>
        </a:p>
      </dsp:txBody>
      <dsp:txXfrm rot="21360000">
        <a:off x="1948530" y="1250570"/>
        <a:ext cx="1616962" cy="558409"/>
      </dsp:txXfrm>
    </dsp:sp>
    <dsp:sp modelId="{499ABAC4-3B59-4839-B57E-92E2EA77715B}">
      <dsp:nvSpPr>
        <dsp:cNvPr id="0" name=""/>
        <dsp:cNvSpPr/>
      </dsp:nvSpPr>
      <dsp:spPr>
        <a:xfrm rot="21360000">
          <a:off x="4437809" y="2879916"/>
          <a:ext cx="1616962" cy="558409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 smtClean="0">
              <a:solidFill>
                <a:schemeClr val="tx1"/>
              </a:solidFill>
            </a:rPr>
            <a:t>Strict controls and regulations to protect interest of investors</a:t>
          </a:r>
          <a:endParaRPr lang="en-GB" sz="1050" kern="1200" dirty="0">
            <a:solidFill>
              <a:schemeClr val="tx1"/>
            </a:solidFill>
          </a:endParaRPr>
        </a:p>
      </dsp:txBody>
      <dsp:txXfrm rot="21360000">
        <a:off x="4437809" y="2879916"/>
        <a:ext cx="1616962" cy="558409"/>
      </dsp:txXfrm>
    </dsp:sp>
    <dsp:sp modelId="{61520C5F-5750-4488-ADFA-72C1AD6027CC}">
      <dsp:nvSpPr>
        <dsp:cNvPr id="0" name=""/>
        <dsp:cNvSpPr/>
      </dsp:nvSpPr>
      <dsp:spPr>
        <a:xfrm rot="21360000">
          <a:off x="5877049" y="2001846"/>
          <a:ext cx="1583853" cy="1031880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 smtClean="0">
              <a:solidFill>
                <a:schemeClr val="tx1"/>
              </a:solidFill>
            </a:rPr>
            <a:t>It is costly and time consuming</a:t>
          </a:r>
          <a:endParaRPr lang="en-GB" sz="1050" kern="1200" dirty="0">
            <a:solidFill>
              <a:schemeClr val="tx1"/>
            </a:solidFill>
          </a:endParaRPr>
        </a:p>
      </dsp:txBody>
      <dsp:txXfrm rot="21360000">
        <a:off x="5877049" y="2001846"/>
        <a:ext cx="1583853" cy="1031880"/>
      </dsp:txXfrm>
    </dsp:sp>
    <dsp:sp modelId="{C45B3DF5-B1D2-468D-A76E-627ADB9EBD31}">
      <dsp:nvSpPr>
        <dsp:cNvPr id="0" name=""/>
        <dsp:cNvSpPr/>
      </dsp:nvSpPr>
      <dsp:spPr>
        <a:xfrm rot="21360000">
          <a:off x="4356524" y="1553002"/>
          <a:ext cx="1598493" cy="822530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 smtClean="0">
              <a:solidFill>
                <a:schemeClr val="tx1"/>
              </a:solidFill>
            </a:rPr>
            <a:t>Plenty of legal formalities  required for forming a public limited company</a:t>
          </a:r>
          <a:endParaRPr lang="en-GB" sz="1050" kern="1200" dirty="0">
            <a:solidFill>
              <a:schemeClr val="tx1"/>
            </a:solidFill>
          </a:endParaRPr>
        </a:p>
      </dsp:txBody>
      <dsp:txXfrm rot="21360000">
        <a:off x="4356524" y="1553002"/>
        <a:ext cx="1598493" cy="82253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44FA8F-013C-4EE5-BE05-4EE967BCA0F9}">
      <dsp:nvSpPr>
        <dsp:cNvPr id="0" name=""/>
        <dsp:cNvSpPr/>
      </dsp:nvSpPr>
      <dsp:spPr>
        <a:xfrm>
          <a:off x="2123376" y="0"/>
          <a:ext cx="1629346" cy="905192"/>
        </a:xfrm>
        <a:prstGeom prst="roundRect">
          <a:avLst>
            <a:gd name="adj" fmla="val 10000"/>
          </a:avLst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>
              <a:solidFill>
                <a:schemeClr val="tx1"/>
              </a:solidFill>
            </a:rPr>
            <a:t>Advantages</a:t>
          </a:r>
          <a:endParaRPr lang="en-GB" sz="1600" kern="1200" dirty="0">
            <a:solidFill>
              <a:schemeClr val="tx1"/>
            </a:solidFill>
          </a:endParaRPr>
        </a:p>
      </dsp:txBody>
      <dsp:txXfrm>
        <a:off x="2123376" y="0"/>
        <a:ext cx="1629346" cy="905192"/>
      </dsp:txXfrm>
    </dsp:sp>
    <dsp:sp modelId="{D43B6981-ABCA-4D53-881E-38DF680A8DCF}">
      <dsp:nvSpPr>
        <dsp:cNvPr id="0" name=""/>
        <dsp:cNvSpPr/>
      </dsp:nvSpPr>
      <dsp:spPr>
        <a:xfrm>
          <a:off x="4476876" y="0"/>
          <a:ext cx="1629346" cy="905192"/>
        </a:xfrm>
        <a:prstGeom prst="roundRect">
          <a:avLst>
            <a:gd name="adj" fmla="val 10000"/>
          </a:avLst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>
              <a:solidFill>
                <a:schemeClr val="tx1"/>
              </a:solidFill>
            </a:rPr>
            <a:t>Disadvantages</a:t>
          </a:r>
          <a:endParaRPr lang="en-GB" sz="1600" kern="1200" dirty="0">
            <a:solidFill>
              <a:schemeClr val="tx1"/>
            </a:solidFill>
          </a:endParaRPr>
        </a:p>
      </dsp:txBody>
      <dsp:txXfrm>
        <a:off x="4476876" y="0"/>
        <a:ext cx="1629346" cy="905192"/>
      </dsp:txXfrm>
    </dsp:sp>
    <dsp:sp modelId="{461695D6-284E-4D6D-A3B1-EC6C721399AC}">
      <dsp:nvSpPr>
        <dsp:cNvPr id="0" name=""/>
        <dsp:cNvSpPr/>
      </dsp:nvSpPr>
      <dsp:spPr>
        <a:xfrm>
          <a:off x="3775352" y="3847067"/>
          <a:ext cx="678894" cy="678894"/>
        </a:xfrm>
        <a:prstGeom prst="triangle">
          <a:avLst/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A8D649-8D39-4302-A8EA-33FE691C49C7}">
      <dsp:nvSpPr>
        <dsp:cNvPr id="0" name=""/>
        <dsp:cNvSpPr/>
      </dsp:nvSpPr>
      <dsp:spPr>
        <a:xfrm rot="21360000">
          <a:off x="2077495" y="3556153"/>
          <a:ext cx="4074609" cy="284924"/>
        </a:xfrm>
        <a:prstGeom prst="rect">
          <a:avLst/>
        </a:prstGeom>
        <a:solidFill>
          <a:srgbClr val="00B050">
            <a:alpha val="90000"/>
          </a:srgb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08DA32-F6D2-4DB4-9408-A50C5B47E748}">
      <dsp:nvSpPr>
        <dsp:cNvPr id="0" name=""/>
        <dsp:cNvSpPr/>
      </dsp:nvSpPr>
      <dsp:spPr>
        <a:xfrm rot="21360000">
          <a:off x="2088232" y="2724969"/>
          <a:ext cx="1609115" cy="995030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chemeClr val="tx1"/>
              </a:solidFill>
            </a:rPr>
            <a:t>Can enable an organisation to spot business opportunities</a:t>
          </a:r>
          <a:endParaRPr lang="en-GB" sz="1200" kern="1200" dirty="0">
            <a:solidFill>
              <a:schemeClr val="tx1"/>
            </a:solidFill>
          </a:endParaRPr>
        </a:p>
      </dsp:txBody>
      <dsp:txXfrm rot="21360000">
        <a:off x="2088232" y="2724969"/>
        <a:ext cx="1609115" cy="995030"/>
      </dsp:txXfrm>
    </dsp:sp>
    <dsp:sp modelId="{34B26429-B952-44DA-8118-F2AE740BF130}">
      <dsp:nvSpPr>
        <dsp:cNvPr id="0" name=""/>
        <dsp:cNvSpPr/>
      </dsp:nvSpPr>
      <dsp:spPr>
        <a:xfrm rot="21360000">
          <a:off x="1042899" y="2075651"/>
          <a:ext cx="1625730" cy="757424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chemeClr val="tx1"/>
              </a:solidFill>
            </a:rPr>
            <a:t>Facilitates an understanding of  the Bigger Picture</a:t>
          </a:r>
          <a:endParaRPr lang="en-GB" sz="1200" kern="1200" dirty="0">
            <a:solidFill>
              <a:schemeClr val="tx1"/>
            </a:solidFill>
          </a:endParaRPr>
        </a:p>
      </dsp:txBody>
      <dsp:txXfrm rot="21360000">
        <a:off x="1042899" y="2075651"/>
        <a:ext cx="1625730" cy="757424"/>
      </dsp:txXfrm>
    </dsp:sp>
    <dsp:sp modelId="{35FBF831-2B60-4F7C-9979-23E8B1149602}">
      <dsp:nvSpPr>
        <dsp:cNvPr id="0" name=""/>
        <dsp:cNvSpPr/>
      </dsp:nvSpPr>
      <dsp:spPr>
        <a:xfrm rot="21360000">
          <a:off x="1962249" y="1232530"/>
          <a:ext cx="1625730" cy="757424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chemeClr val="tx1"/>
              </a:solidFill>
            </a:rPr>
            <a:t>Simple framework</a:t>
          </a:r>
          <a:endParaRPr lang="en-GB" sz="1200" kern="1200" dirty="0">
            <a:solidFill>
              <a:schemeClr val="tx1"/>
            </a:solidFill>
          </a:endParaRPr>
        </a:p>
      </dsp:txBody>
      <dsp:txXfrm rot="21360000">
        <a:off x="1962249" y="1232530"/>
        <a:ext cx="1625730" cy="757424"/>
      </dsp:txXfrm>
    </dsp:sp>
    <dsp:sp modelId="{66D12C02-9BCA-4FDF-9CEF-EC17143F3318}">
      <dsp:nvSpPr>
        <dsp:cNvPr id="0" name=""/>
        <dsp:cNvSpPr/>
      </dsp:nvSpPr>
      <dsp:spPr>
        <a:xfrm rot="21360000">
          <a:off x="4410795" y="2680838"/>
          <a:ext cx="1625730" cy="757424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50" kern="1200" dirty="0" smtClean="0">
              <a:solidFill>
                <a:schemeClr val="tx1"/>
              </a:solidFill>
            </a:rPr>
            <a:t>Pace of </a:t>
          </a:r>
          <a:r>
            <a:rPr lang="en-GB" sz="1200" kern="1200" dirty="0" smtClean="0">
              <a:solidFill>
                <a:schemeClr val="tx1"/>
              </a:solidFill>
            </a:rPr>
            <a:t>change</a:t>
          </a:r>
          <a:r>
            <a:rPr lang="en-GB" sz="1050" kern="1200" dirty="0" smtClean="0">
              <a:solidFill>
                <a:schemeClr val="tx1"/>
              </a:solidFill>
            </a:rPr>
            <a:t>  </a:t>
          </a:r>
          <a:endParaRPr lang="en-GB" sz="1050" kern="1200" dirty="0">
            <a:solidFill>
              <a:schemeClr val="tx1"/>
            </a:solidFill>
          </a:endParaRPr>
        </a:p>
      </dsp:txBody>
      <dsp:txXfrm rot="21360000">
        <a:off x="4410795" y="2680838"/>
        <a:ext cx="1625730" cy="757424"/>
      </dsp:txXfrm>
    </dsp:sp>
    <dsp:sp modelId="{63425993-48D8-4237-8C9A-3742E288FD39}">
      <dsp:nvSpPr>
        <dsp:cNvPr id="0" name=""/>
        <dsp:cNvSpPr/>
      </dsp:nvSpPr>
      <dsp:spPr>
        <a:xfrm rot="21360000">
          <a:off x="4362948" y="1708984"/>
          <a:ext cx="1603748" cy="1071784"/>
        </a:xfrm>
        <a:prstGeom prst="roundRect">
          <a:avLst/>
        </a:prstGeom>
        <a:solidFill>
          <a:srgbClr val="92D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chemeClr val="tx1"/>
              </a:solidFill>
            </a:rPr>
            <a:t>Access to quality external data resources can be expensive</a:t>
          </a:r>
          <a:endParaRPr lang="en-GB" sz="1200" kern="1200" dirty="0">
            <a:solidFill>
              <a:schemeClr val="tx1"/>
            </a:solidFill>
          </a:endParaRPr>
        </a:p>
      </dsp:txBody>
      <dsp:txXfrm rot="21360000">
        <a:off x="4362948" y="1708984"/>
        <a:ext cx="1603748" cy="10717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F69366-62EA-414E-9C77-621C1BBECC2E}" type="datetimeFigureOut">
              <a:rPr lang="en-GB" smtClean="0"/>
              <a:pPr/>
              <a:t>07/02/2013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F6EAD5-858D-4313-BC43-4DB2BAD6B11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4BD62D-4411-42BE-B399-FBE8E4F76719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1AC477-C9E2-4F00-8473-7D0B8F6C2D0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4</a:t>
            </a:fld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6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7</a:t>
            </a:fld>
            <a:endParaRPr lang="en-GB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11</a:t>
            </a:fld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12</a:t>
            </a:fld>
            <a:endParaRPr lang="en-GB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14</a:t>
            </a:fld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20</a:t>
            </a:fld>
            <a:endParaRPr lang="en-GB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21</a:t>
            </a:fld>
            <a:endParaRPr lang="en-GB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22</a:t>
            </a:fld>
            <a:endParaRPr lang="en-GB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25</a:t>
            </a:fld>
            <a:endParaRPr lang="en-GB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26</a:t>
            </a:fld>
            <a:endParaRPr lang="en-GB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AC477-C9E2-4F00-8473-7D0B8F6C2D02}" type="slidenum">
              <a:rPr lang="en-GB" smtClean="0"/>
              <a:pPr/>
              <a:t>29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583BB1-304F-491A-BAAC-12341E6FB925}" type="datetimeFigureOut">
              <a:rPr lang="en-GB" smtClean="0"/>
              <a:pPr/>
              <a:t>07/02/2013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E54C971-A028-40DF-B090-F6464CB85770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nocentdrinks.co.uk/us/career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340769"/>
            <a:ext cx="7772400" cy="1296144"/>
          </a:xfrm>
        </p:spPr>
        <p:txBody>
          <a:bodyPr/>
          <a:lstStyle/>
          <a:p>
            <a:pPr algn="ctr"/>
            <a:r>
              <a:rPr lang="en-GB" dirty="0" smtClean="0"/>
              <a:t>What is an Organisation? </a:t>
            </a:r>
            <a:endParaRPr lang="en-GB" dirty="0"/>
          </a:p>
        </p:txBody>
      </p:sp>
      <p:pic>
        <p:nvPicPr>
          <p:cNvPr id="1028" name="Picture 4" descr="http://www.memoireonline.com/07/06/196/stakeholders-football-club-strategy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5" y="2500306"/>
            <a:ext cx="4674870" cy="4286250"/>
          </a:xfrm>
          <a:prstGeom prst="rect">
            <a:avLst/>
          </a:prstGeom>
          <a:noFill/>
        </p:spPr>
      </p:pic>
      <p:pic>
        <p:nvPicPr>
          <p:cNvPr id="7" name="Picture 2" descr="home logo UWTSDS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48680"/>
            <a:ext cx="3048000" cy="76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GB" b="1" u="sng" dirty="0" smtClean="0"/>
              <a:t>Aim</a:t>
            </a:r>
          </a:p>
          <a:p>
            <a:pPr algn="ctr">
              <a:buNone/>
            </a:pPr>
            <a:r>
              <a:rPr lang="en-GB" dirty="0" smtClean="0"/>
              <a:t>Demonstrate knowledge of the underlying concepts and principles associated with what makes an organisation and to be aware of the impact the External Environment has on the Organisation.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By the end of today you will be able to: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Clearly </a:t>
            </a:r>
            <a:r>
              <a:rPr lang="en-GB" b="1" dirty="0" smtClean="0"/>
              <a:t>define</a:t>
            </a:r>
            <a:r>
              <a:rPr lang="en-GB" dirty="0" smtClean="0"/>
              <a:t> what an organisation is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Describe</a:t>
            </a:r>
            <a:r>
              <a:rPr lang="en-GB" dirty="0" smtClean="0"/>
              <a:t> the purpose of an organisation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Evaluate</a:t>
            </a:r>
            <a:r>
              <a:rPr lang="en-GB" dirty="0" smtClean="0"/>
              <a:t> the positive and negative attributes associated with organisations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Understand </a:t>
            </a:r>
            <a:r>
              <a:rPr lang="en-GB" dirty="0" smtClean="0"/>
              <a:t>the importance of the External Environment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b="1" dirty="0" smtClean="0"/>
              <a:t>Conduct </a:t>
            </a:r>
            <a:r>
              <a:rPr lang="en-GB" dirty="0" smtClean="0"/>
              <a:t>a P.E.S.T.L.E analysis on a chosen organisation 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Class  Objectives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The underlying theme of this module is </a:t>
            </a:r>
            <a:r>
              <a:rPr lang="en-GB" b="1" dirty="0" smtClean="0"/>
              <a:t>organisational behaviour (O.B).</a:t>
            </a:r>
          </a:p>
          <a:p>
            <a:pPr>
              <a:buNone/>
            </a:pPr>
            <a:endParaRPr lang="en-GB" b="1" dirty="0" smtClean="0"/>
          </a:p>
          <a:p>
            <a:r>
              <a:rPr lang="en-GB" dirty="0" smtClean="0"/>
              <a:t>This is a study which is concerned with the study of the behaviour of people within an organisational setting.</a:t>
            </a:r>
          </a:p>
          <a:p>
            <a:pPr>
              <a:buNone/>
            </a:pPr>
            <a:r>
              <a:rPr lang="en-GB" dirty="0" smtClean="0"/>
              <a:t> 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Underlying Theme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study and understanding of individual and group behaviour and patterns of structure in order to help improve organisational performance and effectiveness. 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O.B Definition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ctr"/>
            <a:r>
              <a:rPr lang="en-GB" dirty="0" smtClean="0"/>
              <a:t>O.B</a:t>
            </a:r>
            <a:endParaRPr lang="en-GB" dirty="0"/>
          </a:p>
        </p:txBody>
      </p:sp>
      <p:sp>
        <p:nvSpPr>
          <p:cNvPr id="4" name="Cloud 3"/>
          <p:cNvSpPr/>
          <p:nvPr/>
        </p:nvSpPr>
        <p:spPr>
          <a:xfrm>
            <a:off x="2555776" y="2420888"/>
            <a:ext cx="3600400" cy="2664296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347864" y="3140968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O.B therefore embraces the following.........</a:t>
            </a: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5004048" y="1700808"/>
            <a:ext cx="144016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084168" y="3429000"/>
            <a:ext cx="144016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1835696" y="2204864"/>
            <a:ext cx="115212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444208" y="1628800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nature and purpose of the organisation ***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660232" y="4293096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human element and behaviour of people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139952" y="5085184"/>
            <a:ext cx="23762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Business strategy, organisation processes and the execution of work**</a:t>
            </a:r>
            <a:endParaRPr lang="en-GB" dirty="0"/>
          </a:p>
        </p:txBody>
      </p:sp>
      <p:cxnSp>
        <p:nvCxnSpPr>
          <p:cNvPr id="18" name="Straight Arrow Connector 17"/>
          <p:cNvCxnSpPr>
            <a:endCxn id="19" idx="0"/>
          </p:cNvCxnSpPr>
          <p:nvPr/>
        </p:nvCxnSpPr>
        <p:spPr>
          <a:xfrm flipH="1">
            <a:off x="2015716" y="4509120"/>
            <a:ext cx="68407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83568" y="4941168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process of management as an integrating and co-ordinating activity 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467544" y="3429000"/>
            <a:ext cx="2016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Social responsibilities &amp; business ethics </a:t>
            </a:r>
            <a:endParaRPr lang="en-GB" dirty="0"/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1619672" y="3717032"/>
            <a:ext cx="93610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95536" y="1268760"/>
            <a:ext cx="1800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external environment which an organisation is part of***</a:t>
            </a:r>
            <a:endParaRPr lang="en-GB" dirty="0"/>
          </a:p>
        </p:txBody>
      </p:sp>
      <p:cxnSp>
        <p:nvCxnSpPr>
          <p:cNvPr id="30" name="Straight Arrow Connector 29"/>
          <p:cNvCxnSpPr/>
          <p:nvPr/>
        </p:nvCxnSpPr>
        <p:spPr>
          <a:xfrm flipV="1">
            <a:off x="3851920" y="1772816"/>
            <a:ext cx="144016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3995936" y="1124744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need for organisational success and survival</a:t>
            </a:r>
            <a:endParaRPr lang="en-GB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4932040" y="4725144"/>
            <a:ext cx="36004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2" grpId="1"/>
      <p:bldP spid="13" grpId="0"/>
      <p:bldP spid="16" grpId="0"/>
      <p:bldP spid="16" grpId="1"/>
      <p:bldP spid="19" grpId="0"/>
      <p:bldP spid="23" grpId="0"/>
      <p:bldP spid="26" grpId="0"/>
      <p:bldP spid="26" grpId="1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take a moment to reflect and write down a definition of an organisation</a:t>
            </a:r>
          </a:p>
          <a:p>
            <a:endParaRPr lang="en-GB" dirty="0"/>
          </a:p>
          <a:p>
            <a:r>
              <a:rPr lang="en-GB" dirty="0" smtClean="0"/>
              <a:t>Mullins(2007) stated that an organisation is a clearly bounded group (groups) of people interacting together to achieve a goal (goals) in a formally structured and co-ordinated way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an Organisation?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Organisations exist to serve a purpose</a:t>
            </a:r>
          </a:p>
          <a:p>
            <a:pPr>
              <a:buNone/>
            </a:pPr>
            <a:endParaRPr lang="en-GB" dirty="0"/>
          </a:p>
          <a:p>
            <a:r>
              <a:rPr lang="en-GB" dirty="0" smtClean="0"/>
              <a:t>An organisation would usually provide a useful product and service and will make life easier, more enjoyable and satisfying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Purpose of an Organisation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order to survive, organisations need funding injected into them albeit through </a:t>
            </a:r>
            <a:r>
              <a:rPr lang="en-GB" b="1" dirty="0" smtClean="0"/>
              <a:t>private  profit </a:t>
            </a:r>
            <a:r>
              <a:rPr lang="en-GB" dirty="0" smtClean="0"/>
              <a:t>or with </a:t>
            </a:r>
            <a:r>
              <a:rPr lang="en-GB" b="1" dirty="0" smtClean="0"/>
              <a:t>public funds.</a:t>
            </a:r>
          </a:p>
          <a:p>
            <a:r>
              <a:rPr lang="en-GB" dirty="0" smtClean="0"/>
              <a:t>Please take 5-10 minutes to  </a:t>
            </a:r>
          </a:p>
          <a:p>
            <a:pPr marL="514350" indent="-514350">
              <a:buAutoNum type="alphaLcParenR"/>
            </a:pPr>
            <a:r>
              <a:rPr lang="en-GB" dirty="0" smtClean="0"/>
              <a:t>reflect and  write down an organisation you like and state why </a:t>
            </a:r>
          </a:p>
          <a:p>
            <a:pPr marL="514350" indent="-514350">
              <a:buAutoNum type="alphaLcParenR"/>
            </a:pPr>
            <a:r>
              <a:rPr lang="en-GB" dirty="0" smtClean="0"/>
              <a:t>reflect and write down an organisation you don’t like and state why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The Survival Of An Organisation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http://www.innocentdrinks.co.uk/us/careers#what-is-life-like-at-innocent</a:t>
            </a:r>
            <a:endParaRPr lang="en-GB" dirty="0" smtClean="0"/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Creative</a:t>
            </a:r>
          </a:p>
          <a:p>
            <a:r>
              <a:rPr lang="en-GB" dirty="0" smtClean="0"/>
              <a:t>Innovative</a:t>
            </a:r>
          </a:p>
          <a:p>
            <a:r>
              <a:rPr lang="en-GB" b="1" u="sng" dirty="0" smtClean="0"/>
              <a:t>Values its employees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An Example of a Good Organisation.......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 organisation can take on many different forms and they usually come under the private and public sector umbrella.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The Many Faces of an Organisation 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39552" y="3212976"/>
          <a:ext cx="7992888" cy="320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4292"/>
                <a:gridCol w="2764363"/>
                <a:gridCol w="2694233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Private</a:t>
                      </a:r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Public</a:t>
                      </a:r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Non-profit </a:t>
                      </a:r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Profit is usually required for the organisation to survive, private sector is part of the economy which</a:t>
                      </a:r>
                      <a:r>
                        <a:rPr lang="en-GB" baseline="0" dirty="0" smtClean="0"/>
                        <a:t> is run by private individual/groups not controlled by the government</a:t>
                      </a:r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This</a:t>
                      </a:r>
                      <a:r>
                        <a:rPr lang="en-GB" baseline="0" dirty="0" smtClean="0"/>
                        <a:t> sector is owned by the government and funded by people for the well-being of the people.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Private</a:t>
                      </a:r>
                      <a:r>
                        <a:rPr lang="en-GB" baseline="0" dirty="0" smtClean="0"/>
                        <a:t> non-profit organisations are regarded as part of the voluntary sector. This sector is also referred to as charitable organisations</a:t>
                      </a:r>
                      <a:endParaRPr lang="en-GB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take 5-10 minutes to write down four examples of  Organisations from each sector</a:t>
            </a:r>
          </a:p>
          <a:p>
            <a:endParaRPr lang="en-GB" dirty="0" smtClean="0"/>
          </a:p>
          <a:p>
            <a:pPr marL="514350" indent="-514350">
              <a:buFont typeface="+mj-lt"/>
              <a:buAutoNum type="alphaLcParenR"/>
            </a:pPr>
            <a:r>
              <a:rPr lang="en-GB" dirty="0" smtClean="0"/>
              <a:t>Private x4</a:t>
            </a:r>
          </a:p>
          <a:p>
            <a:pPr marL="514350" indent="-514350">
              <a:buFont typeface="+mj-lt"/>
              <a:buAutoNum type="alphaLcParenR"/>
            </a:pPr>
            <a:endParaRPr lang="en-GB" dirty="0" smtClean="0"/>
          </a:p>
          <a:p>
            <a:pPr marL="514350" indent="-514350">
              <a:buFont typeface="+mj-lt"/>
              <a:buAutoNum type="alphaLcParenR"/>
            </a:pPr>
            <a:r>
              <a:rPr lang="en-GB" dirty="0" smtClean="0"/>
              <a:t>Public x4</a:t>
            </a:r>
          </a:p>
          <a:p>
            <a:pPr marL="514350" indent="-514350">
              <a:buNone/>
            </a:pPr>
            <a:endParaRPr lang="en-GB" dirty="0" smtClean="0"/>
          </a:p>
          <a:p>
            <a:pPr marL="514350" indent="-514350">
              <a:buFont typeface="+mj-lt"/>
              <a:buAutoNum type="alphaLcParenR"/>
            </a:pPr>
            <a:r>
              <a:rPr lang="en-GB" dirty="0" smtClean="0"/>
              <a:t>Not-for profit x4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Activity</a:t>
            </a:r>
            <a:br>
              <a:rPr lang="en-GB" dirty="0" smtClean="0"/>
            </a:b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Private Sector Umbrella</a:t>
            </a:r>
            <a:endParaRPr lang="en-GB" dirty="0"/>
          </a:p>
        </p:txBody>
      </p:sp>
      <p:sp>
        <p:nvSpPr>
          <p:cNvPr id="4" name="Explosion 1 3"/>
          <p:cNvSpPr/>
          <p:nvPr/>
        </p:nvSpPr>
        <p:spPr>
          <a:xfrm>
            <a:off x="2843808" y="1988840"/>
            <a:ext cx="3024336" cy="3168352"/>
          </a:xfrm>
          <a:prstGeom prst="irregularSeal1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707904" y="3140968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Private Sector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940152" y="206084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Sole Trader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28184" y="400506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Partnerships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283968" y="5445224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Private Limited Companies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83568" y="4437112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Public Limited Companies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83568" y="2564904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Franchises &amp; Charitable Organisations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598" cy="697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799"/>
                <a:gridCol w="4114799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Sole Trader</a:t>
                      </a: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</a:rPr>
                        <a:t>Usually just the one person, easy to set up, you would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 have to contact the HM Revenue &amp; Customs. “ Setting up as a elf employed  sole trader is the simplest and quickest way to start a business. There are no registration fees  to pay, but you must register as self-employed. </a:t>
                      </a:r>
                      <a:endParaRPr lang="en-GB" b="1" baseline="0" dirty="0" smtClean="0">
                        <a:solidFill>
                          <a:schemeClr val="accent1"/>
                        </a:solidFill>
                      </a:endParaRPr>
                    </a:p>
                    <a:p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Unlimited reliability: if the business fails, the owner is fully responsible  for the debts of the business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</a:rPr>
                        <a:t>Partnership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Owned,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financed and controlled by 2 partners or more. The partnership is agreed through a contract and is bound by the Partnership Act 1890.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</a:tbl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Private Sector Umbrella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598" cy="587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799"/>
                <a:gridCol w="4114799"/>
              </a:tblGrid>
              <a:tr h="1709861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Limited Companies</a:t>
                      </a: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</a:rPr>
                        <a:t>Private Limited Companies (Ltd)</a:t>
                      </a:r>
                    </a:p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</a:rPr>
                        <a:t>Owned by between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 2-50 shareholders</a:t>
                      </a:r>
                    </a:p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</a:rPr>
                        <a:t>Public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 Limited Companies (PLC)</a:t>
                      </a:r>
                    </a:p>
                    <a:p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Owned by minimum of 2 shareholders  (no maximum)</a:t>
                      </a:r>
                    </a:p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</a:rPr>
                        <a:t>A CERTIFICTE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 OF INCORPORATION  is a legal document issued by the Government stating the formation of a “Limited Company” and allows the company to trade</a:t>
                      </a:r>
                      <a:endParaRPr lang="en-GB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</a:rPr>
                        <a:t>A Limited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 Company has a separate legal identity; thus the company itself can sue and be sued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</a:tbl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Private Sector Umbrella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598" cy="55706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799"/>
                <a:gridCol w="4114799"/>
              </a:tblGrid>
              <a:tr h="1709861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Limited Companies</a:t>
                      </a: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</a:rPr>
                        <a:t>Shareholders have limited liability and can only lose what they put into the actually company.</a:t>
                      </a: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</a:rPr>
                        <a:t>Private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 Limited Company Ltd: Shares are bought and sold with agreement of existing shareholders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 smtClean="0">
                          <a:solidFill>
                            <a:schemeClr val="tx1"/>
                          </a:solidFill>
                        </a:rPr>
                        <a:t>Public Limited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 Company Plc: Shares are traded on the Stock Exchange and freely to be purchased by all. 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439" marR="91439"/>
                </a:tc>
              </a:tr>
            </a:tbl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Private Sector Umbrella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Weighing it all up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491880" y="5301208"/>
            <a:ext cx="2129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Partnership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Weighing it all up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987824" y="5373217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Private Limited Companies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Weighing It All Up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 rot="21404114">
            <a:off x="3114283" y="5097275"/>
            <a:ext cx="2794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Public Limited  Companies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External Environment</a:t>
            </a:r>
          </a:p>
          <a:p>
            <a:r>
              <a:rPr lang="en-GB" dirty="0" smtClean="0"/>
              <a:t>To help make decisions and to plan for future events organisations need to conduct a strategic analysis which involves scanning the </a:t>
            </a:r>
            <a:r>
              <a:rPr lang="en-GB" b="1" dirty="0" smtClean="0"/>
              <a:t>EXTERNAL ENVIRONMENT </a:t>
            </a:r>
            <a:r>
              <a:rPr lang="en-GB" dirty="0" smtClean="0"/>
              <a:t>in order to detect and understand the broad, long term facts.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What Influences an Organisation?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order to explore the external environment, an organisation would conduct a P.E.S.T.L.E analysis.</a:t>
            </a:r>
          </a:p>
          <a:p>
            <a:r>
              <a:rPr lang="en-GB" dirty="0" smtClean="0"/>
              <a:t>This tool is used to understand the “bigger picture” of the environment in which an organisation operates in.</a:t>
            </a:r>
          </a:p>
          <a:p>
            <a:r>
              <a:rPr lang="en-GB" dirty="0" smtClean="0"/>
              <a:t>A P.E.S.T.L.E analysis is often used as a generic “orientation tool” for finding where the organisation is in relation to what is happening in the external environment.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Analysis of the External Environment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P</a:t>
            </a:r>
            <a:r>
              <a:rPr lang="en-GB" dirty="0" smtClean="0"/>
              <a:t>olitical: What is happening politically in the external environment in which you operate in,</a:t>
            </a:r>
            <a:r>
              <a:rPr lang="en-GB" b="1" dirty="0" smtClean="0"/>
              <a:t> </a:t>
            </a:r>
            <a:r>
              <a:rPr lang="en-GB" dirty="0" smtClean="0"/>
              <a:t>including areas such as tax policy, trade restrictions and reforms, tariffs and political stability.</a:t>
            </a:r>
          </a:p>
          <a:p>
            <a:r>
              <a:rPr lang="en-GB" b="1" dirty="0" smtClean="0"/>
              <a:t>E</a:t>
            </a:r>
            <a:r>
              <a:rPr lang="en-GB" dirty="0" smtClean="0"/>
              <a:t>conomic: What is happening in the economy, for example: economic growth/decline, interest rates, exchange rates, minimum wage.</a:t>
            </a:r>
            <a:endParaRPr lang="en-GB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P.E.S.T.L.E</a:t>
            </a:r>
            <a:br>
              <a:rPr lang="en-GB" dirty="0" smtClean="0"/>
            </a:br>
            <a:r>
              <a:rPr lang="en-GB" dirty="0" smtClean="0"/>
              <a:t>Analysis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S</a:t>
            </a:r>
            <a:r>
              <a:rPr lang="en-GB" dirty="0" smtClean="0"/>
              <a:t>ocial: What is occurring socially in the markets in which you operate: cultural norms and expectations, population growth rate, age distribution.</a:t>
            </a:r>
          </a:p>
          <a:p>
            <a:r>
              <a:rPr lang="en-GB" b="1" dirty="0" smtClean="0"/>
              <a:t>T</a:t>
            </a:r>
            <a:r>
              <a:rPr lang="en-GB" dirty="0" smtClean="0"/>
              <a:t>echnological: What is happening technology-wise which can have an effect on what you do: Web 2.0, Blogs, Social Net-working, Technological advancement.</a:t>
            </a:r>
            <a:endParaRPr lang="en-GB" b="1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P.E.S.T.L.E</a:t>
            </a:r>
            <a:br>
              <a:rPr lang="en-GB" dirty="0" smtClean="0"/>
            </a:br>
            <a:r>
              <a:rPr lang="en-GB" dirty="0" smtClean="0"/>
              <a:t>Analysis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L</a:t>
            </a:r>
            <a:r>
              <a:rPr lang="en-GB" dirty="0" smtClean="0"/>
              <a:t>egal: How changes in legislation effect your organisation, this may impact employment, access to materials, quotas, resources, imports/exports.</a:t>
            </a:r>
          </a:p>
          <a:p>
            <a:r>
              <a:rPr lang="en-GB" b="1" dirty="0" smtClean="0"/>
              <a:t>E</a:t>
            </a:r>
            <a:r>
              <a:rPr lang="en-GB" dirty="0" smtClean="0"/>
              <a:t>nvironmental: What is happening with respect to ecological and environmental aspects.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P.E.S.T.L.E </a:t>
            </a:r>
            <a:br>
              <a:rPr lang="en-GB" dirty="0" smtClean="0"/>
            </a:br>
            <a:r>
              <a:rPr lang="en-GB" dirty="0" smtClean="0"/>
              <a:t>Analysis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Completing a P.E.S.T.L.E analysis can be a simple or complex process. It all depends on how thorough you need to be.</a:t>
            </a:r>
          </a:p>
          <a:p>
            <a:r>
              <a:rPr lang="en-GB" dirty="0" smtClean="0"/>
              <a:t>This tool can be used for 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Business and Strategic planning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Marketing planning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Organisational change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Business and product development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Research reports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P.E.S.T.L.E </a:t>
            </a:r>
            <a:br>
              <a:rPr lang="en-GB" dirty="0" smtClean="0"/>
            </a:br>
            <a:r>
              <a:rPr lang="en-GB" dirty="0" smtClean="0"/>
              <a:t>Analysis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this form of analysis to be effective it needs to be conducted on a regular basis</a:t>
            </a:r>
          </a:p>
          <a:p>
            <a:r>
              <a:rPr lang="en-GB" dirty="0" smtClean="0"/>
              <a:t>Organisations which carry out an analysis on a regular and systematic basis often spot trends in the external environment before others, thus providing competitive advantage.</a:t>
            </a:r>
          </a:p>
          <a:p>
            <a:r>
              <a:rPr lang="en-GB" dirty="0" smtClean="0"/>
              <a:t>This is a useful document to have available at the commencement of a business planning process.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P.E.S.T.L.E</a:t>
            </a:r>
            <a:br>
              <a:rPr lang="en-GB" dirty="0" smtClean="0"/>
            </a:br>
            <a:r>
              <a:rPr lang="en-GB" dirty="0" smtClean="0"/>
              <a:t>Analysis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P.E.S.T.L.E </a:t>
            </a:r>
            <a:br>
              <a:rPr lang="en-GB" dirty="0" smtClean="0"/>
            </a:br>
            <a:r>
              <a:rPr lang="en-GB" dirty="0" smtClean="0"/>
              <a:t>Advantages &amp; Disadvantages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 rot="21177958">
            <a:off x="3143343" y="4910041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   P.E.S.T.L.E                 	Analysis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From what you have learnt today you are required to </a:t>
            </a:r>
          </a:p>
          <a:p>
            <a:pPr marL="624078" indent="-514350">
              <a:buFont typeface="+mj-lt"/>
              <a:buAutoNum type="alphaLcParenR"/>
            </a:pPr>
            <a:r>
              <a:rPr lang="en-GB" dirty="0" smtClean="0"/>
              <a:t>Critically evaluate an organisation, listing its strengths and weaknesses.</a:t>
            </a:r>
          </a:p>
          <a:p>
            <a:pPr marL="624078" indent="-514350">
              <a:buFont typeface="+mj-lt"/>
              <a:buAutoNum type="alphaLcParenR"/>
            </a:pPr>
            <a:r>
              <a:rPr lang="en-GB" dirty="0" smtClean="0"/>
              <a:t>Complete a P.E.S.T.L.E analysis on your chosen organisation and present your findings in class next week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Activities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Please familiarise yourself with:</a:t>
            </a:r>
          </a:p>
          <a:p>
            <a:endParaRPr lang="en-GB" dirty="0" smtClean="0"/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Porter’s Five Forces Model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 smtClean="0"/>
              <a:t>Miles and Snow (1978) Superior Performers Model</a:t>
            </a:r>
          </a:p>
          <a:p>
            <a:pPr marL="624078" indent="-514350">
              <a:buNone/>
            </a:pPr>
            <a:endParaRPr lang="en-GB" dirty="0" smtClean="0"/>
          </a:p>
          <a:p>
            <a:pPr marL="624078" indent="-514350">
              <a:buFont typeface="+mj-lt"/>
              <a:buAutoNum type="arabicPeriod"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Alternative Forms of Environmental Analysis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ustom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DA1F28"/>
      </a:accent1>
      <a:accent2>
        <a:srgbClr val="DA1F28"/>
      </a:accent2>
      <a:accent3>
        <a:srgbClr val="92D050"/>
      </a:accent3>
      <a:accent4>
        <a:srgbClr val="000000"/>
      </a:accent4>
      <a:accent5>
        <a:srgbClr val="000000"/>
      </a:accent5>
      <a:accent6>
        <a:srgbClr val="FF0000"/>
      </a:accent6>
      <a:hlink>
        <a:srgbClr val="92D050"/>
      </a:hlink>
      <a:folHlink>
        <a:srgbClr val="FF000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601</TotalTime>
  <Words>1401</Words>
  <Application>Microsoft Office PowerPoint</Application>
  <PresentationFormat>On-screen Show (4:3)</PresentationFormat>
  <Paragraphs>178</Paragraphs>
  <Slides>29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Concourse</vt:lpstr>
      <vt:lpstr>What is an Organisation? </vt:lpstr>
      <vt:lpstr>Slide 2</vt:lpstr>
      <vt:lpstr>Class  Objectives</vt:lpstr>
      <vt:lpstr>Underlying Theme</vt:lpstr>
      <vt:lpstr>O.B Definition</vt:lpstr>
      <vt:lpstr>O.B</vt:lpstr>
      <vt:lpstr>What is an Organisation?</vt:lpstr>
      <vt:lpstr>The Purpose of an Organisation</vt:lpstr>
      <vt:lpstr>The Survival Of An Organisation</vt:lpstr>
      <vt:lpstr>An Example of a Good Organisation.......</vt:lpstr>
      <vt:lpstr>The Many Faces of an Organisation </vt:lpstr>
      <vt:lpstr>Activity </vt:lpstr>
      <vt:lpstr>The Private Sector Umbrella</vt:lpstr>
      <vt:lpstr>The Private Sector Umbrella</vt:lpstr>
      <vt:lpstr>The Private Sector Umbrella</vt:lpstr>
      <vt:lpstr>The Private Sector Umbrella</vt:lpstr>
      <vt:lpstr>Weighing it all up</vt:lpstr>
      <vt:lpstr>Weighing it all up</vt:lpstr>
      <vt:lpstr>Weighing It All Up</vt:lpstr>
      <vt:lpstr>What Influences an Organisation?</vt:lpstr>
      <vt:lpstr>Analysis of the External Environment</vt:lpstr>
      <vt:lpstr>P.E.S.T.L.E Analysis</vt:lpstr>
      <vt:lpstr>P.E.S.T.L.E Analysis</vt:lpstr>
      <vt:lpstr>P.E.S.T.L.E  Analysis</vt:lpstr>
      <vt:lpstr>P.E.S.T.L.E  Analysis</vt:lpstr>
      <vt:lpstr>P.E.S.T.L.E Analysis</vt:lpstr>
      <vt:lpstr>P.E.S.T.L.E  Advantages &amp; Disadvantages</vt:lpstr>
      <vt:lpstr>Activities</vt:lpstr>
      <vt:lpstr>Alternative Forms of Environmental Analysis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Organisations &amp; Structure</dc:title>
  <dc:creator>kevlar</dc:creator>
  <cp:lastModifiedBy>sc-ft</cp:lastModifiedBy>
  <cp:revision>73</cp:revision>
  <dcterms:created xsi:type="dcterms:W3CDTF">2013-01-30T19:20:23Z</dcterms:created>
  <dcterms:modified xsi:type="dcterms:W3CDTF">2013-02-07T08:38:04Z</dcterms:modified>
</cp:coreProperties>
</file>