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885151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063411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4158874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1DE275-C6C1-4F69-B307-F5B8006122CB}" type="datetimeFigureOut">
              <a:rPr lang="en-GB" smtClean="0"/>
              <a:t>29/07/2019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4088815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61DE275-C6C1-4F69-B307-F5B8006122CB}" type="datetimeFigureOut">
              <a:rPr lang="en-GB" smtClean="0"/>
              <a:t>29/07/2019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1635796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1DE275-C6C1-4F69-B307-F5B8006122CB}" type="datetimeFigureOut">
              <a:rPr lang="en-GB" smtClean="0"/>
              <a:t>29/07/2019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472478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1DE275-C6C1-4F69-B307-F5B8006122CB}" type="datetimeFigureOut">
              <a:rPr lang="en-GB" smtClean="0"/>
              <a:t>29/07/2019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794619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1DE275-C6C1-4F69-B307-F5B8006122CB}" type="datetimeFigureOut">
              <a:rPr lang="en-GB" smtClean="0"/>
              <a:t>29/07/2019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978907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1DE275-C6C1-4F69-B307-F5B8006122CB}" type="datetimeFigureOut">
              <a:rPr lang="en-GB" smtClean="0"/>
              <a:t>29/07/2019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858674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610186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7665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2870810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0118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35929560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41003554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1DE275-C6C1-4F69-B307-F5B8006122CB}" type="datetimeFigureOut">
              <a:rPr lang="en-GB" smtClean="0"/>
              <a:t>29/07/2019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88F4D7-E065-4CD7-B4E7-EAAE41CF681A}" type="slidenum">
              <a:rPr lang="en-GB" smtClean="0"/>
              <a:t>‹#›</a:t>
            </a:fld>
            <a:endParaRPr lang="en-GB"/>
          </a:p>
        </p:txBody>
      </p:sp>
    </p:spTree>
    <p:extLst>
      <p:ext uri="{BB962C8B-B14F-4D97-AF65-F5344CB8AC3E}">
        <p14:creationId xmlns:p14="http://schemas.microsoft.com/office/powerpoint/2010/main" val="554313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61DE275-C6C1-4F69-B307-F5B8006122CB}" type="datetimeFigureOut">
              <a:rPr lang="en-GB" smtClean="0"/>
              <a:t>29/07/2019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288F4D7-E065-4CD7-B4E7-EAAE41CF681A}" type="slidenum">
              <a:rPr lang="en-GB" smtClean="0"/>
              <a:t>‹#›</a:t>
            </a:fld>
            <a:endParaRPr lang="en-GB"/>
          </a:p>
        </p:txBody>
      </p:sp>
    </p:spTree>
    <p:extLst>
      <p:ext uri="{BB962C8B-B14F-4D97-AF65-F5344CB8AC3E}">
        <p14:creationId xmlns:p14="http://schemas.microsoft.com/office/powerpoint/2010/main" val="2153156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midworcestershireconservatives.org.uk/news/conservative-party-vice-chairman-young-peop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Shape 2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0C9E1B-ABF5-4470-B61B-C98899CA143B}"/>
              </a:ext>
            </a:extLst>
          </p:cNvPr>
          <p:cNvSpPr>
            <a:spLocks noGrp="1"/>
          </p:cNvSpPr>
          <p:nvPr>
            <p:ph type="ctrTitle"/>
          </p:nvPr>
        </p:nvSpPr>
        <p:spPr>
          <a:xfrm>
            <a:off x="4265078" y="3364706"/>
            <a:ext cx="6960759" cy="2849671"/>
          </a:xfrm>
        </p:spPr>
        <p:txBody>
          <a:bodyPr>
            <a:noAutofit/>
          </a:bodyPr>
          <a:lstStyle/>
          <a:p>
            <a:pPr algn="l"/>
            <a:r>
              <a:rPr lang="en-GB" sz="4400" dirty="0">
                <a:solidFill>
                  <a:srgbClr val="FFFFFF"/>
                </a:solidFill>
                <a:latin typeface="Times New Roman" panose="02020603050405020304" pitchFamily="18" charset="0"/>
                <a:cs typeface="Times New Roman" panose="02020603050405020304" pitchFamily="18" charset="0"/>
              </a:rPr>
              <a:t>Civil Society </a:t>
            </a:r>
            <a:br>
              <a:rPr lang="en-GB" sz="4400" dirty="0">
                <a:solidFill>
                  <a:srgbClr val="FFFFFF"/>
                </a:solidFill>
                <a:latin typeface="Times New Roman" panose="02020603050405020304" pitchFamily="18" charset="0"/>
                <a:cs typeface="Times New Roman" panose="02020603050405020304" pitchFamily="18" charset="0"/>
              </a:rPr>
            </a:br>
            <a:r>
              <a:rPr lang="en-GB" sz="4400" dirty="0">
                <a:solidFill>
                  <a:srgbClr val="FFFFFF"/>
                </a:solidFill>
                <a:latin typeface="Times New Roman" panose="02020603050405020304" pitchFamily="18" charset="0"/>
                <a:cs typeface="Times New Roman" panose="02020603050405020304" pitchFamily="18" charset="0"/>
              </a:rPr>
              <a:t>Strategy</a:t>
            </a:r>
            <a:br>
              <a:rPr lang="en-GB" sz="4400" dirty="0">
                <a:solidFill>
                  <a:srgbClr val="FFFFFF"/>
                </a:solidFill>
                <a:latin typeface="Times New Roman" panose="02020603050405020304" pitchFamily="18" charset="0"/>
                <a:cs typeface="Times New Roman" panose="02020603050405020304" pitchFamily="18" charset="0"/>
              </a:rPr>
            </a:br>
            <a:br>
              <a:rPr lang="en-GB" sz="4400" dirty="0">
                <a:solidFill>
                  <a:srgbClr val="FFFFFF"/>
                </a:solidFill>
                <a:latin typeface="Times New Roman" panose="02020603050405020304" pitchFamily="18" charset="0"/>
                <a:cs typeface="Times New Roman" panose="02020603050405020304" pitchFamily="18" charset="0"/>
              </a:rPr>
            </a:br>
            <a:r>
              <a:rPr lang="en-GB" sz="4400" dirty="0">
                <a:solidFill>
                  <a:srgbClr val="FFFFFF"/>
                </a:solidFill>
                <a:latin typeface="Times New Roman" panose="02020603050405020304" pitchFamily="18" charset="0"/>
                <a:cs typeface="Times New Roman" panose="02020603050405020304" pitchFamily="18" charset="0"/>
              </a:rPr>
              <a:t>Outline one strategy designed to  empower individuals and enable their voices to be heard</a:t>
            </a:r>
          </a:p>
        </p:txBody>
      </p:sp>
      <p:sp>
        <p:nvSpPr>
          <p:cNvPr id="3" name="Subtitle 2">
            <a:extLst>
              <a:ext uri="{FF2B5EF4-FFF2-40B4-BE49-F238E27FC236}">
                <a16:creationId xmlns:a16="http://schemas.microsoft.com/office/drawing/2014/main" id="{11A1DB0B-9007-499D-89E6-FBBF026155E0}"/>
              </a:ext>
            </a:extLst>
          </p:cNvPr>
          <p:cNvSpPr>
            <a:spLocks noGrp="1"/>
          </p:cNvSpPr>
          <p:nvPr>
            <p:ph type="subTitle" idx="1"/>
          </p:nvPr>
        </p:nvSpPr>
        <p:spPr>
          <a:xfrm>
            <a:off x="4548104" y="3962088"/>
            <a:ext cx="6112077" cy="1186108"/>
          </a:xfrm>
        </p:spPr>
        <p:txBody>
          <a:bodyPr>
            <a:normAutofit/>
          </a:bodyPr>
          <a:lstStyle/>
          <a:p>
            <a:pPr algn="l"/>
            <a:endParaRPr lang="en-GB">
              <a:solidFill>
                <a:srgbClr val="FFFFFF">
                  <a:alpha val="70000"/>
                </a:srgbClr>
              </a:solidFill>
            </a:endParaRPr>
          </a:p>
          <a:p>
            <a:pPr algn="l"/>
            <a:endParaRPr lang="en-GB">
              <a:solidFill>
                <a:srgbClr val="FFFFFF">
                  <a:alpha val="70000"/>
                </a:srgbClr>
              </a:solidFill>
            </a:endParaRP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4E0919E-4365-4B84-9E54-727F29D58F9E}"/>
              </a:ext>
            </a:extLst>
          </p:cNvPr>
          <p:cNvSpPr txBox="1"/>
          <p:nvPr/>
        </p:nvSpPr>
        <p:spPr>
          <a:xfrm>
            <a:off x="328348" y="349001"/>
            <a:ext cx="11554353" cy="369332"/>
          </a:xfrm>
          <a:prstGeom prst="rect">
            <a:avLst/>
          </a:prstGeom>
          <a:noFill/>
        </p:spPr>
        <p:txBody>
          <a:bodyPr wrap="square" rtlCol="0">
            <a:spAutoFit/>
          </a:bodyPr>
          <a:lstStyle/>
          <a:p>
            <a:r>
              <a:rPr lang="en-GB" dirty="0"/>
              <a:t>Student number: 1603261                                                                                           ECAY4002 Assignment 2</a:t>
            </a:r>
          </a:p>
        </p:txBody>
      </p:sp>
    </p:spTree>
    <p:extLst>
      <p:ext uri="{BB962C8B-B14F-4D97-AF65-F5344CB8AC3E}">
        <p14:creationId xmlns:p14="http://schemas.microsoft.com/office/powerpoint/2010/main" val="74103029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106880-E67F-4562-B1E6-0BCAD5DDFAD3}"/>
              </a:ext>
            </a:extLst>
          </p:cNvPr>
          <p:cNvSpPr>
            <a:spLocks noGrp="1"/>
          </p:cNvSpPr>
          <p:nvPr>
            <p:ph idx="1"/>
          </p:nvPr>
        </p:nvSpPr>
        <p:spPr>
          <a:xfrm>
            <a:off x="677334" y="523875"/>
            <a:ext cx="9019116" cy="6057900"/>
          </a:xfrm>
        </p:spPr>
        <p:txBody>
          <a:bodyPr>
            <a:normAutofit/>
          </a:bodyPr>
          <a:lstStyle/>
          <a:p>
            <a:endParaRPr lang="en-GB" sz="2400" dirty="0">
              <a:latin typeface="Times New Roman" panose="02020603050405020304" pitchFamily="18" charset="0"/>
              <a:cs typeface="Times New Roman" panose="02020603050405020304" pitchFamily="18" charset="0"/>
            </a:endParaRP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On the sixteenth of November 2017, </a:t>
            </a:r>
            <a:r>
              <a:rPr lang="en-GB" sz="2400" dirty="0" err="1">
                <a:latin typeface="Times New Roman" panose="02020603050405020304" pitchFamily="18" charset="0"/>
                <a:cs typeface="Times New Roman" panose="02020603050405020304" pitchFamily="18" charset="0"/>
              </a:rPr>
              <a:t>karen</a:t>
            </a:r>
            <a:r>
              <a:rPr lang="en-GB" sz="2400" dirty="0">
                <a:latin typeface="Times New Roman" panose="02020603050405020304" pitchFamily="18" charset="0"/>
                <a:cs typeface="Times New Roman" panose="02020603050405020304" pitchFamily="18" charset="0"/>
              </a:rPr>
              <a:t> Bradley  of the secretary announced the governments plans to implement a new ‘Civil Society Strategy.</a:t>
            </a:r>
          </a:p>
          <a:p>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The project was not about finding new funding for charities, however expected to see policy and practice adaptations in the charity sector, due to making better use of the resources that the government already has.</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(Ainsworth D, 2017).</a:t>
            </a:r>
          </a:p>
        </p:txBody>
      </p:sp>
      <p:sp>
        <p:nvSpPr>
          <p:cNvPr id="4" name="TextBox 3">
            <a:extLst>
              <a:ext uri="{FF2B5EF4-FFF2-40B4-BE49-F238E27FC236}">
                <a16:creationId xmlns:a16="http://schemas.microsoft.com/office/drawing/2014/main" id="{CCF1C8A1-E5A7-4C51-B007-345AB6D7D8D0}"/>
              </a:ext>
            </a:extLst>
          </p:cNvPr>
          <p:cNvSpPr txBox="1"/>
          <p:nvPr/>
        </p:nvSpPr>
        <p:spPr>
          <a:xfrm>
            <a:off x="328348" y="349001"/>
            <a:ext cx="11745283" cy="369332"/>
          </a:xfrm>
          <a:prstGeom prst="rect">
            <a:avLst/>
          </a:prstGeom>
          <a:noFill/>
        </p:spPr>
        <p:txBody>
          <a:bodyPr wrap="square" rtlCol="0">
            <a:spAutoFit/>
          </a:bodyPr>
          <a:lstStyle/>
          <a:p>
            <a:r>
              <a:rPr lang="en-GB" dirty="0"/>
              <a:t>Student number: 1603261                                                                                               ECAY4002 Assignment 2</a:t>
            </a:r>
          </a:p>
        </p:txBody>
      </p:sp>
    </p:spTree>
    <p:extLst>
      <p:ext uri="{BB962C8B-B14F-4D97-AF65-F5344CB8AC3E}">
        <p14:creationId xmlns:p14="http://schemas.microsoft.com/office/powerpoint/2010/main" val="4236214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496CBF-88DC-4CFE-AE4E-C388C72BFD0E}"/>
              </a:ext>
            </a:extLst>
          </p:cNvPr>
          <p:cNvSpPr>
            <a:spLocks noGrp="1"/>
          </p:cNvSpPr>
          <p:nvPr>
            <p:ph idx="1"/>
          </p:nvPr>
        </p:nvSpPr>
        <p:spPr>
          <a:xfrm>
            <a:off x="429684" y="827089"/>
            <a:ext cx="8596668" cy="3880773"/>
          </a:xfrm>
        </p:spPr>
        <p:txBody>
          <a:bodyPr>
            <a:noAutofit/>
          </a:bodyPr>
          <a:lstStyle/>
          <a:p>
            <a:pPr marL="0" indent="0">
              <a:buNone/>
            </a:pPr>
            <a:r>
              <a:rPr lang="en-GB" sz="2400" dirty="0">
                <a:latin typeface="Times New Roman" panose="02020603050405020304" pitchFamily="18" charset="0"/>
                <a:cs typeface="Times New Roman" panose="02020603050405020304" pitchFamily="18" charset="0"/>
              </a:rPr>
              <a:t>The objectives of the strategy is to:</a:t>
            </a:r>
          </a:p>
          <a:p>
            <a:r>
              <a:rPr lang="en-GB" sz="2400" dirty="0">
                <a:latin typeface="Times New Roman" panose="02020603050405020304" pitchFamily="18" charset="0"/>
                <a:cs typeface="Times New Roman" panose="02020603050405020304" pitchFamily="18" charset="0"/>
              </a:rPr>
              <a:t>Strengthen communities</a:t>
            </a:r>
          </a:p>
          <a:p>
            <a:r>
              <a:rPr lang="en-GB" sz="2400" dirty="0">
                <a:latin typeface="Times New Roman" panose="02020603050405020304" pitchFamily="18" charset="0"/>
                <a:cs typeface="Times New Roman" panose="02020603050405020304" pitchFamily="18" charset="0"/>
              </a:rPr>
              <a:t>Recreate fairer societies</a:t>
            </a:r>
          </a:p>
          <a:p>
            <a:r>
              <a:rPr lang="en-GB" sz="2400" dirty="0">
                <a:latin typeface="Times New Roman" panose="02020603050405020304" pitchFamily="18" charset="0"/>
                <a:cs typeface="Times New Roman" panose="02020603050405020304" pitchFamily="18" charset="0"/>
              </a:rPr>
              <a:t>Put charities and communities at the forefront when implementing new decisions.</a:t>
            </a:r>
          </a:p>
          <a:p>
            <a:r>
              <a:rPr lang="en-GB" sz="2400" dirty="0">
                <a:latin typeface="Times New Roman" panose="02020603050405020304" pitchFamily="18" charset="0"/>
                <a:cs typeface="Times New Roman" panose="02020603050405020304" pitchFamily="18" charset="0"/>
              </a:rPr>
              <a:t>Improve the use of the Public Services (social value) Act 2012.</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This way organisations can build up a platform of social value, supporting communities with the decision making on what the regions public money is to be spent on.</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(Gov.uk 2018)</a:t>
            </a:r>
          </a:p>
        </p:txBody>
      </p:sp>
      <p:sp>
        <p:nvSpPr>
          <p:cNvPr id="4" name="TextBox 3">
            <a:extLst>
              <a:ext uri="{FF2B5EF4-FFF2-40B4-BE49-F238E27FC236}">
                <a16:creationId xmlns:a16="http://schemas.microsoft.com/office/drawing/2014/main" id="{01309259-F1B3-4AA5-B4E5-5C0B3068D5D9}"/>
              </a:ext>
            </a:extLst>
          </p:cNvPr>
          <p:cNvSpPr txBox="1"/>
          <p:nvPr/>
        </p:nvSpPr>
        <p:spPr>
          <a:xfrm>
            <a:off x="0" y="349001"/>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468172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1A70C6-EC3C-4C4D-ABB5-0504C89FE7DD}"/>
              </a:ext>
            </a:extLst>
          </p:cNvPr>
          <p:cNvSpPr>
            <a:spLocks noGrp="1"/>
          </p:cNvSpPr>
          <p:nvPr>
            <p:ph idx="1"/>
          </p:nvPr>
        </p:nvSpPr>
        <p:spPr>
          <a:xfrm>
            <a:off x="439209" y="1303339"/>
            <a:ext cx="8596668" cy="5135561"/>
          </a:xfrm>
        </p:spPr>
        <p:txBody>
          <a:bodyPr>
            <a:normAutofit/>
          </a:bodyPr>
          <a:lstStyle/>
          <a:p>
            <a:pPr marL="0" indent="0">
              <a:buNone/>
            </a:pPr>
            <a:r>
              <a:rPr lang="en-GB" sz="2400" dirty="0">
                <a:latin typeface="Times New Roman" panose="02020603050405020304" pitchFamily="18" charset="0"/>
                <a:cs typeface="Times New Roman" panose="02020603050405020304" pitchFamily="18" charset="0"/>
              </a:rPr>
              <a:t>The strategy focuses on the key foundations of social value.</a:t>
            </a:r>
          </a:p>
          <a:p>
            <a:r>
              <a:rPr lang="en-GB" sz="2400" dirty="0">
                <a:latin typeface="Times New Roman" panose="02020603050405020304" pitchFamily="18" charset="0"/>
                <a:cs typeface="Times New Roman" panose="02020603050405020304" pitchFamily="18" charset="0"/>
              </a:rPr>
              <a:t>The people</a:t>
            </a:r>
          </a:p>
          <a:p>
            <a:r>
              <a:rPr lang="en-GB" sz="2400" dirty="0">
                <a:latin typeface="Times New Roman" panose="02020603050405020304" pitchFamily="18" charset="0"/>
                <a:cs typeface="Times New Roman" panose="02020603050405020304" pitchFamily="18" charset="0"/>
              </a:rPr>
              <a:t>The places</a:t>
            </a:r>
          </a:p>
          <a:p>
            <a:r>
              <a:rPr lang="en-GB" sz="2400" dirty="0">
                <a:latin typeface="Times New Roman" panose="02020603050405020304" pitchFamily="18" charset="0"/>
                <a:cs typeface="Times New Roman" panose="02020603050405020304" pitchFamily="18" charset="0"/>
              </a:rPr>
              <a:t>The public, private and social sectors</a:t>
            </a:r>
          </a:p>
          <a:p>
            <a:pPr marL="0" indent="0">
              <a:buNone/>
            </a:pPr>
            <a:r>
              <a:rPr lang="en-GB" sz="2400" dirty="0">
                <a:latin typeface="Times New Roman" panose="02020603050405020304" pitchFamily="18" charset="0"/>
                <a:cs typeface="Times New Roman" panose="02020603050405020304" pitchFamily="18" charset="0"/>
              </a:rPr>
              <a:t>All these are at the forefront of decision making within a society.</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(Gov.uk, 2018)</a:t>
            </a:r>
          </a:p>
        </p:txBody>
      </p:sp>
      <p:sp>
        <p:nvSpPr>
          <p:cNvPr id="4" name="TextBox 3">
            <a:extLst>
              <a:ext uri="{FF2B5EF4-FFF2-40B4-BE49-F238E27FC236}">
                <a16:creationId xmlns:a16="http://schemas.microsoft.com/office/drawing/2014/main" id="{9453276C-A3C4-4CD2-AD87-0F3B8D038698}"/>
              </a:ext>
            </a:extLst>
          </p:cNvPr>
          <p:cNvSpPr txBox="1"/>
          <p:nvPr/>
        </p:nvSpPr>
        <p:spPr>
          <a:xfrm>
            <a:off x="0" y="349001"/>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2273402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6FDAF1-D2C1-450B-B10B-1DE18C6C4483}"/>
              </a:ext>
            </a:extLst>
          </p:cNvPr>
          <p:cNvSpPr>
            <a:spLocks noGrp="1"/>
          </p:cNvSpPr>
          <p:nvPr>
            <p:ph idx="1"/>
          </p:nvPr>
        </p:nvSpPr>
        <p:spPr>
          <a:xfrm>
            <a:off x="420159" y="817564"/>
            <a:ext cx="8596668" cy="3880773"/>
          </a:xfrm>
        </p:spPr>
        <p:txBody>
          <a:bodyPr>
            <a:noAutofit/>
          </a:bodyPr>
          <a:lstStyle/>
          <a:p>
            <a:pPr marL="0" indent="0">
              <a:buNone/>
            </a:pPr>
            <a:r>
              <a:rPr lang="en-GB" sz="2400" dirty="0">
                <a:latin typeface="Times New Roman" panose="02020603050405020304" pitchFamily="18" charset="0"/>
                <a:cs typeface="Times New Roman" panose="02020603050405020304" pitchFamily="18" charset="0"/>
              </a:rPr>
              <a:t>The minister for civil society has recently stepped down to take a new job role. And where the strategy was established a year ago come August 2019, it has been overseen by three different ministers already and it is unclear who the next minister for this department will be.</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Boris Johnson, who has developed the DCMS team who run the Department for Digital , Culture, Media and sport. A spokesman for the DCMS states that the portfolio release date is not yet finalised and would not confirm if the office for civil society would remain as part of the </a:t>
            </a:r>
            <a:r>
              <a:rPr lang="en-GB" sz="2400">
                <a:latin typeface="Times New Roman" panose="02020603050405020304" pitchFamily="18" charset="0"/>
                <a:cs typeface="Times New Roman" panose="02020603050405020304" pitchFamily="18" charset="0"/>
              </a:rPr>
              <a:t>DCMS.</a:t>
            </a: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a:t>
            </a:r>
            <a:r>
              <a:rPr lang="en-GB" sz="2400" dirty="0" err="1">
                <a:latin typeface="Times New Roman" panose="02020603050405020304" pitchFamily="18" charset="0"/>
                <a:cs typeface="Times New Roman" panose="02020603050405020304" pitchFamily="18" charset="0"/>
              </a:rPr>
              <a:t>Weakley</a:t>
            </a:r>
            <a:r>
              <a:rPr lang="en-GB" sz="2400" dirty="0">
                <a:latin typeface="Times New Roman" panose="02020603050405020304" pitchFamily="18" charset="0"/>
                <a:cs typeface="Times New Roman" panose="02020603050405020304" pitchFamily="18" charset="0"/>
              </a:rPr>
              <a:t> K 2019)</a:t>
            </a:r>
          </a:p>
        </p:txBody>
      </p:sp>
      <p:sp>
        <p:nvSpPr>
          <p:cNvPr id="4" name="TextBox 3">
            <a:extLst>
              <a:ext uri="{FF2B5EF4-FFF2-40B4-BE49-F238E27FC236}">
                <a16:creationId xmlns:a16="http://schemas.microsoft.com/office/drawing/2014/main" id="{E515096C-EFD1-4B3A-91E5-E6A55D6D18EA}"/>
              </a:ext>
            </a:extLst>
          </p:cNvPr>
          <p:cNvSpPr txBox="1"/>
          <p:nvPr/>
        </p:nvSpPr>
        <p:spPr>
          <a:xfrm>
            <a:off x="0" y="349001"/>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1381962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FC56D11-9012-4A22-82AD-980E22EC2695}"/>
              </a:ext>
            </a:extLst>
          </p:cNvPr>
          <p:cNvSpPr>
            <a:spLocks noGrp="1"/>
          </p:cNvSpPr>
          <p:nvPr>
            <p:ph idx="1"/>
          </p:nvPr>
        </p:nvSpPr>
        <p:spPr>
          <a:xfrm>
            <a:off x="550416" y="0"/>
            <a:ext cx="10981572" cy="6638925"/>
          </a:xfrm>
        </p:spPr>
        <p:txBody>
          <a:bodyPr>
            <a:noAutofit/>
          </a:bodyPr>
          <a:lstStyle/>
          <a:p>
            <a:pPr>
              <a:lnSpc>
                <a:spcPct val="90000"/>
              </a:lnSpc>
            </a:pPr>
            <a:endParaRPr lang="en-GB" sz="2400" dirty="0"/>
          </a:p>
          <a:p>
            <a:pPr marL="0" indent="0">
              <a:lnSpc>
                <a:spcPct val="90000"/>
              </a:lnSpc>
              <a:buNone/>
            </a:pPr>
            <a:endParaRPr lang="en-GB" sz="2400" dirty="0">
              <a:latin typeface="Times New Roman" panose="02020603050405020304" pitchFamily="18" charset="0"/>
              <a:cs typeface="Times New Roman" panose="02020603050405020304" pitchFamily="18" charset="0"/>
            </a:endParaRPr>
          </a:p>
          <a:p>
            <a:pPr marL="0" indent="0">
              <a:lnSpc>
                <a:spcPct val="90000"/>
              </a:lnSpc>
              <a:buNone/>
            </a:pPr>
            <a:r>
              <a:rPr lang="en-GB" sz="2400" dirty="0">
                <a:latin typeface="Times New Roman" panose="02020603050405020304" pitchFamily="18" charset="0"/>
                <a:cs typeface="Times New Roman" panose="02020603050405020304" pitchFamily="18" charset="0"/>
              </a:rPr>
              <a:t>Before the 2019 election Boris Johnsons Conservative party welcomed an announcement from the minister of civil society that the younger community aged between 10-25 are now able to reform the national policy by the means of three youth voice projects.</a:t>
            </a:r>
          </a:p>
          <a:p>
            <a:pPr>
              <a:lnSpc>
                <a:spcPct val="90000"/>
              </a:lnSpc>
            </a:pPr>
            <a:r>
              <a:rPr lang="en-GB" sz="2400" dirty="0">
                <a:latin typeface="Times New Roman" panose="02020603050405020304" pitchFamily="18" charset="0"/>
                <a:cs typeface="Times New Roman" panose="02020603050405020304" pitchFamily="18" charset="0"/>
              </a:rPr>
              <a:t>A youth steering group</a:t>
            </a:r>
          </a:p>
          <a:p>
            <a:pPr>
              <a:lnSpc>
                <a:spcPct val="90000"/>
              </a:lnSpc>
            </a:pPr>
            <a:r>
              <a:rPr lang="en-GB" sz="2400" dirty="0">
                <a:latin typeface="Times New Roman" panose="02020603050405020304" pitchFamily="18" charset="0"/>
                <a:cs typeface="Times New Roman" panose="02020603050405020304" pitchFamily="18" charset="0"/>
              </a:rPr>
              <a:t>A young inspectors group</a:t>
            </a:r>
          </a:p>
          <a:p>
            <a:pPr>
              <a:lnSpc>
                <a:spcPct val="90000"/>
              </a:lnSpc>
            </a:pPr>
            <a:r>
              <a:rPr lang="en-GB" sz="2400" dirty="0">
                <a:latin typeface="Times New Roman" panose="02020603050405020304" pitchFamily="18" charset="0"/>
                <a:cs typeface="Times New Roman" panose="02020603050405020304" pitchFamily="18" charset="0"/>
              </a:rPr>
              <a:t>A Digital youth engagement research group</a:t>
            </a:r>
          </a:p>
          <a:p>
            <a:pPr marL="0" indent="0">
              <a:lnSpc>
                <a:spcPct val="90000"/>
              </a:lnSpc>
              <a:buNone/>
            </a:pPr>
            <a:endParaRPr lang="en-GB" sz="2400" dirty="0">
              <a:latin typeface="Times New Roman" panose="02020603050405020304" pitchFamily="18" charset="0"/>
              <a:cs typeface="Times New Roman" panose="02020603050405020304" pitchFamily="18" charset="0"/>
            </a:endParaRPr>
          </a:p>
          <a:p>
            <a:pPr marL="0" indent="0">
              <a:lnSpc>
                <a:spcPct val="90000"/>
              </a:lnSpc>
              <a:buNone/>
            </a:pPr>
            <a:r>
              <a:rPr lang="en-GB" sz="2400" dirty="0">
                <a:latin typeface="Times New Roman" panose="02020603050405020304" pitchFamily="18" charset="0"/>
                <a:cs typeface="Times New Roman" panose="02020603050405020304" pitchFamily="18" charset="0"/>
              </a:rPr>
              <a:t>The British youth council is set to pilot these youth projects in march 2020.</a:t>
            </a:r>
          </a:p>
          <a:p>
            <a:pPr marL="0" indent="0">
              <a:lnSpc>
                <a:spcPct val="90000"/>
              </a:lnSpc>
              <a:buNone/>
            </a:pPr>
            <a:r>
              <a:rPr lang="en-GB" sz="2400" dirty="0">
                <a:latin typeface="Times New Roman" panose="02020603050405020304" pitchFamily="18" charset="0"/>
                <a:cs typeface="Times New Roman" panose="02020603050405020304" pitchFamily="18" charset="0"/>
              </a:rPr>
              <a:t>This has proved that the conservative government had intention to empower the younger generations in UK societies to have the ability to shape, adapt and develop national policy. This also allows this generation to engage in governmental policy, elections and societal change.     </a:t>
            </a:r>
          </a:p>
          <a:p>
            <a:pPr marL="0" indent="0">
              <a:lnSpc>
                <a:spcPct val="90000"/>
              </a:lnSpc>
              <a:buNone/>
            </a:pPr>
            <a:r>
              <a:rPr lang="en-GB" sz="2400" dirty="0">
                <a:latin typeface="Times New Roman" panose="02020603050405020304" pitchFamily="18" charset="0"/>
                <a:cs typeface="Times New Roman" panose="02020603050405020304" pitchFamily="18" charset="0"/>
              </a:rPr>
              <a:t>(Mid Worcestershire Conservative Association 2019)                                                                   </a:t>
            </a:r>
          </a:p>
        </p:txBody>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C6468FAD-4B2C-4791-9315-1E7255E8B095}"/>
              </a:ext>
            </a:extLst>
          </p:cNvPr>
          <p:cNvSpPr txBox="1"/>
          <p:nvPr/>
        </p:nvSpPr>
        <p:spPr>
          <a:xfrm>
            <a:off x="0" y="331246"/>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65561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18A5A5-FCF1-4305-8B95-6A1F20539B8F}"/>
              </a:ext>
            </a:extLst>
          </p:cNvPr>
          <p:cNvSpPr>
            <a:spLocks noGrp="1"/>
          </p:cNvSpPr>
          <p:nvPr>
            <p:ph idx="1"/>
          </p:nvPr>
        </p:nvSpPr>
        <p:spPr>
          <a:xfrm>
            <a:off x="677334" y="676275"/>
            <a:ext cx="9209616" cy="6010275"/>
          </a:xfrm>
        </p:spPr>
        <p:txBody>
          <a:bodyPr>
            <a:noAutofit/>
          </a:bodyPr>
          <a:lstStyle/>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In order to demonstrate the governments commitment to working with the social sector, a pledging of twenty million pounds, taken from inactive charitable funds, is to provide societies with the foundations.</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There are many opportunities for the government to collaborate the social sector, many opportunities provided by the ‘Civil Society Strategy’. For example the NHS was created by the social sector and now works with the government and receives government funding.</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(Inside Government 2019).</a:t>
            </a:r>
          </a:p>
        </p:txBody>
      </p:sp>
      <p:sp>
        <p:nvSpPr>
          <p:cNvPr id="4" name="TextBox 3">
            <a:extLst>
              <a:ext uri="{FF2B5EF4-FFF2-40B4-BE49-F238E27FC236}">
                <a16:creationId xmlns:a16="http://schemas.microsoft.com/office/drawing/2014/main" id="{9B4E54EA-4202-4DB6-81F3-F7731ACB7E46}"/>
              </a:ext>
            </a:extLst>
          </p:cNvPr>
          <p:cNvSpPr txBox="1"/>
          <p:nvPr/>
        </p:nvSpPr>
        <p:spPr>
          <a:xfrm>
            <a:off x="0" y="349001"/>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3205438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CFC202-7743-46B1-88F0-FD04D1AD84D1}"/>
              </a:ext>
            </a:extLst>
          </p:cNvPr>
          <p:cNvSpPr>
            <a:spLocks noGrp="1"/>
          </p:cNvSpPr>
          <p:nvPr>
            <p:ph idx="1"/>
          </p:nvPr>
        </p:nvSpPr>
        <p:spPr>
          <a:xfrm>
            <a:off x="677334" y="314325"/>
            <a:ext cx="8596668" cy="5727037"/>
          </a:xfrm>
        </p:spPr>
        <p:txBody>
          <a:bodyPr>
            <a:normAutofit/>
          </a:bodyPr>
          <a:lstStyle/>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However, in May 2019, members of the House of Lords debated the objectives for increasing social value, whilst aligning with the Civil Society Strategy. Following the Civil Society Strategy announcement in 2018, the government announced that it would expand the current requirements and consider social values.</a:t>
            </a: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This announcement originated from the foundations of the civil society strategy initially. The government has set objectives to create awareness of social value across the board of civil servants.</a:t>
            </a:r>
          </a:p>
          <a:p>
            <a:pPr marL="0" indent="0">
              <a:buNone/>
            </a:pPr>
            <a:endParaRPr lang="en-GB" sz="2400" dirty="0"/>
          </a:p>
          <a:p>
            <a:pPr marL="0" indent="0">
              <a:buNone/>
            </a:pPr>
            <a:endParaRPr lang="en-GB" sz="2400" dirty="0"/>
          </a:p>
          <a:p>
            <a:pPr marL="0" indent="0">
              <a:buNone/>
            </a:pPr>
            <a:endParaRPr lang="en-GB" sz="2400" dirty="0"/>
          </a:p>
        </p:txBody>
      </p:sp>
      <p:sp>
        <p:nvSpPr>
          <p:cNvPr id="4" name="TextBox 3">
            <a:extLst>
              <a:ext uri="{FF2B5EF4-FFF2-40B4-BE49-F238E27FC236}">
                <a16:creationId xmlns:a16="http://schemas.microsoft.com/office/drawing/2014/main" id="{B4C40B73-AEB1-4D8D-8069-F0AB125BECC7}"/>
              </a:ext>
            </a:extLst>
          </p:cNvPr>
          <p:cNvSpPr txBox="1"/>
          <p:nvPr/>
        </p:nvSpPr>
        <p:spPr>
          <a:xfrm>
            <a:off x="0" y="349001"/>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953235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A728D7-1CF8-4C3F-AFE5-CF1C061EC509}"/>
              </a:ext>
            </a:extLst>
          </p:cNvPr>
          <p:cNvSpPr>
            <a:spLocks noGrp="1"/>
          </p:cNvSpPr>
          <p:nvPr>
            <p:ph idx="1"/>
          </p:nvPr>
        </p:nvSpPr>
        <p:spPr>
          <a:xfrm>
            <a:off x="641987" y="772358"/>
            <a:ext cx="10908025" cy="6276512"/>
          </a:xfrm>
        </p:spPr>
        <p:txBody>
          <a:bodyPr>
            <a:normAutofit/>
          </a:bodyPr>
          <a:lstStyle/>
          <a:p>
            <a:pPr marL="0" indent="0">
              <a:buNone/>
            </a:pPr>
            <a:endParaRPr lang="en-GB" sz="1300" dirty="0">
              <a:latin typeface="Times New Roman" panose="02020603050405020304" pitchFamily="18" charset="0"/>
              <a:cs typeface="Times New Roman" panose="02020603050405020304" pitchFamily="18" charset="0"/>
            </a:endParaRPr>
          </a:p>
          <a:p>
            <a:pPr marL="0" indent="0">
              <a:buNone/>
            </a:pPr>
            <a:endParaRPr lang="en-GB" sz="1300" dirty="0">
              <a:latin typeface="Times New Roman" panose="02020603050405020304" pitchFamily="18" charset="0"/>
              <a:cs typeface="Times New Roman" panose="02020603050405020304" pitchFamily="18" charset="0"/>
            </a:endParaRPr>
          </a:p>
          <a:p>
            <a:pPr marL="0" indent="0">
              <a:buNone/>
            </a:pPr>
            <a:endParaRPr lang="en-GB" sz="1300" dirty="0">
              <a:latin typeface="Times New Roman" panose="02020603050405020304" pitchFamily="18" charset="0"/>
              <a:cs typeface="Times New Roman" panose="02020603050405020304" pitchFamily="18" charset="0"/>
            </a:endParaRPr>
          </a:p>
          <a:p>
            <a:r>
              <a:rPr lang="en-GB" sz="1300" dirty="0">
                <a:latin typeface="Times New Roman" panose="02020603050405020304" pitchFamily="18" charset="0"/>
                <a:cs typeface="Times New Roman" panose="02020603050405020304" pitchFamily="18" charset="0"/>
              </a:rPr>
              <a:t>Ainsworth D, (2017) Government launches new charities strategy. Civil Society.</a:t>
            </a:r>
          </a:p>
          <a:p>
            <a:pPr marL="0" indent="0">
              <a:buNone/>
            </a:pPr>
            <a:r>
              <a:rPr lang="en-GB" sz="1300" dirty="0">
                <a:latin typeface="Times New Roman" panose="02020603050405020304" pitchFamily="18" charset="0"/>
                <a:cs typeface="Times New Roman" panose="02020603050405020304" pitchFamily="18" charset="0"/>
              </a:rPr>
              <a:t>        [online]</a:t>
            </a:r>
          </a:p>
          <a:p>
            <a:pPr marL="0" indent="0">
              <a:buNone/>
            </a:pPr>
            <a:r>
              <a:rPr lang="en-GB" sz="1300" dirty="0">
                <a:latin typeface="Times New Roman" panose="02020603050405020304" pitchFamily="18" charset="0"/>
                <a:cs typeface="Times New Roman" panose="02020603050405020304" pitchFamily="18" charset="0"/>
              </a:rPr>
              <a:t>Accessed 27th July 2019</a:t>
            </a:r>
          </a:p>
          <a:p>
            <a:pPr marL="0" indent="0">
              <a:buNone/>
            </a:pPr>
            <a:r>
              <a:rPr lang="en-GB" sz="1300" dirty="0">
                <a:latin typeface="Times New Roman" panose="02020603050405020304" pitchFamily="18" charset="0"/>
                <a:cs typeface="Times New Roman" panose="02020603050405020304" pitchFamily="18" charset="0"/>
              </a:rPr>
              <a:t>Available at: https://www.civilsociety.co.uk/news/government-launches-new-civil-society-strategy.html </a:t>
            </a:r>
          </a:p>
          <a:p>
            <a:pPr marL="0" indent="0">
              <a:buNone/>
            </a:pPr>
            <a:endParaRPr lang="en-GB" sz="1300" dirty="0">
              <a:latin typeface="Times New Roman" panose="02020603050405020304" pitchFamily="18" charset="0"/>
              <a:cs typeface="Times New Roman" panose="02020603050405020304" pitchFamily="18" charset="0"/>
            </a:endParaRPr>
          </a:p>
          <a:p>
            <a:r>
              <a:rPr lang="en-GB" sz="1300" dirty="0">
                <a:latin typeface="Times New Roman" panose="02020603050405020304" pitchFamily="18" charset="0"/>
                <a:cs typeface="Times New Roman" panose="02020603050405020304" pitchFamily="18" charset="0"/>
              </a:rPr>
              <a:t>Gov.uk (2018) Government Outlines Vision to Empower and Invest in Society.</a:t>
            </a:r>
          </a:p>
          <a:p>
            <a:pPr marL="0" indent="0">
              <a:buNone/>
            </a:pPr>
            <a:r>
              <a:rPr lang="en-GB" sz="1300" dirty="0">
                <a:latin typeface="Times New Roman" panose="02020603050405020304" pitchFamily="18" charset="0"/>
                <a:cs typeface="Times New Roman" panose="02020603050405020304" pitchFamily="18" charset="0"/>
              </a:rPr>
              <a:t>        [Online]</a:t>
            </a:r>
          </a:p>
          <a:p>
            <a:pPr marL="0" indent="0">
              <a:buNone/>
            </a:pPr>
            <a:r>
              <a:rPr lang="en-GB" sz="1300" dirty="0">
                <a:latin typeface="Times New Roman" panose="02020603050405020304" pitchFamily="18" charset="0"/>
                <a:cs typeface="Times New Roman" panose="02020603050405020304" pitchFamily="18" charset="0"/>
              </a:rPr>
              <a:t>Accessed: 27th July 2019</a:t>
            </a:r>
          </a:p>
          <a:p>
            <a:pPr marL="0" indent="0">
              <a:buNone/>
            </a:pPr>
            <a:r>
              <a:rPr lang="en-GB" sz="1300" dirty="0">
                <a:latin typeface="Times New Roman" panose="02020603050405020304" pitchFamily="18" charset="0"/>
                <a:cs typeface="Times New Roman" panose="02020603050405020304" pitchFamily="18" charset="0"/>
              </a:rPr>
              <a:t>Available at: https://www.gov.uk/government/news/government-outlines-vision-to-empower-and-invest-in-society </a:t>
            </a:r>
          </a:p>
          <a:p>
            <a:pPr marL="0" indent="0">
              <a:buNone/>
            </a:pPr>
            <a:endParaRPr lang="en-GB" sz="1300" dirty="0">
              <a:latin typeface="Times New Roman" panose="02020603050405020304" pitchFamily="18" charset="0"/>
              <a:cs typeface="Times New Roman" panose="02020603050405020304" pitchFamily="18" charset="0"/>
            </a:endParaRPr>
          </a:p>
          <a:p>
            <a:r>
              <a:rPr lang="en-GB" sz="1300" dirty="0">
                <a:latin typeface="Times New Roman" panose="02020603050405020304" pitchFamily="18" charset="0"/>
                <a:cs typeface="Times New Roman" panose="02020603050405020304" pitchFamily="18" charset="0"/>
              </a:rPr>
              <a:t>House of Lords Library (2019). Public Procurement: Social Value and the Government’s Civil Society Strategy</a:t>
            </a:r>
          </a:p>
          <a:p>
            <a:pPr marL="0" indent="0">
              <a:buNone/>
            </a:pPr>
            <a:r>
              <a:rPr lang="en-GB" sz="1300" dirty="0">
                <a:latin typeface="Times New Roman" panose="02020603050405020304" pitchFamily="18" charset="0"/>
                <a:cs typeface="Times New Roman" panose="02020603050405020304" pitchFamily="18" charset="0"/>
              </a:rPr>
              <a:t>        [Online]</a:t>
            </a:r>
          </a:p>
          <a:p>
            <a:pPr marL="0" indent="0">
              <a:buNone/>
            </a:pPr>
            <a:r>
              <a:rPr lang="en-GB" sz="1300" dirty="0">
                <a:latin typeface="Times New Roman" panose="02020603050405020304" pitchFamily="18" charset="0"/>
                <a:cs typeface="Times New Roman" panose="02020603050405020304" pitchFamily="18" charset="0"/>
              </a:rPr>
              <a:t>Accessed: 29th July 2019</a:t>
            </a:r>
          </a:p>
          <a:p>
            <a:pPr marL="0" indent="0">
              <a:buNone/>
            </a:pPr>
            <a:r>
              <a:rPr lang="en-GB" sz="1300" dirty="0">
                <a:latin typeface="Times New Roman" panose="02020603050405020304" pitchFamily="18" charset="0"/>
                <a:cs typeface="Times New Roman" panose="02020603050405020304" pitchFamily="18" charset="0"/>
              </a:rPr>
              <a:t>Available at: https://researchbriefings.parliament.uk/ResearchBriefing/Summary/LLN-2019-0059 </a:t>
            </a:r>
          </a:p>
          <a:p>
            <a:pPr marL="0" indent="0">
              <a:buNone/>
            </a:pPr>
            <a:endParaRPr lang="en-GB" dirty="0"/>
          </a:p>
        </p:txBody>
      </p:sp>
      <p:sp>
        <p:nvSpPr>
          <p:cNvPr id="4" name="TextBox 3">
            <a:extLst>
              <a:ext uri="{FF2B5EF4-FFF2-40B4-BE49-F238E27FC236}">
                <a16:creationId xmlns:a16="http://schemas.microsoft.com/office/drawing/2014/main" id="{0D7CFC76-E7C0-4328-84AE-8270805E9225}"/>
              </a:ext>
            </a:extLst>
          </p:cNvPr>
          <p:cNvSpPr txBox="1"/>
          <p:nvPr/>
        </p:nvSpPr>
        <p:spPr>
          <a:xfrm>
            <a:off x="35345" y="179319"/>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
        <p:nvSpPr>
          <p:cNvPr id="5" name="Title 1">
            <a:extLst>
              <a:ext uri="{FF2B5EF4-FFF2-40B4-BE49-F238E27FC236}">
                <a16:creationId xmlns:a16="http://schemas.microsoft.com/office/drawing/2014/main" id="{56E3CC21-8FD1-43CE-B34E-53D274076499}"/>
              </a:ext>
            </a:extLst>
          </p:cNvPr>
          <p:cNvSpPr>
            <a:spLocks noGrp="1"/>
          </p:cNvSpPr>
          <p:nvPr>
            <p:ph type="title"/>
          </p:nvPr>
        </p:nvSpPr>
        <p:spPr>
          <a:xfrm>
            <a:off x="712844" y="772358"/>
            <a:ext cx="8596668" cy="1561977"/>
          </a:xfrm>
        </p:spPr>
        <p:txBody>
          <a:bodyPr/>
          <a:lstStyle/>
          <a:p>
            <a:pPr algn="ctr"/>
            <a:r>
              <a:rPr lang="en-GB"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3332901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9A5F2-927D-43F6-930C-92E55FF339F4}"/>
              </a:ext>
            </a:extLst>
          </p:cNvPr>
          <p:cNvSpPr>
            <a:spLocks noGrp="1"/>
          </p:cNvSpPr>
          <p:nvPr>
            <p:ph type="title"/>
          </p:nvPr>
        </p:nvSpPr>
        <p:spPr>
          <a:xfrm>
            <a:off x="677334" y="368423"/>
            <a:ext cx="8596668" cy="1561977"/>
          </a:xfrm>
        </p:spPr>
        <p:txBody>
          <a:bodyPr/>
          <a:lstStyle/>
          <a:p>
            <a:pPr algn="ctr"/>
            <a:r>
              <a:rPr lang="en-GB"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DD8965D-4774-407B-A4D4-9B1F4A6A9FA6}"/>
              </a:ext>
            </a:extLst>
          </p:cNvPr>
          <p:cNvSpPr>
            <a:spLocks noGrp="1"/>
          </p:cNvSpPr>
          <p:nvPr>
            <p:ph idx="1"/>
          </p:nvPr>
        </p:nvSpPr>
        <p:spPr>
          <a:xfrm>
            <a:off x="351944" y="1012055"/>
            <a:ext cx="8922058" cy="5477522"/>
          </a:xfrm>
        </p:spPr>
        <p:txBody>
          <a:bodyPr>
            <a:normAutofit fontScale="70000" lnSpcReduction="20000"/>
          </a:bodyPr>
          <a:lstStyle/>
          <a:p>
            <a:pPr marL="0" indent="0">
              <a:buNone/>
            </a:pPr>
            <a:endParaRPr lang="en-GB" dirty="0"/>
          </a:p>
          <a:p>
            <a:r>
              <a:rPr lang="en-GB" dirty="0">
                <a:latin typeface="Times New Roman" panose="02020603050405020304" pitchFamily="18" charset="0"/>
                <a:cs typeface="Times New Roman" panose="02020603050405020304" pitchFamily="18" charset="0"/>
              </a:rPr>
              <a:t>Inside government interactive forums and conferences. The Civil Society Strategy: What Does It Mean for the Future of the VCSE Sector? </a:t>
            </a:r>
          </a:p>
          <a:p>
            <a:pPr marL="0" indent="0">
              <a:buNone/>
            </a:pPr>
            <a:r>
              <a:rPr lang="en-GB" dirty="0">
                <a:latin typeface="Times New Roman" panose="02020603050405020304" pitchFamily="18" charset="0"/>
                <a:cs typeface="Times New Roman" panose="02020603050405020304" pitchFamily="18" charset="0"/>
              </a:rPr>
              <a:t>        [online]</a:t>
            </a:r>
          </a:p>
          <a:p>
            <a:pPr marL="0" indent="0">
              <a:buNone/>
            </a:pPr>
            <a:r>
              <a:rPr lang="en-GB" dirty="0">
                <a:latin typeface="Times New Roman" panose="02020603050405020304" pitchFamily="18" charset="0"/>
                <a:cs typeface="Times New Roman" panose="02020603050405020304" pitchFamily="18" charset="0"/>
              </a:rPr>
              <a:t>Accessed: 29th July 2019</a:t>
            </a:r>
          </a:p>
          <a:p>
            <a:pPr marL="0" indent="0">
              <a:buNone/>
            </a:pPr>
            <a:r>
              <a:rPr lang="en-GB" dirty="0">
                <a:latin typeface="Times New Roman" panose="02020603050405020304" pitchFamily="18" charset="0"/>
                <a:cs typeface="Times New Roman" panose="02020603050405020304" pitchFamily="18" charset="0"/>
              </a:rPr>
              <a:t>Available at: https://www.insidegovernment.co.uk/ </a:t>
            </a: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Mid Worcestershire Conservative Association (2019) Conservative Party Vice Chairman For Young People Welcomes New Youth Voice Projects</a:t>
            </a:r>
          </a:p>
          <a:p>
            <a:pPr marL="0" indent="0">
              <a:buNone/>
            </a:pPr>
            <a:r>
              <a:rPr lang="en-GB" dirty="0">
                <a:latin typeface="Times New Roman" panose="02020603050405020304" pitchFamily="18" charset="0"/>
                <a:cs typeface="Times New Roman" panose="02020603050405020304" pitchFamily="18" charset="0"/>
              </a:rPr>
              <a:t>        [Online]</a:t>
            </a:r>
          </a:p>
          <a:p>
            <a:pPr marL="0" indent="0">
              <a:buNone/>
            </a:pPr>
            <a:r>
              <a:rPr lang="en-GB" dirty="0">
                <a:latin typeface="Times New Roman" panose="02020603050405020304" pitchFamily="18" charset="0"/>
                <a:cs typeface="Times New Roman" panose="02020603050405020304" pitchFamily="18" charset="0"/>
              </a:rPr>
              <a:t>Accessed: 29th July 2019</a:t>
            </a:r>
          </a:p>
          <a:p>
            <a:pPr marL="0" indent="0">
              <a:buNone/>
            </a:pPr>
            <a:r>
              <a:rPr lang="en-GB" dirty="0">
                <a:latin typeface="Times New Roman" panose="02020603050405020304" pitchFamily="18" charset="0"/>
                <a:cs typeface="Times New Roman" panose="02020603050405020304" pitchFamily="18" charset="0"/>
              </a:rPr>
              <a:t>Available at: </a:t>
            </a:r>
            <a:r>
              <a:rPr lang="en-GB" dirty="0">
                <a:latin typeface="Times New Roman" panose="02020603050405020304" pitchFamily="18" charset="0"/>
                <a:cs typeface="Times New Roman" panose="02020603050405020304" pitchFamily="18" charset="0"/>
                <a:hlinkClick r:id="rId2"/>
              </a:rPr>
              <a:t>https://www.midworcestershireconservatives.org.uk/news/conservative-party-vice-chairman-young-people-</a:t>
            </a:r>
            <a:r>
              <a:rPr lang="en-GB" dirty="0">
                <a:latin typeface="Times New Roman" panose="02020603050405020304" pitchFamily="18" charset="0"/>
                <a:cs typeface="Times New Roman" panose="02020603050405020304" pitchFamily="18" charset="0"/>
              </a:rPr>
              <a:t>     welcomes-new-youth-voice-projects </a:t>
            </a: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Weakley</a:t>
            </a:r>
            <a:r>
              <a:rPr lang="en-GB" dirty="0">
                <a:latin typeface="Times New Roman" panose="02020603050405020304" pitchFamily="18" charset="0"/>
                <a:cs typeface="Times New Roman" panose="02020603050405020304" pitchFamily="18" charset="0"/>
              </a:rPr>
              <a:t> K (2019) Mims Davies leaves civil society minister post for new role. Civil Society</a:t>
            </a:r>
          </a:p>
          <a:p>
            <a:pPr marL="0" indent="0">
              <a:buNone/>
            </a:pPr>
            <a:r>
              <a:rPr lang="en-GB" dirty="0">
                <a:latin typeface="Times New Roman" panose="02020603050405020304" pitchFamily="18" charset="0"/>
                <a:cs typeface="Times New Roman" panose="02020603050405020304" pitchFamily="18" charset="0"/>
              </a:rPr>
              <a:t>        [Online]</a:t>
            </a:r>
          </a:p>
          <a:p>
            <a:pPr marL="0" indent="0">
              <a:buNone/>
            </a:pPr>
            <a:r>
              <a:rPr lang="en-GB" dirty="0">
                <a:latin typeface="Times New Roman" panose="02020603050405020304" pitchFamily="18" charset="0"/>
                <a:cs typeface="Times New Roman" panose="02020603050405020304" pitchFamily="18" charset="0"/>
              </a:rPr>
              <a:t>Accessed: 29 July 2019</a:t>
            </a:r>
          </a:p>
          <a:p>
            <a:pPr marL="0" indent="0">
              <a:buNone/>
            </a:pPr>
            <a:r>
              <a:rPr lang="en-GB" dirty="0">
                <a:latin typeface="Times New Roman" panose="02020603050405020304" pitchFamily="18" charset="0"/>
                <a:cs typeface="Times New Roman" panose="02020603050405020304" pitchFamily="18" charset="0"/>
              </a:rPr>
              <a:t>Available at:  https://www.civilsociety.co.uk/news/mims-davies-leaves-civil-society-minister-post-for-new-role.html </a:t>
            </a: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AF2EC76C-EEFB-4113-9E16-5460EB2F7C83}"/>
              </a:ext>
            </a:extLst>
          </p:cNvPr>
          <p:cNvSpPr txBox="1"/>
          <p:nvPr/>
        </p:nvSpPr>
        <p:spPr>
          <a:xfrm>
            <a:off x="0" y="331246"/>
            <a:ext cx="12192000" cy="369332"/>
          </a:xfrm>
          <a:prstGeom prst="rect">
            <a:avLst/>
          </a:prstGeom>
          <a:noFill/>
        </p:spPr>
        <p:txBody>
          <a:bodyPr wrap="square" rtlCol="0">
            <a:spAutoFit/>
          </a:bodyPr>
          <a:lstStyle/>
          <a:p>
            <a:r>
              <a:rPr lang="en-GB" dirty="0"/>
              <a:t>  Student number: 1603261            </a:t>
            </a:r>
            <a:r>
              <a:rPr lang="en-GB" b="1" dirty="0"/>
              <a:t> </a:t>
            </a:r>
            <a:r>
              <a:rPr lang="en-GB" dirty="0"/>
              <a:t>                                                                                      ECAY4002 Assignment 2</a:t>
            </a:r>
          </a:p>
        </p:txBody>
      </p:sp>
    </p:spTree>
    <p:extLst>
      <p:ext uri="{BB962C8B-B14F-4D97-AF65-F5344CB8AC3E}">
        <p14:creationId xmlns:p14="http://schemas.microsoft.com/office/powerpoint/2010/main" val="7686748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162</TotalTime>
  <Words>931</Words>
  <Application>Microsoft Office PowerPoint</Application>
  <PresentationFormat>Widescreen</PresentationFormat>
  <Paragraphs>106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Times New Roman</vt:lpstr>
      <vt:lpstr>Trebuchet MS</vt:lpstr>
      <vt:lpstr>Wingdings 3</vt:lpstr>
      <vt:lpstr>Facet</vt:lpstr>
      <vt:lpstr>Civil Society  Strategy  Outline one strategy designed to  empower individuals and enable their voices to be heard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Civil Society Strategy</dc:title>
  <dc:creator>Claire Thomson (1603261)</dc:creator>
  <cp:lastModifiedBy>Claire Thomson (1603261)</cp:lastModifiedBy>
  <cp:revision>13</cp:revision>
  <dcterms:created xsi:type="dcterms:W3CDTF">2019-07-29T15:39:41Z</dcterms:created>
  <dcterms:modified xsi:type="dcterms:W3CDTF">2019-07-29T18:21:53Z</dcterms:modified>
</cp:coreProperties>
</file>