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el Bowen (P152026)" initials="JB(" lastIdx="1" clrIdx="0">
    <p:extLst>
      <p:ext uri="{19B8F6BF-5375-455C-9EA6-DF929625EA0E}">
        <p15:presenceInfo xmlns:p15="http://schemas.microsoft.com/office/powerpoint/2012/main" userId="S::jbowen.152026@student.uwtsd.ac.uk::468da1ea-0a87-4762-af4b-013d4244882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300"/>
    <a:srgbClr val="FFFC00"/>
    <a:srgbClr val="1FFF00"/>
    <a:srgbClr val="942092"/>
    <a:srgbClr val="00FD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55"/>
    <p:restoredTop sz="93960"/>
  </p:normalViewPr>
  <p:slideViewPr>
    <p:cSldViewPr snapToGrid="0" snapToObjects="1">
      <p:cViewPr varScale="1">
        <p:scale>
          <a:sx n="64" d="100"/>
          <a:sy n="64" d="100"/>
        </p:scale>
        <p:origin x="192"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10-23T01:07:15.874"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F6DB40-7241-4546-B2DF-6173B46C6231}" type="datetimeFigureOut">
              <a:rPr lang="en-US" smtClean="0"/>
              <a:t>10/22/18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4C7FAC-78D7-2343-8F27-44F77808224D}" type="slidenum">
              <a:rPr lang="en-US" smtClean="0"/>
              <a:t>‹#›</a:t>
            </a:fld>
            <a:endParaRPr lang="en-US"/>
          </a:p>
        </p:txBody>
      </p:sp>
    </p:spTree>
    <p:extLst>
      <p:ext uri="{BB962C8B-B14F-4D97-AF65-F5344CB8AC3E}">
        <p14:creationId xmlns:p14="http://schemas.microsoft.com/office/powerpoint/2010/main" val="21935104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A4C7FAC-78D7-2343-8F27-44F77808224D}" type="slidenum">
              <a:rPr lang="en-US" smtClean="0"/>
              <a:t>2</a:t>
            </a:fld>
            <a:endParaRPr lang="en-US"/>
          </a:p>
        </p:txBody>
      </p:sp>
    </p:spTree>
    <p:extLst>
      <p:ext uri="{BB962C8B-B14F-4D97-AF65-F5344CB8AC3E}">
        <p14:creationId xmlns:p14="http://schemas.microsoft.com/office/powerpoint/2010/main" val="3808919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B2F16-8531-2F47-A8BC-801A7E8A91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24E9C2B-387E-D74D-8B26-D818D73631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BE2B241-4CFA-D647-8421-1763DC4DA31E}"/>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5" name="Footer Placeholder 4">
            <a:extLst>
              <a:ext uri="{FF2B5EF4-FFF2-40B4-BE49-F238E27FC236}">
                <a16:creationId xmlns:a16="http://schemas.microsoft.com/office/drawing/2014/main" id="{107A783B-0D90-9946-A99D-472EB9AE78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6F9DAB-3FFF-5440-83DE-E4D4B50481E8}"/>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3989448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80ACF-0541-024F-99E0-3496210F07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3AE1819-E2E1-814C-A983-CBA2EF5AB00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EFDCD7-C009-0C4B-8390-177B146116DB}"/>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5" name="Footer Placeholder 4">
            <a:extLst>
              <a:ext uri="{FF2B5EF4-FFF2-40B4-BE49-F238E27FC236}">
                <a16:creationId xmlns:a16="http://schemas.microsoft.com/office/drawing/2014/main" id="{90633153-3A7C-CB48-B07F-A9B57AAA1A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8A6B6C-CF4D-5642-912A-D2054DCCB24F}"/>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818977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B9957-C8D2-4D49-AB6E-CF068DCA96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493B1B9-ACD8-5249-9075-0A4885A09A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0A33F92-DD98-C649-9507-52BA370DDD80}"/>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5" name="Footer Placeholder 4">
            <a:extLst>
              <a:ext uri="{FF2B5EF4-FFF2-40B4-BE49-F238E27FC236}">
                <a16:creationId xmlns:a16="http://schemas.microsoft.com/office/drawing/2014/main" id="{48D4B7E0-DCDD-E846-98EB-164DD91B4D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11F4A3-4662-7142-AC62-D29C13F615EA}"/>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173450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3B1C4-851C-DC4B-8F54-27CFB9E105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84900A4-C94D-DE40-9D60-383A3439973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FD11CB-0AB1-3346-88ED-47F335187F0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002F9D3-98AF-FF4B-99DF-6E1FCC09A54E}"/>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6" name="Footer Placeholder 5">
            <a:extLst>
              <a:ext uri="{FF2B5EF4-FFF2-40B4-BE49-F238E27FC236}">
                <a16:creationId xmlns:a16="http://schemas.microsoft.com/office/drawing/2014/main" id="{24E459A2-557B-FC4A-8915-BAEBEC29DF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EF01F3-EFD0-AE41-BD88-10E4B4757350}"/>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1824937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02C1-D93B-894E-A30A-50E8D204BD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8154900-DDB2-2A4E-87A4-F66D5C4DD2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B2F59C7-EBCC-EB45-A7A6-BB4DF5767E4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6F84C70-68AD-8F4D-8D81-58BE9FC8A4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0DF9090-908D-1147-8B45-C02A55BDB09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DC6B7C2-42C6-804B-8926-F7A9C2360ED9}"/>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8" name="Footer Placeholder 7">
            <a:extLst>
              <a:ext uri="{FF2B5EF4-FFF2-40B4-BE49-F238E27FC236}">
                <a16:creationId xmlns:a16="http://schemas.microsoft.com/office/drawing/2014/main" id="{091FF1EE-F696-864D-9786-9F3FBED9DDB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B6DFD41-F60B-1A40-9C77-31313116B623}"/>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2031403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0A61-EDBB-C248-BF12-A308C9D00F2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51AFF8A-B10F-EA49-8314-D52D0497AF15}"/>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4" name="Footer Placeholder 3">
            <a:extLst>
              <a:ext uri="{FF2B5EF4-FFF2-40B4-BE49-F238E27FC236}">
                <a16:creationId xmlns:a16="http://schemas.microsoft.com/office/drawing/2014/main" id="{43F6B38B-C747-B84F-B6B4-457879A478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797C037-8349-B84F-9088-C162C4F2769E}"/>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1213745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D42308-BAF6-4347-9819-D95E2E8ABDA6}"/>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3" name="Footer Placeholder 2">
            <a:extLst>
              <a:ext uri="{FF2B5EF4-FFF2-40B4-BE49-F238E27FC236}">
                <a16:creationId xmlns:a16="http://schemas.microsoft.com/office/drawing/2014/main" id="{9CE0C994-BB8A-6446-BEC9-079227C9CF2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0DEDC5-B77E-B640-863B-34D688B4A7CA}"/>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822349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06CEA-E2CE-164E-99A9-F9101EDD83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5B0AD9F-A22A-5244-A6DC-D02AE85E73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95F709-5593-4441-A26A-C89BF0FF29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720C4B-E7C4-F74C-9BC5-48DA1CC63BA6}"/>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6" name="Footer Placeholder 5">
            <a:extLst>
              <a:ext uri="{FF2B5EF4-FFF2-40B4-BE49-F238E27FC236}">
                <a16:creationId xmlns:a16="http://schemas.microsoft.com/office/drawing/2014/main" id="{18F7DC6F-FB79-4B41-B4E4-9CC8A534E0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E555A9-34B8-7343-930D-F6680BC53F8D}"/>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3966082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7F2B-DF94-9540-A976-B4BD39E5E1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88A52C-AF37-9846-AE87-769F8B8C00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0A8C572-E936-D442-B688-CF257A3B82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869470C-3599-D647-812F-C0648DE43CBC}"/>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6" name="Footer Placeholder 5">
            <a:extLst>
              <a:ext uri="{FF2B5EF4-FFF2-40B4-BE49-F238E27FC236}">
                <a16:creationId xmlns:a16="http://schemas.microsoft.com/office/drawing/2014/main" id="{100FF02A-DBB1-244D-B297-8714A6EEF6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003D08-373B-384D-8A6C-6979706FE592}"/>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2699875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9F946-0AE4-9246-86E0-7E393E2D544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066ED16-14B2-B347-B0F3-9CF00D07194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D53AD2-B978-7F4B-8A4A-3E15D6CE1E91}"/>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5" name="Footer Placeholder 4">
            <a:extLst>
              <a:ext uri="{FF2B5EF4-FFF2-40B4-BE49-F238E27FC236}">
                <a16:creationId xmlns:a16="http://schemas.microsoft.com/office/drawing/2014/main" id="{B50ED027-3D59-BE4E-8344-0620C10569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1E3D27-FEC2-4744-B749-5939F4ACB474}"/>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1261774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84815E-1717-7946-BF78-E3F4201EF2D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678AE12-D01D-9A4B-ACD3-3326096BC0A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77300F-7042-A543-8ADE-3AD2946B4CB8}"/>
              </a:ext>
            </a:extLst>
          </p:cNvPr>
          <p:cNvSpPr>
            <a:spLocks noGrp="1"/>
          </p:cNvSpPr>
          <p:nvPr>
            <p:ph type="dt" sz="half" idx="10"/>
          </p:nvPr>
        </p:nvSpPr>
        <p:spPr/>
        <p:txBody>
          <a:bodyPr/>
          <a:lstStyle/>
          <a:p>
            <a:fld id="{C22438CF-FC0D-E248-B67A-36BBA74F417C}" type="datetimeFigureOut">
              <a:rPr lang="en-US" smtClean="0"/>
              <a:t>10/22/18</a:t>
            </a:fld>
            <a:endParaRPr lang="en-US"/>
          </a:p>
        </p:txBody>
      </p:sp>
      <p:sp>
        <p:nvSpPr>
          <p:cNvPr id="5" name="Footer Placeholder 4">
            <a:extLst>
              <a:ext uri="{FF2B5EF4-FFF2-40B4-BE49-F238E27FC236}">
                <a16:creationId xmlns:a16="http://schemas.microsoft.com/office/drawing/2014/main" id="{0E0BB886-EED1-914D-A511-3630F94009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391F9E-AD02-0C46-8FB4-0A62528E4B48}"/>
              </a:ext>
            </a:extLst>
          </p:cNvPr>
          <p:cNvSpPr>
            <a:spLocks noGrp="1"/>
          </p:cNvSpPr>
          <p:nvPr>
            <p:ph type="sldNum" sz="quarter" idx="12"/>
          </p:nvPr>
        </p:nvSpPr>
        <p:spPr/>
        <p:txBody>
          <a:bodyPr/>
          <a:lstStyle/>
          <a:p>
            <a:fld id="{5CCBF61A-43B3-DD45-9372-39EEB9DECE89}" type="slidenum">
              <a:rPr lang="en-US" smtClean="0"/>
              <a:t>‹#›</a:t>
            </a:fld>
            <a:endParaRPr lang="en-US"/>
          </a:p>
        </p:txBody>
      </p:sp>
    </p:spTree>
    <p:extLst>
      <p:ext uri="{BB962C8B-B14F-4D97-AF65-F5344CB8AC3E}">
        <p14:creationId xmlns:p14="http://schemas.microsoft.com/office/powerpoint/2010/main" val="2367130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FFEC02-41E9-A64C-B7BD-128207933C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81C528-4BFE-1A4C-A136-34B8607B05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DB03E1-3291-1640-9693-DB5EB000F7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2438CF-FC0D-E248-B67A-36BBA74F417C}" type="datetimeFigureOut">
              <a:rPr lang="en-US" smtClean="0"/>
              <a:t>10/22/18</a:t>
            </a:fld>
            <a:endParaRPr lang="en-US"/>
          </a:p>
        </p:txBody>
      </p:sp>
      <p:sp>
        <p:nvSpPr>
          <p:cNvPr id="5" name="Footer Placeholder 4">
            <a:extLst>
              <a:ext uri="{FF2B5EF4-FFF2-40B4-BE49-F238E27FC236}">
                <a16:creationId xmlns:a16="http://schemas.microsoft.com/office/drawing/2014/main" id="{7F75E88D-7402-0C47-A48C-9A8E55698F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2E65EAC-2A1B-7B4B-8521-44CBE12FC9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CBF61A-43B3-DD45-9372-39EEB9DECE89}" type="slidenum">
              <a:rPr lang="en-US" smtClean="0"/>
              <a:t>‹#›</a:t>
            </a:fld>
            <a:endParaRPr lang="en-US"/>
          </a:p>
        </p:txBody>
      </p:sp>
    </p:spTree>
    <p:extLst>
      <p:ext uri="{BB962C8B-B14F-4D97-AF65-F5344CB8AC3E}">
        <p14:creationId xmlns:p14="http://schemas.microsoft.com/office/powerpoint/2010/main" val="17156888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1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1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hyperlink" Target="https://www.youtube.com/watch?v=tjzFfU43wuQ"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edutopia.org/blog/5-benefits-of-outdoor-education-michael-becker" TargetMode="External"/><Relationship Id="rId2" Type="http://schemas.openxmlformats.org/officeDocument/2006/relationships/hyperlink" Target="https://beta.gov.wales/additional-learning-needs-transformation-programme-introduction" TargetMode="External"/><Relationship Id="rId1" Type="http://schemas.openxmlformats.org/officeDocument/2006/relationships/slideLayout" Target="../slideLayouts/slideLayout2.xml"/><Relationship Id="rId6" Type="http://schemas.openxmlformats.org/officeDocument/2006/relationships/hyperlink" Target="https://www.englishoutdoorcouncil.org/benefits.of.outdoor.learning.html" TargetMode="External"/><Relationship Id="rId5" Type="http://schemas.openxmlformats.org/officeDocument/2006/relationships/hyperlink" Target="https://education.gov.scot/parentzone/additional-support/specific-support-needs/social-and-emotional-factors/Social%20and%20emotional%20behavioural%20needs" TargetMode="External"/><Relationship Id="rId4" Type="http://schemas.openxmlformats.org/officeDocument/2006/relationships/hyperlink" Target="http://changingpathways.org/therapy-counselling/children-and-young-peoples-counselling/"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simplypsychology.org/learning-kolb.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responseability.org/__data/assets/pdf_file/0020/4862/Children-with-Additional-Needs.pdf" TargetMode="External"/><Relationship Id="rId2" Type="http://schemas.openxmlformats.org/officeDocument/2006/relationships/hyperlink" Target="https://safesupportivelearning.ed.gov/training-technical-assistance/roles/school-support-staf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4859045-E6B2-CC4B-B899-0FC585E7AB6E}"/>
              </a:ext>
            </a:extLst>
          </p:cNvPr>
          <p:cNvSpPr>
            <a:spLocks noGrp="1"/>
          </p:cNvSpPr>
          <p:nvPr>
            <p:ph type="subTitle" idx="1"/>
          </p:nvPr>
        </p:nvSpPr>
        <p:spPr>
          <a:xfrm>
            <a:off x="1524000" y="3602038"/>
            <a:ext cx="9144000" cy="1655762"/>
          </a:xfrm>
        </p:spPr>
        <p:txBody>
          <a:bodyPr>
            <a:normAutofit/>
          </a:bodyPr>
          <a:lstStyle/>
          <a:p>
            <a:r>
              <a:rPr lang="en-US" sz="4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M6X01530</a:t>
            </a:r>
          </a:p>
          <a:p>
            <a:r>
              <a:rPr lang="en-US" sz="4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Radical Education</a:t>
            </a:r>
          </a:p>
        </p:txBody>
      </p:sp>
      <p:sp>
        <p:nvSpPr>
          <p:cNvPr id="5" name="Rectangle 4">
            <a:extLst>
              <a:ext uri="{FF2B5EF4-FFF2-40B4-BE49-F238E27FC236}">
                <a16:creationId xmlns:a16="http://schemas.microsoft.com/office/drawing/2014/main" id="{940D4378-D923-D94C-8F02-159049DFBC76}"/>
              </a:ext>
            </a:extLst>
          </p:cNvPr>
          <p:cNvSpPr/>
          <p:nvPr/>
        </p:nvSpPr>
        <p:spPr>
          <a:xfrm>
            <a:off x="4371169" y="2678708"/>
            <a:ext cx="3449662"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Joel Bowen</a:t>
            </a:r>
          </a:p>
        </p:txBody>
      </p:sp>
    </p:spTree>
    <p:extLst>
      <p:ext uri="{BB962C8B-B14F-4D97-AF65-F5344CB8AC3E}">
        <p14:creationId xmlns:p14="http://schemas.microsoft.com/office/powerpoint/2010/main" val="2107142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loud Callout 5">
            <a:extLst>
              <a:ext uri="{FF2B5EF4-FFF2-40B4-BE49-F238E27FC236}">
                <a16:creationId xmlns:a16="http://schemas.microsoft.com/office/drawing/2014/main" id="{835B757E-1C20-F241-830D-4BB98017C228}"/>
              </a:ext>
            </a:extLst>
          </p:cNvPr>
          <p:cNvSpPr/>
          <p:nvPr/>
        </p:nvSpPr>
        <p:spPr>
          <a:xfrm rot="601995">
            <a:off x="4396597" y="2523225"/>
            <a:ext cx="2467155" cy="1811548"/>
          </a:xfrm>
          <a:prstGeom prst="cloudCallout">
            <a:avLst>
              <a:gd name="adj1" fmla="val -28519"/>
              <a:gd name="adj2" fmla="val 96269"/>
            </a:avLst>
          </a:prstGeom>
          <a:noFill/>
          <a:ln w="38100">
            <a:solidFill>
              <a:srgbClr val="1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D2A775E-4389-1445-8E60-5B381C9962F1}"/>
              </a:ext>
            </a:extLst>
          </p:cNvPr>
          <p:cNvSpPr/>
          <p:nvPr/>
        </p:nvSpPr>
        <p:spPr>
          <a:xfrm>
            <a:off x="4874037" y="2967334"/>
            <a:ext cx="151227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Brief</a:t>
            </a:r>
          </a:p>
        </p:txBody>
      </p:sp>
      <p:sp>
        <p:nvSpPr>
          <p:cNvPr id="8" name="Rectangle 7">
            <a:extLst>
              <a:ext uri="{FF2B5EF4-FFF2-40B4-BE49-F238E27FC236}">
                <a16:creationId xmlns:a16="http://schemas.microsoft.com/office/drawing/2014/main" id="{50263338-B330-6C44-8A94-8B5A5D3A7D49}"/>
              </a:ext>
            </a:extLst>
          </p:cNvPr>
          <p:cNvSpPr/>
          <p:nvPr/>
        </p:nvSpPr>
        <p:spPr>
          <a:xfrm>
            <a:off x="170320" y="201572"/>
            <a:ext cx="9525771" cy="923330"/>
          </a:xfrm>
          <a:prstGeom prst="rect">
            <a:avLst/>
          </a:prstGeom>
          <a:noFill/>
        </p:spPr>
        <p:txBody>
          <a:bodyPr wrap="squar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My Ideal Learnin</a:t>
            </a:r>
            <a:r>
              <a:rPr lang="en-US" sz="2800" dirty="0">
                <a:ln w="0"/>
                <a:effectLst>
                  <a:outerShdw blurRad="38100" dist="19050" dir="2700000" algn="tl" rotWithShape="0">
                    <a:schemeClr val="dk1">
                      <a:alpha val="40000"/>
                    </a:schemeClr>
                  </a:outerShdw>
                </a:effectLst>
              </a:rPr>
              <a:t>g Environment for a specific group of learners</a:t>
            </a:r>
            <a:r>
              <a:rPr lang="en-US" sz="5400" dirty="0">
                <a:ln w="0"/>
                <a:effectLst>
                  <a:outerShdw blurRad="38100" dist="19050" dir="2700000" algn="tl" rotWithShape="0">
                    <a:schemeClr val="dk1">
                      <a:alpha val="40000"/>
                    </a:schemeClr>
                  </a:outerShdw>
                </a:effectLst>
              </a:rPr>
              <a:t>.</a:t>
            </a:r>
            <a:endParaRPr lang="en-US" sz="5400" b="0" cap="none" spc="0" dirty="0">
              <a:ln w="0"/>
              <a:solidFill>
                <a:schemeClr val="tx1"/>
              </a:solidFill>
              <a:effectLst>
                <a:outerShdw blurRad="38100" dist="19050" dir="2700000" algn="tl" rotWithShape="0">
                  <a:schemeClr val="dk1">
                    <a:alpha val="40000"/>
                  </a:schemeClr>
                </a:outerShdw>
              </a:effectLst>
            </a:endParaRPr>
          </a:p>
        </p:txBody>
      </p:sp>
      <p:cxnSp>
        <p:nvCxnSpPr>
          <p:cNvPr id="10" name="Straight Arrow Connector 9">
            <a:extLst>
              <a:ext uri="{FF2B5EF4-FFF2-40B4-BE49-F238E27FC236}">
                <a16:creationId xmlns:a16="http://schemas.microsoft.com/office/drawing/2014/main" id="{9124DAA8-3E46-B647-807E-BC41C45F4F25}"/>
              </a:ext>
            </a:extLst>
          </p:cNvPr>
          <p:cNvCxnSpPr>
            <a:cxnSpLocks/>
          </p:cNvCxnSpPr>
          <p:nvPr/>
        </p:nvCxnSpPr>
        <p:spPr>
          <a:xfrm flipH="1" flipV="1">
            <a:off x="2225615" y="1124902"/>
            <a:ext cx="2242869" cy="1687309"/>
          </a:xfrm>
          <a:prstGeom prst="straightConnector1">
            <a:avLst/>
          </a:prstGeom>
          <a:ln w="76200">
            <a:solidFill>
              <a:srgbClr val="1FFF00"/>
            </a:solidFill>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9419672-686A-BB4B-8320-126F44FC5565}"/>
              </a:ext>
            </a:extLst>
          </p:cNvPr>
          <p:cNvSpPr/>
          <p:nvPr/>
        </p:nvSpPr>
        <p:spPr>
          <a:xfrm>
            <a:off x="5992483" y="1341700"/>
            <a:ext cx="5745193" cy="2215991"/>
          </a:xfrm>
          <a:prstGeom prst="rect">
            <a:avLst/>
          </a:prstGeom>
          <a:noFill/>
        </p:spPr>
        <p:txBody>
          <a:bodyPr wrap="square" lIns="91440" tIns="45720" rIns="91440" bIns="45720">
            <a:spAutoFit/>
          </a:bodyPr>
          <a:lstStyle/>
          <a:p>
            <a:pPr algn="ctr"/>
            <a:r>
              <a:rPr lang="en-US" sz="2800" dirty="0">
                <a:ln w="0"/>
                <a:effectLst>
                  <a:outerShdw blurRad="38100" dist="19050" dir="2700000" algn="tl" rotWithShape="0">
                    <a:schemeClr val="dk1">
                      <a:alpha val="40000"/>
                    </a:schemeClr>
                  </a:outerShdw>
                </a:effectLst>
              </a:rPr>
              <a:t>Show </a:t>
            </a:r>
            <a:r>
              <a:rPr lang="en-GB" sz="2800" dirty="0"/>
              <a:t>how my learning environment will be structured to meet the educational needs of my learners.</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cxnSp>
        <p:nvCxnSpPr>
          <p:cNvPr id="16" name="Straight Arrow Connector 15">
            <a:extLst>
              <a:ext uri="{FF2B5EF4-FFF2-40B4-BE49-F238E27FC236}">
                <a16:creationId xmlns:a16="http://schemas.microsoft.com/office/drawing/2014/main" id="{1A318ED7-3DAF-8D45-9DB7-DCC42DBE84DF}"/>
              </a:ext>
            </a:extLst>
          </p:cNvPr>
          <p:cNvCxnSpPr>
            <a:cxnSpLocks/>
          </p:cNvCxnSpPr>
          <p:nvPr/>
        </p:nvCxnSpPr>
        <p:spPr>
          <a:xfrm flipV="1">
            <a:off x="7088728" y="2756423"/>
            <a:ext cx="416028" cy="645170"/>
          </a:xfrm>
          <a:prstGeom prst="straightConnector1">
            <a:avLst/>
          </a:prstGeom>
          <a:ln w="57150">
            <a:solidFill>
              <a:srgbClr val="1FFF00"/>
            </a:solidFill>
            <a:tailEnd type="triangle"/>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85D9FDC9-A982-6E4A-A03B-A893525CBF6C}"/>
              </a:ext>
            </a:extLst>
          </p:cNvPr>
          <p:cNvSpPr/>
          <p:nvPr/>
        </p:nvSpPr>
        <p:spPr>
          <a:xfrm>
            <a:off x="201696" y="5624973"/>
            <a:ext cx="11788607" cy="954107"/>
          </a:xfrm>
          <a:prstGeom prst="rect">
            <a:avLst/>
          </a:prstGeom>
          <a:noFill/>
        </p:spPr>
        <p:txBody>
          <a:bodyPr wrap="squar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Show evidence and research to show how it meets the needs of the learners, displaying the ideas of relevant theorists along the way.</a:t>
            </a:r>
          </a:p>
        </p:txBody>
      </p:sp>
      <p:cxnSp>
        <p:nvCxnSpPr>
          <p:cNvPr id="21" name="Straight Arrow Connector 20">
            <a:extLst>
              <a:ext uri="{FF2B5EF4-FFF2-40B4-BE49-F238E27FC236}">
                <a16:creationId xmlns:a16="http://schemas.microsoft.com/office/drawing/2014/main" id="{C50752F2-AD9B-584C-98D7-4000ECF04F78}"/>
              </a:ext>
            </a:extLst>
          </p:cNvPr>
          <p:cNvCxnSpPr>
            <a:cxnSpLocks/>
          </p:cNvCxnSpPr>
          <p:nvPr/>
        </p:nvCxnSpPr>
        <p:spPr>
          <a:xfrm>
            <a:off x="6386310" y="4274910"/>
            <a:ext cx="910432" cy="1350063"/>
          </a:xfrm>
          <a:prstGeom prst="straightConnector1">
            <a:avLst/>
          </a:prstGeom>
          <a:ln w="57150">
            <a:solidFill>
              <a:srgbClr val="1FFF00"/>
            </a:solidFill>
            <a:tailEnd type="triangle"/>
          </a:ln>
        </p:spPr>
        <p:style>
          <a:lnRef idx="1">
            <a:schemeClr val="accent1"/>
          </a:lnRef>
          <a:fillRef idx="0">
            <a:schemeClr val="accent1"/>
          </a:fillRef>
          <a:effectRef idx="0">
            <a:schemeClr val="accent1"/>
          </a:effectRef>
          <a:fontRef idx="minor">
            <a:schemeClr val="tx1"/>
          </a:fontRef>
        </p:style>
      </p:cxnSp>
      <p:pic>
        <p:nvPicPr>
          <p:cNvPr id="27" name="Graphic 26" descr="Open Book">
            <a:extLst>
              <a:ext uri="{FF2B5EF4-FFF2-40B4-BE49-F238E27FC236}">
                <a16:creationId xmlns:a16="http://schemas.microsoft.com/office/drawing/2014/main" id="{16592FFA-E009-BF45-923E-990D297FEF3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15188" y="3192184"/>
            <a:ext cx="1978662" cy="1978662"/>
          </a:xfrm>
          <a:prstGeom prst="rect">
            <a:avLst/>
          </a:prstGeom>
        </p:spPr>
      </p:pic>
    </p:spTree>
    <p:extLst>
      <p:ext uri="{BB962C8B-B14F-4D97-AF65-F5344CB8AC3E}">
        <p14:creationId xmlns:p14="http://schemas.microsoft.com/office/powerpoint/2010/main" val="1292027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660606-53EB-C64E-BC59-66DAABFC2CC3}"/>
              </a:ext>
            </a:extLst>
          </p:cNvPr>
          <p:cNvSpPr/>
          <p:nvPr/>
        </p:nvSpPr>
        <p:spPr>
          <a:xfrm>
            <a:off x="7740000" y="868877"/>
            <a:ext cx="4009177" cy="4154984"/>
          </a:xfrm>
          <a:prstGeom prst="rect">
            <a:avLst/>
          </a:prstGeom>
          <a:noFill/>
        </p:spPr>
        <p:txBody>
          <a:bodyPr wrap="square" lIns="91440" tIns="45720" rIns="91440" bIns="45720">
            <a:spAutoFit/>
          </a:bodyPr>
          <a:lstStyle/>
          <a:p>
            <a:r>
              <a:rPr lang="en-GB" sz="2400" dirty="0"/>
              <a:t>Follows the concepts and theories of Maria Montessori.</a:t>
            </a:r>
          </a:p>
          <a:p>
            <a:endParaRPr lang="en-GB" sz="2400" dirty="0"/>
          </a:p>
          <a:p>
            <a:endParaRPr lang="en-GB" sz="2400" dirty="0"/>
          </a:p>
          <a:p>
            <a:r>
              <a:rPr lang="en-GB" sz="2400" dirty="0"/>
              <a:t>Cater to children from the ages 3 to 11 with additional learning needs, like ADHD and Asperger’s syndrome. </a:t>
            </a:r>
            <a:endParaRPr lang="en-GB" sz="3200" dirty="0"/>
          </a:p>
          <a:p>
            <a:endParaRPr lang="en-GB" sz="2400" dirty="0"/>
          </a:p>
          <a:p>
            <a:endParaRPr lang="en-GB" sz="2400" dirty="0"/>
          </a:p>
          <a:p>
            <a:r>
              <a:rPr lang="en-GB" sz="2400" dirty="0"/>
              <a:t> </a:t>
            </a:r>
          </a:p>
        </p:txBody>
      </p:sp>
      <p:sp>
        <p:nvSpPr>
          <p:cNvPr id="5" name="Cloud Callout 4">
            <a:extLst>
              <a:ext uri="{FF2B5EF4-FFF2-40B4-BE49-F238E27FC236}">
                <a16:creationId xmlns:a16="http://schemas.microsoft.com/office/drawing/2014/main" id="{490403BC-5630-4A4C-A233-0107631CAA02}"/>
              </a:ext>
            </a:extLst>
          </p:cNvPr>
          <p:cNvSpPr/>
          <p:nvPr/>
        </p:nvSpPr>
        <p:spPr>
          <a:xfrm rot="474513">
            <a:off x="1128660" y="132103"/>
            <a:ext cx="6391883" cy="3631798"/>
          </a:xfrm>
          <a:prstGeom prst="cloudCallout">
            <a:avLst>
              <a:gd name="adj1" fmla="val -52602"/>
              <a:gd name="adj2" fmla="val 85193"/>
            </a:avLst>
          </a:prstGeom>
          <a:noFill/>
          <a:ln w="38100">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BEEDD42-08F7-F14C-811A-08F0B64A2634}"/>
              </a:ext>
            </a:extLst>
          </p:cNvPr>
          <p:cNvSpPr/>
          <p:nvPr/>
        </p:nvSpPr>
        <p:spPr>
          <a:xfrm>
            <a:off x="1806091" y="1099710"/>
            <a:ext cx="5037020" cy="1446550"/>
          </a:xfrm>
          <a:prstGeom prst="rect">
            <a:avLst/>
          </a:prstGeom>
          <a:noFill/>
        </p:spPr>
        <p:txBody>
          <a:bodyPr wrap="none" lIns="91440" tIns="45720" rIns="91440" bIns="45720">
            <a:spAutoFit/>
          </a:bodyPr>
          <a:lstStyle/>
          <a:p>
            <a:pPr algn="ctr"/>
            <a:r>
              <a:rPr lang="en-US" sz="4400" b="0" cap="none" spc="0" dirty="0">
                <a:ln w="0"/>
                <a:solidFill>
                  <a:schemeClr val="tx1"/>
                </a:solidFill>
                <a:effectLst>
                  <a:outerShdw blurRad="38100" dist="19050" dir="2700000" algn="tl" rotWithShape="0">
                    <a:schemeClr val="dk1">
                      <a:alpha val="40000"/>
                    </a:schemeClr>
                  </a:outerShdw>
                </a:effectLst>
              </a:rPr>
              <a:t>Swansea Montessori </a:t>
            </a:r>
          </a:p>
          <a:p>
            <a:pPr algn="ctr"/>
            <a:r>
              <a:rPr lang="en-US" sz="4400" b="0" cap="none" spc="0" dirty="0">
                <a:ln w="0"/>
                <a:solidFill>
                  <a:schemeClr val="tx1"/>
                </a:solidFill>
                <a:effectLst>
                  <a:outerShdw blurRad="38100" dist="19050" dir="2700000" algn="tl" rotWithShape="0">
                    <a:schemeClr val="dk1">
                      <a:alpha val="40000"/>
                    </a:schemeClr>
                  </a:outerShdw>
                </a:effectLst>
              </a:rPr>
              <a:t>Education Centre</a:t>
            </a:r>
          </a:p>
        </p:txBody>
      </p:sp>
      <p:sp>
        <p:nvSpPr>
          <p:cNvPr id="9" name="Rectangle 8">
            <a:extLst>
              <a:ext uri="{FF2B5EF4-FFF2-40B4-BE49-F238E27FC236}">
                <a16:creationId xmlns:a16="http://schemas.microsoft.com/office/drawing/2014/main" id="{4F447EE2-5606-F54F-B1FF-26FD6B45C704}"/>
              </a:ext>
            </a:extLst>
          </p:cNvPr>
          <p:cNvSpPr/>
          <p:nvPr/>
        </p:nvSpPr>
        <p:spPr>
          <a:xfrm>
            <a:off x="1323270" y="4381171"/>
            <a:ext cx="5186798" cy="2050690"/>
          </a:xfrm>
          <a:prstGeom prst="rect">
            <a:avLst/>
          </a:prstGeom>
        </p:spPr>
        <p:txBody>
          <a:bodyPr wrap="square">
            <a:spAutoFit/>
          </a:bodyPr>
          <a:lstStyle/>
          <a:p>
            <a:pPr>
              <a:lnSpc>
                <a:spcPct val="107000"/>
              </a:lnSpc>
              <a:spcAft>
                <a:spcPts val="800"/>
              </a:spcAft>
            </a:pPr>
            <a:r>
              <a:rPr lang="en-GB" sz="2400" dirty="0">
                <a:ea typeface="Calibri" panose="020F0502020204030204" pitchFamily="34" charset="0"/>
                <a:cs typeface="Times New Roman" panose="02020603050405020304" pitchFamily="18" charset="0"/>
              </a:rPr>
              <a:t>Located in a Woodland Forest area and will have a Forest Education Site but also an Indoor Learning Centre with adequate resources and facilities for the learners and their families.  </a:t>
            </a:r>
          </a:p>
        </p:txBody>
      </p:sp>
      <p:sp>
        <p:nvSpPr>
          <p:cNvPr id="10" name="Rectangle 9">
            <a:extLst>
              <a:ext uri="{FF2B5EF4-FFF2-40B4-BE49-F238E27FC236}">
                <a16:creationId xmlns:a16="http://schemas.microsoft.com/office/drawing/2014/main" id="{8C8309D6-0C57-FD41-9F74-5AB58D25CDB9}"/>
              </a:ext>
            </a:extLst>
          </p:cNvPr>
          <p:cNvSpPr/>
          <p:nvPr/>
        </p:nvSpPr>
        <p:spPr>
          <a:xfrm>
            <a:off x="7176624" y="4560777"/>
            <a:ext cx="4572553" cy="1569660"/>
          </a:xfrm>
          <a:prstGeom prst="rect">
            <a:avLst/>
          </a:prstGeom>
        </p:spPr>
        <p:txBody>
          <a:bodyPr wrap="square">
            <a:spAutoFit/>
          </a:bodyPr>
          <a:lstStyle/>
          <a:p>
            <a:r>
              <a:rPr lang="en-GB" sz="2400" dirty="0">
                <a:ea typeface="Calibri" panose="020F0502020204030204" pitchFamily="34" charset="0"/>
              </a:rPr>
              <a:t>Focus on helping the learners achieve the appropriate life and learning skills to obtain happiness and independence for their future</a:t>
            </a:r>
            <a:r>
              <a:rPr lang="en-GB" sz="2400" dirty="0">
                <a:effectLst/>
              </a:rPr>
              <a:t> </a:t>
            </a:r>
            <a:endParaRPr lang="en-US" sz="2400" dirty="0"/>
          </a:p>
        </p:txBody>
      </p:sp>
      <p:pic>
        <p:nvPicPr>
          <p:cNvPr id="14" name="Graphic 13" descr="Planet">
            <a:extLst>
              <a:ext uri="{FF2B5EF4-FFF2-40B4-BE49-F238E27FC236}">
                <a16:creationId xmlns:a16="http://schemas.microsoft.com/office/drawing/2014/main" id="{1B400079-E57B-7A4B-B5A9-E1D66A76443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10634" y="3479133"/>
            <a:ext cx="914400" cy="914400"/>
          </a:xfrm>
          <a:prstGeom prst="rect">
            <a:avLst/>
          </a:prstGeom>
        </p:spPr>
      </p:pic>
    </p:spTree>
    <p:extLst>
      <p:ext uri="{BB962C8B-B14F-4D97-AF65-F5344CB8AC3E}">
        <p14:creationId xmlns:p14="http://schemas.microsoft.com/office/powerpoint/2010/main" val="4097512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a:extLst>
              <a:ext uri="{FF2B5EF4-FFF2-40B4-BE49-F238E27FC236}">
                <a16:creationId xmlns:a16="http://schemas.microsoft.com/office/drawing/2014/main" id="{16798B83-F9C9-EF4C-A8D6-1CC7A3AC294E}"/>
              </a:ext>
            </a:extLst>
          </p:cNvPr>
          <p:cNvSpPr/>
          <p:nvPr/>
        </p:nvSpPr>
        <p:spPr>
          <a:xfrm>
            <a:off x="6758108" y="639899"/>
            <a:ext cx="4520241" cy="3610155"/>
          </a:xfrm>
          <a:prstGeom prst="cloudCallout">
            <a:avLst>
              <a:gd name="adj1" fmla="val -48858"/>
              <a:gd name="adj2" fmla="val 96153"/>
            </a:avLst>
          </a:prstGeom>
          <a:noFill/>
          <a:ln w="38100">
            <a:solidFill>
              <a:srgbClr val="FFF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4AC8D70-3157-8346-8FD0-6D75317A8CE3}"/>
              </a:ext>
            </a:extLst>
          </p:cNvPr>
          <p:cNvSpPr/>
          <p:nvPr/>
        </p:nvSpPr>
        <p:spPr>
          <a:xfrm>
            <a:off x="6868628" y="872178"/>
            <a:ext cx="277640" cy="584775"/>
          </a:xfrm>
          <a:prstGeom prst="rect">
            <a:avLst/>
          </a:prstGeom>
        </p:spPr>
        <p:txBody>
          <a:bodyPr wrap="none">
            <a:spAutoFit/>
          </a:bodyPr>
          <a:lstStyle/>
          <a:p>
            <a:r>
              <a:rPr lang="en-US" sz="3200" dirty="0">
                <a:ln w="0"/>
                <a:effectLst>
                  <a:outerShdw blurRad="38100" dist="19050" dir="2700000" algn="tl" rotWithShape="0">
                    <a:schemeClr val="dk1">
                      <a:alpha val="40000"/>
                    </a:schemeClr>
                  </a:outerShdw>
                </a:effectLst>
              </a:rPr>
              <a:t> </a:t>
            </a:r>
            <a:endParaRPr lang="en-US" sz="3200" dirty="0"/>
          </a:p>
        </p:txBody>
      </p:sp>
      <p:sp>
        <p:nvSpPr>
          <p:cNvPr id="9" name="Rectangle 8">
            <a:extLst>
              <a:ext uri="{FF2B5EF4-FFF2-40B4-BE49-F238E27FC236}">
                <a16:creationId xmlns:a16="http://schemas.microsoft.com/office/drawing/2014/main" id="{A3C08D3E-55DB-9641-81D8-92106ACC4F83}"/>
              </a:ext>
            </a:extLst>
          </p:cNvPr>
          <p:cNvSpPr/>
          <p:nvPr/>
        </p:nvSpPr>
        <p:spPr>
          <a:xfrm>
            <a:off x="373472" y="306237"/>
            <a:ext cx="6096000" cy="6372963"/>
          </a:xfrm>
          <a:prstGeom prst="rect">
            <a:avLst/>
          </a:prstGeom>
        </p:spPr>
        <p:txBody>
          <a:bodyPr>
            <a:spAutoFit/>
          </a:bodyPr>
          <a:lstStyle/>
          <a:p>
            <a:pPr marL="285750" indent="-285750">
              <a:lnSpc>
                <a:spcPct val="107000"/>
              </a:lnSpc>
              <a:spcAft>
                <a:spcPts val="800"/>
              </a:spcAft>
              <a:buFontTx/>
              <a:buChar char="-"/>
            </a:pPr>
            <a:r>
              <a:rPr lang="en-GB" sz="2800" dirty="0">
                <a:ea typeface="Calibri" panose="020F0502020204030204" pitchFamily="34" charset="0"/>
                <a:cs typeface="Times New Roman" panose="02020603050405020304" pitchFamily="18" charset="0"/>
              </a:rPr>
              <a:t>Interested in the needs of children with learning difficulties </a:t>
            </a:r>
          </a:p>
          <a:p>
            <a:pPr marL="285750" indent="-285750">
              <a:lnSpc>
                <a:spcPct val="107000"/>
              </a:lnSpc>
              <a:spcAft>
                <a:spcPts val="800"/>
              </a:spcAft>
              <a:buFontTx/>
              <a:buChar char="-"/>
            </a:pPr>
            <a:r>
              <a:rPr lang="en-GB" sz="2800" dirty="0">
                <a:ea typeface="Calibri" panose="020F0502020204030204" pitchFamily="34" charset="0"/>
                <a:cs typeface="Times New Roman" panose="02020603050405020304" pitchFamily="18" charset="0"/>
              </a:rPr>
              <a:t>Viewed learning as a journey rather than a task </a:t>
            </a:r>
          </a:p>
          <a:p>
            <a:pPr marL="285750" indent="-285750">
              <a:lnSpc>
                <a:spcPct val="107000"/>
              </a:lnSpc>
              <a:spcAft>
                <a:spcPts val="800"/>
              </a:spcAft>
              <a:buFontTx/>
              <a:buChar char="-"/>
            </a:pPr>
            <a:r>
              <a:rPr lang="en-GB" sz="2800" dirty="0">
                <a:ea typeface="Calibri" panose="020F0502020204030204" pitchFamily="34" charset="0"/>
                <a:cs typeface="Times New Roman" panose="02020603050405020304" pitchFamily="18" charset="0"/>
              </a:rPr>
              <a:t>-She believed that children needed to learn at their individual and natural pace, so creativity can flourish. </a:t>
            </a:r>
          </a:p>
          <a:p>
            <a:pPr marL="285750" indent="-285750">
              <a:lnSpc>
                <a:spcPct val="107000"/>
              </a:lnSpc>
              <a:spcAft>
                <a:spcPts val="800"/>
              </a:spcAft>
              <a:buFontTx/>
              <a:buChar char="-"/>
            </a:pPr>
            <a:r>
              <a:rPr lang="en-GB" sz="2800" dirty="0">
                <a:ea typeface="Calibri" panose="020F0502020204030204" pitchFamily="34" charset="0"/>
                <a:cs typeface="Times New Roman" panose="02020603050405020304" pitchFamily="18" charset="0"/>
              </a:rPr>
              <a:t>Creating environments that stimulated the children and understood how children with additional learning needs need to learn in their individualized manner (</a:t>
            </a:r>
            <a:r>
              <a:rPr lang="en-GB" sz="2800" dirty="0" err="1">
                <a:ea typeface="Calibri" panose="020F0502020204030204" pitchFamily="34" charset="0"/>
                <a:cs typeface="Times New Roman" panose="02020603050405020304" pitchFamily="18" charset="0"/>
              </a:rPr>
              <a:t>Macblain</a:t>
            </a:r>
            <a:r>
              <a:rPr lang="en-GB" sz="2800" dirty="0">
                <a:ea typeface="Calibri" panose="020F0502020204030204" pitchFamily="34" charset="0"/>
                <a:cs typeface="Times New Roman" panose="02020603050405020304" pitchFamily="18" charset="0"/>
              </a:rPr>
              <a:t>, 2014).</a:t>
            </a:r>
          </a:p>
        </p:txBody>
      </p:sp>
      <p:sp>
        <p:nvSpPr>
          <p:cNvPr id="10" name="Rectangle 9">
            <a:extLst>
              <a:ext uri="{FF2B5EF4-FFF2-40B4-BE49-F238E27FC236}">
                <a16:creationId xmlns:a16="http://schemas.microsoft.com/office/drawing/2014/main" id="{8E64BD12-724A-104F-93C3-7F9989378722}"/>
              </a:ext>
            </a:extLst>
          </p:cNvPr>
          <p:cNvSpPr/>
          <p:nvPr/>
        </p:nvSpPr>
        <p:spPr>
          <a:xfrm>
            <a:off x="7506982" y="1660147"/>
            <a:ext cx="3022494" cy="1569660"/>
          </a:xfrm>
          <a:prstGeom prst="rect">
            <a:avLst/>
          </a:prstGeom>
        </p:spPr>
        <p:txBody>
          <a:bodyPr wrap="none">
            <a:spAutoFit/>
          </a:bodyPr>
          <a:lstStyle/>
          <a:p>
            <a:r>
              <a:rPr lang="en-US" sz="4800" dirty="0">
                <a:ln w="0"/>
                <a:effectLst>
                  <a:outerShdw blurRad="38100" dist="19050" dir="2700000" algn="tl" rotWithShape="0">
                    <a:schemeClr val="dk1">
                      <a:alpha val="40000"/>
                    </a:schemeClr>
                  </a:outerShdw>
                </a:effectLst>
              </a:rPr>
              <a:t>Montessori</a:t>
            </a:r>
          </a:p>
          <a:p>
            <a:r>
              <a:rPr lang="en-US" sz="4800" dirty="0">
                <a:ln w="0"/>
                <a:effectLst>
                  <a:outerShdw blurRad="38100" dist="19050" dir="2700000" algn="tl" rotWithShape="0">
                    <a:schemeClr val="dk1">
                      <a:alpha val="40000"/>
                    </a:schemeClr>
                  </a:outerShdw>
                </a:effectLst>
              </a:rPr>
              <a:t> Method </a:t>
            </a:r>
            <a:endParaRPr lang="en-US" sz="4800" dirty="0"/>
          </a:p>
        </p:txBody>
      </p:sp>
      <p:pic>
        <p:nvPicPr>
          <p:cNvPr id="12" name="Graphic 11" descr="Globe">
            <a:extLst>
              <a:ext uri="{FF2B5EF4-FFF2-40B4-BE49-F238E27FC236}">
                <a16:creationId xmlns:a16="http://schemas.microsoft.com/office/drawing/2014/main" id="{7ADB97B2-0394-644F-99C0-B19FF4D956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15076" y="4537494"/>
            <a:ext cx="1677400" cy="1677400"/>
          </a:xfrm>
          <a:prstGeom prst="rect">
            <a:avLst/>
          </a:prstGeom>
        </p:spPr>
      </p:pic>
    </p:spTree>
    <p:extLst>
      <p:ext uri="{BB962C8B-B14F-4D97-AF65-F5344CB8AC3E}">
        <p14:creationId xmlns:p14="http://schemas.microsoft.com/office/powerpoint/2010/main" val="1968972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a:extLst>
              <a:ext uri="{FF2B5EF4-FFF2-40B4-BE49-F238E27FC236}">
                <a16:creationId xmlns:a16="http://schemas.microsoft.com/office/drawing/2014/main" id="{9FFB6414-77CF-5740-9950-9AA7BF29DAAD}"/>
              </a:ext>
            </a:extLst>
          </p:cNvPr>
          <p:cNvSpPr/>
          <p:nvPr/>
        </p:nvSpPr>
        <p:spPr>
          <a:xfrm rot="236265">
            <a:off x="3212134" y="242277"/>
            <a:ext cx="5655974" cy="2087692"/>
          </a:xfrm>
          <a:prstGeom prst="cloudCallout">
            <a:avLst>
              <a:gd name="adj1" fmla="val -52602"/>
              <a:gd name="adj2" fmla="val 85193"/>
            </a:avLst>
          </a:prstGeom>
          <a:noFill/>
          <a:ln w="38100">
            <a:solidFill>
              <a:srgbClr val="00FD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rgbClr val="00FDFF"/>
                </a:solidFill>
              </a:ln>
            </a:endParaRPr>
          </a:p>
        </p:txBody>
      </p:sp>
      <p:sp>
        <p:nvSpPr>
          <p:cNvPr id="5" name="Rectangle 4">
            <a:extLst>
              <a:ext uri="{FF2B5EF4-FFF2-40B4-BE49-F238E27FC236}">
                <a16:creationId xmlns:a16="http://schemas.microsoft.com/office/drawing/2014/main" id="{CB068366-6B3B-9D47-8731-5B9414FBDA1D}"/>
              </a:ext>
            </a:extLst>
          </p:cNvPr>
          <p:cNvSpPr/>
          <p:nvPr/>
        </p:nvSpPr>
        <p:spPr>
          <a:xfrm>
            <a:off x="3844422" y="707215"/>
            <a:ext cx="4503156"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Target Learners</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566A49D8-B2AB-9C44-A784-757705E90988}"/>
              </a:ext>
            </a:extLst>
          </p:cNvPr>
          <p:cNvSpPr/>
          <p:nvPr/>
        </p:nvSpPr>
        <p:spPr>
          <a:xfrm>
            <a:off x="441960" y="2990088"/>
            <a:ext cx="11308080" cy="3478003"/>
          </a:xfrm>
          <a:prstGeom prst="rect">
            <a:avLst/>
          </a:prstGeom>
        </p:spPr>
        <p:txBody>
          <a:bodyPr wrap="square">
            <a:spAutoFit/>
          </a:bodyPr>
          <a:lstStyle/>
          <a:p>
            <a:pPr algn="ctr">
              <a:lnSpc>
                <a:spcPct val="107000"/>
              </a:lnSpc>
              <a:spcAft>
                <a:spcPts val="800"/>
              </a:spcAft>
            </a:pPr>
            <a:r>
              <a:rPr lang="en-GB" sz="2600" dirty="0">
                <a:ea typeface="Calibri" panose="020F0502020204030204" pitchFamily="34" charset="0"/>
                <a:cs typeface="Times New Roman" panose="02020603050405020304" pitchFamily="18" charset="0"/>
              </a:rPr>
              <a:t>- Aged 3 -11 with additional learning needs. </a:t>
            </a:r>
          </a:p>
          <a:p>
            <a:pPr algn="ctr">
              <a:lnSpc>
                <a:spcPct val="107000"/>
              </a:lnSpc>
              <a:spcAft>
                <a:spcPts val="800"/>
              </a:spcAft>
            </a:pPr>
            <a:r>
              <a:rPr lang="en-GB" sz="2600" dirty="0">
                <a:ea typeface="Calibri" panose="020F0502020204030204" pitchFamily="34" charset="0"/>
                <a:cs typeface="Times New Roman" panose="02020603050405020304" pitchFamily="18" charset="0"/>
              </a:rPr>
              <a:t>- As around 23 percent of learners in Wales have additional learning needs </a:t>
            </a:r>
          </a:p>
          <a:p>
            <a:pPr algn="ctr">
              <a:lnSpc>
                <a:spcPct val="107000"/>
              </a:lnSpc>
              <a:spcAft>
                <a:spcPts val="800"/>
              </a:spcAft>
            </a:pPr>
            <a:r>
              <a:rPr lang="en-GB" sz="2600" dirty="0">
                <a:ea typeface="Calibri" panose="020F0502020204030204" pitchFamily="34" charset="0"/>
                <a:cs typeface="Times New Roman" panose="02020603050405020304" pitchFamily="18" charset="0"/>
              </a:rPr>
              <a:t>- Studies show that their academic attainment is a lot poorer than the rest of the learning population. </a:t>
            </a:r>
          </a:p>
          <a:p>
            <a:pPr algn="ctr">
              <a:lnSpc>
                <a:spcPct val="107000"/>
              </a:lnSpc>
              <a:spcAft>
                <a:spcPts val="800"/>
              </a:spcAft>
            </a:pPr>
            <a:r>
              <a:rPr lang="en-GB" sz="2600" dirty="0">
                <a:ea typeface="Calibri" panose="020F0502020204030204" pitchFamily="34" charset="0"/>
                <a:cs typeface="Times New Roman" panose="02020603050405020304" pitchFamily="18" charset="0"/>
              </a:rPr>
              <a:t>- Not all typical learning methods will work for children with ALN. </a:t>
            </a:r>
          </a:p>
          <a:p>
            <a:pPr algn="ctr">
              <a:lnSpc>
                <a:spcPct val="107000"/>
              </a:lnSpc>
              <a:spcAft>
                <a:spcPts val="800"/>
              </a:spcAft>
            </a:pPr>
            <a:r>
              <a:rPr lang="en-GB" sz="2600" dirty="0">
                <a:ea typeface="Calibri" panose="020F0502020204030204" pitchFamily="34" charset="0"/>
                <a:cs typeface="Times New Roman" panose="02020603050405020304" pitchFamily="18" charset="0"/>
              </a:rPr>
              <a:t>- Important to use alternative learning methods to meet their educational needs</a:t>
            </a:r>
            <a:r>
              <a:rPr lang="en-GB" sz="2600" dirty="0">
                <a:solidFill>
                  <a:srgbClr val="00B050"/>
                </a:solidFill>
                <a:ea typeface="Calibri" panose="020F0502020204030204" pitchFamily="34" charset="0"/>
                <a:cs typeface="Times New Roman" panose="02020603050405020304" pitchFamily="18" charset="0"/>
              </a:rPr>
              <a:t> </a:t>
            </a:r>
            <a:r>
              <a:rPr lang="en-GB" sz="2600" dirty="0">
                <a:ea typeface="Calibri" panose="020F0502020204030204" pitchFamily="34" charset="0"/>
                <a:cs typeface="Times New Roman" panose="02020603050405020304" pitchFamily="18" charset="0"/>
              </a:rPr>
              <a:t>(Additional learning needs, 2017).</a:t>
            </a:r>
          </a:p>
        </p:txBody>
      </p:sp>
    </p:spTree>
    <p:extLst>
      <p:ext uri="{BB962C8B-B14F-4D97-AF65-F5344CB8AC3E}">
        <p14:creationId xmlns:p14="http://schemas.microsoft.com/office/powerpoint/2010/main" val="3201399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a:extLst>
              <a:ext uri="{FF2B5EF4-FFF2-40B4-BE49-F238E27FC236}">
                <a16:creationId xmlns:a16="http://schemas.microsoft.com/office/drawing/2014/main" id="{23EAB14D-6D9F-8549-BA03-8057EF6C99C0}"/>
              </a:ext>
            </a:extLst>
          </p:cNvPr>
          <p:cNvSpPr/>
          <p:nvPr/>
        </p:nvSpPr>
        <p:spPr>
          <a:xfrm rot="236265">
            <a:off x="3337445" y="1763205"/>
            <a:ext cx="3896779" cy="2513367"/>
          </a:xfrm>
          <a:prstGeom prst="cloudCallout">
            <a:avLst>
              <a:gd name="adj1" fmla="val 21306"/>
              <a:gd name="adj2" fmla="val 118149"/>
            </a:avLst>
          </a:prstGeom>
          <a:noFill/>
          <a:ln w="38100">
            <a:solidFill>
              <a:srgbClr val="942092">
                <a:alpha val="6470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rgbClr val="00FDFF"/>
                </a:solidFill>
              </a:ln>
            </a:endParaRPr>
          </a:p>
        </p:txBody>
      </p:sp>
      <p:sp>
        <p:nvSpPr>
          <p:cNvPr id="6" name="Rectangle 5">
            <a:extLst>
              <a:ext uri="{FF2B5EF4-FFF2-40B4-BE49-F238E27FC236}">
                <a16:creationId xmlns:a16="http://schemas.microsoft.com/office/drawing/2014/main" id="{A261AEC6-97A5-3F45-9C99-15CA0C60874D}"/>
              </a:ext>
            </a:extLst>
          </p:cNvPr>
          <p:cNvSpPr/>
          <p:nvPr/>
        </p:nvSpPr>
        <p:spPr>
          <a:xfrm>
            <a:off x="2355288" y="2286389"/>
            <a:ext cx="6027277" cy="1569660"/>
          </a:xfrm>
          <a:prstGeom prst="rect">
            <a:avLst/>
          </a:prstGeom>
          <a:noFill/>
        </p:spPr>
        <p:txBody>
          <a:bodyPr wrap="squar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Educational </a:t>
            </a:r>
          </a:p>
          <a:p>
            <a:pPr algn="ctr"/>
            <a:r>
              <a:rPr lang="en-US" sz="4800" b="0" cap="none" spc="0" dirty="0">
                <a:ln w="0"/>
                <a:solidFill>
                  <a:schemeClr val="tx1"/>
                </a:solidFill>
                <a:effectLst>
                  <a:outerShdw blurRad="38100" dist="19050" dir="2700000" algn="tl" rotWithShape="0">
                    <a:schemeClr val="dk1">
                      <a:alpha val="40000"/>
                    </a:schemeClr>
                  </a:outerShdw>
                </a:effectLst>
              </a:rPr>
              <a:t>Needs</a:t>
            </a:r>
            <a:endParaRPr lang="en-US" sz="3600" b="0" cap="none" spc="0" dirty="0">
              <a:ln w="0"/>
              <a:solidFill>
                <a:schemeClr val="tx1"/>
              </a:solidFill>
              <a:effectLst>
                <a:outerShdw blurRad="38100" dist="19050" dir="2700000" algn="tl" rotWithShape="0">
                  <a:schemeClr val="dk1">
                    <a:alpha val="40000"/>
                  </a:schemeClr>
                </a:outerShdw>
              </a:effectLst>
            </a:endParaRPr>
          </a:p>
        </p:txBody>
      </p:sp>
      <p:sp>
        <p:nvSpPr>
          <p:cNvPr id="7" name="TextBox 6">
            <a:extLst>
              <a:ext uri="{FF2B5EF4-FFF2-40B4-BE49-F238E27FC236}">
                <a16:creationId xmlns:a16="http://schemas.microsoft.com/office/drawing/2014/main" id="{E0E9AF0E-DD32-204A-A7D8-898F1C15FDA4}"/>
              </a:ext>
            </a:extLst>
          </p:cNvPr>
          <p:cNvSpPr txBox="1"/>
          <p:nvPr/>
        </p:nvSpPr>
        <p:spPr>
          <a:xfrm>
            <a:off x="518160" y="567429"/>
            <a:ext cx="5577840" cy="1015663"/>
          </a:xfrm>
          <a:prstGeom prst="rect">
            <a:avLst/>
          </a:prstGeom>
          <a:noFill/>
        </p:spPr>
        <p:txBody>
          <a:bodyPr wrap="square" rtlCol="0">
            <a:spAutoFit/>
          </a:bodyPr>
          <a:lstStyle/>
          <a:p>
            <a:r>
              <a:rPr lang="en-US" sz="2000" dirty="0"/>
              <a:t>Important to remember that the education experience of those with ALN can be very different to that of a child in mainstream education.</a:t>
            </a:r>
          </a:p>
        </p:txBody>
      </p:sp>
      <p:sp>
        <p:nvSpPr>
          <p:cNvPr id="8" name="Rectangle 7">
            <a:extLst>
              <a:ext uri="{FF2B5EF4-FFF2-40B4-BE49-F238E27FC236}">
                <a16:creationId xmlns:a16="http://schemas.microsoft.com/office/drawing/2014/main" id="{153E7FC8-596E-634B-A8F9-B3A9632C9EA5}"/>
              </a:ext>
            </a:extLst>
          </p:cNvPr>
          <p:cNvSpPr/>
          <p:nvPr/>
        </p:nvSpPr>
        <p:spPr>
          <a:xfrm>
            <a:off x="7195192" y="199133"/>
            <a:ext cx="4673720" cy="1785104"/>
          </a:xfrm>
          <a:prstGeom prst="rect">
            <a:avLst/>
          </a:prstGeom>
        </p:spPr>
        <p:txBody>
          <a:bodyPr wrap="square">
            <a:spAutoFit/>
          </a:bodyPr>
          <a:lstStyle/>
          <a:p>
            <a:endParaRPr lang="en-GB" dirty="0">
              <a:latin typeface="Arial" panose="020B0604020202020204" pitchFamily="34" charset="0"/>
            </a:endParaRPr>
          </a:p>
          <a:p>
            <a:r>
              <a:rPr lang="en-GB" sz="3200" u="sng" dirty="0"/>
              <a:t>Support –</a:t>
            </a:r>
          </a:p>
          <a:p>
            <a:r>
              <a:rPr lang="en-GB" sz="3000" dirty="0"/>
              <a:t>Offer adequate and extra support. </a:t>
            </a:r>
            <a:endParaRPr lang="en-US" sz="3000" dirty="0"/>
          </a:p>
        </p:txBody>
      </p:sp>
      <p:sp>
        <p:nvSpPr>
          <p:cNvPr id="9" name="TextBox 8">
            <a:extLst>
              <a:ext uri="{FF2B5EF4-FFF2-40B4-BE49-F238E27FC236}">
                <a16:creationId xmlns:a16="http://schemas.microsoft.com/office/drawing/2014/main" id="{4FA24DD0-49A8-9D4B-AE11-5C5EC665ED58}"/>
              </a:ext>
            </a:extLst>
          </p:cNvPr>
          <p:cNvSpPr txBox="1"/>
          <p:nvPr/>
        </p:nvSpPr>
        <p:spPr>
          <a:xfrm>
            <a:off x="7443216" y="2345304"/>
            <a:ext cx="4425696" cy="1969770"/>
          </a:xfrm>
          <a:prstGeom prst="rect">
            <a:avLst/>
          </a:prstGeom>
          <a:noFill/>
        </p:spPr>
        <p:txBody>
          <a:bodyPr wrap="square" rtlCol="0">
            <a:spAutoFit/>
          </a:bodyPr>
          <a:lstStyle/>
          <a:p>
            <a:r>
              <a:rPr lang="en-US" sz="3200" u="sng" dirty="0"/>
              <a:t>Social Inclusion Needs -  </a:t>
            </a:r>
          </a:p>
          <a:p>
            <a:r>
              <a:rPr lang="en-US" sz="3000" dirty="0"/>
              <a:t>The need to feel included and accepted for their cognitive development.  </a:t>
            </a:r>
          </a:p>
        </p:txBody>
      </p:sp>
      <p:sp>
        <p:nvSpPr>
          <p:cNvPr id="10" name="TextBox 9">
            <a:extLst>
              <a:ext uri="{FF2B5EF4-FFF2-40B4-BE49-F238E27FC236}">
                <a16:creationId xmlns:a16="http://schemas.microsoft.com/office/drawing/2014/main" id="{33C7C0B9-82A3-ED44-A38D-7719D5A06962}"/>
              </a:ext>
            </a:extLst>
          </p:cNvPr>
          <p:cNvSpPr txBox="1"/>
          <p:nvPr/>
        </p:nvSpPr>
        <p:spPr>
          <a:xfrm>
            <a:off x="6540765" y="4782020"/>
            <a:ext cx="5053827" cy="1785104"/>
          </a:xfrm>
          <a:prstGeom prst="rect">
            <a:avLst/>
          </a:prstGeom>
          <a:noFill/>
        </p:spPr>
        <p:txBody>
          <a:bodyPr wrap="square" rtlCol="0">
            <a:spAutoFit/>
          </a:bodyPr>
          <a:lstStyle/>
          <a:p>
            <a:r>
              <a:rPr lang="en-US" sz="3200" u="sng" dirty="0"/>
              <a:t>Security and Safety –</a:t>
            </a:r>
          </a:p>
          <a:p>
            <a:r>
              <a:rPr lang="en-US" sz="3000" dirty="0"/>
              <a:t>Feeling safe in their learning environment. </a:t>
            </a:r>
          </a:p>
          <a:p>
            <a:endParaRPr lang="en-US" dirty="0"/>
          </a:p>
        </p:txBody>
      </p:sp>
      <p:sp>
        <p:nvSpPr>
          <p:cNvPr id="11" name="Rectangle 10">
            <a:extLst>
              <a:ext uri="{FF2B5EF4-FFF2-40B4-BE49-F238E27FC236}">
                <a16:creationId xmlns:a16="http://schemas.microsoft.com/office/drawing/2014/main" id="{4815A19B-9711-C040-82B5-89988071C349}"/>
              </a:ext>
            </a:extLst>
          </p:cNvPr>
          <p:cNvSpPr/>
          <p:nvPr/>
        </p:nvSpPr>
        <p:spPr>
          <a:xfrm>
            <a:off x="8502519" y="4332986"/>
            <a:ext cx="2735492" cy="369332"/>
          </a:xfrm>
          <a:prstGeom prst="rect">
            <a:avLst/>
          </a:prstGeom>
        </p:spPr>
        <p:txBody>
          <a:bodyPr wrap="none">
            <a:spAutoFit/>
          </a:bodyPr>
          <a:lstStyle/>
          <a:p>
            <a:r>
              <a:rPr lang="en-GB" dirty="0">
                <a:ea typeface="Calibri" panose="020F0502020204030204" pitchFamily="34" charset="0"/>
              </a:rPr>
              <a:t>(</a:t>
            </a:r>
            <a:r>
              <a:rPr lang="en-GB" dirty="0" err="1">
                <a:ea typeface="Calibri" panose="020F0502020204030204" pitchFamily="34" charset="0"/>
              </a:rPr>
              <a:t>responseability.org</a:t>
            </a:r>
            <a:r>
              <a:rPr lang="en-GB" dirty="0">
                <a:ea typeface="Calibri" panose="020F0502020204030204" pitchFamily="34" charset="0"/>
              </a:rPr>
              <a:t>, 2010) </a:t>
            </a:r>
            <a:endParaRPr lang="en-US" dirty="0"/>
          </a:p>
        </p:txBody>
      </p:sp>
      <p:sp>
        <p:nvSpPr>
          <p:cNvPr id="12" name="Rectangle 11">
            <a:extLst>
              <a:ext uri="{FF2B5EF4-FFF2-40B4-BE49-F238E27FC236}">
                <a16:creationId xmlns:a16="http://schemas.microsoft.com/office/drawing/2014/main" id="{C5792A41-5469-7040-A6E6-EC0EEE76BBC4}"/>
              </a:ext>
            </a:extLst>
          </p:cNvPr>
          <p:cNvSpPr/>
          <p:nvPr/>
        </p:nvSpPr>
        <p:spPr>
          <a:xfrm>
            <a:off x="8155268" y="6253127"/>
            <a:ext cx="3001591" cy="375552"/>
          </a:xfrm>
          <a:prstGeom prst="rect">
            <a:avLst/>
          </a:prstGeom>
        </p:spPr>
        <p:txBody>
          <a:bodyPr wrap="none">
            <a:spAutoFit/>
          </a:bodyPr>
          <a:lstStyle/>
          <a:p>
            <a:pPr>
              <a:lnSpc>
                <a:spcPct val="107000"/>
              </a:lnSpc>
              <a:spcAft>
                <a:spcPts val="800"/>
              </a:spcAft>
            </a:pPr>
            <a:r>
              <a:rPr lang="en-GB" dirty="0">
                <a:ea typeface="Calibri" panose="020F0502020204030204" pitchFamily="34" charset="0"/>
                <a:cs typeface="Times New Roman" panose="02020603050405020304" pitchFamily="18" charset="0"/>
              </a:rPr>
              <a:t>(Education Scotland, no date).</a:t>
            </a:r>
          </a:p>
        </p:txBody>
      </p:sp>
      <p:sp>
        <p:nvSpPr>
          <p:cNvPr id="13" name="TextBox 12">
            <a:extLst>
              <a:ext uri="{FF2B5EF4-FFF2-40B4-BE49-F238E27FC236}">
                <a16:creationId xmlns:a16="http://schemas.microsoft.com/office/drawing/2014/main" id="{3CA74426-4AB2-3943-ADB8-F3A28522F5D0}"/>
              </a:ext>
            </a:extLst>
          </p:cNvPr>
          <p:cNvSpPr txBox="1"/>
          <p:nvPr/>
        </p:nvSpPr>
        <p:spPr>
          <a:xfrm>
            <a:off x="323089" y="2345304"/>
            <a:ext cx="2932656" cy="1569660"/>
          </a:xfrm>
          <a:prstGeom prst="rect">
            <a:avLst/>
          </a:prstGeom>
          <a:noFill/>
        </p:spPr>
        <p:txBody>
          <a:bodyPr wrap="square" rtlCol="0">
            <a:spAutoFit/>
          </a:bodyPr>
          <a:lstStyle/>
          <a:p>
            <a:r>
              <a:rPr lang="en-US" sz="3200" u="sng" dirty="0"/>
              <a:t>Social, Emotional &amp; Physical Needs.</a:t>
            </a:r>
          </a:p>
        </p:txBody>
      </p:sp>
      <p:sp>
        <p:nvSpPr>
          <p:cNvPr id="14" name="TextBox 13">
            <a:extLst>
              <a:ext uri="{FF2B5EF4-FFF2-40B4-BE49-F238E27FC236}">
                <a16:creationId xmlns:a16="http://schemas.microsoft.com/office/drawing/2014/main" id="{2C2AD27C-960B-D04C-997B-B699401CC152}"/>
              </a:ext>
            </a:extLst>
          </p:cNvPr>
          <p:cNvSpPr txBox="1"/>
          <p:nvPr/>
        </p:nvSpPr>
        <p:spPr>
          <a:xfrm>
            <a:off x="384292" y="4431504"/>
            <a:ext cx="5266944" cy="2554545"/>
          </a:xfrm>
          <a:prstGeom prst="rect">
            <a:avLst/>
          </a:prstGeom>
          <a:noFill/>
        </p:spPr>
        <p:txBody>
          <a:bodyPr wrap="square" rtlCol="0">
            <a:spAutoFit/>
          </a:bodyPr>
          <a:lstStyle/>
          <a:p>
            <a:r>
              <a:rPr lang="en-US" sz="3200" u="sng" dirty="0"/>
              <a:t>Feeling Validating and Being Listened to –</a:t>
            </a:r>
          </a:p>
          <a:p>
            <a:r>
              <a:rPr lang="en-US" sz="3000" dirty="0"/>
              <a:t>Understand their own needs and encouraged to talk.</a:t>
            </a:r>
          </a:p>
          <a:p>
            <a:endParaRPr lang="en-US" sz="3600" u="sng" dirty="0"/>
          </a:p>
        </p:txBody>
      </p:sp>
      <p:sp>
        <p:nvSpPr>
          <p:cNvPr id="15" name="Rectangle 14">
            <a:extLst>
              <a:ext uri="{FF2B5EF4-FFF2-40B4-BE49-F238E27FC236}">
                <a16:creationId xmlns:a16="http://schemas.microsoft.com/office/drawing/2014/main" id="{8C1BBB0F-EDD4-5941-A65E-E2DDBDA002DA}"/>
              </a:ext>
            </a:extLst>
          </p:cNvPr>
          <p:cNvSpPr/>
          <p:nvPr/>
        </p:nvSpPr>
        <p:spPr>
          <a:xfrm>
            <a:off x="2485629" y="6379348"/>
            <a:ext cx="2156873" cy="375552"/>
          </a:xfrm>
          <a:prstGeom prst="rect">
            <a:avLst/>
          </a:prstGeom>
        </p:spPr>
        <p:txBody>
          <a:bodyPr wrap="none">
            <a:spAutoFit/>
          </a:bodyPr>
          <a:lstStyle/>
          <a:p>
            <a:pPr>
              <a:lnSpc>
                <a:spcPct val="107000"/>
              </a:lnSpc>
              <a:spcAft>
                <a:spcPts val="800"/>
              </a:spcAft>
            </a:pPr>
            <a:r>
              <a:rPr lang="en-GB" dirty="0">
                <a:ea typeface="Calibri" panose="020F0502020204030204" pitchFamily="34" charset="0"/>
                <a:cs typeface="Times New Roman" panose="02020603050405020304" pitchFamily="18" charset="0"/>
              </a:rPr>
              <a:t>(</a:t>
            </a:r>
            <a:r>
              <a:rPr lang="en-GB" dirty="0" err="1">
                <a:ea typeface="Calibri" panose="020F0502020204030204" pitchFamily="34" charset="0"/>
                <a:cs typeface="Times New Roman" panose="02020603050405020304" pitchFamily="18" charset="0"/>
              </a:rPr>
              <a:t>Glazzard</a:t>
            </a:r>
            <a:r>
              <a:rPr lang="en-GB" dirty="0">
                <a:ea typeface="Calibri" panose="020F0502020204030204" pitchFamily="34" charset="0"/>
                <a:cs typeface="Times New Roman" panose="02020603050405020304" pitchFamily="18" charset="0"/>
              </a:rPr>
              <a:t> at al, 2010)</a:t>
            </a:r>
          </a:p>
        </p:txBody>
      </p:sp>
      <p:pic>
        <p:nvPicPr>
          <p:cNvPr id="17" name="Graphic 16" descr="Send">
            <a:extLst>
              <a:ext uri="{FF2B5EF4-FFF2-40B4-BE49-F238E27FC236}">
                <a16:creationId xmlns:a16="http://schemas.microsoft.com/office/drawing/2014/main" id="{36A8A1BB-5B7A-A646-8A7F-6C54C7D6202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473572">
            <a:off x="5933388" y="697734"/>
            <a:ext cx="914400" cy="914400"/>
          </a:xfrm>
          <a:prstGeom prst="rect">
            <a:avLst/>
          </a:prstGeom>
        </p:spPr>
      </p:pic>
    </p:spTree>
    <p:extLst>
      <p:ext uri="{BB962C8B-B14F-4D97-AF65-F5344CB8AC3E}">
        <p14:creationId xmlns:p14="http://schemas.microsoft.com/office/powerpoint/2010/main" val="3638289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a:extLst>
              <a:ext uri="{FF2B5EF4-FFF2-40B4-BE49-F238E27FC236}">
                <a16:creationId xmlns:a16="http://schemas.microsoft.com/office/drawing/2014/main" id="{7B111AC5-C56C-ED45-B022-FE16A51C8ED0}"/>
              </a:ext>
            </a:extLst>
          </p:cNvPr>
          <p:cNvSpPr/>
          <p:nvPr/>
        </p:nvSpPr>
        <p:spPr>
          <a:xfrm rot="236265">
            <a:off x="537492" y="504839"/>
            <a:ext cx="5659031" cy="2733077"/>
          </a:xfrm>
          <a:prstGeom prst="cloudCallout">
            <a:avLst>
              <a:gd name="adj1" fmla="val -46848"/>
              <a:gd name="adj2" fmla="val 91323"/>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FDFF"/>
                </a:solidFill>
              </a:ln>
            </a:endParaRPr>
          </a:p>
        </p:txBody>
      </p:sp>
      <p:sp>
        <p:nvSpPr>
          <p:cNvPr id="5" name="TextBox 4">
            <a:extLst>
              <a:ext uri="{FF2B5EF4-FFF2-40B4-BE49-F238E27FC236}">
                <a16:creationId xmlns:a16="http://schemas.microsoft.com/office/drawing/2014/main" id="{EBFE93E2-30C8-8F48-9B04-F882D71FD433}"/>
              </a:ext>
            </a:extLst>
          </p:cNvPr>
          <p:cNvSpPr txBox="1"/>
          <p:nvPr/>
        </p:nvSpPr>
        <p:spPr>
          <a:xfrm>
            <a:off x="1125642" y="1144119"/>
            <a:ext cx="4563246" cy="1323439"/>
          </a:xfrm>
          <a:prstGeom prst="rect">
            <a:avLst/>
          </a:prstGeom>
          <a:noFill/>
        </p:spPr>
        <p:txBody>
          <a:bodyPr wrap="square" rtlCol="0">
            <a:spAutoFit/>
          </a:bodyPr>
          <a:lstStyle/>
          <a:p>
            <a:r>
              <a:rPr lang="en-US" sz="4000" dirty="0"/>
              <a:t>Taking from the National Curriculum</a:t>
            </a:r>
          </a:p>
        </p:txBody>
      </p:sp>
      <p:sp>
        <p:nvSpPr>
          <p:cNvPr id="6" name="TextBox 5">
            <a:extLst>
              <a:ext uri="{FF2B5EF4-FFF2-40B4-BE49-F238E27FC236}">
                <a16:creationId xmlns:a16="http://schemas.microsoft.com/office/drawing/2014/main" id="{BDDD53B4-BFCA-1B4E-B509-4A8386B81ACC}"/>
              </a:ext>
            </a:extLst>
          </p:cNvPr>
          <p:cNvSpPr txBox="1"/>
          <p:nvPr/>
        </p:nvSpPr>
        <p:spPr>
          <a:xfrm>
            <a:off x="6492240" y="713232"/>
            <a:ext cx="4937760" cy="2031325"/>
          </a:xfrm>
          <a:prstGeom prst="rect">
            <a:avLst/>
          </a:prstGeom>
          <a:noFill/>
        </p:spPr>
        <p:txBody>
          <a:bodyPr wrap="square" rtlCol="0">
            <a:spAutoFit/>
          </a:bodyPr>
          <a:lstStyle/>
          <a:p>
            <a:r>
              <a:rPr lang="en-US" sz="3600" u="sng" dirty="0"/>
              <a:t>Working Together!</a:t>
            </a:r>
          </a:p>
          <a:p>
            <a:r>
              <a:rPr lang="en-US" sz="3600" dirty="0"/>
              <a:t>Important to work with outside agencies.</a:t>
            </a:r>
          </a:p>
          <a:p>
            <a:r>
              <a:rPr lang="en-US" dirty="0"/>
              <a:t>(Additional Learning Needs, 2017)</a:t>
            </a:r>
          </a:p>
        </p:txBody>
      </p:sp>
      <p:sp>
        <p:nvSpPr>
          <p:cNvPr id="7" name="TextBox 6">
            <a:extLst>
              <a:ext uri="{FF2B5EF4-FFF2-40B4-BE49-F238E27FC236}">
                <a16:creationId xmlns:a16="http://schemas.microsoft.com/office/drawing/2014/main" id="{683B6AC5-97BA-A049-AF62-9E967133F2F2}"/>
              </a:ext>
            </a:extLst>
          </p:cNvPr>
          <p:cNvSpPr txBox="1"/>
          <p:nvPr/>
        </p:nvSpPr>
        <p:spPr>
          <a:xfrm>
            <a:off x="1828800" y="3456432"/>
            <a:ext cx="10363200" cy="4278094"/>
          </a:xfrm>
          <a:prstGeom prst="rect">
            <a:avLst/>
          </a:prstGeom>
          <a:noFill/>
        </p:spPr>
        <p:txBody>
          <a:bodyPr wrap="square" rtlCol="0">
            <a:spAutoFit/>
          </a:bodyPr>
          <a:lstStyle/>
          <a:p>
            <a:r>
              <a:rPr lang="en-US" sz="4000" u="sng" dirty="0"/>
              <a:t>Counselling Services</a:t>
            </a:r>
          </a:p>
          <a:p>
            <a:pPr marL="457200" indent="-457200">
              <a:buFontTx/>
              <a:buChar char="-"/>
            </a:pPr>
            <a:r>
              <a:rPr lang="en-US" sz="2800" dirty="0"/>
              <a:t>Providing Counselling services – gaining coping strategies and building relationships. </a:t>
            </a:r>
          </a:p>
          <a:p>
            <a:pPr marL="457200" indent="-457200">
              <a:buFontTx/>
              <a:buChar char="-"/>
            </a:pPr>
            <a:r>
              <a:rPr lang="en-US" sz="2800" dirty="0"/>
              <a:t>Growing confidence in the learning environment.</a:t>
            </a:r>
          </a:p>
          <a:p>
            <a:pPr marL="457200" indent="-457200">
              <a:buFontTx/>
              <a:buChar char="-"/>
            </a:pPr>
            <a:r>
              <a:rPr lang="en-US" sz="2800" dirty="0"/>
              <a:t>Meeting social and emotional needs</a:t>
            </a:r>
          </a:p>
          <a:p>
            <a:r>
              <a:rPr lang="en-US" dirty="0"/>
              <a:t>                         						(Changing Pathways, no date)</a:t>
            </a:r>
            <a:endParaRPr lang="en-US" sz="2400" dirty="0"/>
          </a:p>
          <a:p>
            <a:endParaRPr lang="en-US" sz="2800" dirty="0"/>
          </a:p>
          <a:p>
            <a:endParaRPr lang="en-US" sz="2400" dirty="0"/>
          </a:p>
          <a:p>
            <a:r>
              <a:rPr lang="en-US" sz="4000" u="sng" dirty="0"/>
              <a:t>  </a:t>
            </a:r>
          </a:p>
        </p:txBody>
      </p:sp>
      <p:pic>
        <p:nvPicPr>
          <p:cNvPr id="9" name="Graphic 8" descr="Head with Gears">
            <a:extLst>
              <a:ext uri="{FF2B5EF4-FFF2-40B4-BE49-F238E27FC236}">
                <a16:creationId xmlns:a16="http://schemas.microsoft.com/office/drawing/2014/main" id="{833D2368-335D-2546-B314-2F74AAAEDA6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277061" y="2834008"/>
            <a:ext cx="914400" cy="914400"/>
          </a:xfrm>
          <a:prstGeom prst="rect">
            <a:avLst/>
          </a:prstGeom>
        </p:spPr>
      </p:pic>
    </p:spTree>
    <p:extLst>
      <p:ext uri="{BB962C8B-B14F-4D97-AF65-F5344CB8AC3E}">
        <p14:creationId xmlns:p14="http://schemas.microsoft.com/office/powerpoint/2010/main" val="2164997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a:extLst>
              <a:ext uri="{FF2B5EF4-FFF2-40B4-BE49-F238E27FC236}">
                <a16:creationId xmlns:a16="http://schemas.microsoft.com/office/drawing/2014/main" id="{34AA3694-4EED-6E4B-B41C-8387F7FD3A9F}"/>
              </a:ext>
            </a:extLst>
          </p:cNvPr>
          <p:cNvSpPr/>
          <p:nvPr/>
        </p:nvSpPr>
        <p:spPr>
          <a:xfrm rot="236265">
            <a:off x="6258660" y="2008397"/>
            <a:ext cx="5326729" cy="2798629"/>
          </a:xfrm>
          <a:prstGeom prst="cloudCallout">
            <a:avLst>
              <a:gd name="adj1" fmla="val 48180"/>
              <a:gd name="adj2" fmla="val 90173"/>
            </a:avLst>
          </a:prstGeom>
          <a:noFill/>
          <a:ln w="38100">
            <a:solidFill>
              <a:srgbClr val="1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FDFF"/>
                </a:solidFill>
              </a:ln>
            </a:endParaRPr>
          </a:p>
        </p:txBody>
      </p:sp>
      <p:sp>
        <p:nvSpPr>
          <p:cNvPr id="5" name="TextBox 4">
            <a:extLst>
              <a:ext uri="{FF2B5EF4-FFF2-40B4-BE49-F238E27FC236}">
                <a16:creationId xmlns:a16="http://schemas.microsoft.com/office/drawing/2014/main" id="{6256E56A-C68C-A14E-9E61-D7AA65E7A36B}"/>
              </a:ext>
            </a:extLst>
          </p:cNvPr>
          <p:cNvSpPr txBox="1"/>
          <p:nvPr/>
        </p:nvSpPr>
        <p:spPr>
          <a:xfrm>
            <a:off x="6798364" y="2367171"/>
            <a:ext cx="4194313" cy="2123658"/>
          </a:xfrm>
          <a:prstGeom prst="rect">
            <a:avLst/>
          </a:prstGeom>
          <a:noFill/>
        </p:spPr>
        <p:txBody>
          <a:bodyPr wrap="square" rtlCol="0">
            <a:spAutoFit/>
          </a:bodyPr>
          <a:lstStyle/>
          <a:p>
            <a:pPr algn="ctr"/>
            <a:r>
              <a:rPr lang="en-US" sz="4400" dirty="0"/>
              <a:t>Montessori Method in Practice</a:t>
            </a:r>
          </a:p>
        </p:txBody>
      </p:sp>
      <p:sp>
        <p:nvSpPr>
          <p:cNvPr id="6" name="TextBox 5">
            <a:extLst>
              <a:ext uri="{FF2B5EF4-FFF2-40B4-BE49-F238E27FC236}">
                <a16:creationId xmlns:a16="http://schemas.microsoft.com/office/drawing/2014/main" id="{6D58F0E7-6DC2-7B48-B49D-D9E8CC65D4F0}"/>
              </a:ext>
            </a:extLst>
          </p:cNvPr>
          <p:cNvSpPr txBox="1"/>
          <p:nvPr/>
        </p:nvSpPr>
        <p:spPr>
          <a:xfrm>
            <a:off x="619537" y="582819"/>
            <a:ext cx="9879496" cy="523220"/>
          </a:xfrm>
          <a:prstGeom prst="rect">
            <a:avLst/>
          </a:prstGeom>
          <a:noFill/>
        </p:spPr>
        <p:txBody>
          <a:bodyPr wrap="square" rtlCol="0">
            <a:spAutoFit/>
          </a:bodyPr>
          <a:lstStyle/>
          <a:p>
            <a:r>
              <a:rPr lang="en-US" sz="2800" dirty="0"/>
              <a:t>- Learning Guides being more observers than instructors. </a:t>
            </a:r>
          </a:p>
        </p:txBody>
      </p:sp>
      <p:sp>
        <p:nvSpPr>
          <p:cNvPr id="7" name="Rectangle 6">
            <a:extLst>
              <a:ext uri="{FF2B5EF4-FFF2-40B4-BE49-F238E27FC236}">
                <a16:creationId xmlns:a16="http://schemas.microsoft.com/office/drawing/2014/main" id="{3B037DA2-8D4A-1543-B2A6-F6DE33A07B7E}"/>
              </a:ext>
            </a:extLst>
          </p:cNvPr>
          <p:cNvSpPr/>
          <p:nvPr/>
        </p:nvSpPr>
        <p:spPr>
          <a:xfrm>
            <a:off x="619537" y="1340223"/>
            <a:ext cx="8222975" cy="954107"/>
          </a:xfrm>
          <a:prstGeom prst="rect">
            <a:avLst/>
          </a:prstGeom>
        </p:spPr>
        <p:txBody>
          <a:bodyPr wrap="square">
            <a:spAutoFit/>
          </a:bodyPr>
          <a:lstStyle/>
          <a:p>
            <a:pPr marL="457200" indent="-457200">
              <a:buFontTx/>
              <a:buChar char="-"/>
            </a:pPr>
            <a:r>
              <a:rPr lang="en-GB" sz="2800" dirty="0">
                <a:latin typeface="Arial" panose="020B0604020202020204" pitchFamily="34" charset="0"/>
                <a:ea typeface="Calibri" panose="020F0502020204030204" pitchFamily="34" charset="0"/>
              </a:rPr>
              <a:t>Letting the learners choose their own activities.</a:t>
            </a:r>
          </a:p>
          <a:p>
            <a:r>
              <a:rPr lang="en-GB" dirty="0">
                <a:latin typeface="Arial" panose="020B0604020202020204" pitchFamily="34" charset="0"/>
                <a:ea typeface="Calibri" panose="020F0502020204030204" pitchFamily="34" charset="0"/>
              </a:rPr>
              <a:t>(</a:t>
            </a:r>
            <a:r>
              <a:rPr lang="en-GB" dirty="0" err="1">
                <a:latin typeface="Arial" panose="020B0604020202020204" pitchFamily="34" charset="0"/>
                <a:ea typeface="Calibri" panose="020F0502020204030204" pitchFamily="34" charset="0"/>
              </a:rPr>
              <a:t>Feez</a:t>
            </a:r>
            <a:r>
              <a:rPr lang="en-GB" dirty="0">
                <a:latin typeface="Arial" panose="020B0604020202020204" pitchFamily="34" charset="0"/>
                <a:ea typeface="Calibri" panose="020F0502020204030204" pitchFamily="34" charset="0"/>
              </a:rPr>
              <a:t>, 2010).</a:t>
            </a:r>
            <a:r>
              <a:rPr lang="en-GB" sz="2800" dirty="0">
                <a:latin typeface="Arial" panose="020B0604020202020204" pitchFamily="34" charset="0"/>
                <a:ea typeface="Calibri" panose="020F0502020204030204" pitchFamily="34" charset="0"/>
              </a:rPr>
              <a:t> </a:t>
            </a:r>
            <a:endParaRPr lang="en-US" sz="2800" dirty="0"/>
          </a:p>
        </p:txBody>
      </p:sp>
      <p:sp>
        <p:nvSpPr>
          <p:cNvPr id="8" name="TextBox 7">
            <a:extLst>
              <a:ext uri="{FF2B5EF4-FFF2-40B4-BE49-F238E27FC236}">
                <a16:creationId xmlns:a16="http://schemas.microsoft.com/office/drawing/2014/main" id="{49FD45BA-C853-C040-8C33-61967B3D930E}"/>
              </a:ext>
            </a:extLst>
          </p:cNvPr>
          <p:cNvSpPr txBox="1"/>
          <p:nvPr/>
        </p:nvSpPr>
        <p:spPr>
          <a:xfrm>
            <a:off x="757027" y="2600852"/>
            <a:ext cx="5726581" cy="3108543"/>
          </a:xfrm>
          <a:prstGeom prst="rect">
            <a:avLst/>
          </a:prstGeom>
          <a:noFill/>
        </p:spPr>
        <p:txBody>
          <a:bodyPr wrap="square" rtlCol="0">
            <a:spAutoFit/>
          </a:bodyPr>
          <a:lstStyle/>
          <a:p>
            <a:r>
              <a:rPr lang="en-US" sz="2800" u="sng" dirty="0"/>
              <a:t>Full Time 1:1 Support Guides</a:t>
            </a:r>
          </a:p>
          <a:p>
            <a:r>
              <a:rPr lang="en-US" sz="2400" dirty="0"/>
              <a:t>-Every child has a 1:1 Support Guide </a:t>
            </a:r>
          </a:p>
          <a:p>
            <a:r>
              <a:rPr lang="en-US" sz="2400" dirty="0"/>
              <a:t>-Guide, monitor and encourage experiential learning</a:t>
            </a:r>
          </a:p>
          <a:p>
            <a:r>
              <a:rPr lang="en-US" sz="2400" dirty="0"/>
              <a:t>- Meeting the support needs of the individual.</a:t>
            </a:r>
          </a:p>
          <a:p>
            <a:r>
              <a:rPr lang="en-US" sz="2400" dirty="0"/>
              <a:t>(Safe Support Learning, no date)</a:t>
            </a:r>
          </a:p>
          <a:p>
            <a:endParaRPr lang="en-US" sz="2400" dirty="0"/>
          </a:p>
        </p:txBody>
      </p:sp>
      <p:pic>
        <p:nvPicPr>
          <p:cNvPr id="12" name="Graphic 11" descr="Footprint">
            <a:extLst>
              <a:ext uri="{FF2B5EF4-FFF2-40B4-BE49-F238E27FC236}">
                <a16:creationId xmlns:a16="http://schemas.microsoft.com/office/drawing/2014/main" id="{301CEA26-8F91-7740-B3F1-43D593CE39F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01654" y="582819"/>
            <a:ext cx="914400" cy="914400"/>
          </a:xfrm>
          <a:prstGeom prst="rect">
            <a:avLst/>
          </a:prstGeom>
        </p:spPr>
      </p:pic>
      <p:sp>
        <p:nvSpPr>
          <p:cNvPr id="13" name="TextBox 12">
            <a:extLst>
              <a:ext uri="{FF2B5EF4-FFF2-40B4-BE49-F238E27FC236}">
                <a16:creationId xmlns:a16="http://schemas.microsoft.com/office/drawing/2014/main" id="{E4ABBE20-29FF-D845-9FCD-057CF1002CF3}"/>
              </a:ext>
            </a:extLst>
          </p:cNvPr>
          <p:cNvSpPr txBox="1"/>
          <p:nvPr/>
        </p:nvSpPr>
        <p:spPr>
          <a:xfrm>
            <a:off x="757027" y="5600418"/>
            <a:ext cx="9321251" cy="830997"/>
          </a:xfrm>
          <a:prstGeom prst="rect">
            <a:avLst/>
          </a:prstGeom>
          <a:noFill/>
        </p:spPr>
        <p:txBody>
          <a:bodyPr wrap="square" rtlCol="0">
            <a:spAutoFit/>
          </a:bodyPr>
          <a:lstStyle/>
          <a:p>
            <a:r>
              <a:rPr lang="en-US" sz="2400" dirty="0"/>
              <a:t>Support Guides are responsible for working with parents, guardians and outside agencies.</a:t>
            </a:r>
          </a:p>
        </p:txBody>
      </p:sp>
    </p:spTree>
    <p:extLst>
      <p:ext uri="{BB962C8B-B14F-4D97-AF65-F5344CB8AC3E}">
        <p14:creationId xmlns:p14="http://schemas.microsoft.com/office/powerpoint/2010/main" val="1520150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a:extLst>
              <a:ext uri="{FF2B5EF4-FFF2-40B4-BE49-F238E27FC236}">
                <a16:creationId xmlns:a16="http://schemas.microsoft.com/office/drawing/2014/main" id="{D7D410A4-D5FA-E643-80E8-B88F0B561273}"/>
              </a:ext>
            </a:extLst>
          </p:cNvPr>
          <p:cNvSpPr/>
          <p:nvPr/>
        </p:nvSpPr>
        <p:spPr>
          <a:xfrm rot="236265">
            <a:off x="614122" y="630144"/>
            <a:ext cx="3896779" cy="2513367"/>
          </a:xfrm>
          <a:prstGeom prst="cloudCallout">
            <a:avLst>
              <a:gd name="adj1" fmla="val 63179"/>
              <a:gd name="adj2" fmla="val 93861"/>
            </a:avLst>
          </a:prstGeom>
          <a:noFill/>
          <a:ln w="38100">
            <a:solidFill>
              <a:srgbClr val="FF9300">
                <a:alpha val="6470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rgbClr val="00FDFF"/>
                </a:solidFill>
              </a:ln>
            </a:endParaRPr>
          </a:p>
        </p:txBody>
      </p:sp>
      <p:sp>
        <p:nvSpPr>
          <p:cNvPr id="5" name="TextBox 4">
            <a:extLst>
              <a:ext uri="{FF2B5EF4-FFF2-40B4-BE49-F238E27FC236}">
                <a16:creationId xmlns:a16="http://schemas.microsoft.com/office/drawing/2014/main" id="{363A4996-9870-0146-88A4-D5E273091709}"/>
              </a:ext>
            </a:extLst>
          </p:cNvPr>
          <p:cNvSpPr txBox="1"/>
          <p:nvPr/>
        </p:nvSpPr>
        <p:spPr>
          <a:xfrm>
            <a:off x="763528" y="1225107"/>
            <a:ext cx="3597965" cy="1323439"/>
          </a:xfrm>
          <a:prstGeom prst="rect">
            <a:avLst/>
          </a:prstGeom>
          <a:noFill/>
        </p:spPr>
        <p:txBody>
          <a:bodyPr wrap="square" rtlCol="0">
            <a:spAutoFit/>
          </a:bodyPr>
          <a:lstStyle/>
          <a:p>
            <a:pPr algn="ctr"/>
            <a:r>
              <a:rPr lang="en-US" sz="4000" dirty="0"/>
              <a:t>Experiential Learning</a:t>
            </a:r>
          </a:p>
        </p:txBody>
      </p:sp>
      <p:sp>
        <p:nvSpPr>
          <p:cNvPr id="6" name="TextBox 5">
            <a:extLst>
              <a:ext uri="{FF2B5EF4-FFF2-40B4-BE49-F238E27FC236}">
                <a16:creationId xmlns:a16="http://schemas.microsoft.com/office/drawing/2014/main" id="{22283587-D1B7-3D44-843A-1280361BB789}"/>
              </a:ext>
            </a:extLst>
          </p:cNvPr>
          <p:cNvSpPr txBox="1"/>
          <p:nvPr/>
        </p:nvSpPr>
        <p:spPr>
          <a:xfrm>
            <a:off x="4823710" y="499309"/>
            <a:ext cx="7043612" cy="2677656"/>
          </a:xfrm>
          <a:prstGeom prst="rect">
            <a:avLst/>
          </a:prstGeom>
          <a:noFill/>
        </p:spPr>
        <p:txBody>
          <a:bodyPr wrap="square" rtlCol="0">
            <a:spAutoFit/>
          </a:bodyPr>
          <a:lstStyle/>
          <a:p>
            <a:r>
              <a:rPr lang="en-US" sz="2400" dirty="0"/>
              <a:t>Encouraged to play and explore their surroundings.</a:t>
            </a:r>
          </a:p>
          <a:p>
            <a:endParaRPr lang="en-US" sz="2400" dirty="0"/>
          </a:p>
          <a:p>
            <a:r>
              <a:rPr lang="en-US" sz="2400" dirty="0"/>
              <a:t>Gaining confidence and a number of skills including problem solving skills and initiative</a:t>
            </a:r>
          </a:p>
          <a:p>
            <a:endParaRPr lang="en-US" sz="2400" dirty="0"/>
          </a:p>
          <a:p>
            <a:r>
              <a:rPr lang="en-US" sz="2400" dirty="0"/>
              <a:t>Self directed play and making friends. </a:t>
            </a:r>
          </a:p>
          <a:p>
            <a:r>
              <a:rPr lang="en-US" sz="2400" dirty="0"/>
              <a:t> 			</a:t>
            </a:r>
            <a:r>
              <a:rPr lang="en-US" dirty="0"/>
              <a:t>(Williams-</a:t>
            </a:r>
            <a:r>
              <a:rPr lang="en-US" dirty="0" err="1"/>
              <a:t>Siegfredsen</a:t>
            </a:r>
            <a:r>
              <a:rPr lang="en-US" dirty="0"/>
              <a:t>, 2012)</a:t>
            </a:r>
            <a:endParaRPr lang="en-US" sz="2400" dirty="0"/>
          </a:p>
        </p:txBody>
      </p:sp>
      <p:pic>
        <p:nvPicPr>
          <p:cNvPr id="8" name="Graphic 7" descr="Partial Sun">
            <a:extLst>
              <a:ext uri="{FF2B5EF4-FFF2-40B4-BE49-F238E27FC236}">
                <a16:creationId xmlns:a16="http://schemas.microsoft.com/office/drawing/2014/main" id="{5ED8643A-5BA5-8F45-9F7B-79D790CFCA5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440017" y="3067635"/>
            <a:ext cx="914400" cy="914400"/>
          </a:xfrm>
          <a:prstGeom prst="rect">
            <a:avLst/>
          </a:prstGeom>
        </p:spPr>
      </p:pic>
      <p:sp>
        <p:nvSpPr>
          <p:cNvPr id="9" name="TextBox 8">
            <a:extLst>
              <a:ext uri="{FF2B5EF4-FFF2-40B4-BE49-F238E27FC236}">
                <a16:creationId xmlns:a16="http://schemas.microsoft.com/office/drawing/2014/main" id="{0C6958FC-3795-4347-8CC5-3CA04D462522}"/>
              </a:ext>
            </a:extLst>
          </p:cNvPr>
          <p:cNvSpPr txBox="1"/>
          <p:nvPr/>
        </p:nvSpPr>
        <p:spPr>
          <a:xfrm>
            <a:off x="4442791" y="4973696"/>
            <a:ext cx="3829072" cy="1384995"/>
          </a:xfrm>
          <a:prstGeom prst="rect">
            <a:avLst/>
          </a:prstGeom>
          <a:noFill/>
        </p:spPr>
        <p:txBody>
          <a:bodyPr wrap="square" rtlCol="0">
            <a:spAutoFit/>
          </a:bodyPr>
          <a:lstStyle/>
          <a:p>
            <a:r>
              <a:rPr lang="en-US" sz="2800" u="sng" dirty="0"/>
              <a:t>Kolb’s Cycle of Experiential Learning</a:t>
            </a:r>
          </a:p>
          <a:p>
            <a:endParaRPr lang="en-US" sz="2800" u="sng" dirty="0"/>
          </a:p>
        </p:txBody>
      </p:sp>
      <p:pic>
        <p:nvPicPr>
          <p:cNvPr id="10" name="Picture 9">
            <a:extLst>
              <a:ext uri="{FF2B5EF4-FFF2-40B4-BE49-F238E27FC236}">
                <a16:creationId xmlns:a16="http://schemas.microsoft.com/office/drawing/2014/main" id="{8C6CCDFD-66BE-1248-82B6-A67A32C161AD}"/>
              </a:ext>
            </a:extLst>
          </p:cNvPr>
          <p:cNvPicPr>
            <a:picLocks noChangeAspect="1"/>
          </p:cNvPicPr>
          <p:nvPr/>
        </p:nvPicPr>
        <p:blipFill>
          <a:blip r:embed="rId4"/>
          <a:stretch>
            <a:fillRect/>
          </a:stretch>
        </p:blipFill>
        <p:spPr>
          <a:xfrm>
            <a:off x="7749210" y="3793433"/>
            <a:ext cx="3348161" cy="2565258"/>
          </a:xfrm>
          <a:prstGeom prst="rect">
            <a:avLst/>
          </a:prstGeom>
        </p:spPr>
      </p:pic>
      <p:sp>
        <p:nvSpPr>
          <p:cNvPr id="11" name="TextBox 10">
            <a:extLst>
              <a:ext uri="{FF2B5EF4-FFF2-40B4-BE49-F238E27FC236}">
                <a16:creationId xmlns:a16="http://schemas.microsoft.com/office/drawing/2014/main" id="{C51B96E3-2013-2347-BABB-B18ED1AD5BEA}"/>
              </a:ext>
            </a:extLst>
          </p:cNvPr>
          <p:cNvSpPr txBox="1"/>
          <p:nvPr/>
        </p:nvSpPr>
        <p:spPr>
          <a:xfrm>
            <a:off x="10126651" y="6174025"/>
            <a:ext cx="2365513" cy="369332"/>
          </a:xfrm>
          <a:prstGeom prst="rect">
            <a:avLst/>
          </a:prstGeom>
          <a:noFill/>
        </p:spPr>
        <p:txBody>
          <a:bodyPr wrap="square" rtlCol="0">
            <a:spAutoFit/>
          </a:bodyPr>
          <a:lstStyle/>
          <a:p>
            <a:r>
              <a:rPr lang="en-US" dirty="0"/>
              <a:t>(McLeod, 2017)</a:t>
            </a:r>
          </a:p>
        </p:txBody>
      </p:sp>
      <p:sp>
        <p:nvSpPr>
          <p:cNvPr id="12" name="Rectangle 11">
            <a:extLst>
              <a:ext uri="{FF2B5EF4-FFF2-40B4-BE49-F238E27FC236}">
                <a16:creationId xmlns:a16="http://schemas.microsoft.com/office/drawing/2014/main" id="{EACF3748-DA30-1B47-9779-607BB4B4BBCA}"/>
              </a:ext>
            </a:extLst>
          </p:cNvPr>
          <p:cNvSpPr/>
          <p:nvPr/>
        </p:nvSpPr>
        <p:spPr>
          <a:xfrm>
            <a:off x="522482" y="3581605"/>
            <a:ext cx="3522742" cy="2841034"/>
          </a:xfrm>
          <a:prstGeom prst="rect">
            <a:avLst/>
          </a:prstGeom>
        </p:spPr>
        <p:txBody>
          <a:bodyPr wrap="square">
            <a:spAutoFit/>
          </a:bodyPr>
          <a:lstStyle/>
          <a:p>
            <a:pPr>
              <a:lnSpc>
                <a:spcPct val="107000"/>
              </a:lnSpc>
              <a:spcAft>
                <a:spcPts val="0"/>
              </a:spcAft>
            </a:pPr>
            <a:r>
              <a:rPr lang="en-GB" sz="2400" dirty="0">
                <a:ea typeface="Times New Roman" panose="02020603050405020304" pitchFamily="18" charset="0"/>
                <a:cs typeface="Times New Roman" panose="02020603050405020304" pitchFamily="18" charset="0"/>
              </a:rPr>
              <a:t>Montessori methods not only inspire creativity with experiential learning, but also benefits physical activity and freedom of choice.</a:t>
            </a:r>
          </a:p>
          <a:p>
            <a:pPr>
              <a:lnSpc>
                <a:spcPct val="107000"/>
              </a:lnSpc>
              <a:spcAft>
                <a:spcPts val="0"/>
              </a:spcAft>
            </a:pPr>
            <a:r>
              <a:rPr lang="en-GB" sz="2400" dirty="0">
                <a:ea typeface="Times New Roman" panose="02020603050405020304" pitchFamily="18" charset="0"/>
                <a:cs typeface="Times New Roman" panose="02020603050405020304" pitchFamily="18" charset="0"/>
              </a:rPr>
              <a:t> </a:t>
            </a:r>
            <a:r>
              <a:rPr lang="en-GB" dirty="0">
                <a:ea typeface="Times New Roman" panose="02020603050405020304" pitchFamily="18" charset="0"/>
                <a:cs typeface="Times New Roman" panose="02020603050405020304" pitchFamily="18" charset="0"/>
              </a:rPr>
              <a:t>(Peng &amp; Md-</a:t>
            </a:r>
            <a:r>
              <a:rPr lang="en-GB" dirty="0" err="1">
                <a:ea typeface="Times New Roman" panose="02020603050405020304" pitchFamily="18" charset="0"/>
                <a:cs typeface="Times New Roman" panose="02020603050405020304" pitchFamily="18" charset="0"/>
              </a:rPr>
              <a:t>Yunus</a:t>
            </a:r>
            <a:r>
              <a:rPr lang="en-GB" dirty="0">
                <a:ea typeface="Times New Roman" panose="02020603050405020304" pitchFamily="18" charset="0"/>
                <a:cs typeface="Times New Roman" panose="02020603050405020304" pitchFamily="18" charset="0"/>
              </a:rPr>
              <a:t>, 2014)</a:t>
            </a:r>
            <a:endParaRPr lang="en-GB" sz="16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41974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a:extLst>
              <a:ext uri="{FF2B5EF4-FFF2-40B4-BE49-F238E27FC236}">
                <a16:creationId xmlns:a16="http://schemas.microsoft.com/office/drawing/2014/main" id="{897B859D-F129-5F45-88F3-17A5E8CD7A30}"/>
              </a:ext>
            </a:extLst>
          </p:cNvPr>
          <p:cNvSpPr/>
          <p:nvPr/>
        </p:nvSpPr>
        <p:spPr>
          <a:xfrm rot="236265">
            <a:off x="3793462" y="1623236"/>
            <a:ext cx="4965475" cy="2798629"/>
          </a:xfrm>
          <a:prstGeom prst="cloudCallout">
            <a:avLst>
              <a:gd name="adj1" fmla="val 48180"/>
              <a:gd name="adj2" fmla="val 90173"/>
            </a:avLst>
          </a:prstGeom>
          <a:noFill/>
          <a:ln w="38100">
            <a:solidFill>
              <a:srgbClr val="FFF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FDFF"/>
                </a:solidFill>
              </a:ln>
            </a:endParaRPr>
          </a:p>
        </p:txBody>
      </p:sp>
      <p:sp>
        <p:nvSpPr>
          <p:cNvPr id="5" name="TextBox 4">
            <a:extLst>
              <a:ext uri="{FF2B5EF4-FFF2-40B4-BE49-F238E27FC236}">
                <a16:creationId xmlns:a16="http://schemas.microsoft.com/office/drawing/2014/main" id="{EE3DBEB8-9796-6E4F-B559-C086EFD35447}"/>
              </a:ext>
            </a:extLst>
          </p:cNvPr>
          <p:cNvSpPr txBox="1"/>
          <p:nvPr/>
        </p:nvSpPr>
        <p:spPr>
          <a:xfrm>
            <a:off x="3978965" y="2305879"/>
            <a:ext cx="4234069" cy="1446550"/>
          </a:xfrm>
          <a:prstGeom prst="rect">
            <a:avLst/>
          </a:prstGeom>
          <a:noFill/>
        </p:spPr>
        <p:txBody>
          <a:bodyPr wrap="square" rtlCol="0">
            <a:spAutoFit/>
          </a:bodyPr>
          <a:lstStyle/>
          <a:p>
            <a:pPr algn="ctr"/>
            <a:r>
              <a:rPr lang="en-US" sz="4400" dirty="0"/>
              <a:t>Physical Environment </a:t>
            </a:r>
          </a:p>
        </p:txBody>
      </p:sp>
      <p:pic>
        <p:nvPicPr>
          <p:cNvPr id="7" name="Graphic 6" descr="Earth Globe Americas">
            <a:extLst>
              <a:ext uri="{FF2B5EF4-FFF2-40B4-BE49-F238E27FC236}">
                <a16:creationId xmlns:a16="http://schemas.microsoft.com/office/drawing/2014/main" id="{BE23937E-D26B-CC45-8B00-FF02CC5A2F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03093" y="606288"/>
            <a:ext cx="1699591" cy="1699591"/>
          </a:xfrm>
          <a:prstGeom prst="rect">
            <a:avLst/>
          </a:prstGeom>
        </p:spPr>
      </p:pic>
      <p:sp>
        <p:nvSpPr>
          <p:cNvPr id="8" name="TextBox 7">
            <a:extLst>
              <a:ext uri="{FF2B5EF4-FFF2-40B4-BE49-F238E27FC236}">
                <a16:creationId xmlns:a16="http://schemas.microsoft.com/office/drawing/2014/main" id="{DE7A85EB-A542-444E-AE07-1F6549562D5A}"/>
              </a:ext>
            </a:extLst>
          </p:cNvPr>
          <p:cNvSpPr txBox="1"/>
          <p:nvPr/>
        </p:nvSpPr>
        <p:spPr>
          <a:xfrm>
            <a:off x="755374" y="606289"/>
            <a:ext cx="4234068" cy="523220"/>
          </a:xfrm>
          <a:prstGeom prst="rect">
            <a:avLst/>
          </a:prstGeom>
          <a:noFill/>
        </p:spPr>
        <p:txBody>
          <a:bodyPr wrap="square" rtlCol="0">
            <a:spAutoFit/>
          </a:bodyPr>
          <a:lstStyle/>
          <a:p>
            <a:r>
              <a:rPr lang="en-US" sz="2800" dirty="0"/>
              <a:t>Accessible, Woodland Area.</a:t>
            </a:r>
          </a:p>
        </p:txBody>
      </p:sp>
      <p:sp>
        <p:nvSpPr>
          <p:cNvPr id="9" name="TextBox 8">
            <a:extLst>
              <a:ext uri="{FF2B5EF4-FFF2-40B4-BE49-F238E27FC236}">
                <a16:creationId xmlns:a16="http://schemas.microsoft.com/office/drawing/2014/main" id="{EC4F4A71-291A-2346-812C-2A5AC51A64EB}"/>
              </a:ext>
            </a:extLst>
          </p:cNvPr>
          <p:cNvSpPr txBox="1"/>
          <p:nvPr/>
        </p:nvSpPr>
        <p:spPr>
          <a:xfrm>
            <a:off x="9064487" y="2504661"/>
            <a:ext cx="2862470" cy="3600986"/>
          </a:xfrm>
          <a:prstGeom prst="rect">
            <a:avLst/>
          </a:prstGeom>
          <a:noFill/>
        </p:spPr>
        <p:txBody>
          <a:bodyPr wrap="square" rtlCol="0">
            <a:spAutoFit/>
          </a:bodyPr>
          <a:lstStyle/>
          <a:p>
            <a:r>
              <a:rPr lang="en-US" sz="3200" u="sng" dirty="0"/>
              <a:t>Several outdoor learning areas – </a:t>
            </a:r>
            <a:r>
              <a:rPr lang="en-US" sz="2400" dirty="0"/>
              <a:t>meeting their physical education needs and increasing sensory awareness.</a:t>
            </a:r>
          </a:p>
          <a:p>
            <a:r>
              <a:rPr lang="en-US" sz="2400" dirty="0"/>
              <a:t>(English Outdoor Council, no date).</a:t>
            </a:r>
          </a:p>
          <a:p>
            <a:endParaRPr lang="en-US" sz="2000" dirty="0"/>
          </a:p>
        </p:txBody>
      </p:sp>
      <p:sp>
        <p:nvSpPr>
          <p:cNvPr id="10" name="TextBox 9">
            <a:extLst>
              <a:ext uri="{FF2B5EF4-FFF2-40B4-BE49-F238E27FC236}">
                <a16:creationId xmlns:a16="http://schemas.microsoft.com/office/drawing/2014/main" id="{02B534DF-1FF3-C64E-9205-FE8BD18452FA}"/>
              </a:ext>
            </a:extLst>
          </p:cNvPr>
          <p:cNvSpPr txBox="1"/>
          <p:nvPr/>
        </p:nvSpPr>
        <p:spPr>
          <a:xfrm>
            <a:off x="265043" y="1431235"/>
            <a:ext cx="3260035" cy="1938992"/>
          </a:xfrm>
          <a:prstGeom prst="rect">
            <a:avLst/>
          </a:prstGeom>
          <a:noFill/>
        </p:spPr>
        <p:txBody>
          <a:bodyPr wrap="square" rtlCol="0">
            <a:spAutoFit/>
          </a:bodyPr>
          <a:lstStyle/>
          <a:p>
            <a:r>
              <a:rPr lang="en-US" sz="2400" u="sng" dirty="0"/>
              <a:t>Activities like making dens and outdoor treasure hunts – </a:t>
            </a:r>
            <a:r>
              <a:rPr lang="en-US" sz="2400" dirty="0"/>
              <a:t>increasing fine and gross motor skills.</a:t>
            </a:r>
          </a:p>
        </p:txBody>
      </p:sp>
      <p:sp>
        <p:nvSpPr>
          <p:cNvPr id="11" name="TextBox 10">
            <a:extLst>
              <a:ext uri="{FF2B5EF4-FFF2-40B4-BE49-F238E27FC236}">
                <a16:creationId xmlns:a16="http://schemas.microsoft.com/office/drawing/2014/main" id="{2D429E04-EFE7-DC47-AD61-5C0FA9B2BEE1}"/>
              </a:ext>
            </a:extLst>
          </p:cNvPr>
          <p:cNvSpPr txBox="1"/>
          <p:nvPr/>
        </p:nvSpPr>
        <p:spPr>
          <a:xfrm>
            <a:off x="245165" y="4515564"/>
            <a:ext cx="6559826" cy="1846659"/>
          </a:xfrm>
          <a:prstGeom prst="rect">
            <a:avLst/>
          </a:prstGeom>
          <a:noFill/>
        </p:spPr>
        <p:txBody>
          <a:bodyPr wrap="square" rtlCol="0">
            <a:spAutoFit/>
          </a:bodyPr>
          <a:lstStyle/>
          <a:p>
            <a:r>
              <a:rPr lang="en-GB" sz="2400" dirty="0"/>
              <a:t>Benefits of Learning outdoors include, building community, it raises standards of learners, it increases the connections between peers, it builds culture, and building positive memories.</a:t>
            </a:r>
          </a:p>
          <a:p>
            <a:r>
              <a:rPr lang="en-GB" dirty="0"/>
              <a:t>(Becker, 2016).</a:t>
            </a:r>
          </a:p>
        </p:txBody>
      </p:sp>
    </p:spTree>
    <p:extLst>
      <p:ext uri="{BB962C8B-B14F-4D97-AF65-F5344CB8AC3E}">
        <p14:creationId xmlns:p14="http://schemas.microsoft.com/office/powerpoint/2010/main" val="44651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a:extLst>
              <a:ext uri="{FF2B5EF4-FFF2-40B4-BE49-F238E27FC236}">
                <a16:creationId xmlns:a16="http://schemas.microsoft.com/office/drawing/2014/main" id="{CBC078E2-EF47-E349-B980-6762338592B0}"/>
              </a:ext>
            </a:extLst>
          </p:cNvPr>
          <p:cNvSpPr/>
          <p:nvPr/>
        </p:nvSpPr>
        <p:spPr>
          <a:xfrm rot="236265">
            <a:off x="565404" y="323637"/>
            <a:ext cx="3896779" cy="2513367"/>
          </a:xfrm>
          <a:prstGeom prst="cloudCallout">
            <a:avLst>
              <a:gd name="adj1" fmla="val 54301"/>
              <a:gd name="adj2" fmla="val 78160"/>
            </a:avLst>
          </a:prstGeom>
          <a:noFill/>
          <a:ln w="38100">
            <a:solidFill>
              <a:srgbClr val="00FDFF">
                <a:alpha val="6470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rgbClr val="00FDFF"/>
                </a:solidFill>
              </a:ln>
            </a:endParaRPr>
          </a:p>
        </p:txBody>
      </p:sp>
      <p:sp>
        <p:nvSpPr>
          <p:cNvPr id="6" name="TextBox 5">
            <a:extLst>
              <a:ext uri="{FF2B5EF4-FFF2-40B4-BE49-F238E27FC236}">
                <a16:creationId xmlns:a16="http://schemas.microsoft.com/office/drawing/2014/main" id="{EC59D00F-D642-FE4D-A3DB-4B3885593A5C}"/>
              </a:ext>
            </a:extLst>
          </p:cNvPr>
          <p:cNvSpPr txBox="1"/>
          <p:nvPr/>
        </p:nvSpPr>
        <p:spPr>
          <a:xfrm>
            <a:off x="1291279" y="610824"/>
            <a:ext cx="2445027" cy="1938992"/>
          </a:xfrm>
          <a:prstGeom prst="rect">
            <a:avLst/>
          </a:prstGeom>
          <a:noFill/>
        </p:spPr>
        <p:txBody>
          <a:bodyPr wrap="square" rtlCol="0">
            <a:spAutoFit/>
          </a:bodyPr>
          <a:lstStyle/>
          <a:p>
            <a:pPr algn="ctr"/>
            <a:r>
              <a:rPr lang="en-US" sz="6000" dirty="0"/>
              <a:t>Indoor Area</a:t>
            </a:r>
          </a:p>
        </p:txBody>
      </p:sp>
      <p:sp>
        <p:nvSpPr>
          <p:cNvPr id="7" name="Rectangle 6">
            <a:extLst>
              <a:ext uri="{FF2B5EF4-FFF2-40B4-BE49-F238E27FC236}">
                <a16:creationId xmlns:a16="http://schemas.microsoft.com/office/drawing/2014/main" id="{E9AE5F1B-772B-3E44-AA8C-DFF4CB7CAB0A}"/>
              </a:ext>
            </a:extLst>
          </p:cNvPr>
          <p:cNvSpPr/>
          <p:nvPr/>
        </p:nvSpPr>
        <p:spPr>
          <a:xfrm>
            <a:off x="647258" y="3993674"/>
            <a:ext cx="10253463" cy="2253502"/>
          </a:xfrm>
          <a:prstGeom prst="rect">
            <a:avLst/>
          </a:prstGeom>
        </p:spPr>
        <p:txBody>
          <a:bodyPr wrap="square">
            <a:spAutoFit/>
          </a:bodyPr>
          <a:lstStyle/>
          <a:p>
            <a:pPr marL="285750" indent="-285750">
              <a:lnSpc>
                <a:spcPct val="107000"/>
              </a:lnSpc>
              <a:spcAft>
                <a:spcPts val="800"/>
              </a:spcAft>
              <a:buFontTx/>
              <a:buChar char="-"/>
            </a:pPr>
            <a:r>
              <a:rPr lang="en-GB" sz="2400" dirty="0">
                <a:latin typeface="Arial" panose="020B0604020202020204" pitchFamily="34" charset="0"/>
                <a:ea typeface="Calibri" panose="020F0502020204030204" pitchFamily="34" charset="0"/>
                <a:cs typeface="Times New Roman" panose="02020603050405020304" pitchFamily="18" charset="0"/>
              </a:rPr>
              <a:t>Different size table and chairs, which are there for children to find their own size.</a:t>
            </a:r>
          </a:p>
          <a:p>
            <a:pPr marL="285750" indent="-285750">
              <a:lnSpc>
                <a:spcPct val="107000"/>
              </a:lnSpc>
              <a:spcAft>
                <a:spcPts val="800"/>
              </a:spcAft>
              <a:buFontTx/>
              <a:buChar char="-"/>
            </a:pPr>
            <a:r>
              <a:rPr lang="en-GB" sz="2400" dirty="0">
                <a:latin typeface="Arial" panose="020B0604020202020204" pitchFamily="34" charset="0"/>
                <a:ea typeface="Calibri" panose="020F0502020204030204" pitchFamily="34" charset="0"/>
                <a:cs typeface="Times New Roman" panose="02020603050405020304" pitchFamily="18" charset="0"/>
              </a:rPr>
              <a:t> These comforts allow the learners to feel safe and secure in their learning environment. </a:t>
            </a:r>
          </a:p>
          <a:p>
            <a:pPr marL="285750" indent="-285750">
              <a:lnSpc>
                <a:spcPct val="107000"/>
              </a:lnSpc>
              <a:spcAft>
                <a:spcPts val="800"/>
              </a:spcAft>
              <a:buFontTx/>
              <a:buChar char="-"/>
            </a:pPr>
            <a:r>
              <a:rPr lang="en-GB" sz="2400" dirty="0">
                <a:latin typeface="Arial" panose="020B0604020202020204" pitchFamily="34" charset="0"/>
                <a:ea typeface="Calibri" panose="020F0502020204030204" pitchFamily="34" charset="0"/>
                <a:cs typeface="Times New Roman" panose="02020603050405020304" pitchFamily="18" charset="0"/>
              </a:rPr>
              <a:t>(O’Donnell, 2013).</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C60682AE-3EB2-3340-9C6E-3987899D0A53}"/>
              </a:ext>
            </a:extLst>
          </p:cNvPr>
          <p:cNvSpPr/>
          <p:nvPr/>
        </p:nvSpPr>
        <p:spPr>
          <a:xfrm>
            <a:off x="5182408" y="1075095"/>
            <a:ext cx="6096000" cy="2742417"/>
          </a:xfrm>
          <a:prstGeom prst="rect">
            <a:avLst/>
          </a:prstGeom>
        </p:spPr>
        <p:txBody>
          <a:bodyPr>
            <a:spAutoFit/>
          </a:bodyPr>
          <a:lstStyle/>
          <a:p>
            <a:pPr marL="285750" indent="-285750">
              <a:lnSpc>
                <a:spcPct val="107000"/>
              </a:lnSpc>
              <a:spcAft>
                <a:spcPts val="800"/>
              </a:spcAft>
              <a:buFontTx/>
              <a:buChar char="-"/>
            </a:pPr>
            <a:r>
              <a:rPr lang="en-GB" sz="2400" dirty="0">
                <a:latin typeface="Arial" panose="020B0604020202020204" pitchFamily="34" charset="0"/>
                <a:ea typeface="Calibri" panose="020F0502020204030204" pitchFamily="34" charset="0"/>
                <a:cs typeface="Times New Roman" panose="02020603050405020304" pitchFamily="18" charset="0"/>
              </a:rPr>
              <a:t>Lots of Windows and Light</a:t>
            </a:r>
          </a:p>
          <a:p>
            <a:pPr marL="285750" indent="-285750">
              <a:lnSpc>
                <a:spcPct val="107000"/>
              </a:lnSpc>
              <a:spcAft>
                <a:spcPts val="800"/>
              </a:spcAft>
              <a:buFontTx/>
              <a:buChar char="-"/>
            </a:pPr>
            <a:r>
              <a:rPr lang="en-GB" sz="2400" dirty="0">
                <a:latin typeface="Arial" panose="020B0604020202020204" pitchFamily="34" charset="0"/>
                <a:ea typeface="Calibri" panose="020F0502020204030204" pitchFamily="34" charset="0"/>
                <a:cs typeface="Times New Roman" panose="02020603050405020304" pitchFamily="18" charset="0"/>
              </a:rPr>
              <a:t>The doors are easily accessible in order to gain access to the outdoor learning environment </a:t>
            </a:r>
          </a:p>
          <a:p>
            <a:pPr marL="285750" indent="-285750">
              <a:lnSpc>
                <a:spcPct val="107000"/>
              </a:lnSpc>
              <a:spcAft>
                <a:spcPts val="800"/>
              </a:spcAft>
              <a:buFontTx/>
              <a:buChar char="-"/>
            </a:pPr>
            <a:r>
              <a:rPr lang="en-GB" sz="2400" dirty="0">
                <a:latin typeface="Arial" panose="020B0604020202020204" pitchFamily="34" charset="0"/>
                <a:ea typeface="Calibri" panose="020F0502020204030204" pitchFamily="34" charset="0"/>
                <a:cs typeface="Times New Roman" panose="02020603050405020304" pitchFamily="18" charset="0"/>
              </a:rPr>
              <a:t>Walls tidily decorated with children's work</a:t>
            </a:r>
          </a:p>
          <a:p>
            <a:pPr marL="285750" indent="-285750">
              <a:lnSpc>
                <a:spcPct val="107000"/>
              </a:lnSpc>
              <a:spcAft>
                <a:spcPts val="800"/>
              </a:spcAft>
              <a:buFontTx/>
              <a:buChar char="-"/>
            </a:pPr>
            <a:r>
              <a:rPr lang="en-GB" sz="2400" dirty="0">
                <a:latin typeface="Arial" panose="020B0604020202020204" pitchFamily="34" charset="0"/>
                <a:ea typeface="Calibri" panose="020F0502020204030204" pitchFamily="34" charset="0"/>
                <a:cs typeface="Times New Roman" panose="02020603050405020304" pitchFamily="18" charset="0"/>
              </a:rPr>
              <a:t>Natural tones to avoid distraction. </a:t>
            </a:r>
          </a:p>
        </p:txBody>
      </p:sp>
      <p:pic>
        <p:nvPicPr>
          <p:cNvPr id="10" name="Graphic 9" descr="Palette">
            <a:extLst>
              <a:ext uri="{FF2B5EF4-FFF2-40B4-BE49-F238E27FC236}">
                <a16:creationId xmlns:a16="http://schemas.microsoft.com/office/drawing/2014/main" id="{56A330E1-AF61-C74B-858C-DE0C603F1B2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57382" y="5782905"/>
            <a:ext cx="914400" cy="914400"/>
          </a:xfrm>
          <a:prstGeom prst="rect">
            <a:avLst/>
          </a:prstGeom>
        </p:spPr>
      </p:pic>
    </p:spTree>
    <p:extLst>
      <p:ext uri="{BB962C8B-B14F-4D97-AF65-F5344CB8AC3E}">
        <p14:creationId xmlns:p14="http://schemas.microsoft.com/office/powerpoint/2010/main" val="2952957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2313C-B170-FF4D-A2D1-521C5DADA934}"/>
              </a:ext>
            </a:extLst>
          </p:cNvPr>
          <p:cNvSpPr>
            <a:spLocks noGrp="1"/>
          </p:cNvSpPr>
          <p:nvPr>
            <p:ph type="title"/>
          </p:nvPr>
        </p:nvSpPr>
        <p:spPr>
          <a:xfrm>
            <a:off x="7494105" y="1027903"/>
            <a:ext cx="10515600" cy="1325563"/>
          </a:xfrm>
        </p:spPr>
        <p:txBody>
          <a:bodyPr>
            <a:normAutofit/>
          </a:bodyPr>
          <a:lstStyle/>
          <a:p>
            <a:r>
              <a:rPr lang="en-US" sz="4800" dirty="0"/>
              <a:t>Guide Role</a:t>
            </a:r>
          </a:p>
        </p:txBody>
      </p:sp>
      <p:sp>
        <p:nvSpPr>
          <p:cNvPr id="4" name="Rectangle 3">
            <a:extLst>
              <a:ext uri="{FF2B5EF4-FFF2-40B4-BE49-F238E27FC236}">
                <a16:creationId xmlns:a16="http://schemas.microsoft.com/office/drawing/2014/main" id="{7EBFAA2A-F3D1-6542-A773-3BFC739E01FD}"/>
              </a:ext>
            </a:extLst>
          </p:cNvPr>
          <p:cNvSpPr/>
          <p:nvPr/>
        </p:nvSpPr>
        <p:spPr>
          <a:xfrm>
            <a:off x="389328" y="500409"/>
            <a:ext cx="6645966" cy="5857181"/>
          </a:xfrm>
          <a:prstGeom prst="rect">
            <a:avLst/>
          </a:prstGeom>
        </p:spPr>
        <p:txBody>
          <a:bodyPr wrap="square">
            <a:spAutoFit/>
          </a:bodyPr>
          <a:lstStyle/>
          <a:p>
            <a:pPr>
              <a:lnSpc>
                <a:spcPct val="107000"/>
              </a:lnSpc>
              <a:spcAft>
                <a:spcPts val="800"/>
              </a:spcAft>
            </a:pPr>
            <a:r>
              <a:rPr lang="en-GB" sz="2800" dirty="0">
                <a:ea typeface="Calibri" panose="020F0502020204030204" pitchFamily="34" charset="0"/>
                <a:cs typeface="Times New Roman" panose="02020603050405020304" pitchFamily="18" charset="0"/>
              </a:rPr>
              <a:t>-Role is to influence but not instruct</a:t>
            </a:r>
          </a:p>
          <a:p>
            <a:pPr>
              <a:lnSpc>
                <a:spcPct val="107000"/>
              </a:lnSpc>
              <a:spcAft>
                <a:spcPts val="800"/>
              </a:spcAft>
            </a:pPr>
            <a:r>
              <a:rPr lang="en-GB" sz="2800" dirty="0">
                <a:ea typeface="Calibri" panose="020F0502020204030204" pitchFamily="34" charset="0"/>
                <a:cs typeface="Times New Roman" panose="02020603050405020304" pitchFamily="18" charset="0"/>
              </a:rPr>
              <a:t> -They should be encouraging their learners to be outside, exploring their environment. </a:t>
            </a:r>
          </a:p>
          <a:p>
            <a:pPr>
              <a:lnSpc>
                <a:spcPct val="107000"/>
              </a:lnSpc>
              <a:spcAft>
                <a:spcPts val="800"/>
              </a:spcAft>
            </a:pPr>
            <a:r>
              <a:rPr lang="en-GB" sz="2800" dirty="0">
                <a:ea typeface="Calibri" panose="020F0502020204030204" pitchFamily="34" charset="0"/>
                <a:cs typeface="Times New Roman" panose="02020603050405020304" pitchFamily="18" charset="0"/>
              </a:rPr>
              <a:t>-Play situations happen unpredictably but its important to know that these play situations help children’s imagination grow, encouraging creativity.</a:t>
            </a:r>
          </a:p>
          <a:p>
            <a:pPr>
              <a:lnSpc>
                <a:spcPct val="107000"/>
              </a:lnSpc>
              <a:spcAft>
                <a:spcPts val="800"/>
              </a:spcAft>
            </a:pPr>
            <a:r>
              <a:rPr lang="en-GB" sz="2800" dirty="0">
                <a:ea typeface="Calibri" panose="020F0502020204030204" pitchFamily="34" charset="0"/>
                <a:cs typeface="Times New Roman" panose="02020603050405020304" pitchFamily="18" charset="0"/>
              </a:rPr>
              <a:t> -The guides are allowed to join in, and offer information concerning the play experience they are having, but are to let the children lead</a:t>
            </a:r>
          </a:p>
          <a:p>
            <a:pPr>
              <a:lnSpc>
                <a:spcPct val="107000"/>
              </a:lnSpc>
              <a:spcAft>
                <a:spcPts val="800"/>
              </a:spcAft>
            </a:pPr>
            <a:r>
              <a:rPr lang="en-GB" dirty="0">
                <a:ea typeface="Calibri" panose="020F0502020204030204" pitchFamily="34" charset="0"/>
                <a:cs typeface="Times New Roman" panose="02020603050405020304" pitchFamily="18" charset="0"/>
              </a:rPr>
              <a:t> (</a:t>
            </a:r>
            <a:r>
              <a:rPr lang="en-GB" dirty="0" err="1">
                <a:ea typeface="Calibri" panose="020F0502020204030204" pitchFamily="34" charset="0"/>
                <a:cs typeface="Times New Roman" panose="02020603050405020304" pitchFamily="18" charset="0"/>
              </a:rPr>
              <a:t>Wellhousen</a:t>
            </a:r>
            <a:r>
              <a:rPr lang="en-GB" dirty="0">
                <a:ea typeface="Calibri" panose="020F0502020204030204" pitchFamily="34" charset="0"/>
                <a:cs typeface="Times New Roman" panose="02020603050405020304" pitchFamily="18" charset="0"/>
              </a:rPr>
              <a:t> and Wortham, 2001)</a:t>
            </a:r>
          </a:p>
        </p:txBody>
      </p:sp>
      <p:sp>
        <p:nvSpPr>
          <p:cNvPr id="7" name="Cloud Callout 6">
            <a:extLst>
              <a:ext uri="{FF2B5EF4-FFF2-40B4-BE49-F238E27FC236}">
                <a16:creationId xmlns:a16="http://schemas.microsoft.com/office/drawing/2014/main" id="{CBA02F4B-F6A6-6047-BBFD-1E8C6E37A169}"/>
              </a:ext>
            </a:extLst>
          </p:cNvPr>
          <p:cNvSpPr/>
          <p:nvPr/>
        </p:nvSpPr>
        <p:spPr>
          <a:xfrm rot="236265">
            <a:off x="7116994" y="434002"/>
            <a:ext cx="3896779" cy="2513367"/>
          </a:xfrm>
          <a:prstGeom prst="cloudCallout">
            <a:avLst>
              <a:gd name="adj1" fmla="val 54301"/>
              <a:gd name="adj2" fmla="val 78160"/>
            </a:avLst>
          </a:prstGeom>
          <a:noFill/>
          <a:ln w="38100">
            <a:solidFill>
              <a:srgbClr val="942092">
                <a:alpha val="6470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rgbClr val="00FDFF"/>
                </a:solidFill>
              </a:ln>
            </a:endParaRPr>
          </a:p>
        </p:txBody>
      </p:sp>
      <p:pic>
        <p:nvPicPr>
          <p:cNvPr id="9" name="Graphic 8" descr="Beaker">
            <a:extLst>
              <a:ext uri="{FF2B5EF4-FFF2-40B4-BE49-F238E27FC236}">
                <a16:creationId xmlns:a16="http://schemas.microsoft.com/office/drawing/2014/main" id="{AA4CEA9B-7977-0B40-835D-3D0E2604CB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45574" y="3802940"/>
            <a:ext cx="2172460" cy="2172460"/>
          </a:xfrm>
          <a:prstGeom prst="rect">
            <a:avLst/>
          </a:prstGeom>
        </p:spPr>
      </p:pic>
    </p:spTree>
    <p:extLst>
      <p:ext uri="{BB962C8B-B14F-4D97-AF65-F5344CB8AC3E}">
        <p14:creationId xmlns:p14="http://schemas.microsoft.com/office/powerpoint/2010/main" val="3425798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7B94E2B-94AE-D642-A098-ED3A488F7D67}"/>
              </a:ext>
            </a:extLst>
          </p:cNvPr>
          <p:cNvSpPr/>
          <p:nvPr/>
        </p:nvSpPr>
        <p:spPr>
          <a:xfrm>
            <a:off x="682485" y="635122"/>
            <a:ext cx="10827028" cy="1231106"/>
          </a:xfrm>
          <a:prstGeom prst="rect">
            <a:avLst/>
          </a:prstGeom>
        </p:spPr>
        <p:txBody>
          <a:bodyPr wrap="square">
            <a:spAutoFit/>
          </a:bodyPr>
          <a:lstStyle/>
          <a:p>
            <a:r>
              <a:rPr lang="en-GB" sz="2800" dirty="0">
                <a:latin typeface="Arial" panose="020B0604020202020204" pitchFamily="34" charset="0"/>
                <a:ea typeface="Calibri" panose="020F0502020204030204" pitchFamily="34" charset="0"/>
              </a:rPr>
              <a:t>Age groups in the education centres are mixed, with children ages 3-7 together and the 7 – 11 year old group together.</a:t>
            </a:r>
          </a:p>
          <a:p>
            <a:endParaRPr lang="en-GB" dirty="0">
              <a:latin typeface="Arial" panose="020B0604020202020204" pitchFamily="34" charset="0"/>
              <a:ea typeface="Calibri" panose="020F0502020204030204" pitchFamily="34" charset="0"/>
            </a:endParaRPr>
          </a:p>
        </p:txBody>
      </p:sp>
      <p:sp>
        <p:nvSpPr>
          <p:cNvPr id="5" name="Cloud Callout 4">
            <a:extLst>
              <a:ext uri="{FF2B5EF4-FFF2-40B4-BE49-F238E27FC236}">
                <a16:creationId xmlns:a16="http://schemas.microsoft.com/office/drawing/2014/main" id="{95C888CF-026E-6E40-8053-EBA230397D74}"/>
              </a:ext>
            </a:extLst>
          </p:cNvPr>
          <p:cNvSpPr/>
          <p:nvPr/>
        </p:nvSpPr>
        <p:spPr>
          <a:xfrm rot="236265">
            <a:off x="3348360" y="1911163"/>
            <a:ext cx="3896779" cy="2513367"/>
          </a:xfrm>
          <a:prstGeom prst="cloudCallout">
            <a:avLst>
              <a:gd name="adj1" fmla="val -97282"/>
              <a:gd name="adj2" fmla="val 49942"/>
            </a:avLst>
          </a:prstGeom>
          <a:noFill/>
          <a:ln w="38100">
            <a:solidFill>
              <a:srgbClr val="FF0000">
                <a:alpha val="6470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FDFF"/>
                </a:solidFill>
              </a:ln>
            </a:endParaRPr>
          </a:p>
        </p:txBody>
      </p:sp>
      <p:sp>
        <p:nvSpPr>
          <p:cNvPr id="6" name="TextBox 5">
            <a:extLst>
              <a:ext uri="{FF2B5EF4-FFF2-40B4-BE49-F238E27FC236}">
                <a16:creationId xmlns:a16="http://schemas.microsoft.com/office/drawing/2014/main" id="{562FFA42-B88D-1649-B205-5BC8BDD9984C}"/>
              </a:ext>
            </a:extLst>
          </p:cNvPr>
          <p:cNvSpPr txBox="1"/>
          <p:nvPr/>
        </p:nvSpPr>
        <p:spPr>
          <a:xfrm>
            <a:off x="4055166" y="2444571"/>
            <a:ext cx="4452730" cy="1446550"/>
          </a:xfrm>
          <a:prstGeom prst="rect">
            <a:avLst/>
          </a:prstGeom>
          <a:noFill/>
        </p:spPr>
        <p:txBody>
          <a:bodyPr wrap="square" rtlCol="0">
            <a:spAutoFit/>
          </a:bodyPr>
          <a:lstStyle/>
          <a:p>
            <a:r>
              <a:rPr lang="en-US" sz="4400"/>
              <a:t>How is it organized?</a:t>
            </a:r>
            <a:endParaRPr lang="en-US" sz="4400" dirty="0"/>
          </a:p>
        </p:txBody>
      </p:sp>
      <p:sp>
        <p:nvSpPr>
          <p:cNvPr id="8" name="Rectangle 7">
            <a:extLst>
              <a:ext uri="{FF2B5EF4-FFF2-40B4-BE49-F238E27FC236}">
                <a16:creationId xmlns:a16="http://schemas.microsoft.com/office/drawing/2014/main" id="{B6027789-7942-C34E-B374-51461CF8F3A1}"/>
              </a:ext>
            </a:extLst>
          </p:cNvPr>
          <p:cNvSpPr/>
          <p:nvPr/>
        </p:nvSpPr>
        <p:spPr>
          <a:xfrm>
            <a:off x="7732644" y="2429182"/>
            <a:ext cx="3981934" cy="1477328"/>
          </a:xfrm>
          <a:prstGeom prst="rect">
            <a:avLst/>
          </a:prstGeom>
        </p:spPr>
        <p:txBody>
          <a:bodyPr wrap="square">
            <a:spAutoFit/>
          </a:bodyPr>
          <a:lstStyle/>
          <a:p>
            <a:endParaRPr lang="en-GB" dirty="0">
              <a:latin typeface="Arial" panose="020B0604020202020204" pitchFamily="34" charset="0"/>
              <a:ea typeface="Calibri" panose="020F0502020204030204" pitchFamily="34" charset="0"/>
            </a:endParaRPr>
          </a:p>
          <a:p>
            <a:r>
              <a:rPr lang="en-GB" sz="3600" dirty="0">
                <a:latin typeface="Arial" panose="020B0604020202020204" pitchFamily="34" charset="0"/>
                <a:ea typeface="Calibri" panose="020F0502020204030204" pitchFamily="34" charset="0"/>
              </a:rPr>
              <a:t>A nap time area is provided.</a:t>
            </a:r>
            <a:endParaRPr lang="en-US" sz="3600" dirty="0"/>
          </a:p>
        </p:txBody>
      </p:sp>
      <p:sp>
        <p:nvSpPr>
          <p:cNvPr id="9" name="Rectangle 8">
            <a:extLst>
              <a:ext uri="{FF2B5EF4-FFF2-40B4-BE49-F238E27FC236}">
                <a16:creationId xmlns:a16="http://schemas.microsoft.com/office/drawing/2014/main" id="{C2ADDF28-F01D-1E46-A76F-1ECF06AD4AF2}"/>
              </a:ext>
            </a:extLst>
          </p:cNvPr>
          <p:cNvSpPr/>
          <p:nvPr/>
        </p:nvSpPr>
        <p:spPr>
          <a:xfrm>
            <a:off x="682484" y="4745550"/>
            <a:ext cx="10608367" cy="1815882"/>
          </a:xfrm>
          <a:prstGeom prst="rect">
            <a:avLst/>
          </a:prstGeom>
        </p:spPr>
        <p:txBody>
          <a:bodyPr wrap="square">
            <a:spAutoFit/>
          </a:bodyPr>
          <a:lstStyle/>
          <a:p>
            <a:r>
              <a:rPr lang="en-GB" sz="2800" dirty="0">
                <a:latin typeface="Arial" panose="020B0604020202020204" pitchFamily="34" charset="0"/>
                <a:ea typeface="Calibri" panose="020F0502020204030204" pitchFamily="34" charset="0"/>
              </a:rPr>
              <a:t>The children are encouraged to communicate with different age groups during snack and dinner times, and they can prepare their own sandwiches for dinner as well as choose their own fruit, encouraging their independent skills to expand.      </a:t>
            </a:r>
            <a:r>
              <a:rPr lang="en-GB" dirty="0">
                <a:latin typeface="Arial" panose="020B0604020202020204" pitchFamily="34" charset="0"/>
                <a:ea typeface="Calibri" panose="020F0502020204030204" pitchFamily="34" charset="0"/>
              </a:rPr>
              <a:t>(Isaacs, 2012)</a:t>
            </a:r>
            <a:endParaRPr lang="en-US" sz="2800" dirty="0"/>
          </a:p>
        </p:txBody>
      </p:sp>
      <p:pic>
        <p:nvPicPr>
          <p:cNvPr id="11" name="Graphic 10" descr="Pie">
            <a:extLst>
              <a:ext uri="{FF2B5EF4-FFF2-40B4-BE49-F238E27FC236}">
                <a16:creationId xmlns:a16="http://schemas.microsoft.com/office/drawing/2014/main" id="{34820C42-DFBF-224E-B5AF-FD92385A80D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48484" y="1838907"/>
            <a:ext cx="1732722" cy="1732722"/>
          </a:xfrm>
          <a:prstGeom prst="rect">
            <a:avLst/>
          </a:prstGeom>
        </p:spPr>
      </p:pic>
    </p:spTree>
    <p:extLst>
      <p:ext uri="{BB962C8B-B14F-4D97-AF65-F5344CB8AC3E}">
        <p14:creationId xmlns:p14="http://schemas.microsoft.com/office/powerpoint/2010/main" val="1737875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a:extLst>
              <a:ext uri="{FF2B5EF4-FFF2-40B4-BE49-F238E27FC236}">
                <a16:creationId xmlns:a16="http://schemas.microsoft.com/office/drawing/2014/main" id="{A2BB40C6-50BD-7D44-B0B1-1757D362129F}"/>
              </a:ext>
            </a:extLst>
          </p:cNvPr>
          <p:cNvSpPr/>
          <p:nvPr/>
        </p:nvSpPr>
        <p:spPr>
          <a:xfrm rot="236265">
            <a:off x="684673" y="499808"/>
            <a:ext cx="3896779" cy="2513367"/>
          </a:xfrm>
          <a:prstGeom prst="cloudCallout">
            <a:avLst>
              <a:gd name="adj1" fmla="val 72887"/>
              <a:gd name="adj2" fmla="val 47636"/>
            </a:avLst>
          </a:prstGeom>
          <a:noFill/>
          <a:ln w="38100">
            <a:solidFill>
              <a:srgbClr val="1FFF00">
                <a:alpha val="6470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FDFF"/>
                </a:solidFill>
              </a:ln>
            </a:endParaRPr>
          </a:p>
        </p:txBody>
      </p:sp>
      <p:sp>
        <p:nvSpPr>
          <p:cNvPr id="6" name="TextBox 5">
            <a:extLst>
              <a:ext uri="{FF2B5EF4-FFF2-40B4-BE49-F238E27FC236}">
                <a16:creationId xmlns:a16="http://schemas.microsoft.com/office/drawing/2014/main" id="{46929C9F-34F0-DC40-8728-D8A6F0B52547}"/>
              </a:ext>
            </a:extLst>
          </p:cNvPr>
          <p:cNvSpPr txBox="1"/>
          <p:nvPr/>
        </p:nvSpPr>
        <p:spPr>
          <a:xfrm>
            <a:off x="868016" y="1217882"/>
            <a:ext cx="3530092" cy="1077218"/>
          </a:xfrm>
          <a:prstGeom prst="rect">
            <a:avLst/>
          </a:prstGeom>
          <a:noFill/>
        </p:spPr>
        <p:txBody>
          <a:bodyPr wrap="square" rtlCol="0">
            <a:spAutoFit/>
          </a:bodyPr>
          <a:lstStyle/>
          <a:p>
            <a:r>
              <a:rPr lang="en-US" sz="3200" dirty="0"/>
              <a:t>Because of the 1:1 support system..</a:t>
            </a:r>
          </a:p>
        </p:txBody>
      </p:sp>
      <p:sp>
        <p:nvSpPr>
          <p:cNvPr id="7" name="Rectangle 6">
            <a:extLst>
              <a:ext uri="{FF2B5EF4-FFF2-40B4-BE49-F238E27FC236}">
                <a16:creationId xmlns:a16="http://schemas.microsoft.com/office/drawing/2014/main" id="{1C25D241-16C0-9A4C-9690-205BBB2FAA16}"/>
              </a:ext>
            </a:extLst>
          </p:cNvPr>
          <p:cNvSpPr/>
          <p:nvPr/>
        </p:nvSpPr>
        <p:spPr>
          <a:xfrm>
            <a:off x="5493028" y="844029"/>
            <a:ext cx="6096000" cy="1824923"/>
          </a:xfrm>
          <a:prstGeom prst="rect">
            <a:avLst/>
          </a:prstGeom>
        </p:spPr>
        <p:txBody>
          <a:bodyPr>
            <a:spAutoFit/>
          </a:bodyP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There is intention of assisting the same child throughout their learning experience.</a:t>
            </a:r>
          </a:p>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This is due to the belief that remaining with the same learner, if possible, helps fully </a:t>
            </a:r>
            <a:r>
              <a:rPr lang="en-GB" sz="2000" dirty="0">
                <a:latin typeface="Arial" panose="020B0604020202020204" pitchFamily="34" charset="0"/>
                <a:ea typeface="Calibri" panose="020F0502020204030204" pitchFamily="34" charset="0"/>
              </a:rPr>
              <a:t>understand the needs of the child and their development. </a:t>
            </a:r>
            <a:endParaRPr lang="en-US" sz="2000" dirty="0"/>
          </a:p>
        </p:txBody>
      </p:sp>
      <p:pic>
        <p:nvPicPr>
          <p:cNvPr id="9" name="Graphic 8" descr="Flower in pot">
            <a:extLst>
              <a:ext uri="{FF2B5EF4-FFF2-40B4-BE49-F238E27FC236}">
                <a16:creationId xmlns:a16="http://schemas.microsoft.com/office/drawing/2014/main" id="{5F2B25BE-188A-DC41-B865-99E65F26F3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80526" y="3647660"/>
            <a:ext cx="2008502" cy="2008502"/>
          </a:xfrm>
          <a:prstGeom prst="rect">
            <a:avLst/>
          </a:prstGeom>
        </p:spPr>
      </p:pic>
      <p:sp>
        <p:nvSpPr>
          <p:cNvPr id="10" name="Rectangle 9">
            <a:extLst>
              <a:ext uri="{FF2B5EF4-FFF2-40B4-BE49-F238E27FC236}">
                <a16:creationId xmlns:a16="http://schemas.microsoft.com/office/drawing/2014/main" id="{4D318AB5-FBEA-4C40-9AF7-0E719BB07C74}"/>
              </a:ext>
            </a:extLst>
          </p:cNvPr>
          <p:cNvSpPr/>
          <p:nvPr/>
        </p:nvSpPr>
        <p:spPr>
          <a:xfrm>
            <a:off x="932662" y="3448002"/>
            <a:ext cx="8231215" cy="2256836"/>
          </a:xfrm>
          <a:prstGeom prst="rect">
            <a:avLst/>
          </a:prstGeom>
        </p:spPr>
        <p:txBody>
          <a:bodyPr wrap="square">
            <a:spAutoFit/>
          </a:bodyPr>
          <a:lstStyle/>
          <a:p>
            <a:pPr>
              <a:lnSpc>
                <a:spcPct val="107000"/>
              </a:lnSpc>
              <a:spcAft>
                <a:spcPts val="800"/>
              </a:spcAft>
            </a:pP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Transitioning periods – 1:1 guidance supports the learner through all transitioning period. </a:t>
            </a:r>
          </a:p>
          <a:p>
            <a:pPr>
              <a:lnSpc>
                <a:spcPct val="107000"/>
              </a:lnSpc>
              <a:spcAft>
                <a:spcPts val="800"/>
              </a:spcAft>
            </a:pP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The Guide has the responsibility to make sure that the children’s concerns and worries are being heard.</a:t>
            </a:r>
          </a:p>
          <a:p>
            <a:pPr>
              <a:lnSpc>
                <a:spcPct val="107000"/>
              </a:lnSpc>
              <a:spcAft>
                <a:spcPts val="800"/>
              </a:spcAft>
            </a:pP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Given opportunity to discuss some of these issues with the counsellor, as well as their support guides.</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52EC2040-7157-694F-9B6B-DA77EC709104}"/>
              </a:ext>
            </a:extLst>
          </p:cNvPr>
          <p:cNvSpPr/>
          <p:nvPr/>
        </p:nvSpPr>
        <p:spPr>
          <a:xfrm>
            <a:off x="8541028" y="2612562"/>
            <a:ext cx="2956322" cy="369332"/>
          </a:xfrm>
          <a:prstGeom prst="rect">
            <a:avLst/>
          </a:prstGeom>
        </p:spPr>
        <p:txBody>
          <a:bodyPr wrap="none">
            <a:spAutoFit/>
          </a:bodyPr>
          <a:lstStyle/>
          <a:p>
            <a:r>
              <a:rPr lang="en-GB" dirty="0">
                <a:latin typeface="Arial" panose="020B0604020202020204" pitchFamily="34" charset="0"/>
                <a:ea typeface="Calibri" panose="020F0502020204030204" pitchFamily="34" charset="0"/>
              </a:rPr>
              <a:t>(Peng &amp; Md-</a:t>
            </a:r>
            <a:r>
              <a:rPr lang="en-GB" dirty="0" err="1">
                <a:latin typeface="Arial" panose="020B0604020202020204" pitchFamily="34" charset="0"/>
                <a:ea typeface="Calibri" panose="020F0502020204030204" pitchFamily="34" charset="0"/>
              </a:rPr>
              <a:t>Yunus</a:t>
            </a:r>
            <a:r>
              <a:rPr lang="en-GB" dirty="0">
                <a:latin typeface="Arial" panose="020B0604020202020204" pitchFamily="34" charset="0"/>
                <a:ea typeface="Calibri" panose="020F0502020204030204" pitchFamily="34" charset="0"/>
              </a:rPr>
              <a:t>, 2014).</a:t>
            </a:r>
            <a:r>
              <a:rPr lang="en-GB" dirty="0">
                <a:effectLst/>
              </a:rPr>
              <a:t> </a:t>
            </a:r>
            <a:endParaRPr lang="en-US" dirty="0"/>
          </a:p>
        </p:txBody>
      </p:sp>
    </p:spTree>
    <p:extLst>
      <p:ext uri="{BB962C8B-B14F-4D97-AF65-F5344CB8AC3E}">
        <p14:creationId xmlns:p14="http://schemas.microsoft.com/office/powerpoint/2010/main" val="2072398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3F73B-55C4-584D-8616-55B4BE2FC388}"/>
              </a:ext>
            </a:extLst>
          </p:cNvPr>
          <p:cNvSpPr>
            <a:spLocks noGrp="1"/>
          </p:cNvSpPr>
          <p:nvPr>
            <p:ph type="title"/>
          </p:nvPr>
        </p:nvSpPr>
        <p:spPr>
          <a:xfrm>
            <a:off x="3843128" y="2388034"/>
            <a:ext cx="5085522" cy="1325563"/>
          </a:xfrm>
        </p:spPr>
        <p:txBody>
          <a:bodyPr/>
          <a:lstStyle/>
          <a:p>
            <a:r>
              <a:rPr lang="en-US" dirty="0"/>
              <a:t>Theorists that support my vision.</a:t>
            </a:r>
          </a:p>
        </p:txBody>
      </p:sp>
      <p:sp>
        <p:nvSpPr>
          <p:cNvPr id="4" name="Cloud Callout 3">
            <a:extLst>
              <a:ext uri="{FF2B5EF4-FFF2-40B4-BE49-F238E27FC236}">
                <a16:creationId xmlns:a16="http://schemas.microsoft.com/office/drawing/2014/main" id="{5DEC7AD7-EA2C-044F-B5D3-94241CF507E2}"/>
              </a:ext>
            </a:extLst>
          </p:cNvPr>
          <p:cNvSpPr/>
          <p:nvPr/>
        </p:nvSpPr>
        <p:spPr>
          <a:xfrm rot="236265">
            <a:off x="3358092" y="1330345"/>
            <a:ext cx="5313981" cy="3440942"/>
          </a:xfrm>
          <a:prstGeom prst="cloudCallout">
            <a:avLst>
              <a:gd name="adj1" fmla="val -97282"/>
              <a:gd name="adj2" fmla="val 49942"/>
            </a:avLst>
          </a:prstGeom>
          <a:noFill/>
          <a:ln w="38100">
            <a:solidFill>
              <a:srgbClr val="FF9300">
                <a:alpha val="6470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solidFill>
                  <a:srgbClr val="00FDFF"/>
                </a:solidFill>
              </a:ln>
            </a:endParaRPr>
          </a:p>
        </p:txBody>
      </p:sp>
      <p:sp>
        <p:nvSpPr>
          <p:cNvPr id="5" name="TextBox 4">
            <a:extLst>
              <a:ext uri="{FF2B5EF4-FFF2-40B4-BE49-F238E27FC236}">
                <a16:creationId xmlns:a16="http://schemas.microsoft.com/office/drawing/2014/main" id="{10990CC5-831C-C040-9401-E0C9100C8426}"/>
              </a:ext>
            </a:extLst>
          </p:cNvPr>
          <p:cNvSpPr txBox="1"/>
          <p:nvPr/>
        </p:nvSpPr>
        <p:spPr>
          <a:xfrm>
            <a:off x="565459" y="727162"/>
            <a:ext cx="2842592" cy="2339102"/>
          </a:xfrm>
          <a:prstGeom prst="rect">
            <a:avLst/>
          </a:prstGeom>
          <a:noFill/>
        </p:spPr>
        <p:txBody>
          <a:bodyPr wrap="square" rtlCol="0">
            <a:spAutoFit/>
          </a:bodyPr>
          <a:lstStyle/>
          <a:p>
            <a:r>
              <a:rPr lang="en-US" sz="3200" u="sng" dirty="0"/>
              <a:t>Montessori</a:t>
            </a:r>
          </a:p>
          <a:p>
            <a:r>
              <a:rPr lang="en-US" sz="2400" dirty="0"/>
              <a:t>- Hands on learning, self directed play activity and collaborative play. </a:t>
            </a:r>
          </a:p>
          <a:p>
            <a:endParaRPr lang="en-US" dirty="0"/>
          </a:p>
        </p:txBody>
      </p:sp>
      <p:sp>
        <p:nvSpPr>
          <p:cNvPr id="6" name="TextBox 5">
            <a:extLst>
              <a:ext uri="{FF2B5EF4-FFF2-40B4-BE49-F238E27FC236}">
                <a16:creationId xmlns:a16="http://schemas.microsoft.com/office/drawing/2014/main" id="{5C82EFA6-0618-A94B-BAE1-1A7DA2093E83}"/>
              </a:ext>
            </a:extLst>
          </p:cNvPr>
          <p:cNvSpPr txBox="1"/>
          <p:nvPr/>
        </p:nvSpPr>
        <p:spPr>
          <a:xfrm>
            <a:off x="8783950" y="727162"/>
            <a:ext cx="3263350" cy="3908762"/>
          </a:xfrm>
          <a:prstGeom prst="rect">
            <a:avLst/>
          </a:prstGeom>
          <a:noFill/>
        </p:spPr>
        <p:txBody>
          <a:bodyPr wrap="square" rtlCol="0">
            <a:spAutoFit/>
          </a:bodyPr>
          <a:lstStyle/>
          <a:p>
            <a:r>
              <a:rPr lang="en-US" sz="3200" u="sng" dirty="0"/>
              <a:t>Friedrich Froebel </a:t>
            </a:r>
          </a:p>
          <a:p>
            <a:r>
              <a:rPr lang="en-US" sz="2400" dirty="0"/>
              <a:t>The importance of play and individuality.</a:t>
            </a:r>
          </a:p>
          <a:p>
            <a:endParaRPr lang="en-US" sz="2400" dirty="0"/>
          </a:p>
          <a:p>
            <a:r>
              <a:rPr lang="en-US" sz="2400" dirty="0"/>
              <a:t>Understood the importance of childhood for itself but not just as preparation for adulthood. </a:t>
            </a:r>
            <a:br>
              <a:rPr lang="en-US" sz="2400" dirty="0"/>
            </a:br>
            <a:r>
              <a:rPr lang="en-US" sz="2400" dirty="0"/>
              <a:t>(Tovey, 2013).</a:t>
            </a:r>
          </a:p>
        </p:txBody>
      </p:sp>
      <p:pic>
        <p:nvPicPr>
          <p:cNvPr id="8" name="Graphic 7" descr="Mountains">
            <a:extLst>
              <a:ext uri="{FF2B5EF4-FFF2-40B4-BE49-F238E27FC236}">
                <a16:creationId xmlns:a16="http://schemas.microsoft.com/office/drawing/2014/main" id="{04A73377-332C-8B47-B6B6-309107821CE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80607" y="4576511"/>
            <a:ext cx="2096085" cy="2096085"/>
          </a:xfrm>
          <a:prstGeom prst="rect">
            <a:avLst/>
          </a:prstGeom>
        </p:spPr>
      </p:pic>
      <p:sp>
        <p:nvSpPr>
          <p:cNvPr id="9" name="TextBox 8">
            <a:extLst>
              <a:ext uri="{FF2B5EF4-FFF2-40B4-BE49-F238E27FC236}">
                <a16:creationId xmlns:a16="http://schemas.microsoft.com/office/drawing/2014/main" id="{89944E37-6E89-5C47-AAF4-AFEC9F25BF2A}"/>
              </a:ext>
            </a:extLst>
          </p:cNvPr>
          <p:cNvSpPr txBox="1"/>
          <p:nvPr/>
        </p:nvSpPr>
        <p:spPr>
          <a:xfrm>
            <a:off x="815009" y="4751948"/>
            <a:ext cx="6281530" cy="1631216"/>
          </a:xfrm>
          <a:prstGeom prst="rect">
            <a:avLst/>
          </a:prstGeom>
          <a:noFill/>
        </p:spPr>
        <p:txBody>
          <a:bodyPr wrap="square" rtlCol="0">
            <a:spAutoFit/>
          </a:bodyPr>
          <a:lstStyle/>
          <a:p>
            <a:r>
              <a:rPr lang="en-US" sz="2800" u="sng" dirty="0"/>
              <a:t>John Dewey </a:t>
            </a:r>
          </a:p>
          <a:p>
            <a:r>
              <a:rPr lang="en-US" dirty="0"/>
              <a:t>Described how schools do not incorporate the environment and community into their lessons. Displayed the benefits of using the community as education by learning about the world we are in. </a:t>
            </a:r>
          </a:p>
          <a:p>
            <a:r>
              <a:rPr lang="en-US" dirty="0"/>
              <a:t>    				(Dewey, 1938).</a:t>
            </a:r>
          </a:p>
        </p:txBody>
      </p:sp>
    </p:spTree>
    <p:extLst>
      <p:ext uri="{BB962C8B-B14F-4D97-AF65-F5344CB8AC3E}">
        <p14:creationId xmlns:p14="http://schemas.microsoft.com/office/powerpoint/2010/main" val="3440796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DCFA02D-BBF2-9B4F-8349-853049771CC2}"/>
              </a:ext>
            </a:extLst>
          </p:cNvPr>
          <p:cNvSpPr/>
          <p:nvPr/>
        </p:nvSpPr>
        <p:spPr>
          <a:xfrm>
            <a:off x="702364" y="757358"/>
            <a:ext cx="10409583" cy="1441870"/>
          </a:xfrm>
          <a:prstGeom prst="rect">
            <a:avLst/>
          </a:prstGeom>
        </p:spPr>
        <p:txBody>
          <a:bodyPr wrap="square">
            <a:spAutoFit/>
          </a:bodyPr>
          <a:lstStyle/>
          <a:p>
            <a:pPr>
              <a:lnSpc>
                <a:spcPct val="107000"/>
              </a:lnSpc>
              <a:spcAft>
                <a:spcPts val="800"/>
              </a:spcAft>
            </a:pPr>
            <a:r>
              <a:rPr lang="en-GB" sz="2800" dirty="0">
                <a:latin typeface="Arial" panose="020B0604020202020204" pitchFamily="34" charset="0"/>
                <a:ea typeface="Calibri" panose="020F0502020204030204" pitchFamily="34" charset="0"/>
                <a:cs typeface="Times New Roman" panose="02020603050405020304" pitchFamily="18" charset="0"/>
              </a:rPr>
              <a:t>Key themes within Progressive Education is recognizing that school should foster creativity, using guidance and the use of the community for lifelong learning. </a:t>
            </a:r>
          </a:p>
        </p:txBody>
      </p:sp>
      <p:sp>
        <p:nvSpPr>
          <p:cNvPr id="6" name="TextBox 5">
            <a:extLst>
              <a:ext uri="{FF2B5EF4-FFF2-40B4-BE49-F238E27FC236}">
                <a16:creationId xmlns:a16="http://schemas.microsoft.com/office/drawing/2014/main" id="{FFF28202-2A63-2647-8013-0D7873D0A666}"/>
              </a:ext>
            </a:extLst>
          </p:cNvPr>
          <p:cNvSpPr txBox="1"/>
          <p:nvPr/>
        </p:nvSpPr>
        <p:spPr>
          <a:xfrm>
            <a:off x="6321287" y="2199227"/>
            <a:ext cx="4571999" cy="369332"/>
          </a:xfrm>
          <a:prstGeom prst="rect">
            <a:avLst/>
          </a:prstGeom>
          <a:noFill/>
        </p:spPr>
        <p:txBody>
          <a:bodyPr wrap="square" rtlCol="0">
            <a:spAutoFit/>
          </a:bodyPr>
          <a:lstStyle/>
          <a:p>
            <a:r>
              <a:rPr lang="en-US" dirty="0"/>
              <a:t>(Montessori, 2013)</a:t>
            </a:r>
          </a:p>
        </p:txBody>
      </p:sp>
      <p:pic>
        <p:nvPicPr>
          <p:cNvPr id="8" name="Graphic 7" descr="Cactus">
            <a:extLst>
              <a:ext uri="{FF2B5EF4-FFF2-40B4-BE49-F238E27FC236}">
                <a16:creationId xmlns:a16="http://schemas.microsoft.com/office/drawing/2014/main" id="{6E629756-65CC-E94D-A76A-384776937A8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20538" y="2403823"/>
            <a:ext cx="2923603" cy="2923603"/>
          </a:xfrm>
          <a:prstGeom prst="rect">
            <a:avLst/>
          </a:prstGeom>
        </p:spPr>
      </p:pic>
      <p:sp>
        <p:nvSpPr>
          <p:cNvPr id="9" name="Rectangle 8">
            <a:extLst>
              <a:ext uri="{FF2B5EF4-FFF2-40B4-BE49-F238E27FC236}">
                <a16:creationId xmlns:a16="http://schemas.microsoft.com/office/drawing/2014/main" id="{11ECCD89-653D-9349-A2AF-0C9CE7BE6A74}"/>
              </a:ext>
            </a:extLst>
          </p:cNvPr>
          <p:cNvSpPr/>
          <p:nvPr/>
        </p:nvSpPr>
        <p:spPr>
          <a:xfrm>
            <a:off x="6096000" y="5731310"/>
            <a:ext cx="5181290" cy="369332"/>
          </a:xfrm>
          <a:prstGeom prst="rect">
            <a:avLst/>
          </a:prstGeom>
        </p:spPr>
        <p:txBody>
          <a:bodyPr wrap="none">
            <a:spAutoFit/>
          </a:bodyPr>
          <a:lstStyle/>
          <a:p>
            <a:r>
              <a:rPr lang="en-GB" u="sng" dirty="0">
                <a:solidFill>
                  <a:srgbClr val="0563C1"/>
                </a:solidFill>
                <a:latin typeface="Arial" panose="020B0604020202020204" pitchFamily="34" charset="0"/>
                <a:ea typeface="Calibri" panose="020F0502020204030204" pitchFamily="34" charset="0"/>
                <a:hlinkClick r:id="rId4"/>
              </a:rPr>
              <a:t>https://www.youtube.com/watch?v=tjzFfU43wuQ</a:t>
            </a:r>
            <a:r>
              <a:rPr lang="en-GB" dirty="0">
                <a:effectLst/>
              </a:rPr>
              <a:t> </a:t>
            </a:r>
            <a:endParaRPr lang="en-US" dirty="0"/>
          </a:p>
        </p:txBody>
      </p:sp>
    </p:spTree>
    <p:extLst>
      <p:ext uri="{BB962C8B-B14F-4D97-AF65-F5344CB8AC3E}">
        <p14:creationId xmlns:p14="http://schemas.microsoft.com/office/powerpoint/2010/main" val="1392071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F201BD-7CA5-BA49-A992-D7309393BB47}"/>
              </a:ext>
            </a:extLst>
          </p:cNvPr>
          <p:cNvSpPr/>
          <p:nvPr/>
        </p:nvSpPr>
        <p:spPr>
          <a:xfrm>
            <a:off x="321365" y="601303"/>
            <a:ext cx="11549270" cy="5655394"/>
          </a:xfrm>
          <a:prstGeom prst="rect">
            <a:avLst/>
          </a:prstGeom>
        </p:spPr>
        <p:txBody>
          <a:bodyPr wrap="square">
            <a:spAutoFit/>
          </a:bodyPr>
          <a:lstStyle/>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References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Additional Learning Needs (2017) </a:t>
            </a:r>
            <a:r>
              <a:rPr lang="en-GB" i="1" dirty="0">
                <a:latin typeface="Calibri" panose="020F0502020204030204" pitchFamily="34" charset="0"/>
                <a:ea typeface="Calibri" panose="020F0502020204030204" pitchFamily="34" charset="0"/>
                <a:cs typeface="Calibri" panose="020F0502020204030204" pitchFamily="34" charset="0"/>
              </a:rPr>
              <a:t>Additional Learning Needs transformation programme</a:t>
            </a:r>
            <a:r>
              <a:rPr lang="en-GB" dirty="0">
                <a:latin typeface="Calibri" panose="020F0502020204030204" pitchFamily="34" charset="0"/>
                <a:ea typeface="Calibri" panose="020F0502020204030204" pitchFamily="34" charset="0"/>
                <a:cs typeface="Calibri" panose="020F0502020204030204" pitchFamily="34" charset="0"/>
              </a:rPr>
              <a:t>. Welsh Government. Available at:  </a:t>
            </a:r>
            <a:r>
              <a:rPr lang="en-GB"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2"/>
              </a:rPr>
              <a:t>https://beta.gov.wales/additional-learning-needs-transformation-programme-introduction</a:t>
            </a:r>
            <a:r>
              <a:rPr lang="en-GB" dirty="0">
                <a:latin typeface="Calibri" panose="020F0502020204030204" pitchFamily="34" charset="0"/>
                <a:ea typeface="Calibri" panose="020F0502020204030204" pitchFamily="34" charset="0"/>
                <a:cs typeface="Calibri" panose="020F0502020204030204" pitchFamily="34" charset="0"/>
              </a:rPr>
              <a:t> (Accessed 18 October 2018).</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ts val="2025"/>
              </a:lnSpc>
              <a:spcBef>
                <a:spcPts val="450"/>
              </a:spcBef>
              <a:spcAft>
                <a:spcPts val="0"/>
              </a:spcAft>
            </a:pPr>
            <a:r>
              <a:rPr lang="en-GB" dirty="0">
                <a:latin typeface="Calibri" panose="020F0502020204030204" pitchFamily="34" charset="0"/>
                <a:ea typeface="Times New Roman" panose="02020603050405020304" pitchFamily="18" charset="0"/>
              </a:rPr>
              <a:t>Becker, M (2016) </a:t>
            </a:r>
            <a:r>
              <a:rPr lang="en-GB" i="1" dirty="0">
                <a:solidFill>
                  <a:srgbClr val="000000"/>
                </a:solidFill>
                <a:latin typeface="Calibri" panose="020F0502020204030204" pitchFamily="34" charset="0"/>
                <a:ea typeface="Times New Roman" panose="02020603050405020304" pitchFamily="18" charset="0"/>
              </a:rPr>
              <a:t>Benefits of Outdoor Education. </a:t>
            </a:r>
            <a:r>
              <a:rPr lang="en-GB" dirty="0">
                <a:solidFill>
                  <a:srgbClr val="000000"/>
                </a:solidFill>
                <a:latin typeface="Calibri" panose="020F0502020204030204" pitchFamily="34" charset="0"/>
                <a:ea typeface="Times New Roman" panose="02020603050405020304" pitchFamily="18" charset="0"/>
              </a:rPr>
              <a:t>Available at </a:t>
            </a:r>
            <a:r>
              <a:rPr lang="en-GB" u="sng" dirty="0">
                <a:solidFill>
                  <a:srgbClr val="000000"/>
                </a:solidFill>
                <a:latin typeface="Calibri" panose="020F0502020204030204" pitchFamily="34" charset="0"/>
                <a:ea typeface="Times New Roman" panose="02020603050405020304" pitchFamily="18" charset="0"/>
                <a:hlinkClick r:id="rId3"/>
              </a:rPr>
              <a:t>https://www.edutopia.org/blog/5-benefits-of-outdoor-education-michael-becker</a:t>
            </a:r>
            <a:r>
              <a:rPr lang="en-GB" dirty="0">
                <a:solidFill>
                  <a:srgbClr val="000000"/>
                </a:solidFill>
                <a:latin typeface="Calibri" panose="020F0502020204030204" pitchFamily="34" charset="0"/>
                <a:ea typeface="Times New Roman" panose="02020603050405020304" pitchFamily="18" charset="0"/>
              </a:rPr>
              <a:t> (Accessed 19 October 2018).</a:t>
            </a:r>
            <a:endParaRPr lang="en-GB" sz="3600" b="1" dirty="0">
              <a:effectLst/>
              <a:latin typeface="Times New Roman" panose="02020603050405020304" pitchFamily="18" charset="0"/>
              <a:ea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Changing Pathways (no date) </a:t>
            </a:r>
            <a:r>
              <a:rPr lang="en-GB" i="1" dirty="0">
                <a:latin typeface="Calibri" panose="020F0502020204030204" pitchFamily="34" charset="0"/>
                <a:ea typeface="Calibri" panose="020F0502020204030204" pitchFamily="34" charset="0"/>
                <a:cs typeface="Calibri" panose="020F0502020204030204" pitchFamily="34" charset="0"/>
              </a:rPr>
              <a:t>Children and Young People’s counselling. </a:t>
            </a:r>
            <a:r>
              <a:rPr lang="en-GB" dirty="0">
                <a:latin typeface="Calibri" panose="020F0502020204030204" pitchFamily="34" charset="0"/>
                <a:ea typeface="Calibri" panose="020F0502020204030204" pitchFamily="34" charset="0"/>
                <a:cs typeface="Calibri" panose="020F0502020204030204" pitchFamily="34" charset="0"/>
              </a:rPr>
              <a:t>Available at </a:t>
            </a:r>
            <a:r>
              <a:rPr lang="en-GB"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4"/>
              </a:rPr>
              <a:t>http://changingpathways.org/therapy-counselling/children-and-young-peoples-counselling/</a:t>
            </a:r>
            <a:r>
              <a:rPr lang="en-GB" dirty="0">
                <a:latin typeface="Calibri" panose="020F0502020204030204" pitchFamily="34" charset="0"/>
                <a:ea typeface="Calibri" panose="020F0502020204030204" pitchFamily="34" charset="0"/>
                <a:cs typeface="Calibri" panose="020F0502020204030204" pitchFamily="34" charset="0"/>
              </a:rPr>
              <a:t> (Accessed 19 October 2018)</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Dewey, John (1938). </a:t>
            </a:r>
            <a:r>
              <a:rPr lang="en-GB" i="1" dirty="0">
                <a:solidFill>
                  <a:srgbClr val="222222"/>
                </a:solidFill>
                <a:latin typeface="Calibri" panose="020F0502020204030204" pitchFamily="34" charset="0"/>
                <a:ea typeface="Times New Roman" panose="02020603050405020304" pitchFamily="18" charset="0"/>
                <a:cs typeface="Calibri" panose="020F0502020204030204" pitchFamily="34" charset="0"/>
              </a:rPr>
              <a:t>Experience &amp; Education</a:t>
            </a:r>
            <a:r>
              <a:rPr lang="en-GB" dirty="0">
                <a:solidFill>
                  <a:srgbClr val="222222"/>
                </a:solidFill>
                <a:latin typeface="Calibri" panose="020F0502020204030204" pitchFamily="34" charset="0"/>
                <a:ea typeface="Times New Roman" panose="02020603050405020304" pitchFamily="18" charset="0"/>
                <a:cs typeface="Calibri" panose="020F0502020204030204" pitchFamily="34" charset="0"/>
              </a:rPr>
              <a:t>. New York:  Kappa Delta Pi</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Education Scotland (no date) </a:t>
            </a:r>
            <a:r>
              <a:rPr lang="en-GB" i="1" dirty="0">
                <a:latin typeface="Calibri" panose="020F0502020204030204" pitchFamily="34" charset="0"/>
                <a:ea typeface="Calibri" panose="020F0502020204030204" pitchFamily="34" charset="0"/>
                <a:cs typeface="Calibri" panose="020F0502020204030204" pitchFamily="34" charset="0"/>
              </a:rPr>
              <a:t>Social and emotional behavioural needs. </a:t>
            </a:r>
            <a:r>
              <a:rPr lang="en-GB" dirty="0">
                <a:latin typeface="Calibri" panose="020F0502020204030204" pitchFamily="34" charset="0"/>
                <a:ea typeface="Calibri" panose="020F0502020204030204" pitchFamily="34" charset="0"/>
                <a:cs typeface="Calibri" panose="020F0502020204030204" pitchFamily="34" charset="0"/>
              </a:rPr>
              <a:t>Available at </a:t>
            </a:r>
            <a:r>
              <a:rPr lang="en-GB"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5"/>
              </a:rPr>
              <a:t>https://education.gov.scot/parentzone/additional-support/specific-support-needs/social-and-emotional-factors/Social%20and%20emotional%20behavioural%20needs</a:t>
            </a:r>
            <a:r>
              <a:rPr lang="en-GB" dirty="0">
                <a:latin typeface="Calibri" panose="020F0502020204030204" pitchFamily="34" charset="0"/>
                <a:ea typeface="Calibri" panose="020F0502020204030204" pitchFamily="34" charset="0"/>
                <a:cs typeface="Calibri" panose="020F0502020204030204" pitchFamily="34" charset="0"/>
              </a:rPr>
              <a:t> (Accessed 20/10/2018)</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English Outdoor Council (no date) </a:t>
            </a:r>
            <a:r>
              <a:rPr lang="en-GB" i="1" dirty="0">
                <a:latin typeface="Calibri" panose="020F0502020204030204" pitchFamily="34" charset="0"/>
                <a:ea typeface="Calibri" panose="020F0502020204030204" pitchFamily="34" charset="0"/>
                <a:cs typeface="Calibri" panose="020F0502020204030204" pitchFamily="34" charset="0"/>
              </a:rPr>
              <a:t>What are the Benefits of Outdoor Learning? </a:t>
            </a:r>
            <a:r>
              <a:rPr lang="en-GB" dirty="0">
                <a:latin typeface="Calibri" panose="020F0502020204030204" pitchFamily="34" charset="0"/>
                <a:ea typeface="Calibri" panose="020F0502020204030204" pitchFamily="34" charset="0"/>
                <a:cs typeface="Calibri" panose="020F0502020204030204" pitchFamily="34" charset="0"/>
              </a:rPr>
              <a:t>Available at </a:t>
            </a:r>
            <a:r>
              <a:rPr lang="en-GB"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6"/>
              </a:rPr>
              <a:t>https://www.englishoutdoorcouncil.org/benefits.of.outdoor.learning.html</a:t>
            </a:r>
            <a:r>
              <a:rPr lang="en-GB" dirty="0">
                <a:latin typeface="Calibri" panose="020F0502020204030204" pitchFamily="34" charset="0"/>
                <a:ea typeface="Calibri" panose="020F0502020204030204" pitchFamily="34" charset="0"/>
                <a:cs typeface="Calibri" panose="020F0502020204030204" pitchFamily="34" charset="0"/>
              </a:rPr>
              <a:t> (Accessed 18 October 2018).</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133405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7A5CF8-96AD-4F48-95F3-9A1A877C2B7D}"/>
              </a:ext>
            </a:extLst>
          </p:cNvPr>
          <p:cNvSpPr/>
          <p:nvPr/>
        </p:nvSpPr>
        <p:spPr>
          <a:xfrm>
            <a:off x="397565" y="612844"/>
            <a:ext cx="11251096" cy="5355312"/>
          </a:xfrm>
          <a:prstGeom prst="rect">
            <a:avLst/>
          </a:prstGeom>
        </p:spPr>
        <p:txBody>
          <a:bodyPr wrap="square">
            <a:spAutoFit/>
          </a:bodyPr>
          <a:lstStyle/>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err="1">
                <a:latin typeface="Calibri" panose="020F0502020204030204" pitchFamily="34" charset="0"/>
                <a:ea typeface="Calibri" panose="020F0502020204030204" pitchFamily="34" charset="0"/>
                <a:cs typeface="Calibri" panose="020F0502020204030204" pitchFamily="34" charset="0"/>
              </a:rPr>
              <a:t>Feez</a:t>
            </a:r>
            <a:r>
              <a:rPr lang="en-GB" dirty="0">
                <a:latin typeface="Calibri" panose="020F0502020204030204" pitchFamily="34" charset="0"/>
                <a:ea typeface="Calibri" panose="020F0502020204030204" pitchFamily="34" charset="0"/>
                <a:cs typeface="Calibri" panose="020F0502020204030204" pitchFamily="34" charset="0"/>
              </a:rPr>
              <a:t>, S. (2009) </a:t>
            </a:r>
            <a:r>
              <a:rPr lang="en-GB" i="1" dirty="0">
                <a:latin typeface="Calibri" panose="020F0502020204030204" pitchFamily="34" charset="0"/>
                <a:ea typeface="Calibri" panose="020F0502020204030204" pitchFamily="34" charset="0"/>
                <a:cs typeface="Calibri" panose="020F0502020204030204" pitchFamily="34" charset="0"/>
              </a:rPr>
              <a:t>Montessori and Early Childhood. </a:t>
            </a:r>
            <a:r>
              <a:rPr lang="en-GB" dirty="0">
                <a:latin typeface="Calibri" panose="020F0502020204030204" pitchFamily="34" charset="0"/>
                <a:ea typeface="Calibri" panose="020F0502020204030204" pitchFamily="34" charset="0"/>
                <a:cs typeface="Calibri" panose="020F0502020204030204" pitchFamily="34" charset="0"/>
              </a:rPr>
              <a:t>London: SAGE Publications Ltd.</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err="1">
                <a:latin typeface="Calibri" panose="020F0502020204030204" pitchFamily="34" charset="0"/>
                <a:ea typeface="Calibri" panose="020F0502020204030204" pitchFamily="34" charset="0"/>
                <a:cs typeface="Calibri" panose="020F0502020204030204" pitchFamily="34" charset="0"/>
              </a:rPr>
              <a:t>Glazzard</a:t>
            </a:r>
            <a:r>
              <a:rPr lang="en-GB" dirty="0">
                <a:latin typeface="Calibri" panose="020F0502020204030204" pitchFamily="34" charset="0"/>
                <a:ea typeface="Calibri" panose="020F0502020204030204" pitchFamily="34" charset="0"/>
                <a:cs typeface="Calibri" panose="020F0502020204030204" pitchFamily="34" charset="0"/>
              </a:rPr>
              <a:t>, J. et al. (2010) </a:t>
            </a:r>
            <a:r>
              <a:rPr lang="en-GB" i="1" dirty="0">
                <a:latin typeface="Calibri" panose="020F0502020204030204" pitchFamily="34" charset="0"/>
                <a:ea typeface="Calibri" panose="020F0502020204030204" pitchFamily="34" charset="0"/>
                <a:cs typeface="Calibri" panose="020F0502020204030204" pitchFamily="34" charset="0"/>
              </a:rPr>
              <a:t>Teaching primary special educational needs.</a:t>
            </a:r>
            <a:r>
              <a:rPr lang="en-GB" dirty="0">
                <a:latin typeface="Calibri" panose="020F0502020204030204" pitchFamily="34" charset="0"/>
                <a:ea typeface="Calibri" panose="020F0502020204030204" pitchFamily="34" charset="0"/>
                <a:cs typeface="Calibri" panose="020F0502020204030204" pitchFamily="34" charset="0"/>
              </a:rPr>
              <a:t> Exeter: Learning Matters.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Isaacs, B. (2012) </a:t>
            </a:r>
            <a:r>
              <a:rPr lang="en-GB" i="1" dirty="0">
                <a:latin typeface="Calibri" panose="020F0502020204030204" pitchFamily="34" charset="0"/>
                <a:ea typeface="Calibri" panose="020F0502020204030204" pitchFamily="34" charset="0"/>
                <a:cs typeface="Calibri" panose="020F0502020204030204" pitchFamily="34" charset="0"/>
              </a:rPr>
              <a:t>Understanding the Montessori Approach; Early years education in practise.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London: Routledge.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Times New Roman" panose="02020603050405020304" pitchFamily="18"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Kolb, D. A. (1984). </a:t>
            </a:r>
            <a:r>
              <a:rPr lang="en-GB" i="1" dirty="0">
                <a:solidFill>
                  <a:srgbClr val="000000"/>
                </a:solidFill>
                <a:latin typeface="Calibri" panose="020F0502020204030204" pitchFamily="34" charset="0"/>
                <a:ea typeface="Times New Roman" panose="02020603050405020304" pitchFamily="18" charset="0"/>
                <a:cs typeface="Calibri" panose="020F0502020204030204" pitchFamily="34" charset="0"/>
              </a:rPr>
              <a:t>Experiential learning: Experience as the source of learning and development</a:t>
            </a: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 (Vol. 1). New Jersey: Prentice-Hall.</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err="1">
                <a:latin typeface="Calibri" panose="020F0502020204030204" pitchFamily="34" charset="0"/>
                <a:ea typeface="Calibri" panose="020F0502020204030204" pitchFamily="34" charset="0"/>
                <a:cs typeface="Calibri" panose="020F0502020204030204" pitchFamily="34" charset="0"/>
              </a:rPr>
              <a:t>Macblain</a:t>
            </a:r>
            <a:r>
              <a:rPr lang="en-GB" dirty="0">
                <a:latin typeface="Calibri" panose="020F0502020204030204" pitchFamily="34" charset="0"/>
                <a:ea typeface="Calibri" panose="020F0502020204030204" pitchFamily="34" charset="0"/>
                <a:cs typeface="Calibri" panose="020F0502020204030204" pitchFamily="34" charset="0"/>
              </a:rPr>
              <a:t>, S. (2014) </a:t>
            </a:r>
            <a:r>
              <a:rPr lang="en-GB" i="1" dirty="0">
                <a:latin typeface="Calibri" panose="020F0502020204030204" pitchFamily="34" charset="0"/>
                <a:ea typeface="Calibri" panose="020F0502020204030204" pitchFamily="34" charset="0"/>
                <a:cs typeface="Calibri" panose="020F0502020204030204" pitchFamily="34" charset="0"/>
              </a:rPr>
              <a:t>How Children Learn. </a:t>
            </a:r>
            <a:r>
              <a:rPr lang="en-GB" dirty="0">
                <a:latin typeface="Calibri" panose="020F0502020204030204" pitchFamily="34" charset="0"/>
                <a:ea typeface="Calibri" panose="020F0502020204030204" pitchFamily="34" charset="0"/>
                <a:cs typeface="Calibri" panose="020F0502020204030204" pitchFamily="34" charset="0"/>
              </a:rPr>
              <a:t>London: SAGE Publications Ltd.</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McLeod, S. A. (2017). </a:t>
            </a:r>
            <a:r>
              <a:rPr lang="en-GB" i="1" dirty="0">
                <a:solidFill>
                  <a:srgbClr val="000000"/>
                </a:solidFill>
                <a:latin typeface="Calibri" panose="020F0502020204030204" pitchFamily="34" charset="0"/>
                <a:ea typeface="Times New Roman" panose="02020603050405020304" pitchFamily="18" charset="0"/>
                <a:cs typeface="Calibri" panose="020F0502020204030204" pitchFamily="34" charset="0"/>
              </a:rPr>
              <a:t>Kolb - learning styles. </a:t>
            </a: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Available at </a:t>
            </a:r>
            <a:r>
              <a:rPr lang="en-GB" u="sng" dirty="0">
                <a:solidFill>
                  <a:srgbClr val="000000"/>
                </a:solidFill>
                <a:latin typeface="Calibri" panose="020F0502020204030204" pitchFamily="34" charset="0"/>
                <a:ea typeface="Times New Roman" panose="02020603050405020304" pitchFamily="18" charset="0"/>
                <a:cs typeface="Calibri" panose="020F0502020204030204" pitchFamily="34" charset="0"/>
                <a:hlinkClick r:id="rId2"/>
              </a:rPr>
              <a:t>https://www.simplypsychology.org/learning-kolb.html</a:t>
            </a: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 (Accessed October 20 2018).</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O’Donnell, M. (2013) </a:t>
            </a:r>
            <a:r>
              <a:rPr lang="en-GB" i="1" dirty="0">
                <a:latin typeface="Calibri" panose="020F0502020204030204" pitchFamily="34" charset="0"/>
                <a:ea typeface="Calibri" panose="020F0502020204030204" pitchFamily="34" charset="0"/>
                <a:cs typeface="Calibri" panose="020F0502020204030204" pitchFamily="34" charset="0"/>
              </a:rPr>
              <a:t>Maria Montessori; A critical introduction to key themes and debates. </a:t>
            </a:r>
            <a:r>
              <a:rPr lang="en-GB" dirty="0">
                <a:latin typeface="Calibri" panose="020F0502020204030204" pitchFamily="34" charset="0"/>
                <a:ea typeface="Calibri" panose="020F0502020204030204" pitchFamily="34" charset="0"/>
                <a:cs typeface="Calibri" panose="020F0502020204030204" pitchFamily="34" charset="0"/>
              </a:rPr>
              <a:t>London: Bloomsbury Academic.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0323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70CD009-49EB-6443-9C23-C236E016994A}"/>
              </a:ext>
            </a:extLst>
          </p:cNvPr>
          <p:cNvSpPr/>
          <p:nvPr/>
        </p:nvSpPr>
        <p:spPr>
          <a:xfrm>
            <a:off x="251791" y="889843"/>
            <a:ext cx="11688418" cy="5078313"/>
          </a:xfrm>
          <a:prstGeom prst="rect">
            <a:avLst/>
          </a:prstGeom>
        </p:spPr>
        <p:txBody>
          <a:bodyPr wrap="square">
            <a:spAutoFit/>
          </a:bodyPr>
          <a:lstStyle/>
          <a:p>
            <a:r>
              <a:rPr lang="en-GB" dirty="0">
                <a:latin typeface="Calibri" panose="020F0502020204030204" pitchFamily="34" charset="0"/>
                <a:ea typeface="Times New Roman" panose="02020603050405020304" pitchFamily="18" charset="0"/>
              </a:rPr>
              <a:t>Peng, H.-H. &amp; Md-</a:t>
            </a:r>
            <a:r>
              <a:rPr lang="en-GB" dirty="0" err="1">
                <a:latin typeface="Calibri" panose="020F0502020204030204" pitchFamily="34" charset="0"/>
                <a:ea typeface="Times New Roman" panose="02020603050405020304" pitchFamily="18" charset="0"/>
              </a:rPr>
              <a:t>Yumus</a:t>
            </a:r>
            <a:r>
              <a:rPr lang="en-GB" dirty="0">
                <a:latin typeface="Calibri" panose="020F0502020204030204" pitchFamily="34" charset="0"/>
                <a:ea typeface="Times New Roman" panose="02020603050405020304" pitchFamily="18" charset="0"/>
              </a:rPr>
              <a:t>, S. (2014). Do children in Montessori schools perform better in the achievement test? A Taiwanese perspective. </a:t>
            </a:r>
            <a:r>
              <a:rPr lang="en-GB" i="1" dirty="0">
                <a:latin typeface="Calibri" panose="020F0502020204030204" pitchFamily="34" charset="0"/>
                <a:ea typeface="Times New Roman" panose="02020603050405020304" pitchFamily="18" charset="0"/>
              </a:rPr>
              <a:t>Springer Science + Business Media</a:t>
            </a:r>
            <a:r>
              <a:rPr lang="en-GB" dirty="0">
                <a:latin typeface="Calibri" panose="020F0502020204030204" pitchFamily="34" charset="0"/>
                <a:ea typeface="Times New Roman" panose="02020603050405020304" pitchFamily="18" charset="0"/>
              </a:rPr>
              <a:t>, 299-311.</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Safe Support Learning (no date) </a:t>
            </a:r>
            <a:r>
              <a:rPr lang="en-GB" i="1" dirty="0">
                <a:latin typeface="Calibri" panose="020F0502020204030204" pitchFamily="34" charset="0"/>
                <a:ea typeface="Calibri" panose="020F0502020204030204" pitchFamily="34" charset="0"/>
                <a:cs typeface="Calibri" panose="020F0502020204030204" pitchFamily="34" charset="0"/>
              </a:rPr>
              <a:t>School Support Staff. </a:t>
            </a:r>
            <a:r>
              <a:rPr lang="en-GB" dirty="0">
                <a:latin typeface="Calibri" panose="020F0502020204030204" pitchFamily="34" charset="0"/>
                <a:ea typeface="Calibri" panose="020F0502020204030204" pitchFamily="34" charset="0"/>
                <a:cs typeface="Calibri" panose="020F0502020204030204" pitchFamily="34" charset="0"/>
              </a:rPr>
              <a:t>Available at </a:t>
            </a:r>
            <a:r>
              <a:rPr lang="en-GB"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2"/>
              </a:rPr>
              <a:t>https://safesupportivelearning.ed.gov/training-technical-assistance/roles/school-support-staff</a:t>
            </a:r>
            <a:r>
              <a:rPr lang="en-GB" dirty="0">
                <a:latin typeface="Calibri" panose="020F0502020204030204" pitchFamily="34" charset="0"/>
                <a:ea typeface="Calibri" panose="020F0502020204030204" pitchFamily="34" charset="0"/>
                <a:cs typeface="Calibri" panose="020F0502020204030204" pitchFamily="34" charset="0"/>
              </a:rPr>
              <a:t> (Accessed 18 October 2018).</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Tovey, H. (2013) </a:t>
            </a:r>
            <a:r>
              <a:rPr lang="en-GB" i="1" dirty="0">
                <a:latin typeface="Calibri" panose="020F0502020204030204" pitchFamily="34" charset="0"/>
                <a:ea typeface="Calibri" panose="020F0502020204030204" pitchFamily="34" charset="0"/>
                <a:cs typeface="Calibri" panose="020F0502020204030204" pitchFamily="34" charset="0"/>
              </a:rPr>
              <a:t>Bringing the Froebel Approach to your Early Years Practise</a:t>
            </a:r>
            <a:r>
              <a:rPr lang="en-GB" dirty="0">
                <a:latin typeface="Calibri" panose="020F0502020204030204" pitchFamily="34" charset="0"/>
                <a:ea typeface="Calibri" panose="020F0502020204030204" pitchFamily="34" charset="0"/>
                <a:cs typeface="Calibri" panose="020F0502020204030204" pitchFamily="34" charset="0"/>
              </a:rPr>
              <a:t>. Oxon: Routledge.</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Response Ability (2010) </a:t>
            </a:r>
            <a:r>
              <a:rPr lang="en-GB" i="1" dirty="0">
                <a:latin typeface="Calibri" panose="020F0502020204030204" pitchFamily="34" charset="0"/>
                <a:ea typeface="Calibri" panose="020F0502020204030204" pitchFamily="34" charset="0"/>
                <a:cs typeface="Calibri" panose="020F0502020204030204" pitchFamily="34" charset="0"/>
              </a:rPr>
              <a:t>Children with Additional Learning Needs. </a:t>
            </a:r>
            <a:r>
              <a:rPr lang="en-GB" dirty="0">
                <a:latin typeface="Calibri" panose="020F0502020204030204" pitchFamily="34" charset="0"/>
                <a:ea typeface="Calibri" panose="020F0502020204030204" pitchFamily="34" charset="0"/>
                <a:cs typeface="Calibri" panose="020F0502020204030204" pitchFamily="34" charset="0"/>
              </a:rPr>
              <a:t>Available at: </a:t>
            </a:r>
            <a:r>
              <a:rPr lang="en-GB"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3"/>
              </a:rPr>
              <a:t>http://www.responseability.org/__data/assets/pdf_file/0020/4862/Children-with-Additional-Needs.pdf</a:t>
            </a:r>
            <a:r>
              <a:rPr lang="en-GB" dirty="0">
                <a:latin typeface="Calibri" panose="020F0502020204030204" pitchFamily="34" charset="0"/>
                <a:ea typeface="Calibri" panose="020F0502020204030204" pitchFamily="34" charset="0"/>
                <a:cs typeface="Calibri" panose="020F0502020204030204" pitchFamily="34" charset="0"/>
              </a:rPr>
              <a:t> (Accessed 18 October 2018)</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err="1">
                <a:latin typeface="Calibri" panose="020F0502020204030204" pitchFamily="34" charset="0"/>
                <a:ea typeface="Calibri" panose="020F0502020204030204" pitchFamily="34" charset="0"/>
                <a:cs typeface="Calibri" panose="020F0502020204030204" pitchFamily="34" charset="0"/>
              </a:rPr>
              <a:t>Wellhousen</a:t>
            </a:r>
            <a:r>
              <a:rPr lang="en-GB" dirty="0">
                <a:latin typeface="Calibri" panose="020F0502020204030204" pitchFamily="34" charset="0"/>
                <a:ea typeface="Calibri" panose="020F0502020204030204" pitchFamily="34" charset="0"/>
                <a:cs typeface="Calibri" panose="020F0502020204030204" pitchFamily="34" charset="0"/>
              </a:rPr>
              <a:t>, K. and Wortham, S. (2001) </a:t>
            </a:r>
            <a:r>
              <a:rPr lang="en-GB" i="1" dirty="0">
                <a:latin typeface="Calibri" panose="020F0502020204030204" pitchFamily="34" charset="0"/>
                <a:ea typeface="Calibri" panose="020F0502020204030204" pitchFamily="34" charset="0"/>
                <a:cs typeface="Calibri" panose="020F0502020204030204" pitchFamily="34" charset="0"/>
              </a:rPr>
              <a:t>Outdoor Play, every day: innovative play concepts for early childhood. </a:t>
            </a:r>
            <a:r>
              <a:rPr lang="en-GB" dirty="0">
                <a:latin typeface="Calibri" panose="020F0502020204030204" pitchFamily="34" charset="0"/>
                <a:ea typeface="Calibri" panose="020F0502020204030204" pitchFamily="34" charset="0"/>
                <a:cs typeface="Calibri" panose="020F0502020204030204" pitchFamily="34" charset="0"/>
              </a:rPr>
              <a:t>United States: Delmar Cengage Learning.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Williams-</a:t>
            </a:r>
            <a:r>
              <a:rPr lang="en-GB" dirty="0" err="1">
                <a:latin typeface="Calibri" panose="020F0502020204030204" pitchFamily="34" charset="0"/>
                <a:ea typeface="Calibri" panose="020F0502020204030204" pitchFamily="34" charset="0"/>
                <a:cs typeface="Calibri" panose="020F0502020204030204" pitchFamily="34" charset="0"/>
              </a:rPr>
              <a:t>Siegfredsen</a:t>
            </a:r>
            <a:r>
              <a:rPr lang="en-GB" dirty="0">
                <a:latin typeface="Calibri" panose="020F0502020204030204" pitchFamily="34" charset="0"/>
                <a:ea typeface="Calibri" panose="020F0502020204030204" pitchFamily="34" charset="0"/>
                <a:cs typeface="Calibri" panose="020F0502020204030204" pitchFamily="34" charset="0"/>
              </a:rPr>
              <a:t>, J. (2012) </a:t>
            </a:r>
            <a:r>
              <a:rPr lang="en-GB" i="1" dirty="0">
                <a:latin typeface="Calibri" panose="020F0502020204030204" pitchFamily="34" charset="0"/>
                <a:ea typeface="Calibri" panose="020F0502020204030204" pitchFamily="34" charset="0"/>
                <a:cs typeface="Calibri" panose="020F0502020204030204" pitchFamily="34" charset="0"/>
              </a:rPr>
              <a:t>Understanding the Danish Forest School Approach; Early Years education in practise. </a:t>
            </a:r>
            <a:r>
              <a:rPr lang="en-GB" dirty="0">
                <a:latin typeface="Calibri" panose="020F0502020204030204" pitchFamily="34" charset="0"/>
                <a:ea typeface="Calibri" panose="020F0502020204030204" pitchFamily="34" charset="0"/>
                <a:cs typeface="Calibri" panose="020F0502020204030204" pitchFamily="34" charset="0"/>
              </a:rPr>
              <a:t>1</a:t>
            </a:r>
            <a:r>
              <a:rPr lang="en-GB" baseline="30000" dirty="0">
                <a:latin typeface="Calibri" panose="020F0502020204030204" pitchFamily="34" charset="0"/>
                <a:ea typeface="Calibri" panose="020F0502020204030204" pitchFamily="34" charset="0"/>
                <a:cs typeface="Calibri" panose="020F0502020204030204" pitchFamily="34" charset="0"/>
              </a:rPr>
              <a:t>st</a:t>
            </a:r>
            <a:r>
              <a:rPr lang="en-GB" dirty="0">
                <a:latin typeface="Calibri" panose="020F0502020204030204" pitchFamily="34" charset="0"/>
                <a:ea typeface="Calibri" panose="020F0502020204030204" pitchFamily="34" charset="0"/>
                <a:cs typeface="Calibri" panose="020F0502020204030204" pitchFamily="34" charset="0"/>
              </a:rPr>
              <a:t> Ed. Abingdon: Routledge,.</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Calibri" panose="020F0502020204030204" pitchFamily="34"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49389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240</TotalTime>
  <Words>1206</Words>
  <Application>Microsoft Macintosh PowerPoint</Application>
  <PresentationFormat>Widescreen</PresentationFormat>
  <Paragraphs>169</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Guide Role</vt:lpstr>
      <vt:lpstr>PowerPoint Presentation</vt:lpstr>
      <vt:lpstr>PowerPoint Presentation</vt:lpstr>
      <vt:lpstr>Theorists that support my vision.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Joel Bowen (P152026)</dc:creator>
  <cp:lastModifiedBy>Joel Bowen (P152026)</cp:lastModifiedBy>
  <cp:revision>22</cp:revision>
  <dcterms:created xsi:type="dcterms:W3CDTF">2018-10-22T20:41:58Z</dcterms:created>
  <dcterms:modified xsi:type="dcterms:W3CDTF">2018-10-23T00:42:51Z</dcterms:modified>
</cp:coreProperties>
</file>