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684" r:id="rId7"/>
    <p:sldMasterId id="2147483723" r:id="rId8"/>
  </p:sldMasterIdLst>
  <p:notesMasterIdLst>
    <p:notesMasterId r:id="rId44"/>
  </p:notesMasterIdLst>
  <p:sldIdLst>
    <p:sldId id="256" r:id="rId9"/>
    <p:sldId id="267" r:id="rId10"/>
    <p:sldId id="285" r:id="rId11"/>
    <p:sldId id="286" r:id="rId12"/>
    <p:sldId id="296" r:id="rId13"/>
    <p:sldId id="266" r:id="rId14"/>
    <p:sldId id="297" r:id="rId15"/>
    <p:sldId id="298" r:id="rId16"/>
    <p:sldId id="291" r:id="rId17"/>
    <p:sldId id="312" r:id="rId18"/>
    <p:sldId id="287" r:id="rId19"/>
    <p:sldId id="288" r:id="rId20"/>
    <p:sldId id="289" r:id="rId21"/>
    <p:sldId id="299" r:id="rId22"/>
    <p:sldId id="300" r:id="rId23"/>
    <p:sldId id="302" r:id="rId24"/>
    <p:sldId id="303" r:id="rId25"/>
    <p:sldId id="273" r:id="rId26"/>
    <p:sldId id="307" r:id="rId27"/>
    <p:sldId id="290" r:id="rId28"/>
    <p:sldId id="311" r:id="rId29"/>
    <p:sldId id="310" r:id="rId30"/>
    <p:sldId id="293" r:id="rId31"/>
    <p:sldId id="294" r:id="rId32"/>
    <p:sldId id="308" r:id="rId33"/>
    <p:sldId id="309" r:id="rId34"/>
    <p:sldId id="306" r:id="rId35"/>
    <p:sldId id="304" r:id="rId36"/>
    <p:sldId id="282" r:id="rId37"/>
    <p:sldId id="278" r:id="rId38"/>
    <p:sldId id="279" r:id="rId39"/>
    <p:sldId id="276" r:id="rId40"/>
    <p:sldId id="295" r:id="rId41"/>
    <p:sldId id="313" r:id="rId42"/>
    <p:sldId id="28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D4D9"/>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736" autoAdjust="0"/>
  </p:normalViewPr>
  <p:slideViewPr>
    <p:cSldViewPr snapToGrid="0">
      <p:cViewPr varScale="1">
        <p:scale>
          <a:sx n="85" d="100"/>
          <a:sy n="85" d="100"/>
        </p:scale>
        <p:origin x="1554" y="84"/>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5563B810-8404-4584-948A-B607F8771E3C}"/>
    <pc:docChg chg="modSld">
      <pc:chgData name="Laura Knight" userId="fcc6b1b8-7f69-4c06-9fd3-1a1553b3cd99" providerId="ADAL" clId="{5563B810-8404-4584-948A-B607F8771E3C}" dt="2022-03-14T10:11:47.869" v="6" actId="20577"/>
      <pc:docMkLst>
        <pc:docMk/>
      </pc:docMkLst>
      <pc:sldChg chg="modSp mod">
        <pc:chgData name="Laura Knight" userId="fcc6b1b8-7f69-4c06-9fd3-1a1553b3cd99" providerId="ADAL" clId="{5563B810-8404-4584-948A-B607F8771E3C}" dt="2022-03-14T10:11:47.869" v="6" actId="20577"/>
        <pc:sldMkLst>
          <pc:docMk/>
          <pc:sldMk cId="127243950" sldId="291"/>
        </pc:sldMkLst>
        <pc:spChg chg="mod">
          <ac:chgData name="Laura Knight" userId="fcc6b1b8-7f69-4c06-9fd3-1a1553b3cd99" providerId="ADAL" clId="{5563B810-8404-4584-948A-B607F8771E3C}" dt="2022-03-14T10:11:47.869" v="6" actId="20577"/>
          <ac:spMkLst>
            <pc:docMk/>
            <pc:sldMk cId="127243950" sldId="291"/>
            <ac:spMk id="11" creationId="{95152E7C-B9D6-4817-8E4D-28BC1A7D07A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2.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hyperlink" Target="https://www.uwtsd.ac.uk/library/student-essentials/meet-your-academic-liaison-librarian/" TargetMode="External"/><Relationship Id="rId7" Type="http://schemas.openxmlformats.org/officeDocument/2006/relationships/image" Target="../media/image50.png"/><Relationship Id="rId12" Type="http://schemas.openxmlformats.org/officeDocument/2006/relationships/image" Target="../media/image55.svg"/><Relationship Id="rId2" Type="http://schemas.openxmlformats.org/officeDocument/2006/relationships/hyperlink" Target="https://www.uwtsd.ac.uk/library/infoskills/" TargetMode="External"/><Relationship Id="rId1" Type="http://schemas.openxmlformats.org/officeDocument/2006/relationships/hyperlink" Target="https://www.uwtsd.ac.uk/library/student-essentials/referencing-handbooks/" TargetMode="External"/><Relationship Id="rId6" Type="http://schemas.openxmlformats.org/officeDocument/2006/relationships/image" Target="../media/image49.svg"/><Relationship Id="rId11" Type="http://schemas.openxmlformats.org/officeDocument/2006/relationships/image" Target="../media/image54.pn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hyperlink" Target="https://moodle.uwtsd.ac.uk/course/view.php?id=9500" TargetMode="External"/><Relationship Id="rId9" Type="http://schemas.openxmlformats.org/officeDocument/2006/relationships/image" Target="../media/image5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hyperlink" Target="https://www.uwtsd.ac.uk/library/student-essentials/referencing-handbooks/" TargetMode="External"/><Relationship Id="rId7" Type="http://schemas.openxmlformats.org/officeDocument/2006/relationships/image" Target="../media/image52.png"/><Relationship Id="rId12" Type="http://schemas.openxmlformats.org/officeDocument/2006/relationships/hyperlink" Target="https://moodle.uwtsd.ac.uk/course/view.php?id=9500" TargetMode="External"/><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hyperlink" Target="https://www.uwtsd.ac.uk/library/infoskills/" TargetMode="External"/><Relationship Id="rId11" Type="http://schemas.openxmlformats.org/officeDocument/2006/relationships/image" Target="../media/image55.svg"/><Relationship Id="rId5" Type="http://schemas.openxmlformats.org/officeDocument/2006/relationships/image" Target="../media/image51.svg"/><Relationship Id="rId10" Type="http://schemas.openxmlformats.org/officeDocument/2006/relationships/image" Target="../media/image54.png"/><Relationship Id="rId4" Type="http://schemas.openxmlformats.org/officeDocument/2006/relationships/image" Target="../media/image50.png"/><Relationship Id="rId9" Type="http://schemas.openxmlformats.org/officeDocument/2006/relationships/hyperlink" Target="https://www.uwtsd.ac.uk/library/student-essentials/meet-your-academic-liaison-librarian/"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DFF7F2-A78F-4E43-8D16-644B00306E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39C5FC-8BCB-4676-B62F-43F533B20B5A}">
      <dgm:prSet/>
      <dgm:spPr/>
      <dgm:t>
        <a:bodyPr/>
        <a:lstStyle/>
        <a:p>
          <a:r>
            <a:rPr lang="en-GB">
              <a:latin typeface="Arial"/>
              <a:cs typeface="Arial"/>
              <a:hlinkClick xmlns:r="http://schemas.openxmlformats.org/officeDocument/2006/relationships" r:id="rId1"/>
            </a:rPr>
            <a:t>UWTSD Referencing Guides</a:t>
          </a:r>
          <a:endParaRPr lang="en-US">
            <a:latin typeface="Arial"/>
            <a:cs typeface="Arial"/>
          </a:endParaRPr>
        </a:p>
      </dgm:t>
    </dgm:pt>
    <dgm:pt modelId="{85DA7774-C8E2-4D1D-BAC1-8D316F83F28A}" type="parTrans" cxnId="{F06FE775-9943-452D-8431-9FDD4B98C47F}">
      <dgm:prSet/>
      <dgm:spPr/>
      <dgm:t>
        <a:bodyPr/>
        <a:lstStyle/>
        <a:p>
          <a:endParaRPr lang="en-US"/>
        </a:p>
      </dgm:t>
    </dgm:pt>
    <dgm:pt modelId="{5CBA72EF-6220-4BD9-9168-A092CEBCA0AF}" type="sibTrans" cxnId="{F06FE775-9943-452D-8431-9FDD4B98C47F}">
      <dgm:prSet/>
      <dgm:spPr/>
      <dgm:t>
        <a:bodyPr/>
        <a:lstStyle/>
        <a:p>
          <a:endParaRPr lang="en-US"/>
        </a:p>
      </dgm:t>
    </dgm:pt>
    <dgm:pt modelId="{DC32F5C0-8CFB-47A6-9201-A08FCB8A4820}">
      <dgm:prSet/>
      <dgm:spPr/>
      <dgm:t>
        <a:bodyPr/>
        <a:lstStyle/>
        <a:p>
          <a:r>
            <a:rPr lang="en-GB">
              <a:latin typeface="Arial"/>
              <a:cs typeface="Arial"/>
              <a:hlinkClick xmlns:r="http://schemas.openxmlformats.org/officeDocument/2006/relationships" r:id="rId2"/>
            </a:rPr>
            <a:t>Library infoskills Sways</a:t>
          </a:r>
          <a:endParaRPr lang="en-US">
            <a:latin typeface="Arial"/>
            <a:cs typeface="Arial"/>
          </a:endParaRPr>
        </a:p>
      </dgm:t>
    </dgm:pt>
    <dgm:pt modelId="{6BCFB04D-DC75-4D18-8D72-A801759DDAE9}" type="parTrans" cxnId="{244B6249-250E-4544-BFC8-13CC0BC782E6}">
      <dgm:prSet/>
      <dgm:spPr/>
      <dgm:t>
        <a:bodyPr/>
        <a:lstStyle/>
        <a:p>
          <a:endParaRPr lang="en-US"/>
        </a:p>
      </dgm:t>
    </dgm:pt>
    <dgm:pt modelId="{F0387422-169D-45FD-BD25-50DA070EBDA7}" type="sibTrans" cxnId="{244B6249-250E-4544-BFC8-13CC0BC782E6}">
      <dgm:prSet/>
      <dgm:spPr/>
      <dgm:t>
        <a:bodyPr/>
        <a:lstStyle/>
        <a:p>
          <a:endParaRPr lang="en-US"/>
        </a:p>
      </dgm:t>
    </dgm:pt>
    <dgm:pt modelId="{5F9446AD-1F33-43A7-9D1D-F6D230F26EB7}">
      <dgm:prSet/>
      <dgm:spPr/>
      <dgm:t>
        <a:bodyPr/>
        <a:lstStyle/>
        <a:p>
          <a:r>
            <a:rPr lang="en-GB">
              <a:latin typeface="Arial"/>
              <a:cs typeface="Arial"/>
              <a:hlinkClick xmlns:r="http://schemas.openxmlformats.org/officeDocument/2006/relationships" r:id="rId3"/>
            </a:rPr>
            <a:t>Bookable sessions with Academic Liaison Librarian</a:t>
          </a:r>
          <a:endParaRPr lang="en-US">
            <a:latin typeface="Arial"/>
            <a:cs typeface="Arial"/>
          </a:endParaRPr>
        </a:p>
      </dgm:t>
    </dgm:pt>
    <dgm:pt modelId="{DFA11E93-C054-448D-92AC-1AA86EFDE530}" type="parTrans" cxnId="{2B417685-C80D-463E-8749-0DB60E404070}">
      <dgm:prSet/>
      <dgm:spPr/>
      <dgm:t>
        <a:bodyPr/>
        <a:lstStyle/>
        <a:p>
          <a:endParaRPr lang="en-US"/>
        </a:p>
      </dgm:t>
    </dgm:pt>
    <dgm:pt modelId="{214304A0-00AB-455A-800E-837DA42524CD}" type="sibTrans" cxnId="{2B417685-C80D-463E-8749-0DB60E404070}">
      <dgm:prSet/>
      <dgm:spPr/>
      <dgm:t>
        <a:bodyPr/>
        <a:lstStyle/>
        <a:p>
          <a:endParaRPr lang="en-US"/>
        </a:p>
      </dgm:t>
    </dgm:pt>
    <dgm:pt modelId="{D139452D-EC50-412C-AF15-9EA9A4BFB671}">
      <dgm:prSet/>
      <dgm:spPr/>
      <dgm:t>
        <a:bodyPr/>
        <a:lstStyle/>
        <a:p>
          <a:r>
            <a:rPr lang="en-GB">
              <a:latin typeface="Arial"/>
              <a:cs typeface="Arial"/>
              <a:hlinkClick xmlns:r="http://schemas.openxmlformats.org/officeDocument/2006/relationships" r:id="rId4"/>
            </a:rPr>
            <a:t>Harvard Referencing Moodle Course</a:t>
          </a:r>
          <a:endParaRPr lang="en-US">
            <a:latin typeface="Arial"/>
            <a:cs typeface="Arial"/>
          </a:endParaRPr>
        </a:p>
      </dgm:t>
    </dgm:pt>
    <dgm:pt modelId="{EAA37A19-0D00-402E-91AD-5BC9931E58DC}" type="parTrans" cxnId="{6590DE30-28CB-4DA9-9271-74FBA0AC90F5}">
      <dgm:prSet/>
      <dgm:spPr/>
      <dgm:t>
        <a:bodyPr/>
        <a:lstStyle/>
        <a:p>
          <a:endParaRPr lang="en-US"/>
        </a:p>
      </dgm:t>
    </dgm:pt>
    <dgm:pt modelId="{EBA22D14-A505-4593-B407-D7CCF1AE5895}" type="sibTrans" cxnId="{6590DE30-28CB-4DA9-9271-74FBA0AC90F5}">
      <dgm:prSet/>
      <dgm:spPr/>
      <dgm:t>
        <a:bodyPr/>
        <a:lstStyle/>
        <a:p>
          <a:endParaRPr lang="en-US"/>
        </a:p>
      </dgm:t>
    </dgm:pt>
    <dgm:pt modelId="{252EF95F-C80C-4256-87C1-A3CE1D45323A}" type="pres">
      <dgm:prSet presAssocID="{FCDFF7F2-A78F-4E43-8D16-644B00306EDA}" presName="root" presStyleCnt="0">
        <dgm:presLayoutVars>
          <dgm:dir/>
          <dgm:resizeHandles val="exact"/>
        </dgm:presLayoutVars>
      </dgm:prSet>
      <dgm:spPr/>
    </dgm:pt>
    <dgm:pt modelId="{DA8BB106-1BC6-47D1-9F92-4E9977B11970}" type="pres">
      <dgm:prSet presAssocID="{AA39C5FC-8BCB-4676-B62F-43F533B20B5A}" presName="compNode" presStyleCnt="0"/>
      <dgm:spPr/>
    </dgm:pt>
    <dgm:pt modelId="{FE0949A7-C0B3-4FAE-B33D-9572EB087628}" type="pres">
      <dgm:prSet presAssocID="{AA39C5FC-8BCB-4676-B62F-43F533B20B5A}" presName="bgRect" presStyleLbl="bgShp" presStyleIdx="0" presStyleCnt="4"/>
      <dgm:spPr/>
    </dgm:pt>
    <dgm:pt modelId="{724725DC-FB05-4B29-9D68-AB8806DB44BB}" type="pres">
      <dgm:prSet presAssocID="{AA39C5FC-8BCB-4676-B62F-43F533B20B5A}" presName="iconRect" presStyleLbl="node1" presStyleIdx="0"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7FF137D-6BA9-4E61-83DB-F12A22106931}" type="pres">
      <dgm:prSet presAssocID="{AA39C5FC-8BCB-4676-B62F-43F533B20B5A}" presName="spaceRect" presStyleCnt="0"/>
      <dgm:spPr/>
    </dgm:pt>
    <dgm:pt modelId="{E9182165-2C21-4841-B4D8-85AF3293E355}" type="pres">
      <dgm:prSet presAssocID="{AA39C5FC-8BCB-4676-B62F-43F533B20B5A}" presName="parTx" presStyleLbl="revTx" presStyleIdx="0" presStyleCnt="4">
        <dgm:presLayoutVars>
          <dgm:chMax val="0"/>
          <dgm:chPref val="0"/>
        </dgm:presLayoutVars>
      </dgm:prSet>
      <dgm:spPr/>
    </dgm:pt>
    <dgm:pt modelId="{2718B9EF-FE86-4444-BD7A-A61ADC68C5AC}" type="pres">
      <dgm:prSet presAssocID="{5CBA72EF-6220-4BD9-9168-A092CEBCA0AF}" presName="sibTrans" presStyleCnt="0"/>
      <dgm:spPr/>
    </dgm:pt>
    <dgm:pt modelId="{BE2EFFBB-EE08-4556-96A9-7C2073B80DCF}" type="pres">
      <dgm:prSet presAssocID="{DC32F5C0-8CFB-47A6-9201-A08FCB8A4820}" presName="compNode" presStyleCnt="0"/>
      <dgm:spPr/>
    </dgm:pt>
    <dgm:pt modelId="{08D1A508-75E9-4574-898E-6D74E20502EA}" type="pres">
      <dgm:prSet presAssocID="{DC32F5C0-8CFB-47A6-9201-A08FCB8A4820}" presName="bgRect" presStyleLbl="bgShp" presStyleIdx="1" presStyleCnt="4"/>
      <dgm:spPr/>
    </dgm:pt>
    <dgm:pt modelId="{69E7452C-00CB-4F8D-A4F6-F8B030D0C600}" type="pres">
      <dgm:prSet presAssocID="{DC32F5C0-8CFB-47A6-9201-A08FCB8A4820}" presName="iconRect" presStyleLbl="node1" presStyleIdx="1"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2E066322-4705-4AA5-91BB-465A343B3BC3}" type="pres">
      <dgm:prSet presAssocID="{DC32F5C0-8CFB-47A6-9201-A08FCB8A4820}" presName="spaceRect" presStyleCnt="0"/>
      <dgm:spPr/>
    </dgm:pt>
    <dgm:pt modelId="{074A1372-8583-4EF1-8104-F03F0C058AB3}" type="pres">
      <dgm:prSet presAssocID="{DC32F5C0-8CFB-47A6-9201-A08FCB8A4820}" presName="parTx" presStyleLbl="revTx" presStyleIdx="1" presStyleCnt="4">
        <dgm:presLayoutVars>
          <dgm:chMax val="0"/>
          <dgm:chPref val="0"/>
        </dgm:presLayoutVars>
      </dgm:prSet>
      <dgm:spPr/>
    </dgm:pt>
    <dgm:pt modelId="{8A26B21E-35A4-4A5F-9409-DB2C201590B1}" type="pres">
      <dgm:prSet presAssocID="{F0387422-169D-45FD-BD25-50DA070EBDA7}" presName="sibTrans" presStyleCnt="0"/>
      <dgm:spPr/>
    </dgm:pt>
    <dgm:pt modelId="{D2001C46-1034-4032-ADA2-27F35AA0E068}" type="pres">
      <dgm:prSet presAssocID="{5F9446AD-1F33-43A7-9D1D-F6D230F26EB7}" presName="compNode" presStyleCnt="0"/>
      <dgm:spPr/>
    </dgm:pt>
    <dgm:pt modelId="{4B9BE636-E3A2-43BF-B800-E2968890A4A2}" type="pres">
      <dgm:prSet presAssocID="{5F9446AD-1F33-43A7-9D1D-F6D230F26EB7}" presName="bgRect" presStyleLbl="bgShp" presStyleIdx="2" presStyleCnt="4"/>
      <dgm:spPr/>
    </dgm:pt>
    <dgm:pt modelId="{C22D1415-95C0-460C-A6C3-4A8D5033BF97}" type="pres">
      <dgm:prSet presAssocID="{5F9446AD-1F33-43A7-9D1D-F6D230F26EB7}" presName="iconRect" presStyleLbl="node1" presStyleIdx="2" presStyleCnt="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33DEE65F-27C6-4441-AE01-1D06A24582FE}" type="pres">
      <dgm:prSet presAssocID="{5F9446AD-1F33-43A7-9D1D-F6D230F26EB7}" presName="spaceRect" presStyleCnt="0"/>
      <dgm:spPr/>
    </dgm:pt>
    <dgm:pt modelId="{AD31C6C6-1415-4F5F-B550-116EC7DCB857}" type="pres">
      <dgm:prSet presAssocID="{5F9446AD-1F33-43A7-9D1D-F6D230F26EB7}" presName="parTx" presStyleLbl="revTx" presStyleIdx="2" presStyleCnt="4">
        <dgm:presLayoutVars>
          <dgm:chMax val="0"/>
          <dgm:chPref val="0"/>
        </dgm:presLayoutVars>
      </dgm:prSet>
      <dgm:spPr/>
    </dgm:pt>
    <dgm:pt modelId="{F5363F41-F7DA-4188-9F8A-5631556F3A09}" type="pres">
      <dgm:prSet presAssocID="{214304A0-00AB-455A-800E-837DA42524CD}" presName="sibTrans" presStyleCnt="0"/>
      <dgm:spPr/>
    </dgm:pt>
    <dgm:pt modelId="{14842805-7BD7-458A-AA9E-A34DCD4B1862}" type="pres">
      <dgm:prSet presAssocID="{D139452D-EC50-412C-AF15-9EA9A4BFB671}" presName="compNode" presStyleCnt="0"/>
      <dgm:spPr/>
    </dgm:pt>
    <dgm:pt modelId="{3D0CE3AD-079F-4F0A-A93B-28524C639353}" type="pres">
      <dgm:prSet presAssocID="{D139452D-EC50-412C-AF15-9EA9A4BFB671}" presName="bgRect" presStyleLbl="bgShp" presStyleIdx="3" presStyleCnt="4"/>
      <dgm:spPr/>
    </dgm:pt>
    <dgm:pt modelId="{939F1510-6271-4682-ACFF-E03B813540CB}" type="pres">
      <dgm:prSet presAssocID="{D139452D-EC50-412C-AF15-9EA9A4BFB671}" presName="iconRect" presStyleLbl="node1" presStyleIdx="3" presStyleCnt="4"/>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121B4041-7FBF-4DAB-A7A7-EAA93F52C6A8}" type="pres">
      <dgm:prSet presAssocID="{D139452D-EC50-412C-AF15-9EA9A4BFB671}" presName="spaceRect" presStyleCnt="0"/>
      <dgm:spPr/>
    </dgm:pt>
    <dgm:pt modelId="{01A6A9A3-0131-499B-BCA8-D7F5EE61584C}" type="pres">
      <dgm:prSet presAssocID="{D139452D-EC50-412C-AF15-9EA9A4BFB671}" presName="parTx" presStyleLbl="revTx" presStyleIdx="3" presStyleCnt="4">
        <dgm:presLayoutVars>
          <dgm:chMax val="0"/>
          <dgm:chPref val="0"/>
        </dgm:presLayoutVars>
      </dgm:prSet>
      <dgm:spPr/>
    </dgm:pt>
  </dgm:ptLst>
  <dgm:cxnLst>
    <dgm:cxn modelId="{127B060D-F39F-4375-9DC5-2272156B6689}" type="presOf" srcId="{AA39C5FC-8BCB-4676-B62F-43F533B20B5A}" destId="{E9182165-2C21-4841-B4D8-85AF3293E355}" srcOrd="0" destOrd="0" presId="urn:microsoft.com/office/officeart/2018/2/layout/IconVerticalSolidList"/>
    <dgm:cxn modelId="{CE42D11C-F9BE-4C8C-9603-E480C83550C2}" type="presOf" srcId="{FCDFF7F2-A78F-4E43-8D16-644B00306EDA}" destId="{252EF95F-C80C-4256-87C1-A3CE1D45323A}" srcOrd="0" destOrd="0" presId="urn:microsoft.com/office/officeart/2018/2/layout/IconVerticalSolidList"/>
    <dgm:cxn modelId="{6590DE30-28CB-4DA9-9271-74FBA0AC90F5}" srcId="{FCDFF7F2-A78F-4E43-8D16-644B00306EDA}" destId="{D139452D-EC50-412C-AF15-9EA9A4BFB671}" srcOrd="3" destOrd="0" parTransId="{EAA37A19-0D00-402E-91AD-5BC9931E58DC}" sibTransId="{EBA22D14-A505-4593-B407-D7CCF1AE5895}"/>
    <dgm:cxn modelId="{244B6249-250E-4544-BFC8-13CC0BC782E6}" srcId="{FCDFF7F2-A78F-4E43-8D16-644B00306EDA}" destId="{DC32F5C0-8CFB-47A6-9201-A08FCB8A4820}" srcOrd="1" destOrd="0" parTransId="{6BCFB04D-DC75-4D18-8D72-A801759DDAE9}" sibTransId="{F0387422-169D-45FD-BD25-50DA070EBDA7}"/>
    <dgm:cxn modelId="{F06FE775-9943-452D-8431-9FDD4B98C47F}" srcId="{FCDFF7F2-A78F-4E43-8D16-644B00306EDA}" destId="{AA39C5FC-8BCB-4676-B62F-43F533B20B5A}" srcOrd="0" destOrd="0" parTransId="{85DA7774-C8E2-4D1D-BAC1-8D316F83F28A}" sibTransId="{5CBA72EF-6220-4BD9-9168-A092CEBCA0AF}"/>
    <dgm:cxn modelId="{2B417685-C80D-463E-8749-0DB60E404070}" srcId="{FCDFF7F2-A78F-4E43-8D16-644B00306EDA}" destId="{5F9446AD-1F33-43A7-9D1D-F6D230F26EB7}" srcOrd="2" destOrd="0" parTransId="{DFA11E93-C054-448D-92AC-1AA86EFDE530}" sibTransId="{214304A0-00AB-455A-800E-837DA42524CD}"/>
    <dgm:cxn modelId="{2963A894-A894-4D15-ACEB-43AAF51E90E5}" type="presOf" srcId="{5F9446AD-1F33-43A7-9D1D-F6D230F26EB7}" destId="{AD31C6C6-1415-4F5F-B550-116EC7DCB857}" srcOrd="0" destOrd="0" presId="urn:microsoft.com/office/officeart/2018/2/layout/IconVerticalSolidList"/>
    <dgm:cxn modelId="{F36883C9-8351-40DA-A99E-5084C574FE8B}" type="presOf" srcId="{DC32F5C0-8CFB-47A6-9201-A08FCB8A4820}" destId="{074A1372-8583-4EF1-8104-F03F0C058AB3}" srcOrd="0" destOrd="0" presId="urn:microsoft.com/office/officeart/2018/2/layout/IconVerticalSolidList"/>
    <dgm:cxn modelId="{8F2682EC-CAE7-4FDB-802B-99A1FC78D260}" type="presOf" srcId="{D139452D-EC50-412C-AF15-9EA9A4BFB671}" destId="{01A6A9A3-0131-499B-BCA8-D7F5EE61584C}" srcOrd="0" destOrd="0" presId="urn:microsoft.com/office/officeart/2018/2/layout/IconVerticalSolidList"/>
    <dgm:cxn modelId="{1921A13D-DFC6-4617-8344-074CE6FAF0EB}" type="presParOf" srcId="{252EF95F-C80C-4256-87C1-A3CE1D45323A}" destId="{DA8BB106-1BC6-47D1-9F92-4E9977B11970}" srcOrd="0" destOrd="0" presId="urn:microsoft.com/office/officeart/2018/2/layout/IconVerticalSolidList"/>
    <dgm:cxn modelId="{9FC40002-C7E3-4534-9BEE-002A8AAF49F0}" type="presParOf" srcId="{DA8BB106-1BC6-47D1-9F92-4E9977B11970}" destId="{FE0949A7-C0B3-4FAE-B33D-9572EB087628}" srcOrd="0" destOrd="0" presId="urn:microsoft.com/office/officeart/2018/2/layout/IconVerticalSolidList"/>
    <dgm:cxn modelId="{72007AF2-A92C-4C32-94D0-A80F56B577A4}" type="presParOf" srcId="{DA8BB106-1BC6-47D1-9F92-4E9977B11970}" destId="{724725DC-FB05-4B29-9D68-AB8806DB44BB}" srcOrd="1" destOrd="0" presId="urn:microsoft.com/office/officeart/2018/2/layout/IconVerticalSolidList"/>
    <dgm:cxn modelId="{B6F7A236-E7CA-4266-8F65-B6C749B5D24C}" type="presParOf" srcId="{DA8BB106-1BC6-47D1-9F92-4E9977B11970}" destId="{87FF137D-6BA9-4E61-83DB-F12A22106931}" srcOrd="2" destOrd="0" presId="urn:microsoft.com/office/officeart/2018/2/layout/IconVerticalSolidList"/>
    <dgm:cxn modelId="{051BF618-27A6-4F84-80D7-E7168874473A}" type="presParOf" srcId="{DA8BB106-1BC6-47D1-9F92-4E9977B11970}" destId="{E9182165-2C21-4841-B4D8-85AF3293E355}" srcOrd="3" destOrd="0" presId="urn:microsoft.com/office/officeart/2018/2/layout/IconVerticalSolidList"/>
    <dgm:cxn modelId="{82BE1F46-F147-47BF-AD86-960CC690D6E6}" type="presParOf" srcId="{252EF95F-C80C-4256-87C1-A3CE1D45323A}" destId="{2718B9EF-FE86-4444-BD7A-A61ADC68C5AC}" srcOrd="1" destOrd="0" presId="urn:microsoft.com/office/officeart/2018/2/layout/IconVerticalSolidList"/>
    <dgm:cxn modelId="{7ADB90A3-BA6D-40DB-A288-4CEE87FAA412}" type="presParOf" srcId="{252EF95F-C80C-4256-87C1-A3CE1D45323A}" destId="{BE2EFFBB-EE08-4556-96A9-7C2073B80DCF}" srcOrd="2" destOrd="0" presId="urn:microsoft.com/office/officeart/2018/2/layout/IconVerticalSolidList"/>
    <dgm:cxn modelId="{698C3CBD-903D-4216-86EF-4A9D7D098B63}" type="presParOf" srcId="{BE2EFFBB-EE08-4556-96A9-7C2073B80DCF}" destId="{08D1A508-75E9-4574-898E-6D74E20502EA}" srcOrd="0" destOrd="0" presId="urn:microsoft.com/office/officeart/2018/2/layout/IconVerticalSolidList"/>
    <dgm:cxn modelId="{C7C8EC8C-3C67-40A8-82F6-245A14329E00}" type="presParOf" srcId="{BE2EFFBB-EE08-4556-96A9-7C2073B80DCF}" destId="{69E7452C-00CB-4F8D-A4F6-F8B030D0C600}" srcOrd="1" destOrd="0" presId="urn:microsoft.com/office/officeart/2018/2/layout/IconVerticalSolidList"/>
    <dgm:cxn modelId="{C39D1773-ACA1-44A9-B3AF-3167C89901A2}" type="presParOf" srcId="{BE2EFFBB-EE08-4556-96A9-7C2073B80DCF}" destId="{2E066322-4705-4AA5-91BB-465A343B3BC3}" srcOrd="2" destOrd="0" presId="urn:microsoft.com/office/officeart/2018/2/layout/IconVerticalSolidList"/>
    <dgm:cxn modelId="{A97B1668-06C2-44B1-8E9F-09A4E48AAB3B}" type="presParOf" srcId="{BE2EFFBB-EE08-4556-96A9-7C2073B80DCF}" destId="{074A1372-8583-4EF1-8104-F03F0C058AB3}" srcOrd="3" destOrd="0" presId="urn:microsoft.com/office/officeart/2018/2/layout/IconVerticalSolidList"/>
    <dgm:cxn modelId="{B010147D-37C0-462B-9BF7-E9F1AA4C5D0A}" type="presParOf" srcId="{252EF95F-C80C-4256-87C1-A3CE1D45323A}" destId="{8A26B21E-35A4-4A5F-9409-DB2C201590B1}" srcOrd="3" destOrd="0" presId="urn:microsoft.com/office/officeart/2018/2/layout/IconVerticalSolidList"/>
    <dgm:cxn modelId="{D5C00C02-B8A6-4903-A755-76940F63BF8D}" type="presParOf" srcId="{252EF95F-C80C-4256-87C1-A3CE1D45323A}" destId="{D2001C46-1034-4032-ADA2-27F35AA0E068}" srcOrd="4" destOrd="0" presId="urn:microsoft.com/office/officeart/2018/2/layout/IconVerticalSolidList"/>
    <dgm:cxn modelId="{ACAC1F07-93C8-4D5C-9E1A-B3343C6C24BC}" type="presParOf" srcId="{D2001C46-1034-4032-ADA2-27F35AA0E068}" destId="{4B9BE636-E3A2-43BF-B800-E2968890A4A2}" srcOrd="0" destOrd="0" presId="urn:microsoft.com/office/officeart/2018/2/layout/IconVerticalSolidList"/>
    <dgm:cxn modelId="{BF40FBBB-0325-4AE5-A9FB-428B2D50DEF4}" type="presParOf" srcId="{D2001C46-1034-4032-ADA2-27F35AA0E068}" destId="{C22D1415-95C0-460C-A6C3-4A8D5033BF97}" srcOrd="1" destOrd="0" presId="urn:microsoft.com/office/officeart/2018/2/layout/IconVerticalSolidList"/>
    <dgm:cxn modelId="{E1E30E8A-5A8B-434D-BB28-0C3616E66990}" type="presParOf" srcId="{D2001C46-1034-4032-ADA2-27F35AA0E068}" destId="{33DEE65F-27C6-4441-AE01-1D06A24582FE}" srcOrd="2" destOrd="0" presId="urn:microsoft.com/office/officeart/2018/2/layout/IconVerticalSolidList"/>
    <dgm:cxn modelId="{C8C16674-93E8-431E-8B13-0A67767CD645}" type="presParOf" srcId="{D2001C46-1034-4032-ADA2-27F35AA0E068}" destId="{AD31C6C6-1415-4F5F-B550-116EC7DCB857}" srcOrd="3" destOrd="0" presId="urn:microsoft.com/office/officeart/2018/2/layout/IconVerticalSolidList"/>
    <dgm:cxn modelId="{F1B6F7EC-F5F6-4A79-82AE-A189782BEEC6}" type="presParOf" srcId="{252EF95F-C80C-4256-87C1-A3CE1D45323A}" destId="{F5363F41-F7DA-4188-9F8A-5631556F3A09}" srcOrd="5" destOrd="0" presId="urn:microsoft.com/office/officeart/2018/2/layout/IconVerticalSolidList"/>
    <dgm:cxn modelId="{30E5F1C2-4F07-425D-BEBA-4DB9BCAD9FB5}" type="presParOf" srcId="{252EF95F-C80C-4256-87C1-A3CE1D45323A}" destId="{14842805-7BD7-458A-AA9E-A34DCD4B1862}" srcOrd="6" destOrd="0" presId="urn:microsoft.com/office/officeart/2018/2/layout/IconVerticalSolidList"/>
    <dgm:cxn modelId="{E0EA67A6-0824-4D55-818C-7CBB7DDCF12A}" type="presParOf" srcId="{14842805-7BD7-458A-AA9E-A34DCD4B1862}" destId="{3D0CE3AD-079F-4F0A-A93B-28524C639353}" srcOrd="0" destOrd="0" presId="urn:microsoft.com/office/officeart/2018/2/layout/IconVerticalSolidList"/>
    <dgm:cxn modelId="{AF798D02-5056-4BC9-A3C4-8650F8193926}" type="presParOf" srcId="{14842805-7BD7-458A-AA9E-A34DCD4B1862}" destId="{939F1510-6271-4682-ACFF-E03B813540CB}" srcOrd="1" destOrd="0" presId="urn:microsoft.com/office/officeart/2018/2/layout/IconVerticalSolidList"/>
    <dgm:cxn modelId="{430656BF-74FC-43A6-8DA5-9730CBBB6733}" type="presParOf" srcId="{14842805-7BD7-458A-AA9E-A34DCD4B1862}" destId="{121B4041-7FBF-4DAB-A7A7-EAA93F52C6A8}" srcOrd="2" destOrd="0" presId="urn:microsoft.com/office/officeart/2018/2/layout/IconVerticalSolidList"/>
    <dgm:cxn modelId="{236D6FC2-96EA-4872-9151-6230167AD46B}" type="presParOf" srcId="{14842805-7BD7-458A-AA9E-A34DCD4B1862}" destId="{01A6A9A3-0131-499B-BCA8-D7F5EE6158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949A7-C0B3-4FAE-B33D-9572EB087628}">
      <dsp:nvSpPr>
        <dsp:cNvPr id="0" name=""/>
        <dsp:cNvSpPr/>
      </dsp:nvSpPr>
      <dsp:spPr>
        <a:xfrm>
          <a:off x="0" y="1898"/>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725DC-FB05-4B29-9D68-AB8806DB44BB}">
      <dsp:nvSpPr>
        <dsp:cNvPr id="0" name=""/>
        <dsp:cNvSpPr/>
      </dsp:nvSpPr>
      <dsp:spPr>
        <a:xfrm>
          <a:off x="291023" y="218361"/>
          <a:ext cx="529133" cy="529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82165-2C21-4841-B4D8-85AF3293E355}">
      <dsp:nvSpPr>
        <dsp:cNvPr id="0" name=""/>
        <dsp:cNvSpPr/>
      </dsp:nvSpPr>
      <dsp:spPr>
        <a:xfrm>
          <a:off x="1111180" y="1898"/>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3"/>
            </a:rPr>
            <a:t>UWTSD Referencing Guides</a:t>
          </a:r>
          <a:endParaRPr lang="en-US" sz="2200" kern="1200">
            <a:latin typeface="Arial"/>
            <a:cs typeface="Arial"/>
          </a:endParaRPr>
        </a:p>
      </dsp:txBody>
      <dsp:txXfrm>
        <a:off x="1111180" y="1898"/>
        <a:ext cx="9683819" cy="962061"/>
      </dsp:txXfrm>
    </dsp:sp>
    <dsp:sp modelId="{08D1A508-75E9-4574-898E-6D74E20502EA}">
      <dsp:nvSpPr>
        <dsp:cNvPr id="0" name=""/>
        <dsp:cNvSpPr/>
      </dsp:nvSpPr>
      <dsp:spPr>
        <a:xfrm>
          <a:off x="0" y="1204474"/>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7452C-00CB-4F8D-A4F6-F8B030D0C600}">
      <dsp:nvSpPr>
        <dsp:cNvPr id="0" name=""/>
        <dsp:cNvSpPr/>
      </dsp:nvSpPr>
      <dsp:spPr>
        <a:xfrm>
          <a:off x="291023" y="1420938"/>
          <a:ext cx="529133" cy="529133"/>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A1372-8583-4EF1-8104-F03F0C058AB3}">
      <dsp:nvSpPr>
        <dsp:cNvPr id="0" name=""/>
        <dsp:cNvSpPr/>
      </dsp:nvSpPr>
      <dsp:spPr>
        <a:xfrm>
          <a:off x="1111180" y="1204474"/>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6"/>
            </a:rPr>
            <a:t>Library infoskills Sways</a:t>
          </a:r>
          <a:endParaRPr lang="en-US" sz="2200" kern="1200">
            <a:latin typeface="Arial"/>
            <a:cs typeface="Arial"/>
          </a:endParaRPr>
        </a:p>
      </dsp:txBody>
      <dsp:txXfrm>
        <a:off x="1111180" y="1204474"/>
        <a:ext cx="9683819" cy="962061"/>
      </dsp:txXfrm>
    </dsp:sp>
    <dsp:sp modelId="{4B9BE636-E3A2-43BF-B800-E2968890A4A2}">
      <dsp:nvSpPr>
        <dsp:cNvPr id="0" name=""/>
        <dsp:cNvSpPr/>
      </dsp:nvSpPr>
      <dsp:spPr>
        <a:xfrm>
          <a:off x="0" y="2407051"/>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D1415-95C0-460C-A6C3-4A8D5033BF97}">
      <dsp:nvSpPr>
        <dsp:cNvPr id="0" name=""/>
        <dsp:cNvSpPr/>
      </dsp:nvSpPr>
      <dsp:spPr>
        <a:xfrm>
          <a:off x="291023" y="2623514"/>
          <a:ext cx="529133" cy="529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1C6C6-1415-4F5F-B550-116EC7DCB857}">
      <dsp:nvSpPr>
        <dsp:cNvPr id="0" name=""/>
        <dsp:cNvSpPr/>
      </dsp:nvSpPr>
      <dsp:spPr>
        <a:xfrm>
          <a:off x="1111180" y="2407051"/>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9"/>
            </a:rPr>
            <a:t>Bookable sessions with Academic Liaison Librarian</a:t>
          </a:r>
          <a:endParaRPr lang="en-US" sz="2200" kern="1200">
            <a:latin typeface="Arial"/>
            <a:cs typeface="Arial"/>
          </a:endParaRPr>
        </a:p>
      </dsp:txBody>
      <dsp:txXfrm>
        <a:off x="1111180" y="2407051"/>
        <a:ext cx="9683819" cy="962061"/>
      </dsp:txXfrm>
    </dsp:sp>
    <dsp:sp modelId="{3D0CE3AD-079F-4F0A-A93B-28524C639353}">
      <dsp:nvSpPr>
        <dsp:cNvPr id="0" name=""/>
        <dsp:cNvSpPr/>
      </dsp:nvSpPr>
      <dsp:spPr>
        <a:xfrm>
          <a:off x="0" y="3609627"/>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F1510-6271-4682-ACFF-E03B813540CB}">
      <dsp:nvSpPr>
        <dsp:cNvPr id="0" name=""/>
        <dsp:cNvSpPr/>
      </dsp:nvSpPr>
      <dsp:spPr>
        <a:xfrm>
          <a:off x="291023" y="3826091"/>
          <a:ext cx="529133" cy="529133"/>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A6A9A3-0131-499B-BCA8-D7F5EE61584C}">
      <dsp:nvSpPr>
        <dsp:cNvPr id="0" name=""/>
        <dsp:cNvSpPr/>
      </dsp:nvSpPr>
      <dsp:spPr>
        <a:xfrm>
          <a:off x="1111180" y="3609627"/>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12"/>
            </a:rPr>
            <a:t>Harvard Referencing Moodle Course</a:t>
          </a:r>
          <a:endParaRPr lang="en-US" sz="2200" kern="1200">
            <a:latin typeface="Arial"/>
            <a:cs typeface="Arial"/>
          </a:endParaRPr>
        </a:p>
      </dsp:txBody>
      <dsp:txXfrm>
        <a:off x="1111180" y="3609627"/>
        <a:ext cx="9683819" cy="9620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4234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8</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5868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15</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20</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8780571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75983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72929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555264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890208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0387223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33</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3/14/2022</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3/14/2022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3/14/2022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3/14/2022</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3/14/2022</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35471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41680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086271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89065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theme" Target="../theme/theme4.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image" Target="../media/image3.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3/14/2022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3/14/2022</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10774760"/>
      </p:ext>
    </p:extLst>
  </p:cSld>
  <p:clrMap bg1="lt1" tx1="dk1" bg2="lt2" tx2="dk2" accent1="accent1" accent2="accent2" accent3="accent3" accent4="accent4" accent5="accent5" accent6="accent6" hlink="hlink" folHlink="folHlink"/>
  <p:sldLayoutIdLst>
    <p:sldLayoutId id="2147483690" r:id="rId1"/>
    <p:sldLayoutId id="2147483685" r:id="rId2"/>
    <p:sldLayoutId id="2147483691" r:id="rId3"/>
    <p:sldLayoutId id="2147483686" r:id="rId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45.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40.xml"/><Relationship Id="rId4" Type="http://schemas.openxmlformats.org/officeDocument/2006/relationships/hyperlink" Target="https://pixabay.com/users/dreamypixel-60948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5.xml"/><Relationship Id="rId1" Type="http://schemas.openxmlformats.org/officeDocument/2006/relationships/video" Target="https://www.youtube.com/embed/NJkt739uEF4?feature=oembed" TargetMode="Externa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hyperlink" Target="https://www-citethemrightonline-com.ezproxy.uwtsd.ac.uk/Home"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hyperlink" Target="https://librarysearch.uwtsd.ac.uk/permalink/44WHELF_UWTSD/1pbrh66/alma99100317731402421" TargetMode="Externa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hyperlink" Target="https://library.southwales.ac.uk/collections-subject-guides/referenci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5.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5.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hyperlink" Target="https://uwtsd.ac.uk/library/student-essentials/refwork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44.png"/></Relationships>
</file>

<file path=ppt/slides/_rels/slide32.xml.rels><?xml version="1.0" encoding="UTF-8" standalone="yes"?>
<Relationships xmlns="http://schemas.openxmlformats.org/package/2006/relationships"><Relationship Id="rId8" Type="http://schemas.openxmlformats.org/officeDocument/2006/relationships/hyperlink" Target="https://www.youtube.com/playlist?list=PLyN7Mmvg_0odPDamAc5anVah56yS-mkxV" TargetMode="External"/><Relationship Id="rId3" Type="http://schemas.openxmlformats.org/officeDocument/2006/relationships/image" Target="../media/image45.png"/><Relationship Id="rId7" Type="http://schemas.openxmlformats.org/officeDocument/2006/relationships/hyperlink" Target="https://youtu.be/BgY9IFpQgS8"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hyperlink" Target="https://youtu.be/3CVzQsAoajY" TargetMode="External"/><Relationship Id="rId5" Type="http://schemas.openxmlformats.org/officeDocument/2006/relationships/hyperlink" Target="https://uwtsd.ac.uk/library/student-essentials/refworks/" TargetMode="External"/><Relationship Id="rId4" Type="http://schemas.openxmlformats.org/officeDocument/2006/relationships/image" Target="../media/image46.svg"/></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9.xml"/><Relationship Id="rId1" Type="http://schemas.openxmlformats.org/officeDocument/2006/relationships/slideLayout" Target="../slideLayouts/slideLayout45.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when, why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7FF9-A7C9-4D97-80BD-031E00E6A448}"/>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B6BED126-7CE4-4397-A113-2358B5987042}"/>
              </a:ext>
            </a:extLst>
          </p:cNvPr>
          <p:cNvSpPr>
            <a:spLocks noGrp="1"/>
          </p:cNvSpPr>
          <p:nvPr>
            <p:ph type="body" sz="half" idx="2"/>
          </p:nvPr>
        </p:nvSpPr>
        <p:spPr>
          <a:xfrm>
            <a:off x="1580973" y="2001114"/>
            <a:ext cx="6744247" cy="692581"/>
          </a:xfrm>
        </p:spPr>
        <p:txBody>
          <a:bodyPr>
            <a:normAutofit/>
          </a:bodyPr>
          <a:lstStyle/>
          <a:p>
            <a:r>
              <a:rPr lang="en-GB">
                <a:latin typeface="Arial"/>
                <a:cs typeface="Calibri Light"/>
              </a:rPr>
              <a:t>The importance of referencing</a:t>
            </a:r>
            <a:endParaRPr lang="en-GB">
              <a:latin typeface="Arial"/>
              <a:cs typeface="Arial"/>
            </a:endParaRPr>
          </a:p>
        </p:txBody>
      </p:sp>
      <p:sp>
        <p:nvSpPr>
          <p:cNvPr id="4" name="Text Placeholder 3">
            <a:extLst>
              <a:ext uri="{FF2B5EF4-FFF2-40B4-BE49-F238E27FC236}">
                <a16:creationId xmlns:a16="http://schemas.microsoft.com/office/drawing/2014/main" id="{62342D1B-D428-4385-87C0-97B359DF0837}"/>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ED05864B-001D-4BCB-8E6E-98DF2938453F}"/>
              </a:ext>
            </a:extLst>
          </p:cNvPr>
          <p:cNvSpPr>
            <a:spLocks noGrp="1"/>
          </p:cNvSpPr>
          <p:nvPr>
            <p:ph type="body" sz="half" idx="21"/>
          </p:nvPr>
        </p:nvSpPr>
        <p:spPr/>
        <p:txBody>
          <a:bodyPr>
            <a:normAutofit/>
          </a:bodyPr>
          <a:lstStyle/>
          <a:p>
            <a:r>
              <a:rPr lang="en-GB">
                <a:latin typeface="Arial"/>
                <a:cs typeface="Calibri Light"/>
              </a:rPr>
              <a:t>Creating citations</a:t>
            </a:r>
          </a:p>
        </p:txBody>
      </p:sp>
      <p:sp>
        <p:nvSpPr>
          <p:cNvPr id="6" name="Text Placeholder 5">
            <a:extLst>
              <a:ext uri="{FF2B5EF4-FFF2-40B4-BE49-F238E27FC236}">
                <a16:creationId xmlns:a16="http://schemas.microsoft.com/office/drawing/2014/main" id="{CBB13366-1D1E-46BA-9C75-7A04199A8A41}"/>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5A18235E-E76F-4FB1-82E1-F5E261E35BF7}"/>
              </a:ext>
            </a:extLst>
          </p:cNvPr>
          <p:cNvSpPr>
            <a:spLocks noGrp="1"/>
          </p:cNvSpPr>
          <p:nvPr>
            <p:ph type="body" sz="half" idx="23"/>
          </p:nvPr>
        </p:nvSpPr>
        <p:spPr>
          <a:xfrm>
            <a:off x="1580973" y="3888279"/>
            <a:ext cx="8899814" cy="685717"/>
          </a:xfrm>
        </p:spPr>
        <p:txBody>
          <a:bodyPr>
            <a:noAutofit/>
          </a:bodyPr>
          <a:lstStyle/>
          <a:p>
            <a:pPr>
              <a:lnSpc>
                <a:spcPct val="110000"/>
              </a:lnSpc>
            </a:pPr>
            <a:r>
              <a:rPr lang="en-GB">
                <a:latin typeface="Arial"/>
                <a:cs typeface="Calibri Light"/>
              </a:rPr>
              <a:t>Referencing books and journals</a:t>
            </a:r>
          </a:p>
        </p:txBody>
      </p:sp>
      <p:sp>
        <p:nvSpPr>
          <p:cNvPr id="8" name="Text Placeholder 7">
            <a:extLst>
              <a:ext uri="{FF2B5EF4-FFF2-40B4-BE49-F238E27FC236}">
                <a16:creationId xmlns:a16="http://schemas.microsoft.com/office/drawing/2014/main" id="{663812E4-95FE-4EF1-A70C-D26E590DA69A}"/>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DC105226-2DC7-4D57-86C1-047C90C2288D}"/>
              </a:ext>
            </a:extLst>
          </p:cNvPr>
          <p:cNvSpPr>
            <a:spLocks noGrp="1"/>
          </p:cNvSpPr>
          <p:nvPr>
            <p:ph type="body" sz="half" idx="25"/>
          </p:nvPr>
        </p:nvSpPr>
        <p:spPr/>
        <p:txBody>
          <a:bodyPr>
            <a:normAutofit/>
          </a:bodyPr>
          <a:lstStyle/>
          <a:p>
            <a:r>
              <a:rPr lang="en-GB">
                <a:latin typeface="Arial"/>
                <a:cs typeface="Calibri Light"/>
              </a:rPr>
              <a:t>RefWorks</a:t>
            </a:r>
          </a:p>
        </p:txBody>
      </p:sp>
      <p:sp>
        <p:nvSpPr>
          <p:cNvPr id="10" name="Text Placeholder 9">
            <a:extLst>
              <a:ext uri="{FF2B5EF4-FFF2-40B4-BE49-F238E27FC236}">
                <a16:creationId xmlns:a16="http://schemas.microsoft.com/office/drawing/2014/main" id="{71731B1D-2329-4C75-8C1E-737D8FC4B876}"/>
              </a:ext>
            </a:extLst>
          </p:cNvPr>
          <p:cNvSpPr>
            <a:spLocks noGrp="1"/>
          </p:cNvSpPr>
          <p:nvPr>
            <p:ph type="body" sz="quarter" idx="26"/>
          </p:nvPr>
        </p:nvSpPr>
        <p:spPr>
          <a:solidFill>
            <a:srgbClr val="FFC000"/>
          </a:solidFill>
        </p:spPr>
        <p:txBody>
          <a:bodyPr/>
          <a:lstStyle/>
          <a:p>
            <a:r>
              <a:rPr lang="en-GB">
                <a:cs typeface="Calibri Light"/>
              </a:rPr>
              <a:t>4</a:t>
            </a:r>
            <a:endParaRPr lang="en-GB"/>
          </a:p>
        </p:txBody>
      </p:sp>
    </p:spTree>
    <p:extLst>
      <p:ext uri="{BB962C8B-B14F-4D97-AF65-F5344CB8AC3E}">
        <p14:creationId xmlns:p14="http://schemas.microsoft.com/office/powerpoint/2010/main" val="386881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400458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kinds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8" y="1445636"/>
            <a:ext cx="7299679" cy="46115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GB" sz="2800" dirty="0">
              <a:latin typeface="Arial"/>
              <a:ea typeface="+mn-lt"/>
              <a:cs typeface="Arial"/>
            </a:endParaRP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You must follow UWTSD's version which currently follows the </a:t>
            </a:r>
            <a:r>
              <a:rPr lang="en-GB" sz="2800" b="1" dirty="0">
                <a:solidFill>
                  <a:schemeClr val="accent1"/>
                </a:solidFill>
                <a:latin typeface="Arial"/>
                <a:cs typeface="Arial"/>
              </a:rPr>
              <a:t>11th edition of Cite Them Right.</a:t>
            </a: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The Cite Them Right </a:t>
            </a:r>
            <a:r>
              <a:rPr lang="en-GB" sz="2800" dirty="0" err="1">
                <a:latin typeface="Arial"/>
                <a:cs typeface="Arial"/>
              </a:rPr>
              <a:t>Ebook</a:t>
            </a:r>
            <a:r>
              <a:rPr lang="en-GB" sz="2800" dirty="0">
                <a:latin typeface="Arial"/>
                <a:cs typeface="Arial"/>
              </a:rPr>
              <a:t> is </a:t>
            </a:r>
            <a:r>
              <a:rPr lang="en-GB" sz="2800" dirty="0">
                <a:solidFill>
                  <a:schemeClr val="accent1"/>
                </a:solidFill>
                <a:latin typeface="Arial"/>
                <a:cs typeface="Arial"/>
              </a:rPr>
              <a:t>available online</a:t>
            </a:r>
            <a:r>
              <a:rPr lang="en-GB" sz="2800" dirty="0">
                <a:latin typeface="Arial"/>
                <a:cs typeface="Arial"/>
              </a:rPr>
              <a:t> through the library.</a:t>
            </a:r>
          </a:p>
          <a:p>
            <a:pPr marL="342900" indent="-342900">
              <a:lnSpc>
                <a:spcPct val="90000"/>
              </a:lnSpc>
              <a:spcBef>
                <a:spcPts val="1000"/>
              </a:spcBef>
              <a:buFont typeface="Arial"/>
              <a:buChar char="•"/>
            </a:pPr>
            <a:r>
              <a:rPr lang="en-GB" sz="2800" dirty="0">
                <a:hlinkClick r:id="rId3"/>
              </a:rPr>
              <a:t>Cite them right online - Home (uwtsd.ac.uk)</a:t>
            </a:r>
            <a:endParaRPr lang="en-GB" sz="2800" dirty="0">
              <a:latin typeface="Arial"/>
              <a:cs typeface="Arial"/>
            </a:endParaRP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4"/>
          <a:stretch>
            <a:fillRect/>
          </a:stretch>
        </p:blipFill>
        <p:spPr>
          <a:xfrm>
            <a:off x="8121072" y="1854665"/>
            <a:ext cx="2345747" cy="3086903"/>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119629" y="5340349"/>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Cite Them Right</a:t>
            </a:r>
            <a:endParaRPr lang="en-US"/>
          </a:p>
        </p:txBody>
      </p:sp>
    </p:spTree>
    <p:extLst>
      <p:ext uri="{BB962C8B-B14F-4D97-AF65-F5344CB8AC3E}">
        <p14:creationId xmlns:p14="http://schemas.microsoft.com/office/powerpoint/2010/main" val="127243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AC38C0-C76B-4A47-A8C3-7E2341A36C6C}"/>
              </a:ext>
            </a:extLst>
          </p:cNvPr>
          <p:cNvSpPr>
            <a:spLocks noGrp="1"/>
          </p:cNvSpPr>
          <p:nvPr>
            <p:ph type="title"/>
          </p:nvPr>
        </p:nvSpPr>
        <p:spPr>
          <a:xfrm>
            <a:off x="698242" y="252284"/>
            <a:ext cx="10795518" cy="1003916"/>
          </a:xfrm>
        </p:spPr>
        <p:txBody>
          <a:bodyPr/>
          <a:lstStyle/>
          <a:p>
            <a:r>
              <a:rPr lang="en-US"/>
              <a:t>How to Harvard Reference</a:t>
            </a:r>
          </a:p>
        </p:txBody>
      </p:sp>
      <p:pic>
        <p:nvPicPr>
          <p:cNvPr id="4" name="Picture 4" descr="Timeline&#10;&#10;Description automatically generated">
            <a:extLst>
              <a:ext uri="{FF2B5EF4-FFF2-40B4-BE49-F238E27FC236}">
                <a16:creationId xmlns:a16="http://schemas.microsoft.com/office/drawing/2014/main" id="{A389EEE2-8048-44B5-A6B3-63D6D1D9DB07}"/>
              </a:ext>
            </a:extLst>
          </p:cNvPr>
          <p:cNvPicPr>
            <a:picLocks noGrp="1" noChangeAspect="1"/>
          </p:cNvPicPr>
          <p:nvPr>
            <p:ph type="pic" sz="quarter" idx="10"/>
          </p:nvPr>
        </p:nvPicPr>
        <p:blipFill rotWithShape="1">
          <a:blip r:embed="rId3"/>
          <a:stretch/>
        </p:blipFill>
        <p:spPr>
          <a:xfrm>
            <a:off x="4314392" y="1338263"/>
            <a:ext cx="7852868" cy="4931227"/>
          </a:xfrm>
          <a:noFill/>
        </p:spPr>
      </p:pic>
      <p:sp>
        <p:nvSpPr>
          <p:cNvPr id="7" name="TextBox 1">
            <a:extLst>
              <a:ext uri="{FF2B5EF4-FFF2-40B4-BE49-F238E27FC236}">
                <a16:creationId xmlns:a16="http://schemas.microsoft.com/office/drawing/2014/main" id="{1EE44EA6-02A6-492E-8597-4575A89D0B27}"/>
              </a:ext>
            </a:extLst>
          </p:cNvPr>
          <p:cNvSpPr txBox="1"/>
          <p:nvPr/>
        </p:nvSpPr>
        <p:spPr>
          <a:xfrm>
            <a:off x="3115404" y="6230351"/>
            <a:ext cx="9180947" cy="415498"/>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4"/>
              </a:rPr>
              <a:t>https://library.southwales.ac.uk/collections-subject-guides/referencing</a:t>
            </a:r>
            <a:r>
              <a:rPr lang="en-GB" sz="1050">
                <a:hlinkClick r:id="rId4"/>
              </a:rPr>
              <a:t>/</a:t>
            </a:r>
            <a:r>
              <a:rPr lang="en-GB" sz="1050"/>
              <a:t>   (Accessed: 9 June 2020). </a:t>
            </a:r>
          </a:p>
        </p:txBody>
      </p:sp>
      <p:sp>
        <p:nvSpPr>
          <p:cNvPr id="8" name="TextBox 1">
            <a:extLst>
              <a:ext uri="{FF2B5EF4-FFF2-40B4-BE49-F238E27FC236}">
                <a16:creationId xmlns:a16="http://schemas.microsoft.com/office/drawing/2014/main" id="{1EE44EA6-02A6-492E-8597-4575A89D0B27}"/>
              </a:ext>
            </a:extLst>
          </p:cNvPr>
          <p:cNvSpPr txBox="1"/>
          <p:nvPr/>
        </p:nvSpPr>
        <p:spPr>
          <a:xfrm>
            <a:off x="378100" y="5243090"/>
            <a:ext cx="4021573" cy="900246"/>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4"/>
              </a:rPr>
              <a:t>https://library.southwales.ac.uk/collections-subject-guides/referencing</a:t>
            </a:r>
            <a:r>
              <a:rPr lang="en-GB" sz="1050">
                <a:hlinkClick r:id="rId4"/>
              </a:rPr>
              <a:t>/</a:t>
            </a:r>
            <a:r>
              <a:rPr lang="en-GB" sz="1050"/>
              <a:t>   (Accessed: 9 June 2020). </a:t>
            </a:r>
          </a:p>
        </p:txBody>
      </p:sp>
      <p:sp>
        <p:nvSpPr>
          <p:cNvPr id="5" name="TextBox 4">
            <a:extLst>
              <a:ext uri="{FF2B5EF4-FFF2-40B4-BE49-F238E27FC236}">
                <a16:creationId xmlns:a16="http://schemas.microsoft.com/office/drawing/2014/main" id="{D2881CB2-6878-401A-88D5-BD74C52FE592}"/>
              </a:ext>
            </a:extLst>
          </p:cNvPr>
          <p:cNvSpPr txBox="1"/>
          <p:nvPr/>
        </p:nvSpPr>
        <p:spPr>
          <a:xfrm>
            <a:off x="375784" y="1504706"/>
            <a:ext cx="36956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2 parts to Harvard Referencing:</a:t>
            </a:r>
          </a:p>
          <a:p>
            <a:endParaRPr lang="en-GB" sz="2400">
              <a:latin typeface="Arial"/>
              <a:cs typeface="Arial"/>
            </a:endParaRPr>
          </a:p>
          <a:p>
            <a:endParaRPr lang="en-GB" sz="2400">
              <a:latin typeface="Arial"/>
              <a:cs typeface="Arial"/>
            </a:endParaRPr>
          </a:p>
          <a:p>
            <a:r>
              <a:rPr lang="en-GB" sz="2400" b="1" dirty="0">
                <a:latin typeface="Arial"/>
                <a:cs typeface="Calibri Light"/>
              </a:rPr>
              <a:t>1. In-text citation </a:t>
            </a:r>
          </a:p>
          <a:p>
            <a:endParaRPr lang="en-GB" sz="2400" b="1">
              <a:latin typeface="Arial"/>
              <a:cs typeface="Calibri Light"/>
            </a:endParaRPr>
          </a:p>
          <a:p>
            <a:endParaRPr lang="en-GB" sz="2400" b="1" dirty="0">
              <a:latin typeface="Arial"/>
              <a:cs typeface="Calibri Light"/>
            </a:endParaRPr>
          </a:p>
          <a:p>
            <a:r>
              <a:rPr lang="en-GB" sz="2400" b="1" dirty="0">
                <a:latin typeface="Arial"/>
                <a:cs typeface="Calibri Light"/>
              </a:rPr>
              <a:t>2. full reference list</a:t>
            </a:r>
          </a:p>
          <a:p>
            <a:endParaRPr lang="en-GB" sz="2400" b="1">
              <a:latin typeface="Arial"/>
              <a:cs typeface="Calibri Light"/>
            </a:endParaRPr>
          </a:p>
        </p:txBody>
      </p:sp>
      <p:sp>
        <p:nvSpPr>
          <p:cNvPr id="2" name="Arrow: Right 1">
            <a:extLst>
              <a:ext uri="{FF2B5EF4-FFF2-40B4-BE49-F238E27FC236}">
                <a16:creationId xmlns:a16="http://schemas.microsoft.com/office/drawing/2014/main" id="{4B5DC215-3B0C-4311-8DCB-109AD12D905A}"/>
              </a:ext>
            </a:extLst>
          </p:cNvPr>
          <p:cNvSpPr/>
          <p:nvPr/>
        </p:nvSpPr>
        <p:spPr>
          <a:xfrm rot="-1320000">
            <a:off x="3054940" y="2548952"/>
            <a:ext cx="2639784" cy="20864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9A4E2D98-7A0E-4EDF-AD3A-843BDEAEE401}"/>
              </a:ext>
            </a:extLst>
          </p:cNvPr>
          <p:cNvSpPr/>
          <p:nvPr/>
        </p:nvSpPr>
        <p:spPr>
          <a:xfrm rot="420000">
            <a:off x="3387317" y="4407634"/>
            <a:ext cx="5300434" cy="33155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823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kern="1200">
                <a:latin typeface="+mj-lt"/>
                <a:ea typeface="+mj-ea"/>
                <a:cs typeface="+mj-cs"/>
              </a:rPr>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FFFF"/>
                </a:solidFill>
                <a:latin typeface="Arial"/>
                <a:cs typeface="Segoe UI"/>
              </a:rPr>
              <a:t>Author(s) or editor(s) surname/family name</a:t>
            </a:r>
            <a:r>
              <a:rPr lang="en-US" sz="3600">
                <a:latin typeface="Arial"/>
                <a:cs typeface="Segoe UI"/>
              </a:rPr>
              <a:t>​</a:t>
            </a:r>
          </a:p>
          <a:p>
            <a:endParaRPr lang="en-US" sz="3600">
              <a:solidFill>
                <a:srgbClr val="000000"/>
              </a:solidFill>
              <a:latin typeface="Arial"/>
              <a:cs typeface="Segoe UI"/>
            </a:endParaRPr>
          </a:p>
          <a:p>
            <a:r>
              <a:rPr lang="en-GB" sz="3600" b="1">
                <a:solidFill>
                  <a:srgbClr val="FFFFFF"/>
                </a:solidFill>
                <a:latin typeface="Arial"/>
                <a:cs typeface="Segoe UI"/>
              </a:rPr>
              <a:t>Year of publication</a:t>
            </a:r>
          </a:p>
          <a:p>
            <a:endParaRPr lang="en-GB" sz="3600" b="1">
              <a:solidFill>
                <a:srgbClr val="FFFFFF"/>
              </a:solidFill>
              <a:latin typeface="Arial"/>
              <a:cs typeface="Segoe UI"/>
            </a:endParaRPr>
          </a:p>
          <a:p>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82887"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(Morton </a:t>
            </a:r>
            <a:r>
              <a:rPr lang="en-US" sz="2800" i="1" dirty="0">
                <a:latin typeface="Arial"/>
                <a:cs typeface="Calibri Light"/>
              </a:rPr>
              <a:t>et al</a:t>
            </a:r>
            <a:r>
              <a:rPr lang="en-US" sz="2800" dirty="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 p. 99)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 p.99)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96525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2615057" y="1308474"/>
            <a:ext cx="8219960"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Use quotations marks</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Show page number if possible</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53102" y="3654824"/>
            <a:ext cx="12036091" cy="32057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4000">
                <a:latin typeface="Arial"/>
                <a:cs typeface="Arial"/>
              </a:rPr>
              <a:t>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solidFill>
                  <a:schemeClr val="accent1"/>
                </a:solidFill>
                <a:latin typeface="Arial"/>
                <a:cs typeface="Arial"/>
              </a:rPr>
              <a:t>”</a:t>
            </a:r>
            <a:r>
              <a:rPr lang="en-US" sz="4000">
                <a:latin typeface="Arial"/>
                <a:cs typeface="Arial"/>
              </a:rPr>
              <a:t> </a:t>
            </a:r>
            <a:r>
              <a:rPr lang="en-US" sz="3600" b="1">
                <a:solidFill>
                  <a:schemeClr val="accent1"/>
                </a:solidFill>
                <a:latin typeface="Arial"/>
                <a:cs typeface="Arial"/>
              </a:rPr>
              <a:t>(Pears and Shields, 2016, p. 2)</a:t>
            </a:r>
            <a:r>
              <a:rPr lang="en-US" sz="4000">
                <a:solidFill>
                  <a:schemeClr val="accent1"/>
                </a:solidFill>
                <a:latin typeface="Arial"/>
                <a:cs typeface="Arial"/>
              </a:rPr>
              <a:t>.</a:t>
            </a: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Vary your sentence structure</a:t>
            </a:r>
          </a:p>
          <a:p>
            <a:pPr marL="571500" indent="-571500">
              <a:lnSpc>
                <a:spcPct val="90000"/>
              </a:lnSpc>
              <a:spcAft>
                <a:spcPts val="600"/>
              </a:spcAft>
              <a:buClr>
                <a:schemeClr val="accent1"/>
              </a:buClr>
              <a:buFont typeface="Arial" panose="020B0604020202020204" pitchFamily="34" charset="0"/>
              <a:buChar char="•"/>
            </a:pPr>
            <a:r>
              <a:rPr lang="en-GB" sz="4000">
                <a:latin typeface="Arial"/>
                <a:cs typeface="Arial"/>
              </a:rPr>
              <a:t>Date in brackets immediately after author’s name.</a:t>
            </a: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7" name="TextBox 6">
            <a:extLst>
              <a:ext uri="{FF2B5EF4-FFF2-40B4-BE49-F238E27FC236}">
                <a16:creationId xmlns:a16="http://schemas.microsoft.com/office/drawing/2014/main" id="{8DAFBD5E-9820-4F6A-8A9D-7A0D605F65E8}"/>
              </a:ext>
            </a:extLst>
          </p:cNvPr>
          <p:cNvSpPr txBox="1"/>
          <p:nvPr/>
        </p:nvSpPr>
        <p:spPr>
          <a:xfrm>
            <a:off x="439705" y="3620701"/>
            <a:ext cx="11695141"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 </a:t>
            </a:r>
          </a:p>
          <a:p>
            <a:pPr>
              <a:lnSpc>
                <a:spcPct val="90000"/>
              </a:lnSpc>
              <a:spcAft>
                <a:spcPts val="600"/>
              </a:spcAft>
              <a:buClr>
                <a:schemeClr val="accent1"/>
              </a:buClr>
            </a:pPr>
            <a:r>
              <a:rPr lang="en-US" sz="3600" b="1">
                <a:solidFill>
                  <a:schemeClr val="accent1"/>
                </a:solidFill>
                <a:latin typeface="Arial"/>
                <a:cs typeface="Arial"/>
              </a:rPr>
              <a:t>Pears and Shields (2016, p. 2)</a:t>
            </a:r>
            <a:r>
              <a:rPr lang="en-US" sz="4000">
                <a:solidFill>
                  <a:schemeClr val="accent1"/>
                </a:solidFill>
                <a:latin typeface="Arial"/>
                <a:cs typeface="Arial"/>
              </a:rPr>
              <a:t> </a:t>
            </a:r>
            <a:r>
              <a:rPr lang="en-US" sz="4000">
                <a:latin typeface="Arial"/>
                <a:cs typeface="Arial"/>
              </a:rPr>
              <a:t>argue that 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latin typeface="Arial"/>
                <a:cs typeface="Arial"/>
              </a:rPr>
              <a:t>.</a:t>
            </a:r>
            <a:r>
              <a:rPr lang="en-US" sz="4000" b="1">
                <a:solidFill>
                  <a:schemeClr val="accent1"/>
                </a:solidFill>
                <a:latin typeface="Arial"/>
                <a:cs typeface="Arial"/>
              </a:rPr>
              <a:t>”</a:t>
            </a:r>
          </a:p>
        </p:txBody>
      </p:sp>
    </p:spTree>
    <p:extLst>
      <p:ext uri="{BB962C8B-B14F-4D97-AF65-F5344CB8AC3E}">
        <p14:creationId xmlns:p14="http://schemas.microsoft.com/office/powerpoint/2010/main" val="3205621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7930027" y="2218604"/>
            <a:ext cx="4071735" cy="1430790"/>
          </a:xfrm>
        </p:spPr>
        <p:txBody>
          <a:bodyPr vert="horz" lIns="91440" tIns="45720" rIns="91440" bIns="45720" rtlCol="0" anchor="t">
            <a:normAutofit fontScale="85000" lnSpcReduction="20000"/>
          </a:bodyPr>
          <a:lstStyle/>
          <a:p>
            <a:pPr marL="0" indent="0">
              <a:buNone/>
            </a:pPr>
            <a:endParaRPr lang="en-GB"/>
          </a:p>
          <a:p>
            <a:pPr marL="0" indent="0">
              <a:buNone/>
            </a:pPr>
            <a:endParaRPr lang="en-GB"/>
          </a:p>
          <a:p>
            <a:pPr marL="0" indent="0">
              <a:buNone/>
            </a:pPr>
            <a:r>
              <a:rPr lang="en-GB" b="1">
                <a:solidFill>
                  <a:schemeClr val="accent1"/>
                </a:solidFill>
                <a:latin typeface="Arial"/>
                <a:cs typeface="Calibri Light"/>
              </a:rPr>
              <a:t>Your interpretation of someone else's ideas. </a:t>
            </a:r>
          </a:p>
        </p:txBody>
      </p:sp>
      <p:pic>
        <p:nvPicPr>
          <p:cNvPr id="18" name="Picture 18">
            <a:extLst>
              <a:ext uri="{FF2B5EF4-FFF2-40B4-BE49-F238E27FC236}">
                <a16:creationId xmlns:a16="http://schemas.microsoft.com/office/drawing/2014/main" id="{79C2782F-88E6-4244-8F3E-6BFD5402DEFE}"/>
              </a:ext>
            </a:extLst>
          </p:cNvPr>
          <p:cNvPicPr>
            <a:picLocks noChangeAspect="1"/>
          </p:cNvPicPr>
          <p:nvPr/>
        </p:nvPicPr>
        <p:blipFill>
          <a:blip r:embed="rId3"/>
          <a:stretch>
            <a:fillRect/>
          </a:stretch>
        </p:blipFill>
        <p:spPr>
          <a:xfrm>
            <a:off x="374650" y="1337468"/>
            <a:ext cx="6934200" cy="4913316"/>
          </a:xfrm>
          <a:prstGeom prst="rect">
            <a:avLst/>
          </a:prstGeom>
        </p:spPr>
      </p:pic>
      <p:sp>
        <p:nvSpPr>
          <p:cNvPr id="19" name="TextBox 18">
            <a:extLst>
              <a:ext uri="{FF2B5EF4-FFF2-40B4-BE49-F238E27FC236}">
                <a16:creationId xmlns:a16="http://schemas.microsoft.com/office/drawing/2014/main" id="{07E2DA21-6FF1-4336-BCEB-34787F2FC29F}"/>
              </a:ext>
            </a:extLst>
          </p:cNvPr>
          <p:cNvSpPr txBox="1"/>
          <p:nvPr/>
        </p:nvSpPr>
        <p:spPr>
          <a:xfrm>
            <a:off x="7931150" y="5327650"/>
            <a:ext cx="43227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Godfrey, J. (2018) </a:t>
            </a:r>
            <a:r>
              <a:rPr lang="en-GB" i="1">
                <a:latin typeface="Arial"/>
                <a:cs typeface="Arial"/>
              </a:rPr>
              <a:t>How to use your reading in your essays.</a:t>
            </a:r>
            <a:r>
              <a:rPr lang="en-GB">
                <a:latin typeface="Arial"/>
                <a:cs typeface="Arial"/>
              </a:rPr>
              <a:t> 3rd </a:t>
            </a:r>
            <a:r>
              <a:rPr lang="en-GB" err="1">
                <a:latin typeface="Arial"/>
                <a:cs typeface="Arial"/>
              </a:rPr>
              <a:t>edn</a:t>
            </a:r>
            <a:r>
              <a:rPr lang="en-GB">
                <a:latin typeface="Arial"/>
                <a:cs typeface="Arial"/>
              </a:rPr>
              <a:t>. London: Palgrave.</a:t>
            </a:r>
          </a:p>
        </p:txBody>
      </p:sp>
    </p:spTree>
    <p:extLst>
      <p:ext uri="{BB962C8B-B14F-4D97-AF65-F5344CB8AC3E}">
        <p14:creationId xmlns:p14="http://schemas.microsoft.com/office/powerpoint/2010/main" val="3912547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chemeClr val="accent1"/>
                </a:solidFill>
                <a:latin typeface="Arial"/>
                <a:cs typeface="Calibri Light"/>
              </a:rPr>
              <a:t>If in doubt – CITE!</a:t>
            </a:r>
          </a:p>
        </p:txBody>
      </p:sp>
    </p:spTree>
    <p:extLst>
      <p:ext uri="{BB962C8B-B14F-4D97-AF65-F5344CB8AC3E}">
        <p14:creationId xmlns:p14="http://schemas.microsoft.com/office/powerpoint/2010/main" val="4227149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1052464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dirty="0"/>
              <a:t>Finding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Date</a:t>
            </a:r>
            <a:endParaRPr lang="en-US" b="1" dirty="0"/>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Place of Publication</a:t>
            </a:r>
            <a:r>
              <a:rPr lang="en-GB" sz="2400" dirty="0"/>
              <a:t> </a:t>
            </a:r>
            <a:r>
              <a:rPr lang="en-GB" sz="2000" dirty="0"/>
              <a:t>(publisher's address).</a:t>
            </a:r>
            <a:endParaRPr lang="en-US" sz="2000" dirty="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6662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3"/>
          <a:stretch>
            <a:fillRect/>
          </a:stretch>
        </p:blipFill>
        <p:spPr>
          <a:xfrm>
            <a:off x="317242" y="2025243"/>
            <a:ext cx="11557518" cy="3835080"/>
          </a:xfrm>
        </p:spPr>
      </p:pic>
    </p:spTree>
    <p:extLst>
      <p:ext uri="{BB962C8B-B14F-4D97-AF65-F5344CB8AC3E}">
        <p14:creationId xmlns:p14="http://schemas.microsoft.com/office/powerpoint/2010/main" val="3107390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37167" y="3067898"/>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a:solidFill>
                  <a:schemeClr val="bg1"/>
                </a:solidFill>
                <a:latin typeface="Arial"/>
                <a:ea typeface="+mn-lt"/>
                <a:cs typeface="+mn-lt"/>
              </a:rPr>
              <a:t>Pascoe, K.M., Waterhouse-Bradley, B. and McGinn, T. (2021) 'Systematic literature searching in social work: A practical guide with database appraisal'</a:t>
            </a:r>
            <a:r>
              <a:rPr lang="en-GB" sz="2400" i="1">
                <a:solidFill>
                  <a:schemeClr val="bg1"/>
                </a:solidFill>
                <a:latin typeface="Arial"/>
                <a:ea typeface="+mn-lt"/>
                <a:cs typeface="+mn-lt"/>
              </a:rPr>
              <a:t>, Research on Social Work Practice, </a:t>
            </a:r>
            <a:r>
              <a:rPr lang="en-GB" sz="2400">
                <a:solidFill>
                  <a:schemeClr val="bg1"/>
                </a:solidFill>
                <a:latin typeface="Arial"/>
                <a:ea typeface="+mn-lt"/>
                <a:cs typeface="+mn-lt"/>
              </a:rPr>
              <a:t>31(5), pp. 541-551. doi:10.1177/1049731520986857</a:t>
            </a:r>
            <a:endParaRPr lang="en-US">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Doi / Available at: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5567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61951" y="1950470"/>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7673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p:txBody>
          <a:bodyPr vert="horz" lIns="91440" tIns="45720" rIns="91440" bIns="45720" rtlCol="0" anchor="t">
            <a:normAutofit lnSpcReduction="10000"/>
          </a:bodyPr>
          <a:lstStyle/>
          <a:p>
            <a:r>
              <a:rPr lang="en-GB" sz="2000">
                <a:latin typeface="Arial"/>
                <a:cs typeface="Calibri Light"/>
              </a:rPr>
              <a:t>Always try to locate, read and cite the original </a:t>
            </a:r>
            <a:r>
              <a:rPr lang="en-GB" sz="2000">
                <a:solidFill>
                  <a:srgbClr val="FF0000"/>
                </a:solidFill>
                <a:latin typeface="Arial"/>
                <a:cs typeface="Calibri Light"/>
              </a:rPr>
              <a:t>(primary)</a:t>
            </a:r>
            <a:r>
              <a:rPr lang="en-GB" sz="2000">
                <a:latin typeface="Arial"/>
                <a:cs typeface="Calibri Light"/>
              </a:rPr>
              <a:t> source wherever possible.</a:t>
            </a:r>
          </a:p>
          <a:p>
            <a:r>
              <a:rPr lang="en-GB" sz="2000">
                <a:latin typeface="Arial"/>
                <a:cs typeface="Calibri Light"/>
              </a:rPr>
              <a:t>Your interpretation may differ to the </a:t>
            </a:r>
            <a:r>
              <a:rPr lang="en-GB" sz="2000">
                <a:solidFill>
                  <a:srgbClr val="0070C0"/>
                </a:solidFill>
                <a:latin typeface="Arial"/>
                <a:cs typeface="Calibri Light"/>
              </a:rPr>
              <a:t>(secondary)</a:t>
            </a:r>
            <a:r>
              <a:rPr lang="en-GB" sz="2000">
                <a:latin typeface="Arial"/>
                <a:cs typeface="Calibri Light"/>
              </a:rPr>
              <a:t> author whose article you are reading.</a:t>
            </a:r>
          </a:p>
          <a:p>
            <a:r>
              <a:rPr lang="en-GB" sz="2000">
                <a:latin typeface="Arial"/>
                <a:cs typeface="Calibri Light"/>
              </a:rPr>
              <a:t>If this is not possible, you must only include the source you have </a:t>
            </a:r>
            <a:r>
              <a:rPr lang="en-GB" sz="2000" b="1">
                <a:solidFill>
                  <a:schemeClr val="accent1"/>
                </a:solidFill>
                <a:latin typeface="Arial"/>
                <a:cs typeface="Calibri Light"/>
              </a:rPr>
              <a:t>actually read</a:t>
            </a:r>
            <a:r>
              <a:rPr lang="en-GB" sz="2000">
                <a:latin typeface="Arial"/>
                <a:cs typeface="Calibri Light"/>
              </a:rPr>
              <a:t> in your reference list.</a:t>
            </a:r>
          </a:p>
          <a:p>
            <a:r>
              <a:rPr lang="en-GB" sz="2000">
                <a:latin typeface="Arial"/>
                <a:cs typeface="Calibri Light"/>
              </a:rPr>
              <a:t>You must include both authors in your in-text citation and use the words, 'quoted in', or 'cited in' depending if the </a:t>
            </a:r>
            <a:r>
              <a:rPr lang="en-GB" sz="2000">
                <a:solidFill>
                  <a:srgbClr val="0070C0"/>
                </a:solidFill>
                <a:latin typeface="Arial"/>
                <a:cs typeface="Calibri Light"/>
              </a:rPr>
              <a:t>(secondary)</a:t>
            </a:r>
            <a:r>
              <a:rPr lang="en-GB" sz="2000">
                <a:latin typeface="Arial"/>
                <a:cs typeface="Calibri Light"/>
              </a:rPr>
              <a:t> author is directly quoting or summarising.</a:t>
            </a:r>
          </a:p>
          <a:p>
            <a:endParaRPr lang="en-GB" sz="2000">
              <a:latin typeface="Arial"/>
              <a:cs typeface="Calibri Light"/>
            </a:endParaRPr>
          </a:p>
          <a:p>
            <a:pPr marL="0" indent="0">
              <a:buNone/>
            </a:pPr>
            <a:r>
              <a:rPr lang="en-GB" sz="2000" b="1">
                <a:solidFill>
                  <a:schemeClr val="accent1"/>
                </a:solidFill>
                <a:latin typeface="Arial"/>
                <a:cs typeface="Calibri Light"/>
              </a:rPr>
              <a:t>Examples</a:t>
            </a:r>
          </a:p>
          <a:p>
            <a:pPr marL="0" indent="0">
              <a:buNone/>
            </a:pPr>
            <a:r>
              <a:rPr lang="en-GB" sz="2000">
                <a:solidFill>
                  <a:srgbClr val="FF0000"/>
                </a:solidFill>
                <a:latin typeface="Arial"/>
                <a:cs typeface="Calibri Light"/>
              </a:rPr>
              <a:t>Harvey</a:t>
            </a:r>
            <a:r>
              <a:rPr lang="en-GB" sz="2000">
                <a:latin typeface="Arial"/>
                <a:cs typeface="Calibri Light"/>
              </a:rPr>
              <a:t> (2015, quoted in </a:t>
            </a:r>
            <a:r>
              <a:rPr lang="en-GB" sz="2000">
                <a:solidFill>
                  <a:srgbClr val="0070C0"/>
                </a:solidFill>
                <a:latin typeface="Arial"/>
                <a:cs typeface="Calibri Light"/>
              </a:rPr>
              <a:t>Lewis,</a:t>
            </a:r>
            <a:r>
              <a:rPr lang="en-GB" sz="2000">
                <a:latin typeface="Arial"/>
                <a:cs typeface="Calibri Light"/>
              </a:rPr>
              <a:t> 2018, p.86) provides an excellent survey...</a:t>
            </a:r>
          </a:p>
          <a:p>
            <a:pPr marL="0" indent="0">
              <a:buNone/>
            </a:pPr>
            <a:r>
              <a:rPr lang="en-GB" sz="2000">
                <a:solidFill>
                  <a:srgbClr val="FF0000"/>
                </a:solidFill>
                <a:latin typeface="Arial"/>
                <a:cs typeface="Calibri Light"/>
              </a:rPr>
              <a:t>White's</a:t>
            </a:r>
            <a:r>
              <a:rPr lang="en-GB" sz="2000">
                <a:latin typeface="Arial"/>
                <a:cs typeface="Calibri Light"/>
              </a:rPr>
              <a:t> views on genetics (2014, cited in </a:t>
            </a:r>
            <a:r>
              <a:rPr lang="en-GB" sz="2000">
                <a:solidFill>
                  <a:srgbClr val="0070C0"/>
                </a:solidFill>
                <a:latin typeface="Arial"/>
                <a:cs typeface="Calibri Light"/>
              </a:rPr>
              <a:t>Murray</a:t>
            </a:r>
            <a:r>
              <a:rPr lang="en-GB" sz="2000">
                <a:latin typeface="Arial"/>
                <a:cs typeface="Calibri Light"/>
              </a:rPr>
              <a:t>, 2018) support the idea that...</a:t>
            </a:r>
          </a:p>
          <a:p>
            <a:pPr marL="0" indent="0">
              <a:buNone/>
            </a:pPr>
            <a:endParaRPr lang="en-GB" sz="2000">
              <a:latin typeface="Arial"/>
              <a:cs typeface="Calibri Light"/>
            </a:endParaRPr>
          </a:p>
          <a:p>
            <a:pPr marL="0" indent="0">
              <a:buNone/>
            </a:pPr>
            <a:r>
              <a:rPr lang="en-GB" sz="1800" b="1">
                <a:latin typeface="Arial"/>
                <a:cs typeface="Calibri Light"/>
              </a:rPr>
              <a:t>N.B. Only Lewis and Murray will be in your reference list, if you have not read the original authors' work.</a:t>
            </a:r>
          </a:p>
          <a:p>
            <a:endParaRPr lang="en-GB" sz="2000">
              <a:latin typeface="Arial"/>
              <a:cs typeface="Calibri Light"/>
            </a:endParaRPr>
          </a:p>
          <a:p>
            <a:endParaRPr lang="en-GB" sz="2000">
              <a:latin typeface="Arial"/>
              <a:cs typeface="Calibri Light"/>
            </a:endParaRPr>
          </a:p>
          <a:p>
            <a:endParaRPr lang="en-GB" sz="2000">
              <a:latin typeface="Arial"/>
              <a:cs typeface="Calibri Light"/>
            </a:endParaRPr>
          </a:p>
        </p:txBody>
      </p:sp>
    </p:spTree>
    <p:extLst>
      <p:ext uri="{BB962C8B-B14F-4D97-AF65-F5344CB8AC3E}">
        <p14:creationId xmlns:p14="http://schemas.microsoft.com/office/powerpoint/2010/main" val="1854789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832-2F13-4EAC-8085-6FC3BDF2013E}"/>
              </a:ext>
            </a:extLst>
          </p:cNvPr>
          <p:cNvSpPr>
            <a:spLocks noGrp="1"/>
          </p:cNvSpPr>
          <p:nvPr>
            <p:ph type="title"/>
          </p:nvPr>
        </p:nvSpPr>
        <p:spPr/>
        <p:txBody>
          <a:bodyPr/>
          <a:lstStyle/>
          <a:p>
            <a:r>
              <a:rPr lang="en-GB"/>
              <a:t>Reminder</a:t>
            </a:r>
          </a:p>
        </p:txBody>
      </p:sp>
      <p:pic>
        <p:nvPicPr>
          <p:cNvPr id="5" name="Picture 4" descr="Timeline&#10;&#10;Description automatically generated">
            <a:extLst>
              <a:ext uri="{FF2B5EF4-FFF2-40B4-BE49-F238E27FC236}">
                <a16:creationId xmlns:a16="http://schemas.microsoft.com/office/drawing/2014/main" id="{531055FF-443A-4A01-B1A8-194BEB7FF237}"/>
              </a:ext>
            </a:extLst>
          </p:cNvPr>
          <p:cNvPicPr>
            <a:picLocks noChangeAspect="1"/>
          </p:cNvPicPr>
          <p:nvPr/>
        </p:nvPicPr>
        <p:blipFill rotWithShape="1">
          <a:blip r:embed="rId3"/>
          <a:stretch/>
        </p:blipFill>
        <p:spPr>
          <a:xfrm>
            <a:off x="1697285" y="1250950"/>
            <a:ext cx="8249743" cy="5177289"/>
          </a:xfrm>
          <a:prstGeom prst="rect">
            <a:avLst/>
          </a:prstGeom>
          <a:noFill/>
        </p:spPr>
      </p:pic>
    </p:spTree>
    <p:extLst>
      <p:ext uri="{BB962C8B-B14F-4D97-AF65-F5344CB8AC3E}">
        <p14:creationId xmlns:p14="http://schemas.microsoft.com/office/powerpoint/2010/main" val="613549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640080" y="1994988"/>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800" b="1" kern="1200">
                <a:solidFill>
                  <a:srgbClr val="FFFFFF"/>
                </a:solidFill>
                <a:latin typeface="Arial"/>
                <a:cs typeface="Arial"/>
              </a:rPr>
              <a:t>Tips</a:t>
            </a:r>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4449956" y="96625"/>
            <a:ext cx="7540236" cy="6677237"/>
          </a:xfrm>
          <a:prstGeom prst="rect">
            <a:avLst/>
          </a:prstGeom>
        </p:spPr>
      </p:pic>
    </p:spTree>
    <p:extLst>
      <p:ext uri="{BB962C8B-B14F-4D97-AF65-F5344CB8AC3E}">
        <p14:creationId xmlns:p14="http://schemas.microsoft.com/office/powerpoint/2010/main" val="39636379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2CE3-1DFE-4FA1-BA8C-AA30668272B8}"/>
              </a:ext>
            </a:extLst>
          </p:cNvPr>
          <p:cNvSpPr>
            <a:spLocks noGrp="1"/>
          </p:cNvSpPr>
          <p:nvPr>
            <p:ph type="title"/>
          </p:nvPr>
        </p:nvSpPr>
        <p:spPr/>
        <p:txBody>
          <a:bodyPr/>
          <a:lstStyle/>
          <a:p>
            <a:r>
              <a:rPr lang="en-GB"/>
              <a:t>Create a RefWorks Account</a:t>
            </a:r>
          </a:p>
        </p:txBody>
      </p:sp>
      <p:pic>
        <p:nvPicPr>
          <p:cNvPr id="3" name="Picture 3" descr="Graphical user interface, text, application, email&#10;&#10;Description automatically generated">
            <a:extLst>
              <a:ext uri="{FF2B5EF4-FFF2-40B4-BE49-F238E27FC236}">
                <a16:creationId xmlns:a16="http://schemas.microsoft.com/office/drawing/2014/main" id="{AE73CEA1-E981-494F-9EC6-74D46B8AB286}"/>
              </a:ext>
            </a:extLst>
          </p:cNvPr>
          <p:cNvPicPr>
            <a:picLocks noChangeAspect="1"/>
          </p:cNvPicPr>
          <p:nvPr/>
        </p:nvPicPr>
        <p:blipFill>
          <a:blip r:embed="rId3"/>
          <a:stretch>
            <a:fillRect/>
          </a:stretch>
        </p:blipFill>
        <p:spPr>
          <a:xfrm>
            <a:off x="1184275" y="1369609"/>
            <a:ext cx="9505950" cy="4539469"/>
          </a:xfrm>
          <a:prstGeom prst="rect">
            <a:avLst/>
          </a:prstGeom>
        </p:spPr>
      </p:pic>
      <p:sp>
        <p:nvSpPr>
          <p:cNvPr id="4" name="Oval 3">
            <a:extLst>
              <a:ext uri="{FF2B5EF4-FFF2-40B4-BE49-F238E27FC236}">
                <a16:creationId xmlns:a16="http://schemas.microsoft.com/office/drawing/2014/main" id="{458731DA-6805-4FAF-8356-C2E7EC403320}"/>
              </a:ext>
            </a:extLst>
          </p:cNvPr>
          <p:cNvSpPr/>
          <p:nvPr/>
        </p:nvSpPr>
        <p:spPr>
          <a:xfrm>
            <a:off x="3829050" y="3797300"/>
            <a:ext cx="5310187" cy="9128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8D8FCD-2C4F-4DA0-9DF8-F8672CD61419}"/>
              </a:ext>
            </a:extLst>
          </p:cNvPr>
          <p:cNvSpPr txBox="1"/>
          <p:nvPr/>
        </p:nvSpPr>
        <p:spPr>
          <a:xfrm>
            <a:off x="9002712" y="5788025"/>
            <a:ext cx="50927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hlinkClick r:id="rId4"/>
              </a:rPr>
              <a:t>RefWorks | UWTSD</a:t>
            </a:r>
            <a:endParaRPr lang="en-US" sz="2400">
              <a:latin typeface="Arial"/>
            </a:endParaRPr>
          </a:p>
        </p:txBody>
      </p:sp>
    </p:spTree>
    <p:extLst>
      <p:ext uri="{BB962C8B-B14F-4D97-AF65-F5344CB8AC3E}">
        <p14:creationId xmlns:p14="http://schemas.microsoft.com/office/powerpoint/2010/main" val="359487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DB53-6B1D-42E7-9385-AC3666268AFA}"/>
              </a:ext>
            </a:extLst>
          </p:cNvPr>
          <p:cNvSpPr>
            <a:spLocks noGrp="1"/>
          </p:cNvSpPr>
          <p:nvPr>
            <p:ph type="title"/>
          </p:nvPr>
        </p:nvSpPr>
        <p:spPr/>
        <p:txBody>
          <a:bodyPr/>
          <a:lstStyle/>
          <a:p>
            <a:r>
              <a:rPr lang="en-GB"/>
              <a:t>Add to RefWorks</a:t>
            </a:r>
          </a:p>
        </p:txBody>
      </p:sp>
      <p:pic>
        <p:nvPicPr>
          <p:cNvPr id="3" name="Picture 3" descr="Graphical user interface, text, application, email&#10;&#10;Description automatically generated">
            <a:extLst>
              <a:ext uri="{FF2B5EF4-FFF2-40B4-BE49-F238E27FC236}">
                <a16:creationId xmlns:a16="http://schemas.microsoft.com/office/drawing/2014/main" id="{E0884492-53C4-4993-A2BB-6D6265B3D393}"/>
              </a:ext>
            </a:extLst>
          </p:cNvPr>
          <p:cNvPicPr>
            <a:picLocks noChangeAspect="1"/>
          </p:cNvPicPr>
          <p:nvPr/>
        </p:nvPicPr>
        <p:blipFill>
          <a:blip r:embed="rId3"/>
          <a:stretch>
            <a:fillRect/>
          </a:stretch>
        </p:blipFill>
        <p:spPr>
          <a:xfrm>
            <a:off x="835025" y="1252073"/>
            <a:ext cx="10656887" cy="3520417"/>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040DC1B6-904C-4C4C-9CB6-7B707F5858B8}"/>
              </a:ext>
            </a:extLst>
          </p:cNvPr>
          <p:cNvPicPr>
            <a:picLocks noChangeAspect="1"/>
          </p:cNvPicPr>
          <p:nvPr/>
        </p:nvPicPr>
        <p:blipFill>
          <a:blip r:embed="rId4"/>
          <a:stretch>
            <a:fillRect/>
          </a:stretch>
        </p:blipFill>
        <p:spPr>
          <a:xfrm>
            <a:off x="3184525" y="4931813"/>
            <a:ext cx="6172200" cy="1066311"/>
          </a:xfrm>
          <a:prstGeom prst="rect">
            <a:avLst/>
          </a:prstGeom>
        </p:spPr>
      </p:pic>
      <p:cxnSp>
        <p:nvCxnSpPr>
          <p:cNvPr id="5" name="Straight Arrow Connector 4">
            <a:extLst>
              <a:ext uri="{FF2B5EF4-FFF2-40B4-BE49-F238E27FC236}">
                <a16:creationId xmlns:a16="http://schemas.microsoft.com/office/drawing/2014/main" id="{D29B3C3A-71BB-49F7-83B8-FCBB3FC1D860}"/>
              </a:ext>
            </a:extLst>
          </p:cNvPr>
          <p:cNvCxnSpPr/>
          <p:nvPr/>
        </p:nvCxnSpPr>
        <p:spPr>
          <a:xfrm flipV="1">
            <a:off x="10782300" y="1569173"/>
            <a:ext cx="329911" cy="379181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3D8E401-23A6-4567-9F19-A876D7979B9B}"/>
              </a:ext>
            </a:extLst>
          </p:cNvPr>
          <p:cNvCxnSpPr>
            <a:cxnSpLocks/>
          </p:cNvCxnSpPr>
          <p:nvPr/>
        </p:nvCxnSpPr>
        <p:spPr>
          <a:xfrm flipH="1">
            <a:off x="5902325" y="5360987"/>
            <a:ext cx="4911725" cy="17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468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Theatre with solid fill">
            <a:extLst>
              <a:ext uri="{FF2B5EF4-FFF2-40B4-BE49-F238E27FC236}">
                <a16:creationId xmlns:a16="http://schemas.microsoft.com/office/drawing/2014/main" id="{14695AC7-B74A-4373-9610-68A391926D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212" y="1454492"/>
            <a:ext cx="4425608" cy="4441483"/>
          </a:xfrm>
          <a:prstGeom prst="rect">
            <a:avLst/>
          </a:prstGeom>
        </p:spPr>
      </p:pic>
      <p:sp>
        <p:nvSpPr>
          <p:cNvPr id="3" name="Content Placeholder 2">
            <a:extLst>
              <a:ext uri="{FF2B5EF4-FFF2-40B4-BE49-F238E27FC236}">
                <a16:creationId xmlns:a16="http://schemas.microsoft.com/office/drawing/2014/main" id="{D6B69CC7-CDE6-437A-86F6-2ED780DF7FDE}"/>
              </a:ext>
            </a:extLst>
          </p:cNvPr>
          <p:cNvSpPr>
            <a:spLocks noGrp="1"/>
          </p:cNvSpPr>
          <p:nvPr>
            <p:ph sz="quarter" idx="4"/>
          </p:nvPr>
        </p:nvSpPr>
        <p:spPr>
          <a:xfrm>
            <a:off x="5468938" y="1517991"/>
            <a:ext cx="6370637" cy="4060483"/>
          </a:xfrm>
        </p:spPr>
        <p:txBody>
          <a:bodyPr vert="horz" lIns="91440" tIns="45720" rIns="91440" bIns="45720" rtlCol="0" anchor="t">
            <a:normAutofit/>
          </a:bodyPr>
          <a:lstStyle/>
          <a:p>
            <a:r>
              <a:rPr lang="en-GB">
                <a:latin typeface="Arial"/>
                <a:cs typeface="Arial"/>
                <a:hlinkClick r:id="rId5"/>
              </a:rPr>
              <a:t>Sign up for RefWorks</a:t>
            </a:r>
            <a:r>
              <a:rPr lang="en-GB">
                <a:latin typeface="Arial"/>
                <a:cs typeface="Arial"/>
              </a:rPr>
              <a:t> </a:t>
            </a:r>
          </a:p>
          <a:p>
            <a:endParaRPr lang="en-GB">
              <a:latin typeface="Arial"/>
              <a:cs typeface="Arial"/>
            </a:endParaRPr>
          </a:p>
          <a:p>
            <a:r>
              <a:rPr lang="en-GB">
                <a:latin typeface="Arial"/>
                <a:cs typeface="Arial"/>
                <a:hlinkClick r:id="rId6"/>
              </a:rPr>
              <a:t>Exporting references to Refworks</a:t>
            </a:r>
          </a:p>
          <a:p>
            <a:endParaRPr lang="en-GB">
              <a:latin typeface="Arial"/>
              <a:cs typeface="Arial"/>
            </a:endParaRPr>
          </a:p>
          <a:p>
            <a:r>
              <a:rPr lang="en-GB">
                <a:latin typeface="Arial"/>
                <a:cs typeface="Arial"/>
                <a:hlinkClick r:id="rId7"/>
              </a:rPr>
              <a:t>Creating and adding documents to Refworks</a:t>
            </a:r>
            <a:endParaRPr lang="en-GB">
              <a:latin typeface="Arial"/>
              <a:cs typeface="Arial"/>
            </a:endParaRPr>
          </a:p>
          <a:p>
            <a:endParaRPr lang="en-GB">
              <a:latin typeface="Arial"/>
              <a:cs typeface="Arial"/>
            </a:endParaRPr>
          </a:p>
          <a:p>
            <a:r>
              <a:rPr lang="en-GB">
                <a:latin typeface="Arial"/>
                <a:cs typeface="Arial"/>
                <a:hlinkClick r:id="rId8"/>
              </a:rPr>
              <a:t>RefWorks YouTubeTutorials</a:t>
            </a:r>
            <a:endParaRPr lang="en-GB">
              <a:latin typeface="Arial"/>
              <a:cs typeface="Arial"/>
            </a:endParaRPr>
          </a:p>
          <a:p>
            <a:pPr marL="0" indent="0">
              <a:buNone/>
            </a:pPr>
            <a:endParaRPr lang="en-GB">
              <a:cs typeface="Calibri Light"/>
            </a:endParaRPr>
          </a:p>
        </p:txBody>
      </p:sp>
      <p:sp>
        <p:nvSpPr>
          <p:cNvPr id="2" name="Title 1">
            <a:extLst>
              <a:ext uri="{FF2B5EF4-FFF2-40B4-BE49-F238E27FC236}">
                <a16:creationId xmlns:a16="http://schemas.microsoft.com/office/drawing/2014/main" id="{DCDB7D68-ADDD-400F-A148-C65AF2B0FA8E}"/>
              </a:ext>
            </a:extLst>
          </p:cNvPr>
          <p:cNvSpPr>
            <a:spLocks noGrp="1"/>
          </p:cNvSpPr>
          <p:nvPr>
            <p:ph type="title"/>
          </p:nvPr>
        </p:nvSpPr>
        <p:spPr>
          <a:xfrm>
            <a:off x="698242" y="265291"/>
            <a:ext cx="10795518" cy="1003916"/>
          </a:xfrm>
        </p:spPr>
        <p:txBody>
          <a:bodyPr anchor="b">
            <a:normAutofit/>
          </a:bodyPr>
          <a:lstStyle/>
          <a:p>
            <a:r>
              <a:rPr lang="en-GB"/>
              <a:t>RefWorks Links</a:t>
            </a:r>
          </a:p>
        </p:txBody>
      </p:sp>
    </p:spTree>
    <p:extLst>
      <p:ext uri="{BB962C8B-B14F-4D97-AF65-F5344CB8AC3E}">
        <p14:creationId xmlns:p14="http://schemas.microsoft.com/office/powerpoint/2010/main" val="2429211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1190367" y="1392819"/>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526309" y="5170343"/>
            <a:ext cx="1520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Critical Thinking</a:t>
            </a:r>
            <a:endParaRPr lang="en-US" sz="24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708399" y="5216524"/>
            <a:ext cx="229870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Use Reading In Your Essays</a:t>
            </a:r>
            <a:endParaRPr lang="en-US" sz="24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486524" y="5264149"/>
            <a:ext cx="1647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
        <p:nvSpPr>
          <p:cNvPr id="63" name="TextBox 62">
            <a:extLst>
              <a:ext uri="{FF2B5EF4-FFF2-40B4-BE49-F238E27FC236}">
                <a16:creationId xmlns:a16="http://schemas.microsoft.com/office/drawing/2014/main" id="{9C795C3E-4C8B-4673-8A2C-3C1F1E925080}"/>
              </a:ext>
            </a:extLst>
          </p:cNvPr>
          <p:cNvSpPr txBox="1"/>
          <p:nvPr/>
        </p:nvSpPr>
        <p:spPr>
          <a:xfrm>
            <a:off x="8812211" y="5216524"/>
            <a:ext cx="201295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7"/>
              </a:rPr>
              <a:t>Write Better Essays</a:t>
            </a:r>
            <a:endParaRPr lang="en-US"/>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F4964-49DA-4E36-A7F0-9CA19B2F6660}"/>
              </a:ext>
            </a:extLst>
          </p:cNvPr>
          <p:cNvSpPr>
            <a:spLocks noGrp="1"/>
          </p:cNvSpPr>
          <p:nvPr>
            <p:ph type="title"/>
          </p:nvPr>
        </p:nvSpPr>
        <p:spPr/>
        <p:txBody>
          <a:bodyPr anchor="ctr">
            <a:normAutofit/>
          </a:bodyPr>
          <a:lstStyle/>
          <a:p>
            <a:r>
              <a:rPr lang="en-GB" sz="5000" b="1">
                <a:latin typeface="Arial"/>
                <a:cs typeface="Calibri Light"/>
              </a:rPr>
              <a:t>Library Support</a:t>
            </a:r>
            <a:endParaRPr lang="en-GB" sz="5000" b="1">
              <a:latin typeface="Arial"/>
              <a:cs typeface="Arial"/>
            </a:endParaRPr>
          </a:p>
        </p:txBody>
      </p:sp>
      <p:graphicFrame>
        <p:nvGraphicFramePr>
          <p:cNvPr id="38" name="Content Placeholder 2">
            <a:extLst>
              <a:ext uri="{FF2B5EF4-FFF2-40B4-BE49-F238E27FC236}">
                <a16:creationId xmlns:a16="http://schemas.microsoft.com/office/drawing/2014/main" id="{247A744E-BC80-4FDF-A510-9499793E079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29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a:latin typeface="Arial"/>
                <a:cs typeface="Arial"/>
              </a:rPr>
              <a:t>L</a:t>
            </a:r>
            <a:r>
              <a:rPr lang="en-GB" sz="3200">
                <a:latin typeface="Arial"/>
                <a:cs typeface="Arial"/>
              </a:rPr>
              <a:t>isa Ellis</a:t>
            </a:r>
            <a:endParaRPr lang="en-US" sz="3200">
              <a:latin typeface="Arial"/>
              <a:ea typeface="+mn-lt"/>
              <a:cs typeface="+mn-lt"/>
            </a:endParaRPr>
          </a:p>
          <a:p>
            <a:r>
              <a:rPr lang="en-GB" sz="3200">
                <a:latin typeface="Arial"/>
                <a:cs typeface="Arial"/>
              </a:rPr>
              <a:t>IMH Academic Liaison Librarian</a:t>
            </a:r>
            <a:endParaRPr lang="en-US" sz="3200">
              <a:latin typeface="Arial"/>
              <a:ea typeface="+mn-lt"/>
              <a:cs typeface="+mn-lt"/>
            </a:endParaRPr>
          </a:p>
          <a:p>
            <a:r>
              <a:rPr lang="en-GB" sz="3200">
                <a:latin typeface="Arial"/>
                <a:cs typeface="Arial"/>
              </a:rPr>
              <a:t>Email: </a:t>
            </a:r>
            <a:r>
              <a:rPr lang="en-GB" sz="3200">
                <a:latin typeface="Arial"/>
                <a:cs typeface="Arial"/>
                <a:hlinkClick r:id="rId4"/>
              </a:rPr>
              <a:t>l.ellis@uwtsd.ac.uk</a:t>
            </a:r>
            <a:endParaRPr lang="en-GB" sz="3200">
              <a:latin typeface="Arial"/>
              <a:ea typeface="+mn-lt"/>
              <a:cs typeface="+mn-lt"/>
            </a:endParaRPr>
          </a:p>
          <a:p>
            <a:endParaRPr lang="en-GB" sz="3200">
              <a:latin typeface="Arial"/>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1687</Words>
  <Application>Microsoft Office PowerPoint</Application>
  <PresentationFormat>Widescreen</PresentationFormat>
  <Paragraphs>252</Paragraphs>
  <Slides>35</Slides>
  <Notes>30</Notes>
  <HiddenSlides>0</HiddenSlides>
  <MMClips>1</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35</vt:i4>
      </vt:variant>
    </vt:vector>
  </HeadingPairs>
  <TitlesOfParts>
    <vt:vector size="48" baseType="lpstr">
      <vt:lpstr>Arial,Sans-Serif</vt:lpstr>
      <vt:lpstr>Arial</vt:lpstr>
      <vt:lpstr>Calibri</vt:lpstr>
      <vt:lpstr>Calibri Light</vt:lpstr>
      <vt:lpstr>Corbel</vt:lpstr>
      <vt:lpstr>Lucida Sans</vt:lpstr>
      <vt:lpstr>Wingdings</vt:lpstr>
      <vt:lpstr>Wingdings 2</vt:lpstr>
      <vt:lpstr>Office Theme</vt:lpstr>
      <vt:lpstr>Frame</vt:lpstr>
      <vt:lpstr>Office Theme</vt:lpstr>
      <vt:lpstr>Frame</vt:lpstr>
      <vt:lpstr>Office Theme</vt:lpstr>
      <vt:lpstr>Harvard Referencing:   The when, why and how</vt:lpstr>
      <vt:lpstr>Aims...</vt:lpstr>
      <vt:lpstr>Research Process</vt:lpstr>
      <vt:lpstr>PowerPoint Presentation</vt:lpstr>
      <vt:lpstr>We use referencing to…</vt:lpstr>
      <vt:lpstr>Plagiarism</vt:lpstr>
      <vt:lpstr>PowerPoint Presentation</vt:lpstr>
      <vt:lpstr>Video</vt:lpstr>
      <vt:lpstr>Harvard Referencing Style</vt:lpstr>
      <vt:lpstr>How to Harvard Reference</vt:lpstr>
      <vt:lpstr>Citations</vt:lpstr>
      <vt:lpstr>In-text citation</vt:lpstr>
      <vt:lpstr>Examples</vt:lpstr>
      <vt:lpstr>In-text citation</vt:lpstr>
      <vt:lpstr>Direct Quotes</vt:lpstr>
      <vt:lpstr>Quotations</vt:lpstr>
      <vt:lpstr>Paraphrasing</vt:lpstr>
      <vt:lpstr>PowerPoint Presentation</vt:lpstr>
      <vt:lpstr>When NOT to cite...</vt:lpstr>
      <vt:lpstr>Creating a reference list </vt:lpstr>
      <vt:lpstr>Reference List: book</vt:lpstr>
      <vt:lpstr>Finding the information</vt:lpstr>
      <vt:lpstr>Reference List: journal article</vt:lpstr>
      <vt:lpstr>Reference List: journal article</vt:lpstr>
      <vt:lpstr>Finding the information</vt:lpstr>
      <vt:lpstr>Citation</vt:lpstr>
      <vt:lpstr>Secondary Referencing</vt:lpstr>
      <vt:lpstr>Reminder</vt:lpstr>
      <vt:lpstr>Tips</vt:lpstr>
      <vt:lpstr>Create a RefWorks Account</vt:lpstr>
      <vt:lpstr>Add to RefWorks</vt:lpstr>
      <vt:lpstr>RefWorks Links</vt:lpstr>
      <vt:lpstr>Useful Study Skills Resources</vt:lpstr>
      <vt:lpstr>Library Support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Laura Knight</cp:lastModifiedBy>
  <cp:revision>85</cp:revision>
  <dcterms:created xsi:type="dcterms:W3CDTF">2019-08-13T10:59:48Z</dcterms:created>
  <dcterms:modified xsi:type="dcterms:W3CDTF">2022-03-14T10:11:55Z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