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262" r:id="rId3"/>
    <p:sldId id="329" r:id="rId4"/>
    <p:sldId id="330" r:id="rId5"/>
    <p:sldId id="318" r:id="rId6"/>
    <p:sldId id="331" r:id="rId7"/>
    <p:sldId id="332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2E013327-ED49-3346-825B-C0E2A2E008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B1EA15-777F-5D49-A0B6-BA745FA3070C}" type="slidenum">
              <a:rPr lang="en-GB" altLang="en-US" sz="1200" smtClean="0"/>
              <a:pPr/>
              <a:t>2</a:t>
            </a:fld>
            <a:endParaRPr lang="en-GB" altLang="en-US" sz="120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F794E225-8666-1C49-AA0D-AF1C780994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2C182F78-3040-9844-BBE1-9682136F97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9268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C758B55B-219D-C544-BA2A-FFBD029195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6005C30-5613-C446-A0FC-F8CD380E710B}" type="slidenum">
              <a:rPr lang="en-GB" altLang="en-US" sz="1200" smtClean="0"/>
              <a:pPr/>
              <a:t>5</a:t>
            </a:fld>
            <a:endParaRPr lang="en-GB" altLang="en-US" sz="12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8476D567-8DCB-B247-B4E1-0CB1EAA86E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4A98F341-0B6A-224E-8A5F-FAA5F767F9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9172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nten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title"/>
          </p:nvPr>
        </p:nvSpPr>
        <p:spPr>
          <a:xfrm>
            <a:off x="457200" y="215371"/>
            <a:ext cx="8229600" cy="109727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buClr>
                <a:srgbClr val="007FA3"/>
              </a:buClr>
              <a:buFont typeface="Times New Roman"/>
              <a:buNone/>
              <a:defRPr sz="3400" b="1" i="0" u="none" strike="noStrike" cap="none">
                <a:solidFill>
                  <a:srgbClr val="007FA3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21637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/>
          <a:lstStyle>
            <a:lvl1pPr marL="256032" marR="0" lvl="0" indent="-256032" algn="l" rtl="0">
              <a:spcBef>
                <a:spcPts val="1500"/>
              </a:spcBef>
              <a:buClr>
                <a:srgbClr val="007FA3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283464" algn="l" rtl="0">
              <a:spcBef>
                <a:spcPts val="600"/>
              </a:spcBef>
              <a:buClr>
                <a:srgbClr val="007FA3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228600" algn="l" rtl="0">
              <a:spcBef>
                <a:spcPts val="600"/>
              </a:spcBef>
              <a:buClr>
                <a:srgbClr val="007FA3"/>
              </a:buClr>
              <a:buSzPct val="10000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600"/>
              </a:spcBef>
              <a:buClr>
                <a:srgbClr val="007FA3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27000" algn="l" rtl="0">
              <a:spcBef>
                <a:spcPts val="600"/>
              </a:spcBef>
              <a:buClr>
                <a:srgbClr val="007FA3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  <a:p>
            <a:pPr lvl="1"/>
            <a:endParaRPr lang="en-US" dirty="0"/>
          </a:p>
          <a:p>
            <a:pPr lvl="2"/>
            <a:endParaRPr dirty="0"/>
          </a:p>
        </p:txBody>
      </p:sp>
      <p:sp>
        <p:nvSpPr>
          <p:cNvPr id="33" name="Shape 33"/>
          <p:cNvSpPr txBox="1">
            <a:spLocks noGrp="1"/>
          </p:cNvSpPr>
          <p:nvPr>
            <p:ph type="body" idx="2"/>
          </p:nvPr>
        </p:nvSpPr>
        <p:spPr>
          <a:xfrm>
            <a:off x="457200" y="3962400"/>
            <a:ext cx="8229600" cy="21637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/>
          <a:lstStyle>
            <a:lvl1pPr marL="256032" marR="0" lvl="0" indent="-256032" algn="l" rtl="0">
              <a:spcBef>
                <a:spcPts val="1500"/>
              </a:spcBef>
              <a:buClr>
                <a:srgbClr val="007FA3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marR="0" lvl="1" indent="-283464" algn="l" rtl="0">
              <a:spcBef>
                <a:spcPts val="600"/>
              </a:spcBef>
              <a:buClr>
                <a:srgbClr val="007FA3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marR="0" lvl="2" indent="-228600" algn="l" rtl="0">
              <a:spcBef>
                <a:spcPts val="600"/>
              </a:spcBef>
              <a:buClr>
                <a:srgbClr val="007FA3"/>
              </a:buClr>
              <a:buSzPct val="10000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marR="0" lvl="3" indent="-127000" algn="l" rtl="0">
              <a:spcBef>
                <a:spcPts val="600"/>
              </a:spcBef>
              <a:buClr>
                <a:srgbClr val="007FA3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marR="0" lvl="4" indent="-127000" algn="l" rtl="0">
              <a:spcBef>
                <a:spcPts val="600"/>
              </a:spcBef>
              <a:buClr>
                <a:srgbClr val="007FA3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marR="0" lvl="5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marR="0" lvl="6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marR="0" lvl="7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marR="0" lvl="8" indent="-139700" algn="l" rtl="0">
              <a:spcBef>
                <a:spcPts val="300"/>
              </a:spcBef>
              <a:buClr>
                <a:srgbClr val="007FA3"/>
              </a:buClr>
              <a:buSzPct val="1000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en-US" dirty="0"/>
          </a:p>
          <a:p>
            <a:pPr lvl="1"/>
            <a:endParaRPr lang="en-US" dirty="0"/>
          </a:p>
          <a:p>
            <a:pPr lvl="2"/>
            <a:endParaRPr dirty="0"/>
          </a:p>
        </p:txBody>
      </p:sp>
      <p:sp>
        <p:nvSpPr>
          <p:cNvPr id="5" name="Shape 34">
            <a:extLst>
              <a:ext uri="{FF2B5EF4-FFF2-40B4-BE49-F238E27FC236}">
                <a16:creationId xmlns:a16="http://schemas.microsoft.com/office/drawing/2014/main" id="{D4C7B555-1070-FB49-BB5F-944358C68065}"/>
              </a:ext>
            </a:extLst>
          </p:cNvPr>
          <p:cNvSpPr txBox="1">
            <a:spLocks noGrp="1"/>
          </p:cNvSpPr>
          <p:nvPr>
            <p:ph type="ftr" idx="10"/>
          </p:nvPr>
        </p:nvSpPr>
        <p:spPr>
          <a:xfrm>
            <a:off x="93663" y="6172200"/>
            <a:ext cx="8596312" cy="23495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buNone/>
              <a:defRPr sz="1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endParaRPr/>
          </a:p>
        </p:txBody>
      </p:sp>
      <p:sp>
        <p:nvSpPr>
          <p:cNvPr id="6" name="Shape 35">
            <a:extLst>
              <a:ext uri="{FF2B5EF4-FFF2-40B4-BE49-F238E27FC236}">
                <a16:creationId xmlns:a16="http://schemas.microsoft.com/office/drawing/2014/main" id="{CD974563-B9EC-E244-9E70-87F046F18C2D}"/>
              </a:ext>
            </a:extLst>
          </p:cNvPr>
          <p:cNvSpPr txBox="1">
            <a:spLocks noGrp="1"/>
          </p:cNvSpPr>
          <p:nvPr>
            <p:ph type="dt" idx="11"/>
          </p:nvPr>
        </p:nvSpPr>
        <p:spPr>
          <a:xfrm>
            <a:off x="6335713" y="112713"/>
            <a:ext cx="2133600" cy="182562"/>
          </a:xfrm>
        </p:spPr>
        <p:txBody>
          <a:bodyPr lIns="91425" tIns="91425" rIns="91425" bIns="91425" anchorCtr="0"/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endParaRPr/>
          </a:p>
        </p:txBody>
      </p:sp>
      <p:sp>
        <p:nvSpPr>
          <p:cNvPr id="7" name="Shape 36">
            <a:extLst>
              <a:ext uri="{FF2B5EF4-FFF2-40B4-BE49-F238E27FC236}">
                <a16:creationId xmlns:a16="http://schemas.microsoft.com/office/drawing/2014/main" id="{3EBC0C07-B1FC-9C4A-A7DC-60E717E18231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8469313" y="112713"/>
            <a:ext cx="552450" cy="182562"/>
          </a:xfrm>
        </p:spPr>
        <p:txBody>
          <a:bodyPr lIns="91425" tIns="45700" rIns="91425" bIns="45700">
            <a:noAutofit/>
          </a:bodyPr>
          <a:lstStyle>
            <a:lvl1pPr>
              <a:spcBef>
                <a:spcPts val="0"/>
              </a:spcBef>
              <a:buSzPct val="25000"/>
              <a:defRPr sz="9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>
              <a:defRPr/>
            </a:pPr>
            <a:fld id="{CB9ECC87-A658-DE43-8CCD-F241A3BB1D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897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610600" cy="6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143000"/>
            <a:ext cx="42291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86300" y="1143000"/>
            <a:ext cx="4229100" cy="2552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86300" y="3848100"/>
            <a:ext cx="4229100" cy="2552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1C82E255-12F3-9546-AE0A-24BBA2A3F9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C4A0E3-6EF2-C549-AF73-6C41A18B9FA3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C686B641-3E82-5146-A2E1-E418FBE1468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7983A0-E148-A343-87D8-7D32FD01D5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8907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BMSK5004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99592" y="1196752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GB" altLang="en-US" b="1">
                <a:solidFill>
                  <a:schemeClr val="tx1"/>
                </a:solidFill>
              </a:rPr>
              <a:t>Session 1-Project </a:t>
            </a:r>
            <a:r>
              <a:rPr lang="en-GB" altLang="en-US" b="1" dirty="0">
                <a:solidFill>
                  <a:schemeClr val="tx1"/>
                </a:solidFill>
              </a:rPr>
              <a:t>Manager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2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4FE21A1-4EC7-0A4F-A6A8-C3E9BE039E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800" b="1" dirty="0"/>
              <a:t>Exercise 1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1EBEAD5-EA68-D643-9D7A-2C38F8F93A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Write down three attributes of a good Project Manager in chat message.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9F34B0-24FA-B54F-8DCA-313252914A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162216"/>
            <a:ext cx="1892052" cy="198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550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>
            <a:extLst>
              <a:ext uri="{FF2B5EF4-FFF2-40B4-BE49-F238E27FC236}">
                <a16:creationId xmlns:a16="http://schemas.microsoft.com/office/drawing/2014/main" id="{13C96408-38D7-B145-B0B8-B6F9E3E5A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tIns="91425">
            <a:spAutoFit/>
          </a:bodyPr>
          <a:lstStyle/>
          <a:p>
            <a:pPr defTabSz="457200">
              <a:lnSpc>
                <a:spcPct val="80000"/>
              </a:lnSpc>
            </a:pPr>
            <a:r>
              <a:rPr lang="en-US" alt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The Role of the Project Manager </a:t>
            </a:r>
            <a:r>
              <a:rPr lang="en-US" altLang="en-US" sz="20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(1 of 2)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47201-8294-1746-910A-49BB31CBE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732213"/>
          </a:xfrm>
        </p:spPr>
        <p:txBody>
          <a:bodyPr lIns="91425" tIns="91425" rIns="91425" bIns="91425">
            <a:spAutoFit/>
          </a:bodyPr>
          <a:lstStyle/>
          <a:p>
            <a:pPr marL="0" indent="0" defTabSz="457200">
              <a:buFont typeface="Arial" panose="020B0604020202020204" pitchFamily="34" charset="0"/>
              <a:buNone/>
              <a:defRPr/>
            </a:pPr>
            <a:r>
              <a:rPr lang="en-AU" sz="2400" b="1" dirty="0">
                <a:solidFill>
                  <a:srgbClr val="000000"/>
                </a:solidFill>
                <a:latin typeface="Arial (Body)"/>
                <a:ea typeface="MS PGothic" charset="0"/>
                <a:cs typeface="MS PGothic" charset="0"/>
              </a:rPr>
              <a:t>Highly visible</a:t>
            </a:r>
          </a:p>
          <a:p>
            <a:pPr marL="0" indent="0" defTabSz="457200">
              <a:spcBef>
                <a:spcPts val="600"/>
              </a:spcBef>
              <a:buFont typeface="Arial" panose="020B0604020202020204" pitchFamily="34" charset="0"/>
              <a:buNone/>
              <a:defRPr/>
            </a:pPr>
            <a:r>
              <a:rPr lang="en-AU" sz="2400" b="1" dirty="0">
                <a:solidFill>
                  <a:srgbClr val="000000"/>
                </a:solidFill>
                <a:latin typeface="Arial (Body)"/>
                <a:ea typeface="MS PGothic" charset="0"/>
                <a:cs typeface="MS PGothic" charset="0"/>
              </a:rPr>
              <a:t>Responsible for making sure that:</a:t>
            </a:r>
          </a:p>
          <a:p>
            <a:pPr marL="432000" indent="-432000" defTabSz="457200">
              <a:buSzPts val="2400"/>
              <a:buFont typeface="+mj-lt"/>
              <a:buAutoNum type="arabicParenR"/>
              <a:defRPr/>
            </a:pPr>
            <a:r>
              <a:rPr lang="en-AU" sz="2400" dirty="0">
                <a:solidFill>
                  <a:srgbClr val="000000"/>
                </a:solidFill>
                <a:latin typeface="Arial (Body)"/>
                <a:ea typeface="MS PGothic" charset="0"/>
                <a:cs typeface="MS PGothic" charset="0"/>
              </a:rPr>
              <a:t>All necessary activities are finished in order and on time</a:t>
            </a:r>
          </a:p>
          <a:p>
            <a:pPr marL="432000" indent="-432000" defTabSz="457200">
              <a:buSzPts val="2400"/>
              <a:buFont typeface="+mj-lt"/>
              <a:buAutoNum type="arabicParenR"/>
              <a:defRPr/>
            </a:pPr>
            <a:r>
              <a:rPr lang="en-AU" sz="2400" dirty="0">
                <a:solidFill>
                  <a:srgbClr val="000000"/>
                </a:solidFill>
                <a:latin typeface="Arial (Body)"/>
                <a:ea typeface="MS PGothic" charset="0"/>
                <a:cs typeface="MS PGothic" charset="0"/>
              </a:rPr>
              <a:t>The project comes in within budget</a:t>
            </a:r>
          </a:p>
          <a:p>
            <a:pPr marL="432000" indent="-432000" defTabSz="457200">
              <a:buSzPts val="2400"/>
              <a:buFont typeface="+mj-lt"/>
              <a:buAutoNum type="arabicParenR"/>
              <a:defRPr/>
            </a:pPr>
            <a:r>
              <a:rPr lang="en-AU" sz="2400" dirty="0">
                <a:solidFill>
                  <a:srgbClr val="000000"/>
                </a:solidFill>
                <a:latin typeface="Arial (Body)"/>
                <a:ea typeface="MS PGothic" charset="0"/>
                <a:cs typeface="MS PGothic" charset="0"/>
              </a:rPr>
              <a:t>The project meets quality goals</a:t>
            </a:r>
          </a:p>
          <a:p>
            <a:pPr marL="432000" indent="-432000" defTabSz="457200">
              <a:buSzPts val="2400"/>
              <a:buFont typeface="+mj-lt"/>
              <a:buAutoNum type="arabicParenR"/>
              <a:defRPr/>
            </a:pPr>
            <a:r>
              <a:rPr lang="en-AU" sz="2400" dirty="0">
                <a:solidFill>
                  <a:srgbClr val="000000"/>
                </a:solidFill>
                <a:latin typeface="Arial (Body)"/>
                <a:ea typeface="MS PGothic" charset="0"/>
                <a:cs typeface="MS PGothic" charset="0"/>
              </a:rPr>
              <a:t>The people assigned to the project receive motivation, direction, and information</a:t>
            </a:r>
          </a:p>
        </p:txBody>
      </p:sp>
    </p:spTree>
    <p:extLst>
      <p:ext uri="{BB962C8B-B14F-4D97-AF65-F5344CB8AC3E}">
        <p14:creationId xmlns:p14="http://schemas.microsoft.com/office/powerpoint/2010/main" val="54128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5679532C-8D8F-8A49-9250-43F60FED4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tIns="91425">
            <a:spAutoFit/>
          </a:bodyPr>
          <a:lstStyle/>
          <a:p>
            <a:pPr defTabSz="457200">
              <a:lnSpc>
                <a:spcPct val="80000"/>
              </a:lnSpc>
            </a:pPr>
            <a:r>
              <a:rPr lang="en-US" alt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The Role of the Project Manager </a:t>
            </a:r>
            <a:r>
              <a:rPr lang="en-US" altLang="en-US" sz="2000">
                <a:latin typeface="Times New Roman" panose="02020603050405020304" pitchFamily="18" charset="0"/>
                <a:ea typeface="ＭＳ Ｐゴシック" panose="020B0600070205080204" pitchFamily="34" charset="-128"/>
              </a:rPr>
              <a:t>(2 of 2)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5AAA143-1661-7640-914F-C40011FED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Clr>
                <a:srgbClr val="BF0922"/>
              </a:buClr>
              <a:buSzPct val="60000"/>
              <a:buFont typeface="Arial" panose="020B0604020202020204" pitchFamily="34" charset="0"/>
              <a:buNone/>
              <a:defRPr/>
            </a:pPr>
            <a:r>
              <a:rPr lang="en-AU" sz="2400" b="1" dirty="0">
                <a:ea typeface="MS PGothic" charset="0"/>
                <a:cs typeface="MS PGothic" charset="0"/>
              </a:rPr>
              <a:t>Project managers should be:</a:t>
            </a:r>
          </a:p>
          <a:p>
            <a:pPr marL="255600" indent="-255600">
              <a:buClr>
                <a:schemeClr val="tx2"/>
              </a:buClr>
              <a:defRPr/>
            </a:pPr>
            <a:r>
              <a:rPr lang="en-AU" sz="2400" dirty="0">
                <a:ea typeface="MS PGothic" charset="0"/>
                <a:cs typeface="MS PGothic" charset="0"/>
              </a:rPr>
              <a:t>Good coaches</a:t>
            </a:r>
          </a:p>
          <a:p>
            <a:pPr marL="255600" indent="-255600">
              <a:buClr>
                <a:schemeClr val="tx2"/>
              </a:buClr>
              <a:defRPr/>
            </a:pPr>
            <a:r>
              <a:rPr lang="en-AU" sz="2400" dirty="0">
                <a:ea typeface="MS PGothic" charset="0"/>
                <a:cs typeface="MS PGothic" charset="0"/>
              </a:rPr>
              <a:t>Good communicators</a:t>
            </a:r>
          </a:p>
          <a:p>
            <a:pPr marL="255600" indent="-255600">
              <a:buClr>
                <a:schemeClr val="tx2"/>
              </a:buClr>
              <a:defRPr/>
            </a:pPr>
            <a:r>
              <a:rPr lang="en-AU" sz="2400" dirty="0">
                <a:ea typeface="MS PGothic" charset="0"/>
                <a:cs typeface="MS PGothic" charset="0"/>
              </a:rPr>
              <a:t>Able to organize activities from a variety of disciplines</a:t>
            </a:r>
          </a:p>
        </p:txBody>
      </p:sp>
    </p:spTree>
    <p:extLst>
      <p:ext uri="{BB962C8B-B14F-4D97-AF65-F5344CB8AC3E}">
        <p14:creationId xmlns:p14="http://schemas.microsoft.com/office/powerpoint/2010/main" val="919232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074">
            <a:extLst>
              <a:ext uri="{FF2B5EF4-FFF2-40B4-BE49-F238E27FC236}">
                <a16:creationId xmlns:a16="http://schemas.microsoft.com/office/drawing/2014/main" id="{347A71B2-7BC1-6744-A207-E10F9152A2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23825"/>
            <a:ext cx="8610600" cy="609600"/>
          </a:xfrm>
        </p:spPr>
        <p:txBody>
          <a:bodyPr/>
          <a:lstStyle/>
          <a:p>
            <a:r>
              <a:rPr lang="en-GB" altLang="en-US" sz="4000" dirty="0"/>
              <a:t>A Good Project Manager</a:t>
            </a:r>
          </a:p>
        </p:txBody>
      </p:sp>
      <p:pic>
        <p:nvPicPr>
          <p:cNvPr id="21507" name="Picture 3076" descr="MPj04097160000[1]">
            <a:extLst>
              <a:ext uri="{FF2B5EF4-FFF2-40B4-BE49-F238E27FC236}">
                <a16:creationId xmlns:a16="http://schemas.microsoft.com/office/drawing/2014/main" id="{B5E1C43E-DE8B-2848-98BD-4872EE5F1C0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19925" y="4365625"/>
            <a:ext cx="1341438" cy="2016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1508" name="Rectangle 3079">
            <a:extLst>
              <a:ext uri="{FF2B5EF4-FFF2-40B4-BE49-F238E27FC236}">
                <a16:creationId xmlns:a16="http://schemas.microsoft.com/office/drawing/2014/main" id="{DCB5DDD6-38F3-9540-9C75-0AD0CC3C901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04800" y="990600"/>
            <a:ext cx="8467725" cy="5867400"/>
          </a:xfrm>
          <a:noFill/>
        </p:spPr>
        <p:txBody>
          <a:bodyPr/>
          <a:lstStyle/>
          <a:p>
            <a:pPr lvl="1"/>
            <a:r>
              <a:rPr lang="en-GB" altLang="en-US" sz="2000" dirty="0"/>
              <a:t>Takes ownership of the whole project</a:t>
            </a:r>
          </a:p>
          <a:p>
            <a:pPr lvl="1"/>
            <a:r>
              <a:rPr lang="en-GB" altLang="en-US" sz="2000" dirty="0"/>
              <a:t>Is proactive not reactive</a:t>
            </a:r>
          </a:p>
          <a:p>
            <a:pPr lvl="1"/>
            <a:r>
              <a:rPr lang="en-GB" altLang="en-US" sz="2000" dirty="0"/>
              <a:t>Adequately plans the project</a:t>
            </a:r>
          </a:p>
          <a:p>
            <a:pPr lvl="1"/>
            <a:r>
              <a:rPr lang="en-GB" altLang="en-US" sz="2000" dirty="0"/>
              <a:t>Is Authoritative (</a:t>
            </a:r>
            <a:r>
              <a:rPr lang="en-GB" altLang="en-US" sz="2000" b="1" dirty="0"/>
              <a:t>NOT </a:t>
            </a:r>
            <a:r>
              <a:rPr lang="en-GB" altLang="en-US" sz="2000" dirty="0"/>
              <a:t>Authoritarian)</a:t>
            </a:r>
          </a:p>
          <a:p>
            <a:pPr lvl="1"/>
            <a:r>
              <a:rPr lang="en-GB" altLang="en-US" sz="2000" dirty="0"/>
              <a:t>Is Decisive</a:t>
            </a:r>
          </a:p>
          <a:p>
            <a:pPr lvl="1"/>
            <a:r>
              <a:rPr lang="en-GB" altLang="en-US" sz="2000" dirty="0"/>
              <a:t>Is a Good Communicator</a:t>
            </a:r>
          </a:p>
          <a:p>
            <a:pPr lvl="1"/>
            <a:r>
              <a:rPr lang="en-GB" altLang="en-US" sz="2000" dirty="0"/>
              <a:t>Manages by data and facts not uniformed optimism</a:t>
            </a:r>
          </a:p>
          <a:p>
            <a:pPr lvl="1"/>
            <a:r>
              <a:rPr lang="en-GB" altLang="en-US" sz="2000" dirty="0"/>
              <a:t>Leads by example</a:t>
            </a:r>
          </a:p>
          <a:p>
            <a:pPr lvl="1"/>
            <a:r>
              <a:rPr lang="en-GB" altLang="en-US" sz="2000" dirty="0"/>
              <a:t>Has sound Judgement</a:t>
            </a:r>
          </a:p>
          <a:p>
            <a:pPr lvl="1"/>
            <a:r>
              <a:rPr lang="en-GB" altLang="en-US" sz="2000" dirty="0"/>
              <a:t>Is a Motivator</a:t>
            </a:r>
          </a:p>
          <a:p>
            <a:pPr lvl="1"/>
            <a:r>
              <a:rPr lang="en-GB" altLang="en-US" sz="2000" dirty="0"/>
              <a:t>Is Diplomatic</a:t>
            </a:r>
          </a:p>
          <a:p>
            <a:pPr lvl="1"/>
            <a:r>
              <a:rPr lang="en-GB" altLang="en-US" sz="2000" dirty="0"/>
              <a:t>Can Delegate</a:t>
            </a:r>
          </a:p>
          <a:p>
            <a:pPr lvl="1"/>
            <a:endParaRPr lang="en-GB" altLang="en-US" sz="2400" dirty="0"/>
          </a:p>
          <a:p>
            <a:endParaRPr lang="en-GB" altLang="en-US" sz="2800" dirty="0"/>
          </a:p>
          <a:p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132313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>
            <a:extLst>
              <a:ext uri="{FF2B5EF4-FFF2-40B4-BE49-F238E27FC236}">
                <a16:creationId xmlns:a16="http://schemas.microsoft.com/office/drawing/2014/main" id="{3BDBDFC6-0E88-D442-BDB8-042DE382C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5900"/>
            <a:ext cx="8229600" cy="1096963"/>
          </a:xfrm>
        </p:spPr>
        <p:txBody>
          <a:bodyPr>
            <a:spAutoFit/>
          </a:bodyPr>
          <a:lstStyle/>
          <a:p>
            <a:pPr defTabSz="457200">
              <a:spcBef>
                <a:spcPct val="0"/>
              </a:spcBef>
              <a:buClrTx/>
              <a:buFont typeface="Times New Roman" panose="02020603050405020304" pitchFamily="18" charset="0"/>
              <a:buNone/>
            </a:pPr>
            <a:r>
              <a:rPr lang="en-AU" altLang="en-US">
                <a:latin typeface="Times New Roman" panose="02020603050405020304" pitchFamily="18" charset="0"/>
                <a:ea typeface="ＭＳ Ｐゴシック" panose="020B0600070205080204" pitchFamily="34" charset="-128"/>
                <a:cs typeface="Times New Roman" panose="02020603050405020304" pitchFamily="18" charset="0"/>
                <a:sym typeface="Times New Roman" panose="02020603050405020304" pitchFamily="18" charset="0"/>
              </a:rPr>
              <a:t>Ethical Issues</a:t>
            </a:r>
          </a:p>
        </p:txBody>
      </p:sp>
      <p:sp>
        <p:nvSpPr>
          <p:cNvPr id="34818" name="Text Placeholder 6">
            <a:extLst>
              <a:ext uri="{FF2B5EF4-FFF2-40B4-BE49-F238E27FC236}">
                <a16:creationId xmlns:a16="http://schemas.microsoft.com/office/drawing/2014/main" id="{B377F199-56CA-C646-833B-F545A969A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1819275"/>
          </a:xfrm>
        </p:spPr>
        <p:txBody>
          <a:bodyPr/>
          <a:lstStyle/>
          <a:p>
            <a:pPr marL="255588" indent="-255588">
              <a:buClr>
                <a:schemeClr val="tx2"/>
              </a:buClr>
              <a:buSzTx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Myriad Pro"/>
                <a:ea typeface="ＭＳ Ｐゴシック" panose="020B0600070205080204" pitchFamily="34" charset="-128"/>
                <a:cs typeface="Arial" panose="020B0604020202020204" pitchFamily="34" charset="0"/>
                <a:sym typeface="Arial" panose="020B0604020202020204" pitchFamily="34" charset="0"/>
              </a:rPr>
              <a:t>Project managers face many ethical decisions on a daily basis</a:t>
            </a:r>
          </a:p>
          <a:p>
            <a:pPr marL="255588" indent="-255588">
              <a:buClr>
                <a:schemeClr val="tx2"/>
              </a:buClr>
              <a:buSzTx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Myriad Pro"/>
                <a:ea typeface="ＭＳ Ｐゴシック" panose="020B0600070205080204" pitchFamily="34" charset="-128"/>
                <a:cs typeface="Arial" panose="020B0604020202020204" pitchFamily="34" charset="0"/>
                <a:sym typeface="Arial" panose="020B0604020202020204" pitchFamily="34" charset="0"/>
              </a:rPr>
              <a:t>The Project Management Institute has established an ethical code to deal with problems such as:</a:t>
            </a:r>
          </a:p>
        </p:txBody>
      </p:sp>
      <p:sp>
        <p:nvSpPr>
          <p:cNvPr id="34819" name="Text Placeholder 7">
            <a:extLst>
              <a:ext uri="{FF2B5EF4-FFF2-40B4-BE49-F238E27FC236}">
                <a16:creationId xmlns:a16="http://schemas.microsoft.com/office/drawing/2014/main" id="{883BF343-7B84-E843-9FCE-EA483BE4ACA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57200" y="3419475"/>
            <a:ext cx="8229600" cy="2163763"/>
          </a:xfrm>
        </p:spPr>
        <p:txBody>
          <a:bodyPr/>
          <a:lstStyle/>
          <a:p>
            <a:pPr marL="741363" indent="-427038">
              <a:spcBef>
                <a:spcPts val="600"/>
              </a:spcBef>
              <a:buClr>
                <a:schemeClr val="tx2"/>
              </a:buClr>
              <a:buSzTx/>
              <a:buFont typeface="Myriad Pro"/>
              <a:buAutoNum type="arabicParenR"/>
            </a:pPr>
            <a:r>
              <a:rPr lang="en-AU" altLang="en-US" sz="2400">
                <a:solidFill>
                  <a:srgbClr val="000000"/>
                </a:solidFill>
                <a:latin typeface="Myriad Pro"/>
                <a:ea typeface="ＭＳ Ｐゴシック" panose="020B0600070205080204" pitchFamily="34" charset="-128"/>
                <a:cs typeface="Arial" panose="020B0604020202020204" pitchFamily="34" charset="0"/>
                <a:sym typeface="Arial" panose="020B0604020202020204" pitchFamily="34" charset="0"/>
              </a:rPr>
              <a:t>Offers of gifts from contractors</a:t>
            </a:r>
          </a:p>
          <a:p>
            <a:pPr marL="741363" indent="-427038">
              <a:spcBef>
                <a:spcPts val="600"/>
              </a:spcBef>
              <a:buClr>
                <a:schemeClr val="tx2"/>
              </a:buClr>
              <a:buSzTx/>
              <a:buFont typeface="Myriad Pro"/>
              <a:buAutoNum type="arabicParenR"/>
            </a:pPr>
            <a:r>
              <a:rPr lang="en-AU" altLang="en-US" sz="2400">
                <a:solidFill>
                  <a:srgbClr val="000000"/>
                </a:solidFill>
                <a:latin typeface="Myriad Pro"/>
                <a:ea typeface="ＭＳ Ｐゴシック" panose="020B0600070205080204" pitchFamily="34" charset="-128"/>
                <a:cs typeface="Arial" panose="020B0604020202020204" pitchFamily="34" charset="0"/>
                <a:sym typeface="Arial" panose="020B0604020202020204" pitchFamily="34" charset="0"/>
              </a:rPr>
              <a:t>Pressure to alter status reports to mask delays</a:t>
            </a:r>
          </a:p>
          <a:p>
            <a:pPr marL="741363" indent="-427038">
              <a:spcBef>
                <a:spcPts val="600"/>
              </a:spcBef>
              <a:buClr>
                <a:schemeClr val="tx2"/>
              </a:buClr>
              <a:buSzTx/>
              <a:buFont typeface="Myriad Pro"/>
              <a:buAutoNum type="arabicParenR"/>
            </a:pPr>
            <a:r>
              <a:rPr lang="en-AU" altLang="en-US" sz="2400">
                <a:solidFill>
                  <a:srgbClr val="000000"/>
                </a:solidFill>
                <a:latin typeface="Myriad Pro"/>
                <a:ea typeface="ＭＳ Ｐゴシック" panose="020B0600070205080204" pitchFamily="34" charset="-128"/>
                <a:cs typeface="Arial" panose="020B0604020202020204" pitchFamily="34" charset="0"/>
                <a:sym typeface="Arial" panose="020B0604020202020204" pitchFamily="34" charset="0"/>
              </a:rPr>
              <a:t>False reports for charges of time and expenses</a:t>
            </a:r>
          </a:p>
          <a:p>
            <a:pPr marL="741363" indent="-427038">
              <a:spcBef>
                <a:spcPts val="600"/>
              </a:spcBef>
              <a:buClr>
                <a:schemeClr val="tx2"/>
              </a:buClr>
              <a:buSzTx/>
              <a:buFont typeface="Myriad Pro"/>
              <a:buAutoNum type="arabicParenR"/>
            </a:pPr>
            <a:r>
              <a:rPr lang="en-AU" altLang="en-US" sz="2400">
                <a:solidFill>
                  <a:srgbClr val="000000"/>
                </a:solidFill>
                <a:latin typeface="Myriad Pro"/>
                <a:ea typeface="ＭＳ Ｐゴシック" panose="020B0600070205080204" pitchFamily="34" charset="-128"/>
                <a:cs typeface="Arial" panose="020B0604020202020204" pitchFamily="34" charset="0"/>
                <a:sym typeface="Arial" panose="020B0604020202020204" pitchFamily="34" charset="0"/>
              </a:rPr>
              <a:t>Pressure to compromise quality to meet schedules</a:t>
            </a:r>
          </a:p>
        </p:txBody>
      </p:sp>
    </p:spTree>
    <p:extLst>
      <p:ext uri="{BB962C8B-B14F-4D97-AF65-F5344CB8AC3E}">
        <p14:creationId xmlns:p14="http://schemas.microsoft.com/office/powerpoint/2010/main" val="3563980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D880B-C98E-C345-8DA1-0FE8CDC63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E9117-8DC5-154D-AEFF-B6589242A4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ECC87-A658-DE43-8CCD-F241A3BB1DDF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1F7B2B-59BB-2B4D-9040-676B2A345FD2}"/>
              </a:ext>
            </a:extLst>
          </p:cNvPr>
          <p:cNvSpPr/>
          <p:nvPr/>
        </p:nvSpPr>
        <p:spPr>
          <a:xfrm>
            <a:off x="869393" y="908720"/>
            <a:ext cx="74168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Discuss the </a:t>
            </a:r>
            <a:r>
              <a:rPr lang="en-GB" sz="2400" b="1" dirty="0"/>
              <a:t>Advantages and Disadvantages of being a Project Manager </a:t>
            </a:r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1BC593-3A78-0341-960E-5D4C166F5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2862707"/>
            <a:ext cx="2952328" cy="192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5422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2461</TotalTime>
  <Words>232</Words>
  <Application>Microsoft Macintosh PowerPoint</Application>
  <PresentationFormat>On-screen Show (4:3)</PresentationFormat>
  <Paragraphs>50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ＭＳ Ｐゴシック</vt:lpstr>
      <vt:lpstr>ＭＳ Ｐゴシック</vt:lpstr>
      <vt:lpstr>Arial</vt:lpstr>
      <vt:lpstr>Arial (Body)</vt:lpstr>
      <vt:lpstr>Myriad Pro</vt:lpstr>
      <vt:lpstr>Noto Sans Symbols</vt:lpstr>
      <vt:lpstr>Times New Roman</vt:lpstr>
      <vt:lpstr>Verdana</vt:lpstr>
      <vt:lpstr>20140311PresentationUWTSDTemplate</vt:lpstr>
      <vt:lpstr>BMSK5004</vt:lpstr>
      <vt:lpstr>Exercise 1</vt:lpstr>
      <vt:lpstr>The Role of the Project Manager (1 of 2)</vt:lpstr>
      <vt:lpstr>The Role of the Project Manager (2 of 2)</vt:lpstr>
      <vt:lpstr>A Good Project Manager</vt:lpstr>
      <vt:lpstr>Ethical Issues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133</cp:revision>
  <cp:lastPrinted>2018-07-09T15:27:01Z</cp:lastPrinted>
  <dcterms:created xsi:type="dcterms:W3CDTF">2002-10-07T19:43:58Z</dcterms:created>
  <dcterms:modified xsi:type="dcterms:W3CDTF">2020-06-04T20:02:17Z</dcterms:modified>
</cp:coreProperties>
</file>