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y="5143500" cx="9144000"/>
  <p:notesSz cx="6858000" cy="9144000"/>
  <p:embeddedFontLst>
    <p:embeddedFont>
      <p:font typeface="Open Sans SemiBold"/>
      <p:regular r:id="rId23"/>
      <p:bold r:id="rId24"/>
      <p:italic r:id="rId25"/>
      <p:boldItalic r:id="rId26"/>
    </p:embeddedFont>
    <p:embeddedFont>
      <p:font typeface="Open Sans Light"/>
      <p:regular r:id="rId27"/>
      <p:bold r:id="rId28"/>
      <p:italic r:id="rId29"/>
      <p:boldItalic r:id="rId30"/>
    </p:embeddedFont>
    <p:embeddedFont>
      <p:font typeface="Open Sans"/>
      <p:regular r:id="rId31"/>
      <p:bold r:id="rId32"/>
      <p:italic r:id="rId33"/>
      <p:boldItalic r:id="rId3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font" Target="fonts/OpenSansSemiBold-bold.fntdata"/><Relationship Id="rId23" Type="http://schemas.openxmlformats.org/officeDocument/2006/relationships/font" Target="fonts/OpenSansSemiBold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OpenSansSemiBold-boldItalic.fntdata"/><Relationship Id="rId25" Type="http://schemas.openxmlformats.org/officeDocument/2006/relationships/font" Target="fonts/OpenSansSemiBold-italic.fntdata"/><Relationship Id="rId28" Type="http://schemas.openxmlformats.org/officeDocument/2006/relationships/font" Target="fonts/OpenSansLight-bold.fntdata"/><Relationship Id="rId27" Type="http://schemas.openxmlformats.org/officeDocument/2006/relationships/font" Target="fonts/OpenSansLight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OpenSansLight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OpenSans-regular.fntdata"/><Relationship Id="rId30" Type="http://schemas.openxmlformats.org/officeDocument/2006/relationships/font" Target="fonts/OpenSansLight-boldItalic.fntdata"/><Relationship Id="rId11" Type="http://schemas.openxmlformats.org/officeDocument/2006/relationships/slide" Target="slides/slide6.xml"/><Relationship Id="rId33" Type="http://schemas.openxmlformats.org/officeDocument/2006/relationships/font" Target="fonts/OpenSans-italic.fntdata"/><Relationship Id="rId10" Type="http://schemas.openxmlformats.org/officeDocument/2006/relationships/slide" Target="slides/slide5.xml"/><Relationship Id="rId32" Type="http://schemas.openxmlformats.org/officeDocument/2006/relationships/font" Target="fonts/OpenSans-bold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34" Type="http://schemas.openxmlformats.org/officeDocument/2006/relationships/font" Target="fonts/OpenSans-boldItalic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www.youtube.com/watch?v=5EgxxXC74yQ&amp;feature=youtu.be" TargetMode="Externa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fdc514902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fdc514902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7fdc514902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7fdc514902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7fdc514902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7fdc514902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. The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overriding aim of this project is to provide a software solution that will help paid charity employees to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more effectively manage, track and coordinate volunteers. The project also aims to drive engagement in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the charity from volunteers by implementing a web application, allowing users to track their progress,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chat, view news and apply to events. 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Conduct a literature review to develop an understanding of the selected area of research/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Make decisions based on the research completed in the literature review to come to an informed choice regarding a software solution.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Determine from the initial investigations if there is a need for the proposed software solution.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Utilise interviews and questionnaires from volunteers and employees of Matthews House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   Software functionality will be driven by both primary and secondary research. 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7fdc514902_0_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7fdc514902_0_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The overriding aim of this project is to provide a software solution that will help paid charity employees to</a:t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more effectively manage, track and coordinate volunteers. The application will also aim to drive volunteer</a:t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engagement by implementing powerful features</a:t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Conduct a literature review to develop an understanding of the selected area of research/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Make decisions based on the research completed in the literature review to come to an informed choice regarding a software solution.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Determine from the initial investigations if there is a need for the proposed software solution.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Utilise interviews and questionnaires from volunteers and employees of Matthews House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   Software functionality will be driven by both primary and secondary research. 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7fdc514902_0_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7fdc514902_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Conduct a literature review to develop an understanding of the selected area of research/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Make decisions based on the research completed in the literature review to come to an informed choice regarding a software solution.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Determine from the initial investigations if there is a need for the proposed software solution.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Utilise interviews and questionnaires from volunteers and employees of Matthews House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   Software functionality will be driven by both primary and secondary research. 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fdc514902_0_1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fdc514902_0_1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546100" lvl="0" marL="5461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Conduct a literature review to develop an understanding of the selected area of research/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Make decisions based on the research completed in the literature review to come to an informed choice regarding a software solution.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Determine from the initial investigations if there is a need for the proposed software solution.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§</a:t>
            </a:r>
            <a:r>
              <a:rPr lang="en-GB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Utilise interviews and questionnaires from volunteers and employees of Matthews House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88900" lvl="0" marL="444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   Software functionality will be driven by both primary and secondary research. 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7fdc514902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7fdc514902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7fdc514902_2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7fdc514902_2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21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volunteering with their main focus being career development were 12 times more likely to volunteer in a business or professional envimonment than they were to volunteer in a social services type role. </a:t>
            </a:r>
            <a:endParaRPr sz="1000">
              <a:solidFill>
                <a:schemeClr val="dk1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the younger you are, the more likely you are to be volunteering for personal reasons such as career development. </a:t>
            </a:r>
            <a:endParaRPr sz="1000">
              <a:solidFill>
                <a:schemeClr val="dk1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If you are older, then you are more likely to seek out a more social experience through volunteering. 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7fdc514902_2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7fdc514902_2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000">
                <a:solidFill>
                  <a:schemeClr val="dk1"/>
                </a:solidFill>
              </a:rPr>
              <a:t>In previous sections it was outlined why people chose to volunteer – from social to career, this section will outline how people volunteer, what sort of roles they gravitate towards once they have made their choice to commit to volunteering. 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000">
                <a:solidFill>
                  <a:schemeClr val="dk1"/>
                </a:solidFill>
              </a:rPr>
              <a:t>The National Council for Voluntary Organisation conducted a study which aimed to find out how many people volunteer, and what they do once they are in their role. 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000">
              <a:solidFill>
                <a:schemeClr val="dk1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39% of the 20.1 million people who volunteer annually helped organise or run an activity or event. </a:t>
            </a:r>
            <a:endParaRPr sz="1000">
              <a:solidFill>
                <a:schemeClr val="dk1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28% of volunteers helped with secretarial, administration or clerical work. </a:t>
            </a:r>
            <a:endParaRPr sz="1000">
              <a:solidFill>
                <a:schemeClr val="dk1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27% of volunteers spent time trying to recruit more volunteers to the group, club or organisation. 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000">
                <a:solidFill>
                  <a:schemeClr val="dk1"/>
                </a:solidFill>
              </a:rPr>
              <a:t>The study further identified roles such as transport, handling money and mentoring which volunteers participated in.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000">
                <a:solidFill>
                  <a:schemeClr val="dk1"/>
                </a:solidFill>
              </a:rPr>
              <a:t> 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000">
                <a:solidFill>
                  <a:schemeClr val="dk1"/>
                </a:solidFill>
              </a:rPr>
              <a:t>Employer-supported volunteering made up what could be considered a small portion of volunteer activity, with only 10% of recent volunteers gave time through their employer. 81% of people did their volunteering within their local area and 55% of volunteers gave time to more than one organisation during the years 2017/2018.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000">
                <a:solidFill>
                  <a:schemeClr val="dk1"/>
                </a:solidFill>
              </a:rPr>
              <a:t> 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000">
                <a:solidFill>
                  <a:schemeClr val="dk1"/>
                </a:solidFill>
              </a:rPr>
              <a:t>It is clear from the statistics provided, volunteers perform a wide variety of roles, for a wide variety of reasons and they do so in their local area. This is important to consider while developing a software solution and will be a high priority during development. It would be within the best interests of the project to develop a system that is adaptable to account for the wide variety of roles which volunteers perform. 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7fdc514902_2_1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7fdc514902_2_1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7fdc514902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7fdc514902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400">
                <a:solidFill>
                  <a:schemeClr val="dk1"/>
                </a:solidFill>
              </a:rPr>
              <a:t>2 paid employees</a:t>
            </a:r>
            <a:endParaRPr b="1" sz="1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400">
                <a:solidFill>
                  <a:schemeClr val="dk1"/>
                </a:solidFill>
              </a:rPr>
              <a:t>Manage 80 volunteers</a:t>
            </a:r>
            <a:endParaRPr b="1" sz="1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400">
                <a:solidFill>
                  <a:schemeClr val="dk1"/>
                </a:solidFill>
              </a:rPr>
              <a:t>Use multiple systems</a:t>
            </a:r>
            <a:endParaRPr b="1" sz="1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7fdc514902_2_1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7fdc514902_2_1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7fdc514902_2_1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7fdc514902_2_1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7fdc514902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7fdc514902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7fdc514902_3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7fdc514902_3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7fdc514902_3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7fdc514902_3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2"/>
              </a:rPr>
              <a:t>https://www.youtube.com/watch?v=5EgxxXC74yQ&amp;feature=youtu.be</a:t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7fdc514902_3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7fdc514902_3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0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6.png"/><Relationship Id="rId4" Type="http://schemas.openxmlformats.org/officeDocument/2006/relationships/image" Target="../media/image12.png"/><Relationship Id="rId5" Type="http://schemas.openxmlformats.org/officeDocument/2006/relationships/image" Target="../media/image9.png"/><Relationship Id="rId6" Type="http://schemas.openxmlformats.org/officeDocument/2006/relationships/image" Target="../media/image8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7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3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8.png"/><Relationship Id="rId4" Type="http://schemas.openxmlformats.org/officeDocument/2006/relationships/image" Target="../media/image3.png"/><Relationship Id="rId5" Type="http://schemas.openxmlformats.org/officeDocument/2006/relationships/image" Target="../media/image1.png"/><Relationship Id="rId6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8.png"/><Relationship Id="rId4" Type="http://schemas.openxmlformats.org/officeDocument/2006/relationships/image" Target="../media/image4.png"/><Relationship Id="rId5" Type="http://schemas.openxmlformats.org/officeDocument/2006/relationships/image" Target="../media/image6.png"/><Relationship Id="rId6" Type="http://schemas.openxmlformats.org/officeDocument/2006/relationships/image" Target="../media/image5.png"/><Relationship Id="rId7" Type="http://schemas.openxmlformats.org/officeDocument/2006/relationships/image" Target="../media/image7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3.png"/><Relationship Id="rId4" Type="http://schemas.openxmlformats.org/officeDocument/2006/relationships/image" Target="../media/image15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3.png"/><Relationship Id="rId4" Type="http://schemas.openxmlformats.org/officeDocument/2006/relationships/image" Target="../media/image1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3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1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2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Jamie Thomas</a:t>
            </a:r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8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4"/>
          <p:cNvSpPr txBox="1"/>
          <p:nvPr>
            <p:ph type="title"/>
          </p:nvPr>
        </p:nvSpPr>
        <p:spPr>
          <a:xfrm>
            <a:off x="241125" y="396325"/>
            <a:ext cx="5339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Open Sans SemiBold"/>
                <a:ea typeface="Open Sans SemiBold"/>
                <a:cs typeface="Open Sans SemiBold"/>
                <a:sym typeface="Open Sans SemiBold"/>
              </a:rPr>
              <a:t>My Roles and Responsibilities</a:t>
            </a:r>
            <a:endParaRPr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63" name="Google Shape;63;p14"/>
          <p:cNvSpPr txBox="1"/>
          <p:nvPr>
            <p:ph type="title"/>
          </p:nvPr>
        </p:nvSpPr>
        <p:spPr>
          <a:xfrm>
            <a:off x="129950" y="1110300"/>
            <a:ext cx="3007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Open Sans Light"/>
                <a:ea typeface="Open Sans Light"/>
                <a:cs typeface="Open Sans Light"/>
                <a:sym typeface="Open Sans Light"/>
              </a:rPr>
              <a:t>Project Manager</a:t>
            </a:r>
            <a:endParaRPr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64" name="Google Shape;64;p14"/>
          <p:cNvSpPr txBox="1"/>
          <p:nvPr>
            <p:ph type="title"/>
          </p:nvPr>
        </p:nvSpPr>
        <p:spPr>
          <a:xfrm>
            <a:off x="3515700" y="1110300"/>
            <a:ext cx="2212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Open Sans Light"/>
                <a:ea typeface="Open Sans Light"/>
                <a:cs typeface="Open Sans Light"/>
                <a:sym typeface="Open Sans Light"/>
              </a:rPr>
              <a:t>Researcher</a:t>
            </a:r>
            <a:endParaRPr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65" name="Google Shape;65;p14"/>
          <p:cNvSpPr txBox="1"/>
          <p:nvPr>
            <p:ph type="title"/>
          </p:nvPr>
        </p:nvSpPr>
        <p:spPr>
          <a:xfrm>
            <a:off x="6237000" y="1110300"/>
            <a:ext cx="2907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Open Sans Light"/>
                <a:ea typeface="Open Sans Light"/>
                <a:cs typeface="Open Sans Light"/>
                <a:sym typeface="Open Sans Light"/>
              </a:rPr>
              <a:t>Lead Developer</a:t>
            </a:r>
            <a:endParaRPr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pic>
        <p:nvPicPr>
          <p:cNvPr id="66" name="Google Shape;66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9925" y="1824275"/>
            <a:ext cx="1833100" cy="1833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98600" y="1779300"/>
            <a:ext cx="1833100" cy="1833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753087" y="1701624"/>
            <a:ext cx="1740275" cy="17402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Aims and Objectives</a:t>
            </a:r>
            <a:endParaRPr/>
          </a:p>
        </p:txBody>
      </p:sp>
      <p:sp>
        <p:nvSpPr>
          <p:cNvPr id="74" name="Google Shape;74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Graphic Showing each individual system, maybe how they connect. </a:t>
            </a:r>
            <a:endParaRPr/>
          </a:p>
        </p:txBody>
      </p:sp>
      <p:pic>
        <p:nvPicPr>
          <p:cNvPr id="75" name="Google Shape;7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5"/>
          <p:cNvSpPr txBox="1"/>
          <p:nvPr/>
        </p:nvSpPr>
        <p:spPr>
          <a:xfrm>
            <a:off x="202825" y="89150"/>
            <a:ext cx="4141800" cy="52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Methodologies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7" name="Google Shape;77;p15"/>
          <p:cNvSpPr txBox="1"/>
          <p:nvPr>
            <p:ph type="title"/>
          </p:nvPr>
        </p:nvSpPr>
        <p:spPr>
          <a:xfrm>
            <a:off x="258225" y="1581600"/>
            <a:ext cx="2694000" cy="60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Open Sans"/>
                <a:ea typeface="Open Sans"/>
                <a:cs typeface="Open Sans"/>
                <a:sym typeface="Open Sans"/>
              </a:rPr>
              <a:t>Research Onion	</a:t>
            </a:r>
            <a:endParaRPr b="1" sz="2400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8" name="Google Shape;78;p15"/>
          <p:cNvSpPr txBox="1"/>
          <p:nvPr>
            <p:ph type="title"/>
          </p:nvPr>
        </p:nvSpPr>
        <p:spPr>
          <a:xfrm>
            <a:off x="3109350" y="1545550"/>
            <a:ext cx="2925300" cy="60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Open Sans"/>
                <a:ea typeface="Open Sans"/>
                <a:cs typeface="Open Sans"/>
                <a:sym typeface="Open Sans"/>
              </a:rPr>
              <a:t>Rapid Application Development</a:t>
            </a:r>
            <a:endParaRPr b="1" sz="2400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9" name="Google Shape;79;p15"/>
          <p:cNvSpPr txBox="1"/>
          <p:nvPr>
            <p:ph type="title"/>
          </p:nvPr>
        </p:nvSpPr>
        <p:spPr>
          <a:xfrm>
            <a:off x="6034650" y="1581600"/>
            <a:ext cx="2925300" cy="60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Open Sans"/>
                <a:ea typeface="Open Sans"/>
                <a:cs typeface="Open Sans"/>
                <a:sym typeface="Open Sans"/>
              </a:rPr>
              <a:t>Gibbs Reflective Cycle</a:t>
            </a:r>
            <a:endParaRPr b="1" sz="2400"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80" name="Google Shape;80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44350" y="2571750"/>
            <a:ext cx="1928950" cy="1928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Google Shape;81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06262" y="2470487"/>
            <a:ext cx="2131475" cy="2131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450825" y="2489750"/>
            <a:ext cx="2092950" cy="2092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Aims and Objectives</a:t>
            </a:r>
            <a:endParaRPr/>
          </a:p>
        </p:txBody>
      </p:sp>
      <p:sp>
        <p:nvSpPr>
          <p:cNvPr id="88" name="Google Shape;88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Graphic Showing each individual system, maybe how they connect. </a:t>
            </a:r>
            <a:endParaRPr/>
          </a:p>
        </p:txBody>
      </p:sp>
      <p:pic>
        <p:nvPicPr>
          <p:cNvPr id="89" name="Google Shape;89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6"/>
          <p:cNvSpPr txBox="1"/>
          <p:nvPr/>
        </p:nvSpPr>
        <p:spPr>
          <a:xfrm>
            <a:off x="202825" y="89150"/>
            <a:ext cx="4141800" cy="52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Aim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1" name="Google Shape;91;p16"/>
          <p:cNvSpPr txBox="1"/>
          <p:nvPr>
            <p:ph type="title"/>
          </p:nvPr>
        </p:nvSpPr>
        <p:spPr>
          <a:xfrm>
            <a:off x="311700" y="2103700"/>
            <a:ext cx="8350800" cy="134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Open Sans SemiBold"/>
                <a:ea typeface="Open Sans SemiBold"/>
                <a:cs typeface="Open Sans SemiBold"/>
                <a:sym typeface="Open Sans SemiBold"/>
              </a:rPr>
              <a:t>The overriding aim of this project is to provide a software solution that allows paid employees to effectively manage, track and coordinate volunteers, as well as driving volunteer engagement in the charity. </a:t>
            </a:r>
            <a:endParaRPr sz="24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Aims and Objectives</a:t>
            </a:r>
            <a:endParaRPr/>
          </a:p>
        </p:txBody>
      </p:sp>
      <p:sp>
        <p:nvSpPr>
          <p:cNvPr id="97" name="Google Shape;97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Graphic Showing each individual system, maybe how they connect. </a:t>
            </a:r>
            <a:endParaRPr/>
          </a:p>
        </p:txBody>
      </p:sp>
      <p:pic>
        <p:nvPicPr>
          <p:cNvPr id="98" name="Google Shape;9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7"/>
          <p:cNvSpPr txBox="1"/>
          <p:nvPr/>
        </p:nvSpPr>
        <p:spPr>
          <a:xfrm>
            <a:off x="202825" y="89150"/>
            <a:ext cx="4141800" cy="52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Research Objectives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0" name="Google Shape;100;p17"/>
          <p:cNvSpPr txBox="1"/>
          <p:nvPr>
            <p:ph type="title"/>
          </p:nvPr>
        </p:nvSpPr>
        <p:spPr>
          <a:xfrm>
            <a:off x="396600" y="1589350"/>
            <a:ext cx="8350800" cy="134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Open Sans SemiBold"/>
              <a:buChar char="●"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Conduct a literature review to develop an understanding of the selected area of research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Open Sans SemiBold"/>
              <a:buChar char="●"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Make decisions based on the research completed in the literature review to come to an informed choice regarding a software solution.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Open Sans SemiBold"/>
              <a:buChar char="●"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Determine from the initial investigations if there is a need for the proposed software solution.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Open Sans SemiBold"/>
              <a:buChar char="●"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Utilise interviews and questionnaires from volunteers and employees of Matthews House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Open Sans SemiBold"/>
              <a:buChar char="●"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 Software functionality will be driven by both primary and secondary research. 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Aims and Objectives</a:t>
            </a:r>
            <a:endParaRPr/>
          </a:p>
        </p:txBody>
      </p:sp>
      <p:sp>
        <p:nvSpPr>
          <p:cNvPr id="106" name="Google Shape;106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Graphic Showing each individual system, maybe how they connect. </a:t>
            </a:r>
            <a:endParaRPr/>
          </a:p>
        </p:txBody>
      </p:sp>
      <p:pic>
        <p:nvPicPr>
          <p:cNvPr id="107" name="Google Shape;107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8"/>
          <p:cNvSpPr txBox="1"/>
          <p:nvPr/>
        </p:nvSpPr>
        <p:spPr>
          <a:xfrm>
            <a:off x="202825" y="89150"/>
            <a:ext cx="6020700" cy="52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Development</a:t>
            </a: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Objectives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9" name="Google Shape;109;p18"/>
          <p:cNvSpPr txBox="1"/>
          <p:nvPr>
            <p:ph type="title"/>
          </p:nvPr>
        </p:nvSpPr>
        <p:spPr>
          <a:xfrm>
            <a:off x="396600" y="1445350"/>
            <a:ext cx="8350800" cy="134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Full stack solution which centralises as many current systems in to one, cohesive application. 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10" name="Google Shape;110;p18"/>
          <p:cNvSpPr txBox="1"/>
          <p:nvPr/>
        </p:nvSpPr>
        <p:spPr>
          <a:xfrm>
            <a:off x="202825" y="2124300"/>
            <a:ext cx="4108200" cy="36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u="sng">
                <a:latin typeface="Open Sans"/>
                <a:ea typeface="Open Sans"/>
                <a:cs typeface="Open Sans"/>
                <a:sym typeface="Open Sans"/>
              </a:rPr>
              <a:t>Volunteers</a:t>
            </a:r>
            <a:endParaRPr b="1" u="sng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View upcoming shifts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Shifts completed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Hours volunteered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Reward progress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Request to cancel/move shift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Outline of roles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Upcoming events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News bulletins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Live chat function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Forum for discussion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1" name="Google Shape;111;p18"/>
          <p:cNvSpPr txBox="1"/>
          <p:nvPr/>
        </p:nvSpPr>
        <p:spPr>
          <a:xfrm>
            <a:off x="4703600" y="2132575"/>
            <a:ext cx="4108200" cy="36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u="sng">
                <a:latin typeface="Open Sans"/>
                <a:ea typeface="Open Sans"/>
                <a:cs typeface="Open Sans"/>
                <a:sym typeface="Open Sans"/>
              </a:rPr>
              <a:t>Managers</a:t>
            </a:r>
            <a:endParaRPr b="1" u="sng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u="sng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Organise upcoming shifts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View list of volunteer information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View data about volunteers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Track rewards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Review shift cancellations/changes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Add/remove roles to volunteers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Organise upcoming events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Publish news bulletins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Open Sans"/>
                <a:ea typeface="Open Sans"/>
                <a:cs typeface="Open Sans"/>
                <a:sym typeface="Open Sans"/>
              </a:rPr>
              <a:t>Post vacancies</a:t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u="sng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u="sng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Literature Review</a:t>
            </a:r>
            <a:endParaRPr/>
          </a:p>
        </p:txBody>
      </p:sp>
      <p:sp>
        <p:nvSpPr>
          <p:cNvPr id="117" name="Google Shape;117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Outline literature review key content. </a:t>
            </a:r>
            <a:endParaRPr/>
          </a:p>
        </p:txBody>
      </p:sp>
      <p:pic>
        <p:nvPicPr>
          <p:cNvPr id="118" name="Google Shape;11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5770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19"/>
          <p:cNvSpPr txBox="1"/>
          <p:nvPr/>
        </p:nvSpPr>
        <p:spPr>
          <a:xfrm>
            <a:off x="157000" y="104650"/>
            <a:ext cx="43062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Literature Review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20" name="Google Shape;120;p19"/>
          <p:cNvSpPr txBox="1"/>
          <p:nvPr/>
        </p:nvSpPr>
        <p:spPr>
          <a:xfrm>
            <a:off x="3389050" y="1051000"/>
            <a:ext cx="38118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latin typeface="Open Sans"/>
                <a:ea typeface="Open Sans"/>
                <a:cs typeface="Open Sans"/>
                <a:sym typeface="Open Sans"/>
              </a:rPr>
              <a:t>Key Papers</a:t>
            </a:r>
            <a:endParaRPr b="1" sz="3000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21" name="Google Shape;121;p19"/>
          <p:cNvSpPr txBox="1"/>
          <p:nvPr/>
        </p:nvSpPr>
        <p:spPr>
          <a:xfrm>
            <a:off x="157000" y="1677650"/>
            <a:ext cx="86754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Uk Civil Society Almanac (2019), How many people volunteer and what do they do? </a:t>
            </a:r>
            <a:endParaRPr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Nonprofit and Voluntary Sector Quarterly Volume 45 (2016), Motivations to Volunteer and Their Associations With Volunteers’ Well-Being </a:t>
            </a:r>
            <a:endParaRPr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The National Council for Voluntary Organisations (2014). Report of the Inquiry into Charity Senior Executive Pay and guidance for trustees on setting remuneration, p.4.]</a:t>
            </a:r>
            <a:endParaRPr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Clary et al (Arthur Stukas) - “Volunteers </a:t>
            </a:r>
            <a:r>
              <a:rPr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Motivations</a:t>
            </a:r>
            <a:r>
              <a:rPr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: Findings from a National Survey” (1996)</a:t>
            </a:r>
            <a:endParaRPr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Arthur Stukas - “Service-learning and psychology: Lessons from the psychology of volunteers’ motivations (1998)</a:t>
            </a:r>
            <a:endParaRPr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22" name="Google Shape;122;p19"/>
          <p:cNvSpPr txBox="1"/>
          <p:nvPr/>
        </p:nvSpPr>
        <p:spPr>
          <a:xfrm>
            <a:off x="2779450" y="849000"/>
            <a:ext cx="43062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262335"/>
        </a:solidFill>
      </p:bgPr>
    </p:bg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Google Shape;12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3875" y="-44275"/>
            <a:ext cx="9330274" cy="5248276"/>
          </a:xfrm>
          <a:prstGeom prst="rect">
            <a:avLst/>
          </a:prstGeom>
          <a:noFill/>
          <a:ln>
            <a:noFill/>
          </a:ln>
        </p:spPr>
      </p:pic>
      <p:sp>
        <p:nvSpPr>
          <p:cNvPr id="128" name="Google Shape;128;p20"/>
          <p:cNvSpPr txBox="1"/>
          <p:nvPr>
            <p:ph type="ctrTitle"/>
          </p:nvPr>
        </p:nvSpPr>
        <p:spPr>
          <a:xfrm>
            <a:off x="1087505" y="1004725"/>
            <a:ext cx="6969000" cy="10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Arthur Stukas</a:t>
            </a:r>
            <a:endParaRPr>
              <a:solidFill>
                <a:srgbClr val="000000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29" name="Google Shape;129;p20"/>
          <p:cNvSpPr txBox="1"/>
          <p:nvPr>
            <p:ph type="ctrTitle"/>
          </p:nvPr>
        </p:nvSpPr>
        <p:spPr>
          <a:xfrm>
            <a:off x="1225350" y="1828100"/>
            <a:ext cx="6693300" cy="44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000000"/>
                </a:solidFill>
              </a:rPr>
              <a:t>Volunteer Motivations</a:t>
            </a:r>
            <a:endParaRPr sz="2400">
              <a:solidFill>
                <a:srgbClr val="000000"/>
              </a:solidFill>
            </a:endParaRPr>
          </a:p>
        </p:txBody>
      </p:sp>
      <p:sp>
        <p:nvSpPr>
          <p:cNvPr id="130" name="Google Shape;130;p20"/>
          <p:cNvSpPr txBox="1"/>
          <p:nvPr/>
        </p:nvSpPr>
        <p:spPr>
          <a:xfrm>
            <a:off x="343575" y="1883425"/>
            <a:ext cx="2193300" cy="166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200">
                <a:latin typeface="Open Sans SemiBold"/>
                <a:ea typeface="Open Sans SemiBold"/>
                <a:cs typeface="Open Sans SemiBold"/>
                <a:sym typeface="Open Sans SemiBold"/>
              </a:rPr>
              <a:t>12x</a:t>
            </a:r>
            <a:endParaRPr sz="72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Open Sans SemiBold"/>
                <a:ea typeface="Open Sans SemiBold"/>
                <a:cs typeface="Open Sans SemiBold"/>
                <a:sym typeface="Open Sans SemiBold"/>
              </a:rPr>
              <a:t>More likely</a:t>
            </a:r>
            <a:endParaRPr sz="24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pic>
        <p:nvPicPr>
          <p:cNvPr id="131" name="Google Shape;131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25850" y="3578425"/>
            <a:ext cx="14287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79238" y="3545437"/>
            <a:ext cx="1385525" cy="1385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2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989418" y="3545438"/>
            <a:ext cx="1385525" cy="1385525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20"/>
          <p:cNvSpPr txBox="1"/>
          <p:nvPr/>
        </p:nvSpPr>
        <p:spPr>
          <a:xfrm>
            <a:off x="3475350" y="2243875"/>
            <a:ext cx="2193300" cy="94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Open Sans SemiBold"/>
                <a:ea typeface="Open Sans SemiBold"/>
                <a:cs typeface="Open Sans SemiBold"/>
                <a:sym typeface="Open Sans SemiBold"/>
              </a:rPr>
              <a:t>Career</a:t>
            </a:r>
            <a:endParaRPr sz="24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Open Sans SemiBold"/>
                <a:ea typeface="Open Sans SemiBold"/>
                <a:cs typeface="Open Sans SemiBold"/>
                <a:sym typeface="Open Sans SemiBold"/>
              </a:rPr>
              <a:t>Development</a:t>
            </a:r>
            <a:endParaRPr sz="24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35" name="Google Shape;135;p20"/>
          <p:cNvSpPr txBox="1"/>
          <p:nvPr/>
        </p:nvSpPr>
        <p:spPr>
          <a:xfrm>
            <a:off x="6585538" y="2243875"/>
            <a:ext cx="2193300" cy="94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Open Sans SemiBold"/>
                <a:ea typeface="Open Sans SemiBold"/>
                <a:cs typeface="Open Sans SemiBold"/>
                <a:sym typeface="Open Sans SemiBold"/>
              </a:rPr>
              <a:t>Social</a:t>
            </a:r>
            <a:endParaRPr sz="24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Open Sans SemiBold"/>
                <a:ea typeface="Open Sans SemiBold"/>
                <a:cs typeface="Open Sans SemiBold"/>
                <a:sym typeface="Open Sans SemiBold"/>
              </a:rPr>
              <a:t>Experience</a:t>
            </a:r>
            <a:endParaRPr sz="24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36" name="Google Shape;136;p20"/>
          <p:cNvSpPr txBox="1"/>
          <p:nvPr/>
        </p:nvSpPr>
        <p:spPr>
          <a:xfrm>
            <a:off x="157000" y="104650"/>
            <a:ext cx="45624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Why people volunteer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262335"/>
        </a:solidFill>
      </p:bgPr>
    </p:bg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3875" y="-44275"/>
            <a:ext cx="9330274" cy="5248276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21"/>
          <p:cNvSpPr txBox="1"/>
          <p:nvPr>
            <p:ph type="ctrTitle"/>
          </p:nvPr>
        </p:nvSpPr>
        <p:spPr>
          <a:xfrm>
            <a:off x="2619575" y="1409375"/>
            <a:ext cx="4000800" cy="56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000000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How people volunteer?</a:t>
            </a:r>
            <a:endParaRPr sz="2400">
              <a:solidFill>
                <a:srgbClr val="000000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pic>
        <p:nvPicPr>
          <p:cNvPr descr="Image result for ncvo logo" id="143" name="Google Shape;143;p21"/>
          <p:cNvPicPr preferRelativeResize="0"/>
          <p:nvPr/>
        </p:nvPicPr>
        <p:blipFill rotWithShape="1">
          <a:blip r:embed="rId4">
            <a:alphaModFix/>
          </a:blip>
          <a:srcRect b="14555" l="0" r="0" t="10493"/>
          <a:stretch/>
        </p:blipFill>
        <p:spPr>
          <a:xfrm>
            <a:off x="6783350" y="798450"/>
            <a:ext cx="2360650" cy="1178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38775" y="3545425"/>
            <a:ext cx="1374200" cy="137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958903" y="3571450"/>
            <a:ext cx="1322150" cy="1322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109725" y="3443650"/>
            <a:ext cx="1374200" cy="137420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21"/>
          <p:cNvSpPr txBox="1"/>
          <p:nvPr/>
        </p:nvSpPr>
        <p:spPr>
          <a:xfrm>
            <a:off x="314550" y="1928350"/>
            <a:ext cx="2360700" cy="168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0">
                <a:latin typeface="Open Sans SemiBold"/>
                <a:ea typeface="Open Sans SemiBold"/>
                <a:cs typeface="Open Sans SemiBold"/>
                <a:sym typeface="Open Sans SemiBold"/>
              </a:rPr>
              <a:t>8.1m</a:t>
            </a:r>
            <a:endParaRPr sz="60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Organise Event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48" name="Google Shape;148;p21"/>
          <p:cNvSpPr txBox="1"/>
          <p:nvPr/>
        </p:nvSpPr>
        <p:spPr>
          <a:xfrm>
            <a:off x="3545850" y="2057063"/>
            <a:ext cx="2052300" cy="143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0">
                <a:latin typeface="Open Sans SemiBold"/>
                <a:ea typeface="Open Sans SemiBold"/>
                <a:cs typeface="Open Sans SemiBold"/>
                <a:sym typeface="Open Sans SemiBold"/>
              </a:rPr>
              <a:t>5.6m</a:t>
            </a:r>
            <a:endParaRPr sz="60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Clerical Work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49" name="Google Shape;149;p21"/>
          <p:cNvSpPr txBox="1"/>
          <p:nvPr/>
        </p:nvSpPr>
        <p:spPr>
          <a:xfrm>
            <a:off x="6770675" y="2057063"/>
            <a:ext cx="2052300" cy="143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0">
                <a:latin typeface="Open Sans SemiBold"/>
                <a:ea typeface="Open Sans SemiBold"/>
                <a:cs typeface="Open Sans SemiBold"/>
                <a:sym typeface="Open Sans SemiBold"/>
              </a:rPr>
              <a:t>5.4m</a:t>
            </a:r>
            <a:endParaRPr sz="6000"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Open Sans SemiBold"/>
                <a:ea typeface="Open Sans SemiBold"/>
                <a:cs typeface="Open Sans SemiBold"/>
                <a:sym typeface="Open Sans SemiBold"/>
              </a:rPr>
              <a:t>Recruitment</a:t>
            </a:r>
            <a:endParaRPr sz="1800"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50" name="Google Shape;150;p21"/>
          <p:cNvSpPr txBox="1"/>
          <p:nvPr/>
        </p:nvSpPr>
        <p:spPr>
          <a:xfrm>
            <a:off x="157000" y="104650"/>
            <a:ext cx="47148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How people volunteer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262335"/>
        </a:solidFill>
      </p:bgPr>
    </p:bg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3875" y="-44275"/>
            <a:ext cx="9330274" cy="5248276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22"/>
          <p:cNvSpPr txBox="1"/>
          <p:nvPr>
            <p:ph type="ctrTitle"/>
          </p:nvPr>
        </p:nvSpPr>
        <p:spPr>
          <a:xfrm>
            <a:off x="281550" y="1115275"/>
            <a:ext cx="8797200" cy="330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00">
                <a:solidFill>
                  <a:srgbClr val="000000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“The organization is responsible for providing opportunities to volunteers to satisfy their primary motives, and if an organization can do this successfully, it can potentially increase the benefits for all. “</a:t>
            </a:r>
            <a:endParaRPr sz="2400">
              <a:solidFill>
                <a:srgbClr val="000000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57" name="Google Shape;157;p22"/>
          <p:cNvSpPr txBox="1"/>
          <p:nvPr/>
        </p:nvSpPr>
        <p:spPr>
          <a:xfrm>
            <a:off x="157000" y="104650"/>
            <a:ext cx="47148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Literature Review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Google Shape;162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35275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23"/>
          <p:cNvSpPr txBox="1"/>
          <p:nvPr>
            <p:ph type="title"/>
          </p:nvPr>
        </p:nvSpPr>
        <p:spPr>
          <a:xfrm>
            <a:off x="1698000" y="1897950"/>
            <a:ext cx="7446000" cy="134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Open Sans"/>
                <a:ea typeface="Open Sans"/>
                <a:cs typeface="Open Sans"/>
                <a:sym typeface="Open Sans"/>
              </a:rPr>
              <a:t>“Matthew’s House exists to provide a warm and welcoming building in the heart of Swansea, with the expressed intention of being accessible for the homeless and most vulnerable in Swansea.” </a:t>
            </a:r>
            <a:endParaRPr b="1" sz="2400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2400"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68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24"/>
          <p:cNvSpPr/>
          <p:nvPr/>
        </p:nvSpPr>
        <p:spPr>
          <a:xfrm>
            <a:off x="152250" y="119625"/>
            <a:ext cx="2620800" cy="543600"/>
          </a:xfrm>
          <a:prstGeom prst="rect">
            <a:avLst/>
          </a:prstGeom>
          <a:solidFill>
            <a:srgbClr val="2D2D7F"/>
          </a:solidFill>
          <a:ln cap="flat" cmpd="sng" w="9525">
            <a:solidFill>
              <a:srgbClr val="2D2D7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0" name="Google Shape;170;p24"/>
          <p:cNvSpPr txBox="1"/>
          <p:nvPr/>
        </p:nvSpPr>
        <p:spPr>
          <a:xfrm>
            <a:off x="152250" y="140175"/>
            <a:ext cx="45624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Interviews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71" name="Google Shape;171;p24"/>
          <p:cNvSpPr/>
          <p:nvPr/>
        </p:nvSpPr>
        <p:spPr>
          <a:xfrm>
            <a:off x="761200" y="1522400"/>
            <a:ext cx="6437400" cy="34797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24"/>
          <p:cNvSpPr/>
          <p:nvPr/>
        </p:nvSpPr>
        <p:spPr>
          <a:xfrm>
            <a:off x="1163700" y="1837925"/>
            <a:ext cx="6437400" cy="34797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24"/>
          <p:cNvSpPr txBox="1"/>
          <p:nvPr/>
        </p:nvSpPr>
        <p:spPr>
          <a:xfrm>
            <a:off x="89450" y="1565950"/>
            <a:ext cx="4382400" cy="314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u="sng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Thom Lynch</a:t>
            </a:r>
            <a:endParaRPr sz="1800" u="sng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Project Manager at Matthews House</a:t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sp>
        <p:nvSpPr>
          <p:cNvPr id="174" name="Google Shape;174;p24"/>
          <p:cNvSpPr txBox="1"/>
          <p:nvPr/>
        </p:nvSpPr>
        <p:spPr>
          <a:xfrm>
            <a:off x="4103225" y="1522400"/>
            <a:ext cx="4382400" cy="314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u="sng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Ellie Phillips</a:t>
            </a:r>
            <a:endParaRPr sz="1800" u="sng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22860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Project Coordinator at Matthews House</a:t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22860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22860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800" u="sng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  <p:pic>
        <p:nvPicPr>
          <p:cNvPr id="175" name="Google Shape;175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613338" y="2959100"/>
            <a:ext cx="1538125" cy="1538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Google Shape;180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25"/>
          <p:cNvSpPr/>
          <p:nvPr/>
        </p:nvSpPr>
        <p:spPr>
          <a:xfrm>
            <a:off x="152250" y="119625"/>
            <a:ext cx="2620800" cy="543600"/>
          </a:xfrm>
          <a:prstGeom prst="rect">
            <a:avLst/>
          </a:prstGeom>
          <a:solidFill>
            <a:srgbClr val="2D2D7F"/>
          </a:solidFill>
          <a:ln cap="flat" cmpd="sng" w="9525">
            <a:solidFill>
              <a:srgbClr val="2D2D7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p25"/>
          <p:cNvSpPr txBox="1"/>
          <p:nvPr/>
        </p:nvSpPr>
        <p:spPr>
          <a:xfrm>
            <a:off x="157000" y="104650"/>
            <a:ext cx="45624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83" name="Google Shape;183;p25"/>
          <p:cNvSpPr/>
          <p:nvPr/>
        </p:nvSpPr>
        <p:spPr>
          <a:xfrm>
            <a:off x="761200" y="1522400"/>
            <a:ext cx="6437400" cy="34797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25"/>
          <p:cNvSpPr/>
          <p:nvPr/>
        </p:nvSpPr>
        <p:spPr>
          <a:xfrm>
            <a:off x="1163700" y="1837925"/>
            <a:ext cx="6437400" cy="34797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" name="Google Shape;185;p25"/>
          <p:cNvSpPr txBox="1"/>
          <p:nvPr/>
        </p:nvSpPr>
        <p:spPr>
          <a:xfrm>
            <a:off x="152250" y="140175"/>
            <a:ext cx="4562400" cy="5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Questionnaires</a:t>
            </a:r>
            <a:endParaRPr b="1" sz="30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86" name="Google Shape;186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2325" y="2163500"/>
            <a:ext cx="1932850" cy="1932850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5"/>
          <p:cNvSpPr txBox="1"/>
          <p:nvPr/>
        </p:nvSpPr>
        <p:spPr>
          <a:xfrm>
            <a:off x="3111350" y="1600650"/>
            <a:ext cx="4382400" cy="314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17 Matthews House volunteers partook in the questionnaire</a:t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Wide range of demographics across age ranges and different education levels</a:t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Valuable insight in to the perception of technology gathered from target audience</a:t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  <a:p>
            <a:pPr indent="0" lvl="0" marL="0" rtl="0" algn="ctr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SemiBold"/>
              <a:ea typeface="Open Sans SemiBold"/>
              <a:cs typeface="Open Sans SemiBold"/>
              <a:sym typeface="Open Sans SemiBold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Google Shape;192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Google Shape;197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Google Shape;202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28"/>
          <p:cNvSpPr txBox="1"/>
          <p:nvPr/>
        </p:nvSpPr>
        <p:spPr>
          <a:xfrm>
            <a:off x="1004475" y="1656800"/>
            <a:ext cx="7845600" cy="42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System Demonstration</a:t>
            </a:r>
            <a:endParaRPr b="1" sz="48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" name="Google Shape;208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29"/>
          <p:cNvSpPr txBox="1"/>
          <p:nvPr/>
        </p:nvSpPr>
        <p:spPr>
          <a:xfrm>
            <a:off x="608225" y="1656800"/>
            <a:ext cx="7845600" cy="42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Questions?</a:t>
            </a:r>
            <a:endParaRPr b="1" sz="480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