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304" r:id="rId2"/>
    <p:sldId id="260" r:id="rId3"/>
    <p:sldId id="261" r:id="rId4"/>
    <p:sldId id="343" r:id="rId5"/>
    <p:sldId id="257" r:id="rId6"/>
    <p:sldId id="306" r:id="rId7"/>
    <p:sldId id="307" r:id="rId8"/>
    <p:sldId id="312" r:id="rId9"/>
    <p:sldId id="313" r:id="rId10"/>
    <p:sldId id="316" r:id="rId11"/>
    <p:sldId id="320" r:id="rId12"/>
    <p:sldId id="324" r:id="rId13"/>
    <p:sldId id="286" r:id="rId14"/>
    <p:sldId id="331" r:id="rId15"/>
    <p:sldId id="336" r:id="rId16"/>
    <p:sldId id="337" r:id="rId17"/>
    <p:sldId id="338" r:id="rId18"/>
    <p:sldId id="256" r:id="rId19"/>
    <p:sldId id="347" r:id="rId20"/>
    <p:sldId id="348" r:id="rId21"/>
    <p:sldId id="351" r:id="rId22"/>
    <p:sldId id="353" r:id="rId23"/>
    <p:sldId id="354" r:id="rId24"/>
    <p:sldId id="355" r:id="rId25"/>
    <p:sldId id="356" r:id="rId26"/>
    <p:sldId id="358" r:id="rId27"/>
    <p:sldId id="401" r:id="rId28"/>
    <p:sldId id="360" r:id="rId29"/>
    <p:sldId id="366" r:id="rId30"/>
    <p:sldId id="379" r:id="rId31"/>
    <p:sldId id="384" r:id="rId32"/>
    <p:sldId id="385" r:id="rId33"/>
    <p:sldId id="386" r:id="rId34"/>
    <p:sldId id="402" r:id="rId35"/>
    <p:sldId id="263" r:id="rId36"/>
    <p:sldId id="400" r:id="rId37"/>
    <p:sldId id="265" r:id="rId38"/>
    <p:sldId id="266" r:id="rId39"/>
    <p:sldId id="267" r:id="rId40"/>
    <p:sldId id="269" r:id="rId41"/>
    <p:sldId id="270" r:id="rId42"/>
    <p:sldId id="271" r:id="rId43"/>
    <p:sldId id="272" r:id="rId44"/>
    <p:sldId id="277" r:id="rId45"/>
    <p:sldId id="278" r:id="rId46"/>
    <p:sldId id="297" r:id="rId47"/>
    <p:sldId id="298" r:id="rId48"/>
    <p:sldId id="299" r:id="rId49"/>
    <p:sldId id="300" r:id="rId50"/>
    <p:sldId id="302" r:id="rId51"/>
    <p:sldId id="294" r:id="rId52"/>
    <p:sldId id="340" r:id="rId53"/>
    <p:sldId id="341" r:id="rId54"/>
    <p:sldId id="397" r:id="rId55"/>
    <p:sldId id="295"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458" autoAdjust="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sorterViewPr>
    <p:cViewPr>
      <p:scale>
        <a:sx n="200" d="100"/>
        <a:sy n="200" d="100"/>
      </p:scale>
      <p:origin x="0" y="-1891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DAAAD4-375F-4512-8097-EC084E592F66}" type="doc">
      <dgm:prSet loTypeId="urn:microsoft.com/office/officeart/2005/8/layout/pyramid1" loCatId="pyramid" qsTypeId="urn:microsoft.com/office/officeart/2005/8/quickstyle/3d2" qsCatId="3D" csTypeId="urn:microsoft.com/office/officeart/2005/8/colors/colorful5" csCatId="colorful" phldr="1"/>
      <dgm:spPr/>
    </dgm:pt>
    <dgm:pt modelId="{CFC0E85A-A8C8-4DA2-A56A-8DEE96F1B688}">
      <dgm:prSet phldrT="[Text]"/>
      <dgm:spPr/>
      <dgm:t>
        <a:bodyPr/>
        <a:lstStyle/>
        <a:p>
          <a:pPr algn="ctr"/>
          <a:r>
            <a:rPr lang="en-GB" b="1" dirty="0"/>
            <a:t>Tier 4: </a:t>
          </a:r>
        </a:p>
        <a:p>
          <a:pPr algn="ctr"/>
          <a:r>
            <a:rPr lang="en-GB" b="1" dirty="0"/>
            <a:t>Acute services</a:t>
          </a:r>
        </a:p>
        <a:p>
          <a:pPr algn="ctr"/>
          <a:r>
            <a:rPr lang="en-GB" b="1" dirty="0"/>
            <a:t>(LRI)</a:t>
          </a:r>
        </a:p>
      </dgm:t>
    </dgm:pt>
    <dgm:pt modelId="{B71078D7-F445-422E-B3CD-C08F02ECD85A}" type="parTrans" cxnId="{1A728AAC-AE60-42C8-BEEA-A421E235758A}">
      <dgm:prSet/>
      <dgm:spPr/>
      <dgm:t>
        <a:bodyPr/>
        <a:lstStyle/>
        <a:p>
          <a:pPr algn="ctr"/>
          <a:endParaRPr lang="en-GB"/>
        </a:p>
      </dgm:t>
    </dgm:pt>
    <dgm:pt modelId="{1160D7F0-C63B-4495-A465-83CC390F9CB1}" type="sibTrans" cxnId="{1A728AAC-AE60-42C8-BEEA-A421E235758A}">
      <dgm:prSet/>
      <dgm:spPr/>
      <dgm:t>
        <a:bodyPr/>
        <a:lstStyle/>
        <a:p>
          <a:pPr algn="ctr"/>
          <a:endParaRPr lang="en-GB"/>
        </a:p>
      </dgm:t>
    </dgm:pt>
    <dgm:pt modelId="{DBBC73A3-E943-4D26-AB18-AC89C0591472}">
      <dgm:prSet phldrT="[Text]"/>
      <dgm:spPr/>
      <dgm:t>
        <a:bodyPr/>
        <a:lstStyle/>
        <a:p>
          <a:pPr algn="ctr"/>
          <a:r>
            <a:rPr lang="en-GB" b="1" dirty="0"/>
            <a:t>Tier 3: </a:t>
          </a:r>
        </a:p>
        <a:p>
          <a:pPr algn="ctr"/>
          <a:r>
            <a:rPr lang="en-GB" b="1" dirty="0"/>
            <a:t>Community Super Hub</a:t>
          </a:r>
        </a:p>
        <a:p>
          <a:pPr algn="ctr"/>
          <a:r>
            <a:rPr lang="en-GB" b="1" dirty="0"/>
            <a:t>24/7 access to diagnostics + observation service</a:t>
          </a:r>
        </a:p>
      </dgm:t>
    </dgm:pt>
    <dgm:pt modelId="{A86EABDB-E515-415F-9D8A-53600FA90188}" type="parTrans" cxnId="{CD3855F8-E728-44E7-9F55-5710BE67985D}">
      <dgm:prSet/>
      <dgm:spPr/>
      <dgm:t>
        <a:bodyPr/>
        <a:lstStyle/>
        <a:p>
          <a:pPr algn="ctr"/>
          <a:endParaRPr lang="en-GB"/>
        </a:p>
      </dgm:t>
    </dgm:pt>
    <dgm:pt modelId="{08588F24-BEBE-47BC-897D-53CA44D9736D}" type="sibTrans" cxnId="{CD3855F8-E728-44E7-9F55-5710BE67985D}">
      <dgm:prSet/>
      <dgm:spPr/>
      <dgm:t>
        <a:bodyPr/>
        <a:lstStyle/>
        <a:p>
          <a:pPr algn="ctr"/>
          <a:endParaRPr lang="en-GB"/>
        </a:p>
      </dgm:t>
    </dgm:pt>
    <dgm:pt modelId="{5FDEBC97-315F-41A0-B072-012A2D71E6A4}">
      <dgm:prSet phldrT="[Text]"/>
      <dgm:spPr/>
      <dgm:t>
        <a:bodyPr/>
        <a:lstStyle/>
        <a:p>
          <a:pPr algn="ctr"/>
          <a:r>
            <a:rPr lang="en-GB" b="1" dirty="0"/>
            <a:t>Tier 2: Community hub</a:t>
          </a:r>
        </a:p>
        <a:p>
          <a:pPr algn="ctr"/>
          <a:r>
            <a:rPr lang="en-GB" b="1" dirty="0"/>
            <a:t>8am up to 10pm Access to limited diagnostics/ambulatory care</a:t>
          </a:r>
        </a:p>
      </dgm:t>
    </dgm:pt>
    <dgm:pt modelId="{93A88B65-DDA9-415C-874D-D75FAA00DF69}" type="parTrans" cxnId="{F9D06D65-9C2C-4088-8D98-0B0E6F9A458B}">
      <dgm:prSet/>
      <dgm:spPr/>
      <dgm:t>
        <a:bodyPr/>
        <a:lstStyle/>
        <a:p>
          <a:pPr algn="ctr"/>
          <a:endParaRPr lang="en-GB"/>
        </a:p>
      </dgm:t>
    </dgm:pt>
    <dgm:pt modelId="{698BEF18-C997-4ABC-98A9-B9CE7BF3D27A}" type="sibTrans" cxnId="{F9D06D65-9C2C-4088-8D98-0B0E6F9A458B}">
      <dgm:prSet/>
      <dgm:spPr/>
      <dgm:t>
        <a:bodyPr/>
        <a:lstStyle/>
        <a:p>
          <a:pPr algn="ctr"/>
          <a:endParaRPr lang="en-GB"/>
        </a:p>
      </dgm:t>
    </dgm:pt>
    <dgm:pt modelId="{68217760-D830-451B-81EB-2B41AE2F42ED}">
      <dgm:prSet phldrT="[Text]"/>
      <dgm:spPr/>
      <dgm:t>
        <a:bodyPr/>
        <a:lstStyle/>
        <a:p>
          <a:pPr algn="ctr"/>
          <a:r>
            <a:rPr lang="en-GB" b="1" dirty="0"/>
            <a:t>Tier 1: GP hubs</a:t>
          </a:r>
        </a:p>
        <a:p>
          <a:pPr algn="ctr"/>
          <a:r>
            <a:rPr lang="en-GB" b="1" dirty="0"/>
            <a:t>Access to extended general practice – 7 days a week  </a:t>
          </a:r>
        </a:p>
      </dgm:t>
    </dgm:pt>
    <dgm:pt modelId="{B91ED87E-7813-4435-AD21-0756347107BB}" type="parTrans" cxnId="{6FEF4314-10E8-41BE-8268-57027D5EF44D}">
      <dgm:prSet/>
      <dgm:spPr/>
      <dgm:t>
        <a:bodyPr/>
        <a:lstStyle/>
        <a:p>
          <a:pPr algn="ctr"/>
          <a:endParaRPr lang="en-GB"/>
        </a:p>
      </dgm:t>
    </dgm:pt>
    <dgm:pt modelId="{B6B963E0-2857-43F8-8EDE-A7022870664E}" type="sibTrans" cxnId="{6FEF4314-10E8-41BE-8268-57027D5EF44D}">
      <dgm:prSet/>
      <dgm:spPr/>
      <dgm:t>
        <a:bodyPr/>
        <a:lstStyle/>
        <a:p>
          <a:pPr algn="ctr"/>
          <a:endParaRPr lang="en-GB"/>
        </a:p>
      </dgm:t>
    </dgm:pt>
    <dgm:pt modelId="{6051847B-3669-447F-9AA6-3EC0F1838FA4}" type="pres">
      <dgm:prSet presAssocID="{40DAAAD4-375F-4512-8097-EC084E592F66}" presName="Name0" presStyleCnt="0">
        <dgm:presLayoutVars>
          <dgm:dir/>
          <dgm:animLvl val="lvl"/>
          <dgm:resizeHandles val="exact"/>
        </dgm:presLayoutVars>
      </dgm:prSet>
      <dgm:spPr/>
    </dgm:pt>
    <dgm:pt modelId="{8F039D3C-D631-4536-8F40-54DB1F0E54B2}" type="pres">
      <dgm:prSet presAssocID="{CFC0E85A-A8C8-4DA2-A56A-8DEE96F1B688}" presName="Name8" presStyleCnt="0"/>
      <dgm:spPr/>
    </dgm:pt>
    <dgm:pt modelId="{33E6A5F7-BBAF-4E1B-B74D-79D8344734F6}" type="pres">
      <dgm:prSet presAssocID="{CFC0E85A-A8C8-4DA2-A56A-8DEE96F1B688}" presName="level" presStyleLbl="node1" presStyleIdx="0" presStyleCnt="4">
        <dgm:presLayoutVars>
          <dgm:chMax val="1"/>
          <dgm:bulletEnabled val="1"/>
        </dgm:presLayoutVars>
      </dgm:prSet>
      <dgm:spPr/>
    </dgm:pt>
    <dgm:pt modelId="{BD31A0C6-201F-4762-B2D6-B6CD3F73BAD7}" type="pres">
      <dgm:prSet presAssocID="{CFC0E85A-A8C8-4DA2-A56A-8DEE96F1B688}" presName="levelTx" presStyleLbl="revTx" presStyleIdx="0" presStyleCnt="0">
        <dgm:presLayoutVars>
          <dgm:chMax val="1"/>
          <dgm:bulletEnabled val="1"/>
        </dgm:presLayoutVars>
      </dgm:prSet>
      <dgm:spPr/>
    </dgm:pt>
    <dgm:pt modelId="{3E69906A-4355-432F-8003-6B4B4C916E04}" type="pres">
      <dgm:prSet presAssocID="{DBBC73A3-E943-4D26-AB18-AC89C0591472}" presName="Name8" presStyleCnt="0"/>
      <dgm:spPr/>
    </dgm:pt>
    <dgm:pt modelId="{0CC42A07-9C79-475E-9231-46ABB0B147AB}" type="pres">
      <dgm:prSet presAssocID="{DBBC73A3-E943-4D26-AB18-AC89C0591472}" presName="level" presStyleLbl="node1" presStyleIdx="1" presStyleCnt="4">
        <dgm:presLayoutVars>
          <dgm:chMax val="1"/>
          <dgm:bulletEnabled val="1"/>
        </dgm:presLayoutVars>
      </dgm:prSet>
      <dgm:spPr/>
    </dgm:pt>
    <dgm:pt modelId="{8E88DBB0-C833-47CD-858E-B57BCD5F04BB}" type="pres">
      <dgm:prSet presAssocID="{DBBC73A3-E943-4D26-AB18-AC89C0591472}" presName="levelTx" presStyleLbl="revTx" presStyleIdx="0" presStyleCnt="0">
        <dgm:presLayoutVars>
          <dgm:chMax val="1"/>
          <dgm:bulletEnabled val="1"/>
        </dgm:presLayoutVars>
      </dgm:prSet>
      <dgm:spPr/>
    </dgm:pt>
    <dgm:pt modelId="{440F6E7D-3E6E-4C6C-86C8-5287531019FA}" type="pres">
      <dgm:prSet presAssocID="{5FDEBC97-315F-41A0-B072-012A2D71E6A4}" presName="Name8" presStyleCnt="0"/>
      <dgm:spPr/>
    </dgm:pt>
    <dgm:pt modelId="{A5E35B9F-2443-4C1E-8DFD-C2EE5B849BCA}" type="pres">
      <dgm:prSet presAssocID="{5FDEBC97-315F-41A0-B072-012A2D71E6A4}" presName="level" presStyleLbl="node1" presStyleIdx="2" presStyleCnt="4">
        <dgm:presLayoutVars>
          <dgm:chMax val="1"/>
          <dgm:bulletEnabled val="1"/>
        </dgm:presLayoutVars>
      </dgm:prSet>
      <dgm:spPr/>
    </dgm:pt>
    <dgm:pt modelId="{53A05CCF-45F6-45FC-B333-6694B93ADF70}" type="pres">
      <dgm:prSet presAssocID="{5FDEBC97-315F-41A0-B072-012A2D71E6A4}" presName="levelTx" presStyleLbl="revTx" presStyleIdx="0" presStyleCnt="0">
        <dgm:presLayoutVars>
          <dgm:chMax val="1"/>
          <dgm:bulletEnabled val="1"/>
        </dgm:presLayoutVars>
      </dgm:prSet>
      <dgm:spPr/>
    </dgm:pt>
    <dgm:pt modelId="{B52828C6-1E71-46EC-B1A7-012E4BE10627}" type="pres">
      <dgm:prSet presAssocID="{68217760-D830-451B-81EB-2B41AE2F42ED}" presName="Name8" presStyleCnt="0"/>
      <dgm:spPr/>
    </dgm:pt>
    <dgm:pt modelId="{006B50E7-D8A0-42E5-A8AE-2AFAA246E50B}" type="pres">
      <dgm:prSet presAssocID="{68217760-D830-451B-81EB-2B41AE2F42ED}" presName="level" presStyleLbl="node1" presStyleIdx="3" presStyleCnt="4" custLinFactNeighborX="-2028" custLinFactNeighborY="3644">
        <dgm:presLayoutVars>
          <dgm:chMax val="1"/>
          <dgm:bulletEnabled val="1"/>
        </dgm:presLayoutVars>
      </dgm:prSet>
      <dgm:spPr/>
    </dgm:pt>
    <dgm:pt modelId="{CB554C8A-2694-4A9E-BE54-87089AEFA5F2}" type="pres">
      <dgm:prSet presAssocID="{68217760-D830-451B-81EB-2B41AE2F42ED}" presName="levelTx" presStyleLbl="revTx" presStyleIdx="0" presStyleCnt="0">
        <dgm:presLayoutVars>
          <dgm:chMax val="1"/>
          <dgm:bulletEnabled val="1"/>
        </dgm:presLayoutVars>
      </dgm:prSet>
      <dgm:spPr/>
    </dgm:pt>
  </dgm:ptLst>
  <dgm:cxnLst>
    <dgm:cxn modelId="{C310B40F-4BE5-453D-B46E-1E2848898F42}" type="presOf" srcId="{40DAAAD4-375F-4512-8097-EC084E592F66}" destId="{6051847B-3669-447F-9AA6-3EC0F1838FA4}" srcOrd="0" destOrd="0" presId="urn:microsoft.com/office/officeart/2005/8/layout/pyramid1"/>
    <dgm:cxn modelId="{6FEF4314-10E8-41BE-8268-57027D5EF44D}" srcId="{40DAAAD4-375F-4512-8097-EC084E592F66}" destId="{68217760-D830-451B-81EB-2B41AE2F42ED}" srcOrd="3" destOrd="0" parTransId="{B91ED87E-7813-4435-AD21-0756347107BB}" sibTransId="{B6B963E0-2857-43F8-8EDE-A7022870664E}"/>
    <dgm:cxn modelId="{498B9D2A-949A-401F-8817-AF662E9A428B}" type="presOf" srcId="{68217760-D830-451B-81EB-2B41AE2F42ED}" destId="{006B50E7-D8A0-42E5-A8AE-2AFAA246E50B}" srcOrd="0" destOrd="0" presId="urn:microsoft.com/office/officeart/2005/8/layout/pyramid1"/>
    <dgm:cxn modelId="{68EEC42C-7CF9-4705-B28D-D074E9A7E5A0}" type="presOf" srcId="{DBBC73A3-E943-4D26-AB18-AC89C0591472}" destId="{8E88DBB0-C833-47CD-858E-B57BCD5F04BB}" srcOrd="1" destOrd="0" presId="urn:microsoft.com/office/officeart/2005/8/layout/pyramid1"/>
    <dgm:cxn modelId="{F9D06D65-9C2C-4088-8D98-0B0E6F9A458B}" srcId="{40DAAAD4-375F-4512-8097-EC084E592F66}" destId="{5FDEBC97-315F-41A0-B072-012A2D71E6A4}" srcOrd="2" destOrd="0" parTransId="{93A88B65-DDA9-415C-874D-D75FAA00DF69}" sibTransId="{698BEF18-C997-4ABC-98A9-B9CE7BF3D27A}"/>
    <dgm:cxn modelId="{5093DE71-369E-4785-AAF7-DF6D9D11049B}" type="presOf" srcId="{68217760-D830-451B-81EB-2B41AE2F42ED}" destId="{CB554C8A-2694-4A9E-BE54-87089AEFA5F2}" srcOrd="1" destOrd="0" presId="urn:microsoft.com/office/officeart/2005/8/layout/pyramid1"/>
    <dgm:cxn modelId="{3271A355-40F9-49A5-BC65-CCD7897F9D7C}" type="presOf" srcId="{5FDEBC97-315F-41A0-B072-012A2D71E6A4}" destId="{A5E35B9F-2443-4C1E-8DFD-C2EE5B849BCA}" srcOrd="0" destOrd="0" presId="urn:microsoft.com/office/officeart/2005/8/layout/pyramid1"/>
    <dgm:cxn modelId="{19AADF7B-2F6D-4F49-8739-7B684B86222D}" type="presOf" srcId="{DBBC73A3-E943-4D26-AB18-AC89C0591472}" destId="{0CC42A07-9C79-475E-9231-46ABB0B147AB}" srcOrd="0" destOrd="0" presId="urn:microsoft.com/office/officeart/2005/8/layout/pyramid1"/>
    <dgm:cxn modelId="{D82B5F85-88C5-427C-807F-84FFC37758FD}" type="presOf" srcId="{5FDEBC97-315F-41A0-B072-012A2D71E6A4}" destId="{53A05CCF-45F6-45FC-B333-6694B93ADF70}" srcOrd="1" destOrd="0" presId="urn:microsoft.com/office/officeart/2005/8/layout/pyramid1"/>
    <dgm:cxn modelId="{1A728AAC-AE60-42C8-BEEA-A421E235758A}" srcId="{40DAAAD4-375F-4512-8097-EC084E592F66}" destId="{CFC0E85A-A8C8-4DA2-A56A-8DEE96F1B688}" srcOrd="0" destOrd="0" parTransId="{B71078D7-F445-422E-B3CD-C08F02ECD85A}" sibTransId="{1160D7F0-C63B-4495-A465-83CC390F9CB1}"/>
    <dgm:cxn modelId="{8942FDB9-5CAC-4103-85B0-63879E95DD6A}" type="presOf" srcId="{CFC0E85A-A8C8-4DA2-A56A-8DEE96F1B688}" destId="{33E6A5F7-BBAF-4E1B-B74D-79D8344734F6}" srcOrd="0" destOrd="0" presId="urn:microsoft.com/office/officeart/2005/8/layout/pyramid1"/>
    <dgm:cxn modelId="{8284E4E8-69A3-4445-B661-D780A59D4C4A}" type="presOf" srcId="{CFC0E85A-A8C8-4DA2-A56A-8DEE96F1B688}" destId="{BD31A0C6-201F-4762-B2D6-B6CD3F73BAD7}" srcOrd="1" destOrd="0" presId="urn:microsoft.com/office/officeart/2005/8/layout/pyramid1"/>
    <dgm:cxn modelId="{CD3855F8-E728-44E7-9F55-5710BE67985D}" srcId="{40DAAAD4-375F-4512-8097-EC084E592F66}" destId="{DBBC73A3-E943-4D26-AB18-AC89C0591472}" srcOrd="1" destOrd="0" parTransId="{A86EABDB-E515-415F-9D8A-53600FA90188}" sibTransId="{08588F24-BEBE-47BC-897D-53CA44D9736D}"/>
    <dgm:cxn modelId="{4A97B282-A8B6-4195-9EEF-36DB1C669118}" type="presParOf" srcId="{6051847B-3669-447F-9AA6-3EC0F1838FA4}" destId="{8F039D3C-D631-4536-8F40-54DB1F0E54B2}" srcOrd="0" destOrd="0" presId="urn:microsoft.com/office/officeart/2005/8/layout/pyramid1"/>
    <dgm:cxn modelId="{FC7F8F95-98D7-4622-97D1-33A7D8908570}" type="presParOf" srcId="{8F039D3C-D631-4536-8F40-54DB1F0E54B2}" destId="{33E6A5F7-BBAF-4E1B-B74D-79D8344734F6}" srcOrd="0" destOrd="0" presId="urn:microsoft.com/office/officeart/2005/8/layout/pyramid1"/>
    <dgm:cxn modelId="{A75764B1-3912-4F1B-A6F5-739E242F9030}" type="presParOf" srcId="{8F039D3C-D631-4536-8F40-54DB1F0E54B2}" destId="{BD31A0C6-201F-4762-B2D6-B6CD3F73BAD7}" srcOrd="1" destOrd="0" presId="urn:microsoft.com/office/officeart/2005/8/layout/pyramid1"/>
    <dgm:cxn modelId="{1EC38140-A68B-486D-AB1E-42A3B8A7A47D}" type="presParOf" srcId="{6051847B-3669-447F-9AA6-3EC0F1838FA4}" destId="{3E69906A-4355-432F-8003-6B4B4C916E04}" srcOrd="1" destOrd="0" presId="urn:microsoft.com/office/officeart/2005/8/layout/pyramid1"/>
    <dgm:cxn modelId="{899907BB-A196-4E17-99ED-34163D952E9E}" type="presParOf" srcId="{3E69906A-4355-432F-8003-6B4B4C916E04}" destId="{0CC42A07-9C79-475E-9231-46ABB0B147AB}" srcOrd="0" destOrd="0" presId="urn:microsoft.com/office/officeart/2005/8/layout/pyramid1"/>
    <dgm:cxn modelId="{CEF15D50-9D47-4980-A519-6BA44B5C5BAE}" type="presParOf" srcId="{3E69906A-4355-432F-8003-6B4B4C916E04}" destId="{8E88DBB0-C833-47CD-858E-B57BCD5F04BB}" srcOrd="1" destOrd="0" presId="urn:microsoft.com/office/officeart/2005/8/layout/pyramid1"/>
    <dgm:cxn modelId="{9D6DFB8C-A70B-4F5F-8279-D4467ABD3D46}" type="presParOf" srcId="{6051847B-3669-447F-9AA6-3EC0F1838FA4}" destId="{440F6E7D-3E6E-4C6C-86C8-5287531019FA}" srcOrd="2" destOrd="0" presId="urn:microsoft.com/office/officeart/2005/8/layout/pyramid1"/>
    <dgm:cxn modelId="{D1B7A55E-1D83-4AD5-BEB8-171FE17EA836}" type="presParOf" srcId="{440F6E7D-3E6E-4C6C-86C8-5287531019FA}" destId="{A5E35B9F-2443-4C1E-8DFD-C2EE5B849BCA}" srcOrd="0" destOrd="0" presId="urn:microsoft.com/office/officeart/2005/8/layout/pyramid1"/>
    <dgm:cxn modelId="{DFAEEB4C-2AC1-4267-AE2A-5A9B2BAA985D}" type="presParOf" srcId="{440F6E7D-3E6E-4C6C-86C8-5287531019FA}" destId="{53A05CCF-45F6-45FC-B333-6694B93ADF70}" srcOrd="1" destOrd="0" presId="urn:microsoft.com/office/officeart/2005/8/layout/pyramid1"/>
    <dgm:cxn modelId="{4A08BD22-3A2D-4496-B038-8C083692C0E3}" type="presParOf" srcId="{6051847B-3669-447F-9AA6-3EC0F1838FA4}" destId="{B52828C6-1E71-46EC-B1A7-012E4BE10627}" srcOrd="3" destOrd="0" presId="urn:microsoft.com/office/officeart/2005/8/layout/pyramid1"/>
    <dgm:cxn modelId="{32F8AFFD-530B-4B21-8DA2-E081C1A3B626}" type="presParOf" srcId="{B52828C6-1E71-46EC-B1A7-012E4BE10627}" destId="{006B50E7-D8A0-42E5-A8AE-2AFAA246E50B}" srcOrd="0" destOrd="0" presId="urn:microsoft.com/office/officeart/2005/8/layout/pyramid1"/>
    <dgm:cxn modelId="{973EC390-C2F6-4168-A4A0-0DAE972716EE}" type="presParOf" srcId="{B52828C6-1E71-46EC-B1A7-012E4BE10627}" destId="{CB554C8A-2694-4A9E-BE54-87089AEFA5F2}"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6A5F7-BBAF-4E1B-B74D-79D8344734F6}">
      <dsp:nvSpPr>
        <dsp:cNvPr id="0" name=""/>
        <dsp:cNvSpPr/>
      </dsp:nvSpPr>
      <dsp:spPr>
        <a:xfrm>
          <a:off x="1963512" y="0"/>
          <a:ext cx="1309008" cy="1036631"/>
        </a:xfrm>
        <a:prstGeom prst="trapezoid">
          <a:avLst>
            <a:gd name="adj" fmla="val 63138"/>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4: </a:t>
          </a:r>
        </a:p>
        <a:p>
          <a:pPr marL="0" lvl="0" indent="0" algn="ctr" defTabSz="533400">
            <a:lnSpc>
              <a:spcPct val="90000"/>
            </a:lnSpc>
            <a:spcBef>
              <a:spcPct val="0"/>
            </a:spcBef>
            <a:spcAft>
              <a:spcPct val="35000"/>
            </a:spcAft>
            <a:buNone/>
          </a:pPr>
          <a:r>
            <a:rPr lang="en-GB" sz="1200" b="1" kern="1200" dirty="0"/>
            <a:t>Acute services</a:t>
          </a:r>
        </a:p>
        <a:p>
          <a:pPr marL="0" lvl="0" indent="0" algn="ctr" defTabSz="533400">
            <a:lnSpc>
              <a:spcPct val="90000"/>
            </a:lnSpc>
            <a:spcBef>
              <a:spcPct val="0"/>
            </a:spcBef>
            <a:spcAft>
              <a:spcPct val="35000"/>
            </a:spcAft>
            <a:buNone/>
          </a:pPr>
          <a:r>
            <a:rPr lang="en-GB" sz="1200" b="1" kern="1200" dirty="0"/>
            <a:t>(LRI)</a:t>
          </a:r>
        </a:p>
      </dsp:txBody>
      <dsp:txXfrm>
        <a:off x="1963512" y="0"/>
        <a:ext cx="1309008" cy="1036631"/>
      </dsp:txXfrm>
    </dsp:sp>
    <dsp:sp modelId="{0CC42A07-9C79-475E-9231-46ABB0B147AB}">
      <dsp:nvSpPr>
        <dsp:cNvPr id="0" name=""/>
        <dsp:cNvSpPr/>
      </dsp:nvSpPr>
      <dsp:spPr>
        <a:xfrm>
          <a:off x="1309008" y="1036631"/>
          <a:ext cx="2618016" cy="1036631"/>
        </a:xfrm>
        <a:prstGeom prst="trapezoid">
          <a:avLst>
            <a:gd name="adj" fmla="val 63138"/>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3: </a:t>
          </a:r>
        </a:p>
        <a:p>
          <a:pPr marL="0" lvl="0" indent="0" algn="ctr" defTabSz="533400">
            <a:lnSpc>
              <a:spcPct val="90000"/>
            </a:lnSpc>
            <a:spcBef>
              <a:spcPct val="0"/>
            </a:spcBef>
            <a:spcAft>
              <a:spcPct val="35000"/>
            </a:spcAft>
            <a:buNone/>
          </a:pPr>
          <a:r>
            <a:rPr lang="en-GB" sz="1200" b="1" kern="1200" dirty="0"/>
            <a:t>Community Super Hub</a:t>
          </a:r>
        </a:p>
        <a:p>
          <a:pPr marL="0" lvl="0" indent="0" algn="ctr" defTabSz="533400">
            <a:lnSpc>
              <a:spcPct val="90000"/>
            </a:lnSpc>
            <a:spcBef>
              <a:spcPct val="0"/>
            </a:spcBef>
            <a:spcAft>
              <a:spcPct val="35000"/>
            </a:spcAft>
            <a:buNone/>
          </a:pPr>
          <a:r>
            <a:rPr lang="en-GB" sz="1200" b="1" kern="1200" dirty="0"/>
            <a:t>24/7 access to diagnostics + observation service</a:t>
          </a:r>
        </a:p>
      </dsp:txBody>
      <dsp:txXfrm>
        <a:off x="1767160" y="1036631"/>
        <a:ext cx="1701710" cy="1036631"/>
      </dsp:txXfrm>
    </dsp:sp>
    <dsp:sp modelId="{A5E35B9F-2443-4C1E-8DFD-C2EE5B849BCA}">
      <dsp:nvSpPr>
        <dsp:cNvPr id="0" name=""/>
        <dsp:cNvSpPr/>
      </dsp:nvSpPr>
      <dsp:spPr>
        <a:xfrm>
          <a:off x="654503" y="2073262"/>
          <a:ext cx="3927024" cy="1036631"/>
        </a:xfrm>
        <a:prstGeom prst="trapezoid">
          <a:avLst>
            <a:gd name="adj" fmla="val 63138"/>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2: Community hub</a:t>
          </a:r>
        </a:p>
        <a:p>
          <a:pPr marL="0" lvl="0" indent="0" algn="ctr" defTabSz="533400">
            <a:lnSpc>
              <a:spcPct val="90000"/>
            </a:lnSpc>
            <a:spcBef>
              <a:spcPct val="0"/>
            </a:spcBef>
            <a:spcAft>
              <a:spcPct val="35000"/>
            </a:spcAft>
            <a:buNone/>
          </a:pPr>
          <a:r>
            <a:rPr lang="en-GB" sz="1200" b="1" kern="1200" dirty="0"/>
            <a:t>8am up to 10pm Access to limited diagnostics/ambulatory care</a:t>
          </a:r>
        </a:p>
      </dsp:txBody>
      <dsp:txXfrm>
        <a:off x="1341733" y="2073262"/>
        <a:ext cx="2552565" cy="1036631"/>
      </dsp:txXfrm>
    </dsp:sp>
    <dsp:sp modelId="{006B50E7-D8A0-42E5-A8AE-2AFAA246E50B}">
      <dsp:nvSpPr>
        <dsp:cNvPr id="0" name=""/>
        <dsp:cNvSpPr/>
      </dsp:nvSpPr>
      <dsp:spPr>
        <a:xfrm>
          <a:off x="0" y="3109893"/>
          <a:ext cx="5236032" cy="1036631"/>
        </a:xfrm>
        <a:prstGeom prst="trapezoid">
          <a:avLst>
            <a:gd name="adj" fmla="val 63138"/>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1: GP hubs</a:t>
          </a:r>
        </a:p>
        <a:p>
          <a:pPr marL="0" lvl="0" indent="0" algn="ctr" defTabSz="533400">
            <a:lnSpc>
              <a:spcPct val="90000"/>
            </a:lnSpc>
            <a:spcBef>
              <a:spcPct val="0"/>
            </a:spcBef>
            <a:spcAft>
              <a:spcPct val="35000"/>
            </a:spcAft>
            <a:buNone/>
          </a:pPr>
          <a:r>
            <a:rPr lang="en-GB" sz="1200" b="1" kern="1200" dirty="0"/>
            <a:t>Access to extended general practice – 7 days a week  </a:t>
          </a:r>
        </a:p>
      </dsp:txBody>
      <dsp:txXfrm>
        <a:off x="916305" y="3109893"/>
        <a:ext cx="3403420" cy="103663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A7AEC5-6E1A-485C-8AB7-C06C8AFD7D10}" type="datetimeFigureOut">
              <a:rPr lang="en-US" smtClean="0"/>
              <a:t>4/3/2023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ADB27B-D5CE-45F6-B0A0-B823D068D331}" type="slidenum">
              <a:rPr lang="en-US" smtClean="0"/>
              <a:t>‹#›</a:t>
            </a:fld>
            <a:endParaRPr lang="en-US"/>
          </a:p>
        </p:txBody>
      </p:sp>
    </p:spTree>
    <p:extLst>
      <p:ext uri="{BB962C8B-B14F-4D97-AF65-F5344CB8AC3E}">
        <p14:creationId xmlns:p14="http://schemas.microsoft.com/office/powerpoint/2010/main" val="3493533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ChangeArrowheads="1" noTextEdit="1"/>
          </p:cNvSpPr>
          <p:nvPr>
            <p:ph type="sldImg"/>
          </p:nvPr>
        </p:nvSpPr>
        <p:spPr>
          <a:ln/>
        </p:spPr>
      </p:sp>
      <p:sp>
        <p:nvSpPr>
          <p:cNvPr id="9219" name="Notes Placeholder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9220"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E71D0F-1E18-422B-B3ED-C7473BA2B2E9}"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extLst>
      <p:ext uri="{BB962C8B-B14F-4D97-AF65-F5344CB8AC3E}">
        <p14:creationId xmlns:p14="http://schemas.microsoft.com/office/powerpoint/2010/main" val="426001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Arial" panose="020B0604020202020204" pitchFamily="34" charset="0"/>
                <a:cs typeface="Arial" panose="020B0604020202020204" pitchFamily="34" charset="0"/>
              </a:rPr>
              <a:t>Mrs. B, who lives alone, has a neighbour who visits her every day to assist with her daily living tasks. Recently, on a number of occasions, he has watched pornography on her computer while visiting her. When Mrs B saw this she found it very upsetting.</a:t>
            </a:r>
          </a:p>
          <a:p>
            <a:pPr marL="0" indent="0">
              <a:buNone/>
            </a:pPr>
            <a:r>
              <a:rPr lang="en-GB" dirty="0">
                <a:latin typeface="Arial" panose="020B0604020202020204" pitchFamily="34" charset="0"/>
                <a:cs typeface="Arial" panose="020B0604020202020204" pitchFamily="34" charset="0"/>
              </a:rPr>
              <a:t> Mrs B’s neighbour is aware that she has seen him watching pornography but has carried on with his actions. Mrs B doesn’t know how to deal with the situation because she is very isolated and relies on her neighbour for support and assistance. </a:t>
            </a:r>
          </a:p>
          <a:p>
            <a:endParaRPr lang="en-GB" dirty="0"/>
          </a:p>
        </p:txBody>
      </p:sp>
      <p:sp>
        <p:nvSpPr>
          <p:cNvPr id="4" name="Slide Number Placeholder 3"/>
          <p:cNvSpPr>
            <a:spLocks noGrp="1"/>
          </p:cNvSpPr>
          <p:nvPr>
            <p:ph type="sldNum" sz="quarter" idx="5"/>
          </p:nvPr>
        </p:nvSpPr>
        <p:spPr/>
        <p:txBody>
          <a:bodyPr/>
          <a:lstStyle/>
          <a:p>
            <a:fld id="{2EADB27B-D5CE-45F6-B0A0-B823D068D331}" type="slidenum">
              <a:rPr lang="en-US" smtClean="0"/>
              <a:t>9</a:t>
            </a:fld>
            <a:endParaRPr lang="en-US"/>
          </a:p>
        </p:txBody>
      </p:sp>
    </p:spTree>
    <p:extLst>
      <p:ext uri="{BB962C8B-B14F-4D97-AF65-F5344CB8AC3E}">
        <p14:creationId xmlns:p14="http://schemas.microsoft.com/office/powerpoint/2010/main" val="3189334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Arial" panose="020B0604020202020204" pitchFamily="34" charset="0"/>
                <a:cs typeface="Arial" panose="020B0604020202020204" pitchFamily="34" charset="0"/>
              </a:rPr>
              <a:t>Mr. A has always been an independent person. However, after a fall, he agreed to move in with his daughter and her family. Things have not gone smoothly and there is tension in the house.</a:t>
            </a:r>
          </a:p>
          <a:p>
            <a:pPr marL="0" indent="0">
              <a:buNone/>
            </a:pPr>
            <a:r>
              <a:rPr lang="en-GB" dirty="0">
                <a:latin typeface="Arial" panose="020B0604020202020204" pitchFamily="34" charset="0"/>
                <a:cs typeface="Arial" panose="020B0604020202020204" pitchFamily="34" charset="0"/>
              </a:rPr>
              <a:t> Mr A’s son-in-law calls Mr A stupid and lazy and constantly threatens to put him in a care home unless he ‘shuts up’. As a result Mr A now feels depressed and anxious. He has also become socially withdrawn and has lost his sense of independence </a:t>
            </a:r>
          </a:p>
          <a:p>
            <a:endParaRPr lang="en-GB" dirty="0"/>
          </a:p>
        </p:txBody>
      </p:sp>
      <p:sp>
        <p:nvSpPr>
          <p:cNvPr id="4" name="Slide Number Placeholder 3"/>
          <p:cNvSpPr>
            <a:spLocks noGrp="1"/>
          </p:cNvSpPr>
          <p:nvPr>
            <p:ph type="sldNum" sz="quarter" idx="5"/>
          </p:nvPr>
        </p:nvSpPr>
        <p:spPr/>
        <p:txBody>
          <a:bodyPr/>
          <a:lstStyle/>
          <a:p>
            <a:fld id="{2EADB27B-D5CE-45F6-B0A0-B823D068D331}" type="slidenum">
              <a:rPr lang="en-US" smtClean="0"/>
              <a:t>11</a:t>
            </a:fld>
            <a:endParaRPr lang="en-US"/>
          </a:p>
        </p:txBody>
      </p:sp>
    </p:spTree>
    <p:extLst>
      <p:ext uri="{BB962C8B-B14F-4D97-AF65-F5344CB8AC3E}">
        <p14:creationId xmlns:p14="http://schemas.microsoft.com/office/powerpoint/2010/main" val="3542874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No access to personal possessions or personal allowance </a:t>
            </a:r>
          </a:p>
          <a:p>
            <a:r>
              <a:rPr lang="en-GB" dirty="0">
                <a:latin typeface="Arial" panose="020B0604020202020204" pitchFamily="34" charset="0"/>
                <a:cs typeface="Arial" panose="020B0604020202020204" pitchFamily="34" charset="0"/>
              </a:rPr>
              <a:t>Failure to promote or support a person’s spiritual or cultural beliefs </a:t>
            </a:r>
          </a:p>
          <a:p>
            <a:r>
              <a:rPr lang="en-GB" dirty="0">
                <a:latin typeface="Arial" panose="020B0604020202020204" pitchFamily="34" charset="0"/>
                <a:cs typeface="Arial" panose="020B0604020202020204" pitchFamily="34" charset="0"/>
              </a:rPr>
              <a:t>A culture of treating ‘everyone the same’ which is different from treating everyone ‘equally’ </a:t>
            </a:r>
          </a:p>
          <a:p>
            <a:r>
              <a:rPr lang="en-GB" dirty="0">
                <a:latin typeface="Arial" panose="020B0604020202020204" pitchFamily="34" charset="0"/>
                <a:cs typeface="Arial" panose="020B0604020202020204" pitchFamily="34" charset="0"/>
              </a:rPr>
              <a:t>A couple being prevented from living together </a:t>
            </a:r>
          </a:p>
          <a:p>
            <a:r>
              <a:rPr lang="en-GB" dirty="0">
                <a:latin typeface="Arial" panose="020B0604020202020204" pitchFamily="34" charset="0"/>
                <a:cs typeface="Arial" panose="020B0604020202020204" pitchFamily="34" charset="0"/>
              </a:rPr>
              <a:t>Abuse of medication </a:t>
            </a:r>
          </a:p>
          <a:p>
            <a:r>
              <a:rPr lang="en-GB" dirty="0">
                <a:latin typeface="Arial" panose="020B0604020202020204" pitchFamily="34" charset="0"/>
                <a:cs typeface="Arial" panose="020B0604020202020204" pitchFamily="34" charset="0"/>
              </a:rPr>
              <a:t>Dehumanising language </a:t>
            </a:r>
          </a:p>
          <a:p>
            <a:r>
              <a:rPr lang="en-GB" dirty="0">
                <a:latin typeface="Arial" panose="020B0604020202020204" pitchFamily="34" charset="0"/>
                <a:cs typeface="Arial" panose="020B0604020202020204" pitchFamily="34" charset="0"/>
              </a:rPr>
              <a:t>Infantilising older people –speaking to or treating them like a child </a:t>
            </a:r>
          </a:p>
          <a:p>
            <a:r>
              <a:rPr lang="en-GB" dirty="0">
                <a:latin typeface="Arial" panose="020B0604020202020204" pitchFamily="34" charset="0"/>
                <a:cs typeface="Arial" panose="020B0604020202020204" pitchFamily="34" charset="0"/>
              </a:rPr>
              <a:t>Locking people in their rooms.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Ms D lives in a care home. She needs to be hoisted to transfer her from her bed to her chair safely and comfortably. However, her carers regularly ignore hoisting procedures and lift her manually to save time. This method of lifting is quite rough and it causes Ms D severe pain due to her widespread rheumatoid arthritis. </a:t>
            </a:r>
          </a:p>
          <a:p>
            <a:r>
              <a:rPr lang="en-GB" dirty="0">
                <a:latin typeface="Arial" panose="020B0604020202020204" pitchFamily="34" charset="0"/>
                <a:cs typeface="Arial" panose="020B0604020202020204" pitchFamily="34" charset="0"/>
              </a:rPr>
              <a:t>When she asks the carers to transfer her using the hoist, as has been set down in her care plan, they respond by stating that none of the staff likes to use the hoists because it slows them down too much and also they have not been trained </a:t>
            </a:r>
            <a:endParaRPr lang="en-GB" dirty="0"/>
          </a:p>
        </p:txBody>
      </p:sp>
      <p:sp>
        <p:nvSpPr>
          <p:cNvPr id="4" name="Slide Number Placeholder 3"/>
          <p:cNvSpPr>
            <a:spLocks noGrp="1"/>
          </p:cNvSpPr>
          <p:nvPr>
            <p:ph type="sldNum" sz="quarter" idx="5"/>
          </p:nvPr>
        </p:nvSpPr>
        <p:spPr/>
        <p:txBody>
          <a:bodyPr/>
          <a:lstStyle/>
          <a:p>
            <a:fld id="{2EADB27B-D5CE-45F6-B0A0-B823D068D331}" type="slidenum">
              <a:rPr lang="en-US" smtClean="0"/>
              <a:t>12</a:t>
            </a:fld>
            <a:endParaRPr lang="en-US"/>
          </a:p>
        </p:txBody>
      </p:sp>
    </p:spTree>
    <p:extLst>
      <p:ext uri="{BB962C8B-B14F-4D97-AF65-F5344CB8AC3E}">
        <p14:creationId xmlns:p14="http://schemas.microsoft.com/office/powerpoint/2010/main" val="2961795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Mrs B’s grandson has been helping her to buy her groceries and pay bills. Mrs B has problems remembering her PIN, so she has given it to her grandson to enable him to draw the cash out of her bank account. Initially Mrs B felt that the arrangement was working well. However, the grandson has continued to ask for money other than for groceries and bills. </a:t>
            </a:r>
          </a:p>
          <a:p>
            <a:r>
              <a:rPr lang="en-GB" dirty="0">
                <a:latin typeface="Arial" panose="020B0604020202020204" pitchFamily="34" charset="0"/>
                <a:cs typeface="Arial" panose="020B0604020202020204" pitchFamily="34" charset="0"/>
              </a:rPr>
              <a:t>He has also started to regularly take large sums of money out of the account without any receipts for the articles that he has paid for. Mrs B is a lot worse off than she used to be and is now unable to make ends meet. She can no longer afford to put the heating on in her flat and is unable to buy any new clothes to see her through the winter. </a:t>
            </a:r>
          </a:p>
          <a:p>
            <a:endParaRPr lang="en-GB" dirty="0"/>
          </a:p>
        </p:txBody>
      </p:sp>
      <p:sp>
        <p:nvSpPr>
          <p:cNvPr id="4" name="Slide Number Placeholder 3"/>
          <p:cNvSpPr>
            <a:spLocks noGrp="1"/>
          </p:cNvSpPr>
          <p:nvPr>
            <p:ph type="sldNum" sz="quarter" idx="5"/>
          </p:nvPr>
        </p:nvSpPr>
        <p:spPr/>
        <p:txBody>
          <a:bodyPr/>
          <a:lstStyle/>
          <a:p>
            <a:fld id="{2EADB27B-D5CE-45F6-B0A0-B823D068D331}" type="slidenum">
              <a:rPr lang="en-US" smtClean="0"/>
              <a:t>13</a:t>
            </a:fld>
            <a:endParaRPr lang="en-US"/>
          </a:p>
        </p:txBody>
      </p:sp>
    </p:spTree>
    <p:extLst>
      <p:ext uri="{BB962C8B-B14F-4D97-AF65-F5344CB8AC3E}">
        <p14:creationId xmlns:p14="http://schemas.microsoft.com/office/powerpoint/2010/main" val="385770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Mr D has been admitted to a hospital for planned treatment. He is devoutly religious and needs to observe strict religious practices on a daily basis. These practices include not eating a certain type of meat. This issue was discussed with staff prior to his admission and he and his family were under the impression that his needs would be catered for. </a:t>
            </a:r>
          </a:p>
          <a:p>
            <a:r>
              <a:rPr lang="en-GB" dirty="0">
                <a:latin typeface="Arial" panose="020B0604020202020204" pitchFamily="34" charset="0"/>
                <a:cs typeface="Arial" panose="020B0604020202020204" pitchFamily="34" charset="0"/>
              </a:rPr>
              <a:t>Following admission he was very upset when he was offered this meat as part of his meal without any other alternative choice. This has happened on more than one occasion and his complaints about it have been ignored by staff. </a:t>
            </a:r>
          </a:p>
          <a:p>
            <a:endParaRPr lang="en-GB" dirty="0"/>
          </a:p>
        </p:txBody>
      </p:sp>
      <p:sp>
        <p:nvSpPr>
          <p:cNvPr id="4" name="Slide Number Placeholder 3"/>
          <p:cNvSpPr>
            <a:spLocks noGrp="1"/>
          </p:cNvSpPr>
          <p:nvPr>
            <p:ph type="sldNum" sz="quarter" idx="5"/>
          </p:nvPr>
        </p:nvSpPr>
        <p:spPr/>
        <p:txBody>
          <a:bodyPr/>
          <a:lstStyle/>
          <a:p>
            <a:fld id="{2EADB27B-D5CE-45F6-B0A0-B823D068D331}" type="slidenum">
              <a:rPr lang="en-US" smtClean="0"/>
              <a:t>14</a:t>
            </a:fld>
            <a:endParaRPr lang="en-US"/>
          </a:p>
        </p:txBody>
      </p:sp>
    </p:spTree>
    <p:extLst>
      <p:ext uri="{BB962C8B-B14F-4D97-AF65-F5344CB8AC3E}">
        <p14:creationId xmlns:p14="http://schemas.microsoft.com/office/powerpoint/2010/main" val="38038452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b="1" u="sng" dirty="0"/>
              <a:t>Discussion</a:t>
            </a:r>
          </a:p>
          <a:p>
            <a:pPr>
              <a:defRPr/>
            </a:pPr>
            <a:r>
              <a:rPr lang="en-GB" dirty="0"/>
              <a:t>Ask worker/s what values they think are important in health and social care work.</a:t>
            </a:r>
          </a:p>
          <a:p>
            <a:pPr>
              <a:defRPr/>
            </a:pPr>
            <a:endParaRPr lang="en-GB" dirty="0"/>
          </a:p>
          <a:p>
            <a:pPr>
              <a:defRPr/>
            </a:pPr>
            <a:r>
              <a:rPr lang="en-GB" dirty="0"/>
              <a:t>Explain what is meant by each:</a:t>
            </a:r>
          </a:p>
          <a:p>
            <a:pPr eaLnBrk="1" fontAlgn="auto" hangingPunct="1">
              <a:spcBef>
                <a:spcPts val="0"/>
              </a:spcBef>
              <a:spcAft>
                <a:spcPts val="0"/>
              </a:spcAft>
              <a:defRPr/>
            </a:pPr>
            <a:r>
              <a:rPr lang="en-GB" b="1" dirty="0">
                <a:latin typeface="+mn-lt"/>
              </a:rPr>
              <a:t>Care</a:t>
            </a:r>
            <a:r>
              <a:rPr lang="en-GB" dirty="0">
                <a:latin typeface="+mn-lt"/>
              </a:rPr>
              <a:t>: having someone’s best interests at heart and doing what you can to maintain or improve their wellbeing.</a:t>
            </a:r>
            <a:r>
              <a:rPr lang="en-GB" u="sng" dirty="0">
                <a:latin typeface="+mn-lt"/>
              </a:rPr>
              <a:t> </a:t>
            </a:r>
          </a:p>
          <a:p>
            <a:pPr eaLnBrk="1" fontAlgn="auto" hangingPunct="1">
              <a:spcBef>
                <a:spcPts val="0"/>
              </a:spcBef>
              <a:spcAft>
                <a:spcPts val="0"/>
              </a:spcAft>
              <a:defRPr/>
            </a:pPr>
            <a:r>
              <a:rPr lang="en-GB" b="1" dirty="0">
                <a:latin typeface="+mn-lt"/>
              </a:rPr>
              <a:t>Commitmen</a:t>
            </a:r>
            <a:r>
              <a:rPr lang="en-GB" u="sng" dirty="0">
                <a:latin typeface="+mn-lt"/>
              </a:rPr>
              <a:t>t</a:t>
            </a:r>
            <a:r>
              <a:rPr lang="en-GB" dirty="0">
                <a:latin typeface="+mn-lt"/>
              </a:rPr>
              <a:t>: dedication to providing care and support but also understanding the responsibility you have as a worker.</a:t>
            </a:r>
            <a:r>
              <a:rPr lang="en-GB" u="sng" dirty="0">
                <a:latin typeface="+mn-lt"/>
              </a:rPr>
              <a:t> </a:t>
            </a:r>
          </a:p>
          <a:p>
            <a:pPr eaLnBrk="1" fontAlgn="auto" hangingPunct="1">
              <a:spcBef>
                <a:spcPts val="0"/>
              </a:spcBef>
              <a:spcAft>
                <a:spcPts val="0"/>
              </a:spcAft>
              <a:defRPr/>
            </a:pPr>
            <a:r>
              <a:rPr lang="en-GB" b="1" dirty="0">
                <a:latin typeface="+mn-lt"/>
              </a:rPr>
              <a:t>Courage</a:t>
            </a:r>
            <a:r>
              <a:rPr lang="en-GB" dirty="0">
                <a:latin typeface="+mn-lt"/>
              </a:rPr>
              <a:t>: not to have fear to try out new things or to say if you are concerned about anything.</a:t>
            </a:r>
          </a:p>
          <a:p>
            <a:pPr eaLnBrk="1" fontAlgn="auto" hangingPunct="1">
              <a:spcBef>
                <a:spcPts val="0"/>
              </a:spcBef>
              <a:spcAft>
                <a:spcPts val="0"/>
              </a:spcAft>
              <a:defRPr/>
            </a:pPr>
            <a:r>
              <a:rPr lang="en-GB" b="1" dirty="0">
                <a:latin typeface="+mn-lt"/>
              </a:rPr>
              <a:t>Communication</a:t>
            </a:r>
            <a:r>
              <a:rPr lang="en-GB" dirty="0">
                <a:latin typeface="+mn-lt"/>
              </a:rPr>
              <a:t>: to listen carefully but also be able to speak and act in a way that the person can understand.</a:t>
            </a:r>
          </a:p>
          <a:p>
            <a:pPr eaLnBrk="1" fontAlgn="auto" hangingPunct="1">
              <a:spcBef>
                <a:spcPts val="0"/>
              </a:spcBef>
              <a:spcAft>
                <a:spcPts val="0"/>
              </a:spcAft>
              <a:defRPr/>
            </a:pPr>
            <a:r>
              <a:rPr lang="en-GB" b="1" dirty="0">
                <a:latin typeface="+mn-lt"/>
              </a:rPr>
              <a:t>Competence</a:t>
            </a:r>
            <a:r>
              <a:rPr lang="en-GB" dirty="0">
                <a:latin typeface="+mn-lt"/>
              </a:rPr>
              <a:t>: to understand what someone needs and have the knowledge and skills to provide it.</a:t>
            </a:r>
          </a:p>
          <a:p>
            <a:pPr>
              <a:defRPr/>
            </a:pPr>
            <a:r>
              <a:rPr lang="en-GB" b="1" dirty="0">
                <a:latin typeface="+mn-lt"/>
              </a:rPr>
              <a:t>Compassion</a:t>
            </a:r>
            <a:r>
              <a:rPr lang="en-GB" dirty="0">
                <a:latin typeface="+mn-lt"/>
              </a:rPr>
              <a:t>: being able to feel for someone, to understand them and their situation.</a:t>
            </a:r>
          </a:p>
          <a:p>
            <a:pPr>
              <a:defRPr/>
            </a:pPr>
            <a:endParaRPr lang="en-GB" dirty="0"/>
          </a:p>
        </p:txBody>
      </p:sp>
      <p:sp>
        <p:nvSpPr>
          <p:cNvPr id="163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79FCB7-6B43-4A2C-A4F9-45C5006EB245}" type="slidenum">
              <a:rPr lang="en-GB" altLang="en-US" smtClean="0">
                <a:latin typeface="Verdana" panose="020B0604030504040204" pitchFamily="34" charset="0"/>
              </a:rPr>
              <a:pPr/>
              <a:t>38</a:t>
            </a:fld>
            <a:endParaRPr lang="en-GB" altLang="en-US">
              <a:latin typeface="Verdana" panose="020B0604030504040204" pitchFamily="34" charset="0"/>
            </a:endParaRPr>
          </a:p>
        </p:txBody>
      </p:sp>
    </p:spTree>
    <p:extLst>
      <p:ext uri="{BB962C8B-B14F-4D97-AF65-F5344CB8AC3E}">
        <p14:creationId xmlns:p14="http://schemas.microsoft.com/office/powerpoint/2010/main" val="1827986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7A553EE-FF79-4233-B1E7-7203D82916EF}" type="slidenum">
              <a:rPr lang="en-GB" altLang="en-US" smtClean="0">
                <a:solidFill>
                  <a:srgbClr val="00204E"/>
                </a:solidFill>
              </a:rPr>
              <a:pPr/>
              <a:t>41</a:t>
            </a:fld>
            <a:endParaRPr lang="en-GB" altLang="en-US">
              <a:solidFill>
                <a:srgbClr val="00204E"/>
              </a:solidFill>
            </a:endParaRPr>
          </a:p>
        </p:txBody>
      </p:sp>
    </p:spTree>
    <p:extLst>
      <p:ext uri="{BB962C8B-B14F-4D97-AF65-F5344CB8AC3E}">
        <p14:creationId xmlns:p14="http://schemas.microsoft.com/office/powerpoint/2010/main" val="28785461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121B0-4976-4DA2-837F-F082D072C638}" type="slidenum">
              <a:rPr lang="en-GB" altLang="en-US" smtClean="0">
                <a:solidFill>
                  <a:srgbClr val="00204E"/>
                </a:solidFill>
              </a:rPr>
              <a:pPr/>
              <a:t>42</a:t>
            </a:fld>
            <a:endParaRPr lang="en-GB" altLang="en-US">
              <a:solidFill>
                <a:srgbClr val="00204E"/>
              </a:solidFill>
            </a:endParaRPr>
          </a:p>
        </p:txBody>
      </p:sp>
    </p:spTree>
    <p:extLst>
      <p:ext uri="{BB962C8B-B14F-4D97-AF65-F5344CB8AC3E}">
        <p14:creationId xmlns:p14="http://schemas.microsoft.com/office/powerpoint/2010/main" val="201807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147299-14E8-43A1-8C54-F421CA211941}" type="slidenum">
              <a:rPr lang="en-GB" altLang="en-US" smtClean="0">
                <a:solidFill>
                  <a:srgbClr val="00204E"/>
                </a:solidFill>
              </a:rPr>
              <a:pPr/>
              <a:t>43</a:t>
            </a:fld>
            <a:endParaRPr lang="en-GB" altLang="en-US">
              <a:solidFill>
                <a:srgbClr val="00204E"/>
              </a:solidFill>
            </a:endParaRPr>
          </a:p>
        </p:txBody>
      </p:sp>
    </p:spTree>
    <p:extLst>
      <p:ext uri="{BB962C8B-B14F-4D97-AF65-F5344CB8AC3E}">
        <p14:creationId xmlns:p14="http://schemas.microsoft.com/office/powerpoint/2010/main" val="3939254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389BFA-1B28-47B7-AF8D-1D6B5DE20376}" type="slidenum">
              <a:rPr lang="en-GB" altLang="en-US" smtClean="0">
                <a:latin typeface="Verdana" panose="020B0604030504040204" pitchFamily="34" charset="0"/>
              </a:rPr>
              <a:pPr/>
              <a:t>45</a:t>
            </a:fld>
            <a:endParaRPr lang="en-GB" altLang="en-US">
              <a:latin typeface="Verdana" panose="020B0604030504040204" pitchFamily="34" charset="0"/>
            </a:endParaRPr>
          </a:p>
        </p:txBody>
      </p:sp>
    </p:spTree>
    <p:extLst>
      <p:ext uri="{BB962C8B-B14F-4D97-AF65-F5344CB8AC3E}">
        <p14:creationId xmlns:p14="http://schemas.microsoft.com/office/powerpoint/2010/main" val="4077326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285750" indent="-285750" eaLnBrk="1" fontAlgn="auto" hangingPunct="1">
              <a:spcBef>
                <a:spcPts val="0"/>
              </a:spcBef>
              <a:spcAft>
                <a:spcPts val="0"/>
              </a:spcAft>
              <a:buFont typeface="Arial" panose="020B0604020202020204" pitchFamily="34" charset="0"/>
              <a:buChar char="•"/>
              <a:defRPr/>
            </a:pPr>
            <a:r>
              <a:rPr lang="en-GB" altLang="en-US" sz="1400" dirty="0"/>
              <a:t>Diagrammatic  representation  of  the proposed  model</a:t>
            </a:r>
          </a:p>
          <a:p>
            <a:pPr eaLnBrk="1" fontAlgn="auto" hangingPunct="1">
              <a:spcBef>
                <a:spcPts val="0"/>
              </a:spcBef>
              <a:spcAft>
                <a:spcPts val="0"/>
              </a:spcAft>
              <a:defRPr/>
            </a:pPr>
            <a:endParaRPr lang="en-GB" altLang="en-US" sz="1400" dirty="0"/>
          </a:p>
          <a:p>
            <a:pPr marL="285750" indent="-285750" eaLnBrk="1" fontAlgn="auto" hangingPunct="1">
              <a:spcBef>
                <a:spcPts val="0"/>
              </a:spcBef>
              <a:spcAft>
                <a:spcPts val="0"/>
              </a:spcAft>
              <a:buFont typeface="Arial" panose="020B0604020202020204" pitchFamily="34" charset="0"/>
              <a:buChar char="•"/>
              <a:defRPr/>
            </a:pPr>
            <a:r>
              <a:rPr lang="en-GB" altLang="en-US" sz="1400" dirty="0"/>
              <a:t>Integration  wraps  care  around  the  patient  via  their  GP practice,  and  other  team  members </a:t>
            </a:r>
            <a:br>
              <a:rPr lang="en-GB" altLang="en-US" sz="1400" dirty="0"/>
            </a:br>
            <a:endParaRPr lang="en-GB" altLang="en-US" sz="1400" dirty="0"/>
          </a:p>
          <a:p>
            <a:pPr marL="285750" indent="-285750" eaLnBrk="1" fontAlgn="auto" hangingPunct="1">
              <a:spcBef>
                <a:spcPts val="0"/>
              </a:spcBef>
              <a:spcAft>
                <a:spcPts val="0"/>
              </a:spcAft>
              <a:buFont typeface="Arial" panose="020B0604020202020204" pitchFamily="34" charset="0"/>
              <a:buChar char="•"/>
              <a:defRPr/>
            </a:pPr>
            <a:r>
              <a:rPr lang="en-GB" altLang="en-US" sz="1400" dirty="0"/>
              <a:t>Idea  of  extending  the  care and  support  that  can be delivered  in community  settings  through  multidisciplinary  working, </a:t>
            </a:r>
            <a:br>
              <a:rPr lang="en-GB" altLang="en-US" sz="1400" dirty="0"/>
            </a:br>
            <a:endParaRPr lang="en-GB" altLang="en-US" sz="1400" dirty="0"/>
          </a:p>
          <a:p>
            <a:pPr>
              <a:defRPr/>
            </a:pPr>
            <a:endParaRPr lang="en-GB" dirty="0"/>
          </a:p>
        </p:txBody>
      </p:sp>
      <p:sp>
        <p:nvSpPr>
          <p:cNvPr id="450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C6D2A6-DFF2-40D3-9A0F-4C327C123EC5}" type="slidenum">
              <a:rPr lang="en-GB" altLang="en-US" smtClean="0">
                <a:latin typeface="Verdana" panose="020B0604030504040204" pitchFamily="34" charset="0"/>
              </a:rPr>
              <a:pPr/>
              <a:t>47</a:t>
            </a:fld>
            <a:endParaRPr lang="en-GB" altLang="en-US">
              <a:latin typeface="Verdana" panose="020B0604030504040204" pitchFamily="34" charset="0"/>
            </a:endParaRPr>
          </a:p>
        </p:txBody>
      </p:sp>
    </p:spTree>
    <p:extLst>
      <p:ext uri="{BB962C8B-B14F-4D97-AF65-F5344CB8AC3E}">
        <p14:creationId xmlns:p14="http://schemas.microsoft.com/office/powerpoint/2010/main" val="2025600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US" dirty="0"/>
              <a:t>Successfully achieved Integrated Care transformation in NSW will reap benefits for both the patient and the health system – resulting in improved healthcare quality, an improved  individual experience, and more efficient use of the available resources.</a:t>
            </a:r>
          </a:p>
          <a:p>
            <a:pPr eaLnBrk="1" fontAlgn="auto" hangingPunct="1">
              <a:spcBef>
                <a:spcPts val="0"/>
              </a:spcBef>
              <a:spcAft>
                <a:spcPts val="0"/>
              </a:spcAft>
              <a:defRPr/>
            </a:pPr>
            <a:endParaRPr lang="en-US" dirty="0"/>
          </a:p>
          <a:p>
            <a:pPr eaLnBrk="1" fontAlgn="auto" hangingPunct="1">
              <a:spcBef>
                <a:spcPts val="0"/>
              </a:spcBef>
              <a:spcAft>
                <a:spcPts val="0"/>
              </a:spcAft>
              <a:defRPr/>
            </a:pPr>
            <a:endParaRPr lang="en-AU" dirty="0">
              <a:latin typeface="+mn-lt"/>
            </a:endParaRPr>
          </a:p>
          <a:p>
            <a:pPr eaLnBrk="1" fontAlgn="auto" hangingPunct="1">
              <a:spcBef>
                <a:spcPts val="0"/>
              </a:spcBef>
              <a:spcAft>
                <a:spcPts val="0"/>
              </a:spcAft>
              <a:defRPr/>
            </a:pPr>
            <a:endParaRPr lang="en-AU" dirty="0">
              <a:latin typeface="+mn-lt"/>
            </a:endParaRPr>
          </a:p>
          <a:p>
            <a:pPr eaLnBrk="1" fontAlgn="auto" hangingPunct="1">
              <a:spcBef>
                <a:spcPts val="0"/>
              </a:spcBef>
              <a:spcAft>
                <a:spcPts val="0"/>
              </a:spcAft>
              <a:defRPr/>
            </a:pPr>
            <a:endParaRPr lang="en-AU" dirty="0"/>
          </a:p>
        </p:txBody>
      </p:sp>
      <p:sp>
        <p:nvSpPr>
          <p:cNvPr id="471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B1A0E4-235B-42F3-BB28-82CA4275845A}" type="slidenum">
              <a:rPr lang="en-AU" altLang="en-US" smtClean="0">
                <a:latin typeface="Verdana" panose="020B0604030504040204" pitchFamily="34" charset="0"/>
              </a:rPr>
              <a:pPr/>
              <a:t>48</a:t>
            </a:fld>
            <a:endParaRPr lang="en-AU" altLang="en-US">
              <a:latin typeface="Verdana" panose="020B0604030504040204" pitchFamily="34" charset="0"/>
            </a:endParaRPr>
          </a:p>
        </p:txBody>
      </p:sp>
    </p:spTree>
    <p:extLst>
      <p:ext uri="{BB962C8B-B14F-4D97-AF65-F5344CB8AC3E}">
        <p14:creationId xmlns:p14="http://schemas.microsoft.com/office/powerpoint/2010/main" val="12403980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03/04/2023</a:t>
            </a:fld>
            <a:endParaRPr lang="en-GB"/>
          </a:p>
        </p:txBody>
      </p:sp>
      <p:sp>
        <p:nvSpPr>
          <p:cNvPr id="5" name="Footer Placeholder 4"/>
          <p:cNvSpPr>
            <a:spLocks noGrp="1"/>
          </p:cNvSpPr>
          <p:nvPr>
            <p:ph type="ftr" sz="quarter" idx="11"/>
          </p:nvPr>
        </p:nvSpPr>
        <p:spPr>
          <a:xfrm>
            <a:off x="3131840" y="6492875"/>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422627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03/04/2023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23146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75C408-AB11-4ABD-9E9D-13E4ED3B12AA}" type="datetimeFigureOut">
              <a:rPr lang="en-GB" smtClean="0"/>
              <a:t>03/04/2023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497226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75C408-AB11-4ABD-9E9D-13E4ED3B12AA}" type="datetimeFigureOut">
              <a:rPr lang="en-GB" smtClean="0"/>
              <a:t>03/04/2023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216034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75C408-AB11-4ABD-9E9D-13E4ED3B12AA}" type="datetimeFigureOut">
              <a:rPr lang="en-GB" smtClean="0"/>
              <a:t>03/04/2023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069421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75C408-AB11-4ABD-9E9D-13E4ED3B12AA}" type="datetimeFigureOut">
              <a:rPr lang="en-GB" smtClean="0"/>
              <a:t>03/04/2023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427213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75C408-AB11-4ABD-9E9D-13E4ED3B12AA}" type="datetimeFigureOut">
              <a:rPr lang="en-GB" smtClean="0"/>
              <a:t>03/04/2023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275324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75C408-AB11-4ABD-9E9D-13E4ED3B12AA}" type="datetimeFigureOut">
              <a:rPr lang="en-GB" smtClean="0"/>
              <a:t>03/04/2023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4292112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75C408-AB11-4ABD-9E9D-13E4ED3B12AA}" type="datetimeFigureOut">
              <a:rPr lang="en-GB" smtClean="0"/>
              <a:t>03/04/2023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792949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03/04/2023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187271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03/04/2023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92217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95536" y="647976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75C408-AB11-4ABD-9E9D-13E4ED3B12AA}" type="datetimeFigureOut">
              <a:rPr lang="en-GB" smtClean="0"/>
              <a:t>03/04/2023</a:t>
            </a:fld>
            <a:endParaRPr lang="en-GB"/>
          </a:p>
        </p:txBody>
      </p:sp>
      <p:sp>
        <p:nvSpPr>
          <p:cNvPr id="6" name="Slide Number Placeholder 5"/>
          <p:cNvSpPr>
            <a:spLocks noGrp="1"/>
          </p:cNvSpPr>
          <p:nvPr>
            <p:ph type="sldNum" sz="quarter" idx="4"/>
          </p:nvPr>
        </p:nvSpPr>
        <p:spPr>
          <a:xfrm>
            <a:off x="6732240" y="6381328"/>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1C9EE1-0170-4FE9-866D-F14CC68CC37E}" type="slidenum">
              <a:rPr lang="en-GB" smtClean="0"/>
              <a:t>‹#›</a:t>
            </a:fld>
            <a:endParaRPr lang="en-GB"/>
          </a:p>
        </p:txBody>
      </p:sp>
    </p:spTree>
    <p:extLst>
      <p:ext uri="{BB962C8B-B14F-4D97-AF65-F5344CB8AC3E}">
        <p14:creationId xmlns:p14="http://schemas.microsoft.com/office/powerpoint/2010/main" val="227110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9r17FqprE5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DxqxPVojBak"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8.jpe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6.xml.rels><?xml version="1.0" encoding="UTF-8" standalone="yes"?>
<Relationships xmlns="http://schemas.openxmlformats.org/package/2006/relationships"><Relationship Id="rId2" Type="http://schemas.openxmlformats.org/officeDocument/2006/relationships/hyperlink" Target="https://www.england.nhs.uk/integratedcare/what-is-integrated-care/"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4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www.chlfoundation.org.uk/resources.htm"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elderabuse.org.uk/breaking-news" TargetMode="External"/><Relationship Id="rId2" Type="http://schemas.openxmlformats.org/officeDocument/2006/relationships/hyperlink" Target="https://www.elderabuse.org.uk/Pages/Category/what-is-it"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help-from-social-services-and-charities/abuse-and-neglect-vulnerable-adults/" TargetMode="External"/><Relationship Id="rId5" Type="http://schemas.openxmlformats.org/officeDocument/2006/relationships/hyperlink" Target="https://carers.org/key-facts-about-carers-and-people-they-care" TargetMode="External"/><Relationship Id="rId4" Type="http://schemas.openxmlformats.org/officeDocument/2006/relationships/hyperlink" Target="https://www.ageuk.org.uk/globalassets/age-cymru/documents/information-guides-and-factsheets/fs78w.pdf"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nursinghomeabusecenter.com/elder-abuse/types/sexual-abuse/" TargetMode="External"/><Relationship Id="rId7" Type="http://schemas.openxmlformats.org/officeDocument/2006/relationships/image" Target="../media/image34.png"/><Relationship Id="rId2" Type="http://schemas.openxmlformats.org/officeDocument/2006/relationships/hyperlink" Target="https://files.digital.nhs.uk/33/EF2EBD/Safeguarding%20Adults%20Collection%202017-18%20Report%20Final.pdf" TargetMode="External"/><Relationship Id="rId1" Type="http://schemas.openxmlformats.org/officeDocument/2006/relationships/slideLayout" Target="../slideLayouts/slideLayout7.xml"/><Relationship Id="rId6" Type="http://schemas.openxmlformats.org/officeDocument/2006/relationships/hyperlink" Target="https://www.kingsfund.org.uk/projects/time-think-differently/trends-workforce-overview" TargetMode="External"/><Relationship Id="rId5" Type="http://schemas.openxmlformats.org/officeDocument/2006/relationships/hyperlink" Target="https://www.scie.org.uk/publications/adultsafeguardinglondon/indicatorsofabuse/institutionalabuse.asp" TargetMode="External"/><Relationship Id="rId4" Type="http://schemas.openxmlformats.org/officeDocument/2006/relationships/hyperlink" Target="https://www.scie.org.uk/safeguarding/adults/introduction/types-and-indicators-of-abuse" TargetMode="External"/></Relationships>
</file>

<file path=ppt/slides/_rels/slide5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hyperlink" Target="https://www.dyingmatters.org/page/SchoolLessonPlan" TargetMode="External"/><Relationship Id="rId7" Type="http://schemas.openxmlformats.org/officeDocument/2006/relationships/hyperlink" Target="https://www.ons.gov.uk/peoplepopulationandcommunity/birthsdeathsandmarriages/deaths/bulletins/suicidesintheunitedkingdom/2018registrations#suicide-patterns-by-age"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7.xml"/><Relationship Id="rId6" Type="http://schemas.openxmlformats.org/officeDocument/2006/relationships/hyperlink" Target="https://www.nhs.uk/conditions/euthanasia-and-assisted-suicide/" TargetMode="External"/><Relationship Id="rId5" Type="http://schemas.openxmlformats.org/officeDocument/2006/relationships/hyperlink" Target="https://www.nhs.uk/conditions/brain-death/" TargetMode="External"/><Relationship Id="rId4" Type="http://schemas.openxmlformats.org/officeDocument/2006/relationships/hyperlink" Target="https://www.gov.uk/government/publications/health-profile-for-england/chapter-2-major-causes-of-death-and-how-they-have-changed"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itle 1">
            <a:extLst>
              <a:ext uri="{FF2B5EF4-FFF2-40B4-BE49-F238E27FC236}">
                <a16:creationId xmlns:a16="http://schemas.microsoft.com/office/drawing/2014/main" id="{08176982-F9EA-47C7-BBAC-5107FEA58CBF}"/>
              </a:ext>
            </a:extLst>
          </p:cNvPr>
          <p:cNvSpPr>
            <a:spLocks noGrp="1"/>
          </p:cNvSpPr>
          <p:nvPr>
            <p:ph type="ctrTitle"/>
          </p:nvPr>
        </p:nvSpPr>
        <p:spPr>
          <a:xfrm>
            <a:off x="609600" y="1676400"/>
            <a:ext cx="8280400" cy="3097212"/>
          </a:xfrm>
        </p:spPr>
        <p:txBody>
          <a:bodyPr>
            <a:normAutofit/>
          </a:bodyPr>
          <a:lstStyle/>
          <a:p>
            <a:r>
              <a:rPr lang="en-GB" altLang="en-US" sz="3600" b="1" dirty="0">
                <a:solidFill>
                  <a:schemeClr val="bg1"/>
                </a:solidFill>
                <a:latin typeface="Arial" panose="020B0604020202020204" pitchFamily="34" charset="0"/>
                <a:cs typeface="Arial" panose="020B0604020202020204" pitchFamily="34" charset="0"/>
              </a:rPr>
              <a:t>BMHP6009: </a:t>
            </a:r>
            <a:r>
              <a:rPr lang="en-US" altLang="en-US" sz="3600" b="1" dirty="0">
                <a:solidFill>
                  <a:schemeClr val="bg1"/>
                </a:solidFill>
                <a:latin typeface="Arial" panose="020B0604020202020204" pitchFamily="34" charset="0"/>
                <a:cs typeface="Arial" panose="020B0604020202020204" pitchFamily="34" charset="0"/>
              </a:rPr>
              <a:t>Living With Care, The Older Person</a:t>
            </a:r>
            <a:br>
              <a:rPr lang="en-US" altLang="en-US" sz="3600" b="1" dirty="0">
                <a:solidFill>
                  <a:schemeClr val="bg1"/>
                </a:solidFill>
                <a:latin typeface="Arial" panose="020B0604020202020204" pitchFamily="34" charset="0"/>
                <a:cs typeface="Arial" panose="020B0604020202020204" pitchFamily="34" charset="0"/>
              </a:rPr>
            </a:br>
            <a:br>
              <a:rPr lang="en-US" altLang="en-US" sz="3600" b="1" dirty="0">
                <a:solidFill>
                  <a:schemeClr val="bg1"/>
                </a:solidFill>
                <a:latin typeface="Arial" panose="020B0604020202020204" pitchFamily="34" charset="0"/>
                <a:cs typeface="Arial" panose="020B0604020202020204" pitchFamily="34" charset="0"/>
              </a:rPr>
            </a:br>
            <a:r>
              <a:rPr lang="en-GB" altLang="en-US" sz="3600" b="1" dirty="0">
                <a:solidFill>
                  <a:schemeClr val="bg1"/>
                </a:solidFill>
              </a:rPr>
              <a:t>Week 8: Person-Centred Care, </a:t>
            </a:r>
            <a:r>
              <a:rPr lang="en-GB" altLang="en-US" sz="3600" b="1">
                <a:solidFill>
                  <a:schemeClr val="bg1"/>
                </a:solidFill>
              </a:rPr>
              <a:t>Elder Abuse, </a:t>
            </a:r>
            <a:r>
              <a:rPr lang="en-GB" altLang="en-US" sz="3600" b="1" dirty="0">
                <a:solidFill>
                  <a:schemeClr val="bg1"/>
                </a:solidFill>
              </a:rPr>
              <a:t>and Death and Dying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p:cNvSpPr>
            <a:spLocks noGrp="1"/>
          </p:cNvSpPr>
          <p:nvPr>
            <p:ph type="title"/>
          </p:nvPr>
        </p:nvSpPr>
        <p:spPr>
          <a:xfrm>
            <a:off x="323850" y="188913"/>
            <a:ext cx="8713788" cy="850900"/>
          </a:xfrm>
        </p:spPr>
        <p:txBody>
          <a:bodyPr/>
          <a:lstStyle/>
          <a:p>
            <a:pPr algn="l"/>
            <a:r>
              <a:rPr lang="en-US" altLang="en-US" b="1">
                <a:latin typeface="Arial" panose="020B0604020202020204" pitchFamily="34" charset="0"/>
                <a:cs typeface="Arial" panose="020B0604020202020204" pitchFamily="34" charset="0"/>
              </a:rPr>
              <a:t>Learning Outcomes</a:t>
            </a:r>
          </a:p>
        </p:txBody>
      </p:sp>
      <p:sp>
        <p:nvSpPr>
          <p:cNvPr id="6" name="Content Placeholder 5"/>
          <p:cNvSpPr>
            <a:spLocks noGrp="1"/>
          </p:cNvSpPr>
          <p:nvPr>
            <p:ph idx="1"/>
          </p:nvPr>
        </p:nvSpPr>
        <p:spPr>
          <a:xfrm>
            <a:off x="468313" y="1412875"/>
            <a:ext cx="8245475" cy="3889375"/>
          </a:xfrm>
        </p:spPr>
        <p:txBody>
          <a:bodyPr>
            <a:normAutofit fontScale="85000" lnSpcReduction="10000"/>
          </a:bodyPr>
          <a:lstStyle/>
          <a:p>
            <a:pPr marL="514350" indent="-514350">
              <a:buFont typeface="+mj-lt"/>
              <a:buAutoNum type="arabicPeriod"/>
              <a:defRPr/>
            </a:pPr>
            <a:r>
              <a:rPr lang="en-GB" dirty="0">
                <a:latin typeface="Arial" panose="020B0604020202020204" pitchFamily="34" charset="0"/>
                <a:cs typeface="Arial" panose="020B0604020202020204" pitchFamily="34" charset="0"/>
              </a:rPr>
              <a:t>Critically evaluate and compare local, national and global provision of services for the older person in line with current initiatives and policy </a:t>
            </a:r>
          </a:p>
          <a:p>
            <a:pPr marL="514350" indent="-514350">
              <a:buFont typeface="+mj-lt"/>
              <a:buAutoNum type="arabicPeriod"/>
              <a:defRPr/>
            </a:pPr>
            <a:endParaRPr lang="en-GB" dirty="0">
              <a:latin typeface="Arial" panose="020B0604020202020204" pitchFamily="34" charset="0"/>
              <a:cs typeface="Arial" panose="020B0604020202020204" pitchFamily="34" charset="0"/>
            </a:endParaRPr>
          </a:p>
          <a:p>
            <a:pPr marL="514350" indent="-514350">
              <a:buFont typeface="+mj-lt"/>
              <a:buAutoNum type="arabicPeriod"/>
              <a:defRPr/>
            </a:pPr>
            <a:r>
              <a:rPr lang="en-GB" dirty="0">
                <a:latin typeface="Arial" panose="020B0604020202020204" pitchFamily="34" charset="0"/>
                <a:cs typeface="Arial" panose="020B0604020202020204" pitchFamily="34" charset="0"/>
              </a:rPr>
              <a:t>Examine the prospective future of the care of the older person; including the application of technology information and the use of AI (Artificial Intelligence) within health care provision </a:t>
            </a:r>
          </a:p>
          <a:p>
            <a:pPr marL="0" indent="0">
              <a:buFont typeface="Arial" panose="020B0604020202020204" pitchFamily="34" charset="0"/>
              <a:buNone/>
              <a:defRPr/>
            </a:pPr>
            <a:endParaRPr lang="en-GB" dirty="0">
              <a:latin typeface="Times New Roman" panose="02020603050405020304" pitchFamily="18" charset="0"/>
              <a:cs typeface="Times New Roman" panose="02020603050405020304" pitchFamily="18" charset="0"/>
            </a:endParaRPr>
          </a:p>
          <a:p>
            <a:pPr>
              <a:defRPr/>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81690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61950" y="209550"/>
            <a:ext cx="7570788" cy="563563"/>
          </a:xfrm>
        </p:spPr>
        <p:txBody>
          <a:bodyPr>
            <a:noAutofit/>
          </a:bodyPr>
          <a:lstStyle/>
          <a:p>
            <a:r>
              <a:rPr lang="en-GB" altLang="en-US" b="1" dirty="0"/>
              <a:t>Lesson Objectives (1/2)</a:t>
            </a:r>
          </a:p>
        </p:txBody>
      </p:sp>
      <p:sp>
        <p:nvSpPr>
          <p:cNvPr id="3" name="Content Placeholder 2"/>
          <p:cNvSpPr>
            <a:spLocks noGrp="1"/>
          </p:cNvSpPr>
          <p:nvPr>
            <p:ph idx="1"/>
          </p:nvPr>
        </p:nvSpPr>
        <p:spPr>
          <a:xfrm>
            <a:off x="539750" y="1196975"/>
            <a:ext cx="7632700" cy="4392613"/>
          </a:xfrm>
        </p:spPr>
        <p:txBody>
          <a:bodyPr>
            <a:normAutofit lnSpcReduction="10000"/>
          </a:bodyPr>
          <a:lstStyle/>
          <a:p>
            <a:pPr>
              <a:defRPr/>
            </a:pPr>
            <a:r>
              <a:rPr lang="en-GB" sz="2800" dirty="0"/>
              <a:t>Learn how to handle different types of patients and service users needs and design care plans tailored towards those needs</a:t>
            </a:r>
          </a:p>
          <a:p>
            <a:pPr>
              <a:defRPr/>
            </a:pPr>
            <a:endParaRPr lang="en-GB" sz="2800" dirty="0"/>
          </a:p>
          <a:p>
            <a:pPr>
              <a:defRPr/>
            </a:pPr>
            <a:r>
              <a:rPr lang="en-GB" sz="2800" dirty="0"/>
              <a:t>Learn how to work in multidisciplinary manner and form multidisciplinary to cater for all needs of patients </a:t>
            </a:r>
          </a:p>
          <a:p>
            <a:pPr>
              <a:defRPr/>
            </a:pPr>
            <a:endParaRPr lang="en-GB" sz="2800" dirty="0"/>
          </a:p>
          <a:p>
            <a:pPr>
              <a:defRPr/>
            </a:pPr>
            <a:r>
              <a:rPr lang="en-GB" sz="2800" dirty="0"/>
              <a:t>Understand how duty of care and person-centred care contributes to safe practice.</a:t>
            </a:r>
          </a:p>
          <a:p>
            <a:pPr>
              <a:defRPr/>
            </a:pPr>
            <a:endParaRPr lang="en-GB" sz="1600" dirty="0"/>
          </a:p>
        </p:txBody>
      </p:sp>
      <p:sp>
        <p:nvSpPr>
          <p:cNvPr id="4" name="Date Placeholder 3"/>
          <p:cNvSpPr>
            <a:spLocks noGrp="1"/>
          </p:cNvSpPr>
          <p:nvPr>
            <p:ph type="dt" sz="quarter" idx="10"/>
          </p:nvPr>
        </p:nvSpPr>
        <p:spPr/>
        <p:txBody>
          <a:bodyPr/>
          <a:lstStyle/>
          <a:p>
            <a:pPr>
              <a:defRPr/>
            </a:pPr>
            <a:fld id="{5FFCFA94-9F23-41E4-9D0A-4E177565B157}" type="datetime1">
              <a:rPr lang="en-GB" altLang="en-US" smtClean="0"/>
              <a:pPr>
                <a:defRPr/>
              </a:pPr>
              <a:t>03/04/2023</a:t>
            </a:fld>
            <a:endParaRPr lang="en-GB" altLang="en-US" dirty="0"/>
          </a:p>
        </p:txBody>
      </p:sp>
      <p:sp>
        <p:nvSpPr>
          <p:cNvPr id="1024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D179BA3-1AAF-4A90-A79F-41B286A2763B}"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extLst>
      <p:ext uri="{BB962C8B-B14F-4D97-AF65-F5344CB8AC3E}">
        <p14:creationId xmlns:p14="http://schemas.microsoft.com/office/powerpoint/2010/main" val="10821431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Lesson Objectives (2/2)</a:t>
            </a:r>
          </a:p>
        </p:txBody>
      </p:sp>
      <p:sp>
        <p:nvSpPr>
          <p:cNvPr id="3" name="Content Placeholder 2"/>
          <p:cNvSpPr>
            <a:spLocks noGrp="1"/>
          </p:cNvSpPr>
          <p:nvPr>
            <p:ph idx="1"/>
          </p:nvPr>
        </p:nvSpPr>
        <p:spPr/>
        <p:txBody>
          <a:bodyPr>
            <a:normAutofit/>
          </a:bodyPr>
          <a:lstStyle/>
          <a:p>
            <a:r>
              <a:rPr lang="en-GB" dirty="0"/>
              <a:t>Understand and critically examine aspects of death and dying in modern society.</a:t>
            </a:r>
          </a:p>
          <a:p>
            <a:endParaRPr lang="en-GB" dirty="0"/>
          </a:p>
          <a:p>
            <a:r>
              <a:rPr lang="en-GB" dirty="0"/>
              <a:t>Be familiar with the concepts of grief and bereavement and how reactions to these link to theories of ageing</a:t>
            </a:r>
          </a:p>
        </p:txBody>
      </p:sp>
    </p:spTree>
    <p:extLst>
      <p:ext uri="{BB962C8B-B14F-4D97-AF65-F5344CB8AC3E}">
        <p14:creationId xmlns:p14="http://schemas.microsoft.com/office/powerpoint/2010/main" val="103437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5193" y="381000"/>
            <a:ext cx="7200897" cy="278088"/>
          </a:xfrm>
        </p:spPr>
        <p:txBody>
          <a:bodyPr>
            <a:noAutofit/>
          </a:bodyPr>
          <a:lstStyle/>
          <a:p>
            <a:r>
              <a:rPr lang="en-GB" b="1" dirty="0">
                <a:cs typeface="Arial" panose="020B0604020202020204" pitchFamily="34" charset="0"/>
              </a:rPr>
              <a:t>ELDER ABUSE</a:t>
            </a:r>
          </a:p>
        </p:txBody>
      </p:sp>
      <p:pic>
        <p:nvPicPr>
          <p:cNvPr id="4" name="Content Placeholder 3"/>
          <p:cNvPicPr>
            <a:picLocks noGrp="1" noChangeAspect="1"/>
          </p:cNvPicPr>
          <p:nvPr>
            <p:ph idx="1"/>
          </p:nvPr>
        </p:nvPicPr>
        <p:blipFill>
          <a:blip r:embed="rId2"/>
          <a:stretch>
            <a:fillRect/>
          </a:stretch>
        </p:blipFill>
        <p:spPr>
          <a:xfrm>
            <a:off x="2752382" y="1142551"/>
            <a:ext cx="3639235" cy="2739805"/>
          </a:xfrm>
          <a:prstGeom prst="rect">
            <a:avLst/>
          </a:prstGeom>
        </p:spPr>
      </p:pic>
      <p:sp>
        <p:nvSpPr>
          <p:cNvPr id="3" name="Rectangle 2"/>
          <p:cNvSpPr/>
          <p:nvPr/>
        </p:nvSpPr>
        <p:spPr>
          <a:xfrm>
            <a:off x="656609" y="4119562"/>
            <a:ext cx="7559481" cy="1446550"/>
          </a:xfrm>
          <a:prstGeom prst="rect">
            <a:avLst/>
          </a:prstGeom>
        </p:spPr>
        <p:txBody>
          <a:bodyPr wrap="square">
            <a:spAutoFit/>
          </a:bodyPr>
          <a:lstStyle/>
          <a:p>
            <a:r>
              <a:rPr lang="en-GB" sz="4400" dirty="0">
                <a:hlinkClick r:id="rId3"/>
              </a:rPr>
              <a:t>https://www.youtube.com/watch?v=9r17FqprE5g</a:t>
            </a:r>
            <a:r>
              <a:rPr lang="en-GB" sz="4400" dirty="0"/>
              <a:t> </a:t>
            </a:r>
          </a:p>
        </p:txBody>
      </p:sp>
    </p:spTree>
    <p:extLst>
      <p:ext uri="{BB962C8B-B14F-4D97-AF65-F5344CB8AC3E}">
        <p14:creationId xmlns:p14="http://schemas.microsoft.com/office/powerpoint/2010/main" val="3549061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r>
              <a:rPr lang="en-GB" b="1" dirty="0">
                <a:latin typeface="Arial" panose="020B0604020202020204" pitchFamily="34" charset="0"/>
                <a:cs typeface="Arial" panose="020B0604020202020204" pitchFamily="34" charset="0"/>
              </a:rPr>
              <a:t>Elder abuse</a:t>
            </a:r>
          </a:p>
        </p:txBody>
      </p:sp>
      <p:sp>
        <p:nvSpPr>
          <p:cNvPr id="3" name="Content Placeholder 2"/>
          <p:cNvSpPr>
            <a:spLocks noGrp="1"/>
          </p:cNvSpPr>
          <p:nvPr>
            <p:ph idx="1"/>
          </p:nvPr>
        </p:nvSpPr>
        <p:spPr>
          <a:xfrm>
            <a:off x="329682" y="1727199"/>
            <a:ext cx="8384936" cy="2489202"/>
          </a:xfrm>
        </p:spPr>
        <p:txBody>
          <a:bodyPr>
            <a:normAutofit fontScale="25000" lnSpcReduction="20000"/>
          </a:bodyPr>
          <a:lstStyle/>
          <a:p>
            <a:r>
              <a:rPr lang="en-GB" sz="12800" dirty="0">
                <a:latin typeface="Arial" panose="020B0604020202020204" pitchFamily="34" charset="0"/>
                <a:cs typeface="Arial" panose="020B0604020202020204" pitchFamily="34" charset="0"/>
              </a:rPr>
              <a:t>Around 1 million older people are estimated to suffer from abuse, sometimes multiple types</a:t>
            </a:r>
          </a:p>
          <a:p>
            <a:r>
              <a:rPr lang="en-GB" sz="12800" dirty="0">
                <a:latin typeface="Arial" panose="020B0604020202020204" pitchFamily="34" charset="0"/>
                <a:cs typeface="Arial" panose="020B0604020202020204" pitchFamily="34" charset="0"/>
              </a:rPr>
              <a:t>Perpetrators are normally people in positions of trust</a:t>
            </a:r>
          </a:p>
          <a:p>
            <a:r>
              <a:rPr lang="en-GB" sz="12800" dirty="0">
                <a:latin typeface="Arial" panose="020B0604020202020204" pitchFamily="34" charset="0"/>
                <a:cs typeface="Arial" panose="020B0604020202020204" pitchFamily="34" charset="0"/>
              </a:rPr>
              <a:t>Victims are more likely to be women over 70 who live in their own homes</a:t>
            </a:r>
          </a:p>
          <a:p>
            <a:endParaRPr lang="en-GB" dirty="0"/>
          </a:p>
        </p:txBody>
      </p:sp>
      <p:sp>
        <p:nvSpPr>
          <p:cNvPr id="5" name="TextBox 4"/>
          <p:cNvSpPr txBox="1"/>
          <p:nvPr/>
        </p:nvSpPr>
        <p:spPr>
          <a:xfrm>
            <a:off x="2807650" y="5105400"/>
            <a:ext cx="34290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(Action on Elder Abuse, 2019</a:t>
            </a:r>
            <a:r>
              <a:rPr lang="en-GB" dirty="0"/>
              <a:t>)</a:t>
            </a:r>
          </a:p>
        </p:txBody>
      </p:sp>
    </p:spTree>
    <p:extLst>
      <p:ext uri="{BB962C8B-B14F-4D97-AF65-F5344CB8AC3E}">
        <p14:creationId xmlns:p14="http://schemas.microsoft.com/office/powerpoint/2010/main" val="154068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57199"/>
          </a:xfrm>
        </p:spPr>
        <p:txBody>
          <a:bodyPr>
            <a:normAutofit fontScale="90000"/>
          </a:bodyPr>
          <a:lstStyle/>
          <a:p>
            <a:r>
              <a:rPr lang="en-GB" b="1">
                <a:latin typeface="Arial" panose="020B0604020202020204" pitchFamily="34" charset="0"/>
                <a:cs typeface="Arial" panose="020B0604020202020204" pitchFamily="34" charset="0"/>
              </a:rPr>
              <a:t>What is Elder Abuse?</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371600"/>
            <a:ext cx="8153400" cy="4267867"/>
          </a:xfrm>
        </p:spPr>
        <p:txBody>
          <a:bodyPr>
            <a:normAutofit fontScale="85000" lnSpcReduction="10000"/>
          </a:bodyPr>
          <a:lstStyle/>
          <a:p>
            <a:r>
              <a:rPr lang="en-GB" dirty="0">
                <a:latin typeface="Arial" panose="020B0604020202020204" pitchFamily="34" charset="0"/>
                <a:cs typeface="Arial" panose="020B0604020202020204" pitchFamily="34" charset="0"/>
              </a:rPr>
              <a:t>'A single or repeated act or lack of appropriate action, occurring within any relationship where there is an expectation of trust, which causes harm or distress to an older  person’ .</a:t>
            </a:r>
          </a:p>
          <a:p>
            <a:endParaRPr lang="en-GB"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It is estimated that there are around one million victims of elder abuse each year in the UK. Despite this, official figures show that only around 0.3% of this total results in a successful criminal conviction.</a:t>
            </a:r>
          </a:p>
          <a:p>
            <a:pPr marL="0" indent="0" algn="ctr">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rPr>
              <a:t>(Action on Elder Abuse, 2012)</a:t>
            </a:r>
          </a:p>
          <a:p>
            <a:endParaRPr lang="en-GB" sz="3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0">
              <a:buClr>
                <a:srgbClr val="D9B247"/>
              </a:buCl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39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46"/>
            <a:ext cx="8229600" cy="912454"/>
          </a:xfrm>
        </p:spPr>
        <p:txBody>
          <a:bodyPr/>
          <a:lstStyle/>
          <a:p>
            <a:r>
              <a:rPr lang="en-GB" b="1" dirty="0">
                <a:latin typeface="Arial" panose="020B0604020202020204" pitchFamily="34" charset="0"/>
                <a:cs typeface="Arial" panose="020B0604020202020204" pitchFamily="34" charset="0"/>
              </a:rPr>
              <a:t>Types of  Abuse</a:t>
            </a:r>
          </a:p>
        </p:txBody>
      </p:sp>
      <p:sp>
        <p:nvSpPr>
          <p:cNvPr id="3" name="Content Placeholder 2"/>
          <p:cNvSpPr>
            <a:spLocks noGrp="1"/>
          </p:cNvSpPr>
          <p:nvPr>
            <p:ph sz="half" idx="1"/>
          </p:nvPr>
        </p:nvSpPr>
        <p:spPr>
          <a:xfrm>
            <a:off x="90321" y="1221303"/>
            <a:ext cx="3048000" cy="4525963"/>
          </a:xfrm>
        </p:spPr>
        <p:txBody>
          <a:bodyPr>
            <a:normAutofit/>
          </a:bodyPr>
          <a:lstStyle/>
          <a:p>
            <a:r>
              <a:rPr lang="en-GB" dirty="0">
                <a:latin typeface="Arial" panose="020B0604020202020204" pitchFamily="34" charset="0"/>
                <a:cs typeface="Arial" panose="020B0604020202020204" pitchFamily="34" charset="0"/>
              </a:rPr>
              <a:t>Sexual abuse</a:t>
            </a:r>
          </a:p>
          <a:p>
            <a:r>
              <a:rPr lang="en-GB" dirty="0">
                <a:latin typeface="Arial" panose="020B0604020202020204" pitchFamily="34" charset="0"/>
                <a:cs typeface="Arial" panose="020B0604020202020204" pitchFamily="34" charset="0"/>
              </a:rPr>
              <a:t>Physical abuse</a:t>
            </a:r>
          </a:p>
          <a:p>
            <a:r>
              <a:rPr lang="en-GB" dirty="0">
                <a:latin typeface="Arial" panose="020B0604020202020204" pitchFamily="34" charset="0"/>
                <a:cs typeface="Arial" panose="020B0604020202020204" pitchFamily="34" charset="0"/>
              </a:rPr>
              <a:t>Psychological abuse</a:t>
            </a:r>
          </a:p>
          <a:p>
            <a:r>
              <a:rPr lang="en-GB" dirty="0">
                <a:latin typeface="Arial" panose="020B0604020202020204" pitchFamily="34" charset="0"/>
                <a:cs typeface="Arial" panose="020B0604020202020204" pitchFamily="34" charset="0"/>
              </a:rPr>
              <a:t>Neglect and self neglect</a:t>
            </a:r>
          </a:p>
          <a:p>
            <a:r>
              <a:rPr lang="en-GB" dirty="0">
                <a:latin typeface="Arial" panose="020B0604020202020204" pitchFamily="34" charset="0"/>
                <a:cs typeface="Arial" panose="020B0604020202020204" pitchFamily="34" charset="0"/>
              </a:rPr>
              <a:t>Institutional abuse</a:t>
            </a: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2889975" y="1221303"/>
            <a:ext cx="2895600" cy="4525963"/>
          </a:xfrm>
        </p:spPr>
        <p:txBody>
          <a:bodyPr>
            <a:normAutofit/>
          </a:bodyPr>
          <a:lstStyle/>
          <a:p>
            <a:r>
              <a:rPr lang="en-GB" dirty="0">
                <a:latin typeface="Arial" panose="020B0604020202020204" pitchFamily="34" charset="0"/>
                <a:cs typeface="Arial" panose="020B0604020202020204" pitchFamily="34" charset="0"/>
              </a:rPr>
              <a:t>Financial abuse</a:t>
            </a:r>
          </a:p>
          <a:p>
            <a:r>
              <a:rPr lang="en-GB" dirty="0">
                <a:latin typeface="Arial" panose="020B0604020202020204" pitchFamily="34" charset="0"/>
                <a:cs typeface="Arial" panose="020B0604020202020204" pitchFamily="34" charset="0"/>
              </a:rPr>
              <a:t>Discriminatory abuse</a:t>
            </a:r>
          </a:p>
          <a:p>
            <a:r>
              <a:rPr lang="en-GB" dirty="0">
                <a:latin typeface="Arial" panose="020B0604020202020204" pitchFamily="34" charset="0"/>
                <a:cs typeface="Arial" panose="020B0604020202020204" pitchFamily="34" charset="0"/>
              </a:rPr>
              <a:t>Domestic Abuse</a:t>
            </a:r>
          </a:p>
          <a:p>
            <a:r>
              <a:rPr lang="en-GB" dirty="0">
                <a:latin typeface="Arial" panose="020B0604020202020204" pitchFamily="34" charset="0"/>
                <a:cs typeface="Arial" panose="020B0604020202020204" pitchFamily="34" charset="0"/>
              </a:rPr>
              <a:t>Organisational abuse </a:t>
            </a:r>
          </a:p>
          <a:p>
            <a:pPr marL="0" indent="0">
              <a:buNone/>
            </a:pPr>
            <a:endParaRPr lang="en-GB" dirty="0">
              <a:latin typeface="Arial" panose="020B0604020202020204" pitchFamily="34" charset="0"/>
              <a:cs typeface="Arial" panose="020B0604020202020204" pitchFamily="34" charset="0"/>
            </a:endParaRPr>
          </a:p>
        </p:txBody>
      </p:sp>
      <p:sp>
        <p:nvSpPr>
          <p:cNvPr id="6" name="TextBox 5"/>
          <p:cNvSpPr txBox="1"/>
          <p:nvPr/>
        </p:nvSpPr>
        <p:spPr>
          <a:xfrm>
            <a:off x="2889975" y="5377934"/>
            <a:ext cx="3063039" cy="369332"/>
          </a:xfrm>
          <a:prstGeom prst="rect">
            <a:avLst/>
          </a:prstGeom>
          <a:noFill/>
        </p:spPr>
        <p:txBody>
          <a:bodyPr wrap="square" rtlCol="0">
            <a:spAutoFit/>
          </a:bodyPr>
          <a:lstStyle/>
          <a:p>
            <a:r>
              <a:rPr lang="en-GB" dirty="0"/>
              <a:t>(</a:t>
            </a:r>
            <a:r>
              <a:rPr lang="en-GB" dirty="0" err="1"/>
              <a:t>AgeUK</a:t>
            </a:r>
            <a:r>
              <a:rPr lang="en-GB" dirty="0"/>
              <a:t>, 2019)</a:t>
            </a:r>
          </a:p>
        </p:txBody>
      </p:sp>
      <p:pic>
        <p:nvPicPr>
          <p:cNvPr id="7" name="Picture 6">
            <a:extLst>
              <a:ext uri="{FF2B5EF4-FFF2-40B4-BE49-F238E27FC236}">
                <a16:creationId xmlns:a16="http://schemas.microsoft.com/office/drawing/2014/main" id="{53FA738E-299C-AEE9-EF32-033668EABD9B}"/>
              </a:ext>
            </a:extLst>
          </p:cNvPr>
          <p:cNvPicPr>
            <a:picLocks noChangeAspect="1"/>
          </p:cNvPicPr>
          <p:nvPr/>
        </p:nvPicPr>
        <p:blipFill>
          <a:blip r:embed="rId2"/>
          <a:stretch>
            <a:fillRect/>
          </a:stretch>
        </p:blipFill>
        <p:spPr>
          <a:xfrm>
            <a:off x="5936420" y="1752600"/>
            <a:ext cx="3200400" cy="2133600"/>
          </a:xfrm>
          <a:prstGeom prst="rect">
            <a:avLst/>
          </a:prstGeom>
        </p:spPr>
      </p:pic>
    </p:spTree>
    <p:extLst>
      <p:ext uri="{BB962C8B-B14F-4D97-AF65-F5344CB8AC3E}">
        <p14:creationId xmlns:p14="http://schemas.microsoft.com/office/powerpoint/2010/main" val="2343658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000"/>
                                        <p:tgtEl>
                                          <p:spTgt spid="4">
                                            <p:txEl>
                                              <p:pRg st="0" end="0"/>
                                            </p:txEl>
                                          </p:spTgt>
                                        </p:tgtEl>
                                      </p:cBhvr>
                                    </p:animEffect>
                                    <p:anim calcmode="lin" valueType="num">
                                      <p:cBhvr>
                                        <p:cTn id="3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barn(inVertical)">
                                      <p:cBhvr>
                                        <p:cTn id="49"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b="1" dirty="0">
                <a:latin typeface="Arial" panose="020B0604020202020204" pitchFamily="34" charset="0"/>
                <a:cs typeface="Arial" panose="020B0604020202020204" pitchFamily="34" charset="0"/>
              </a:rPr>
              <a:t>Sexual Abuse</a:t>
            </a:r>
          </a:p>
        </p:txBody>
      </p:sp>
      <p:sp>
        <p:nvSpPr>
          <p:cNvPr id="3" name="Content Placeholder 2"/>
          <p:cNvSpPr>
            <a:spLocks noGrp="1"/>
          </p:cNvSpPr>
          <p:nvPr>
            <p:ph idx="1"/>
          </p:nvPr>
        </p:nvSpPr>
        <p:spPr>
          <a:xfrm>
            <a:off x="457200" y="1066800"/>
            <a:ext cx="7086600" cy="4343401"/>
          </a:xfrm>
        </p:spPr>
        <p:txBody>
          <a:bodyPr>
            <a:normAutofit fontScale="92500" lnSpcReduction="20000"/>
          </a:bodyPr>
          <a:lstStyle/>
          <a:p>
            <a:r>
              <a:rPr lang="en-GB" dirty="0">
                <a:latin typeface="Arial" panose="020B0604020202020204" pitchFamily="34" charset="0"/>
                <a:cs typeface="Arial" panose="020B0604020202020204" pitchFamily="34" charset="0"/>
              </a:rPr>
              <a:t>Indecent exposure</a:t>
            </a:r>
          </a:p>
          <a:p>
            <a:r>
              <a:rPr lang="en-GB" dirty="0">
                <a:latin typeface="Arial" panose="020B0604020202020204" pitchFamily="34" charset="0"/>
                <a:cs typeface="Arial" panose="020B0604020202020204" pitchFamily="34" charset="0"/>
              </a:rPr>
              <a:t>Sexual harassment</a:t>
            </a:r>
          </a:p>
          <a:p>
            <a:r>
              <a:rPr lang="en-GB" dirty="0">
                <a:latin typeface="Arial" panose="020B0604020202020204" pitchFamily="34" charset="0"/>
                <a:cs typeface="Arial" panose="020B0604020202020204" pitchFamily="34" charset="0"/>
              </a:rPr>
              <a:t>Inappropriate looking or touching</a:t>
            </a:r>
          </a:p>
          <a:p>
            <a:r>
              <a:rPr lang="en-GB" dirty="0">
                <a:latin typeface="Arial" panose="020B0604020202020204" pitchFamily="34" charset="0"/>
                <a:cs typeface="Arial" panose="020B0604020202020204" pitchFamily="34" charset="0"/>
              </a:rPr>
              <a:t>Sexual teasing or innuendo</a:t>
            </a:r>
          </a:p>
          <a:p>
            <a:r>
              <a:rPr lang="en-GB" dirty="0">
                <a:latin typeface="Arial" panose="020B0604020202020204" pitchFamily="34" charset="0"/>
                <a:cs typeface="Arial" panose="020B0604020202020204" pitchFamily="34" charset="0"/>
              </a:rPr>
              <a:t>Sexual photography</a:t>
            </a:r>
          </a:p>
          <a:p>
            <a:r>
              <a:rPr lang="en-GB" dirty="0">
                <a:latin typeface="Arial" panose="020B0604020202020204" pitchFamily="34" charset="0"/>
                <a:cs typeface="Arial" panose="020B0604020202020204" pitchFamily="34" charset="0"/>
              </a:rPr>
              <a:t>Being forced or pressured to take part in sexual acts</a:t>
            </a:r>
          </a:p>
          <a:p>
            <a:r>
              <a:rPr lang="en-GB" dirty="0">
                <a:latin typeface="Arial" panose="020B0604020202020204" pitchFamily="34" charset="0"/>
                <a:cs typeface="Arial" panose="020B0604020202020204" pitchFamily="34" charset="0"/>
              </a:rPr>
              <a:t>Rape                                                                                                             </a:t>
            </a:r>
          </a:p>
          <a:p>
            <a:pPr marL="0" indent="0">
              <a:buNone/>
            </a:pPr>
            <a:endParaRPr lang="en-GB" sz="975" dirty="0">
              <a:latin typeface="Arial" panose="020B0604020202020204" pitchFamily="34" charset="0"/>
              <a:cs typeface="Arial" panose="020B0604020202020204" pitchFamily="34" charset="0"/>
            </a:endParaRPr>
          </a:p>
          <a:p>
            <a:pPr marL="0" indent="0">
              <a:buNone/>
            </a:pPr>
            <a:endParaRPr lang="en-GB" sz="975"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(NHS, 2018)</a:t>
            </a:r>
          </a:p>
        </p:txBody>
      </p:sp>
    </p:spTree>
    <p:extLst>
      <p:ext uri="{BB962C8B-B14F-4D97-AF65-F5344CB8AC3E}">
        <p14:creationId xmlns:p14="http://schemas.microsoft.com/office/powerpoint/2010/main" val="84380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34962"/>
          </a:xfrm>
        </p:spPr>
        <p:txBody>
          <a:bodyPr>
            <a:normAutofit fontScale="90000"/>
          </a:bodyPr>
          <a:lstStyle/>
          <a:p>
            <a:r>
              <a:rPr lang="en-GB" b="1" dirty="0">
                <a:latin typeface="Arial" panose="020B0604020202020204" pitchFamily="34" charset="0"/>
                <a:cs typeface="Arial" panose="020B0604020202020204" pitchFamily="34" charset="0"/>
              </a:rPr>
              <a:t>Physical Abuse</a:t>
            </a:r>
          </a:p>
        </p:txBody>
      </p:sp>
      <p:sp>
        <p:nvSpPr>
          <p:cNvPr id="3" name="Content Placeholder 2"/>
          <p:cNvSpPr>
            <a:spLocks noGrp="1"/>
          </p:cNvSpPr>
          <p:nvPr>
            <p:ph idx="1"/>
          </p:nvPr>
        </p:nvSpPr>
        <p:spPr>
          <a:xfrm>
            <a:off x="0" y="1066800"/>
            <a:ext cx="6705600" cy="4419600"/>
          </a:xfrm>
        </p:spPr>
        <p:txBody>
          <a:bodyPr>
            <a:normAutofit fontScale="25000" lnSpcReduction="20000"/>
          </a:bodyPr>
          <a:lstStyle/>
          <a:p>
            <a:r>
              <a:rPr lang="en-GB" sz="11200" dirty="0">
                <a:latin typeface="Arial" panose="020B0604020202020204" pitchFamily="34" charset="0"/>
                <a:cs typeface="Arial" panose="020B0604020202020204" pitchFamily="34" charset="0"/>
              </a:rPr>
              <a:t>Physical abuse is abuse involving contact intended to cause or resulting in pain, injury, or other physical suffering or bodily harm. It can also result in feelings of fear and other psychological problems.</a:t>
            </a:r>
          </a:p>
          <a:p>
            <a:r>
              <a:rPr lang="en-GB" sz="11200" dirty="0">
                <a:latin typeface="Arial" panose="020B0604020202020204" pitchFamily="34" charset="0"/>
                <a:cs typeface="Arial" panose="020B0604020202020204" pitchFamily="34" charset="0"/>
              </a:rPr>
              <a:t>Violent acts (e.g. punching, kicking, shaking, pushing, slapping, burning,</a:t>
            </a:r>
          </a:p>
          <a:p>
            <a:pPr marL="0" indent="0">
              <a:buNone/>
            </a:pPr>
            <a:r>
              <a:rPr lang="en-GB" sz="11200" dirty="0">
                <a:latin typeface="Arial" panose="020B0604020202020204" pitchFamily="34" charset="0"/>
                <a:cs typeface="Arial" panose="020B0604020202020204" pitchFamily="34" charset="0"/>
              </a:rPr>
              <a:t>   pulling hair, biting, spitting or choking).</a:t>
            </a:r>
          </a:p>
          <a:p>
            <a:r>
              <a:rPr lang="en-GB" sz="11200" dirty="0">
                <a:latin typeface="Arial" panose="020B0604020202020204" pitchFamily="34" charset="0"/>
                <a:cs typeface="Arial" panose="020B0604020202020204" pitchFamily="34" charset="0"/>
              </a:rPr>
              <a:t>Rough handling during care giving, or force feeding.</a:t>
            </a: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6907129" y="5410200"/>
            <a:ext cx="2084471" cy="307777"/>
          </a:xfrm>
          <a:prstGeom prst="rect">
            <a:avLst/>
          </a:prstGeom>
          <a:noFill/>
        </p:spPr>
        <p:txBody>
          <a:bodyPr wrap="square" rtlCol="0">
            <a:spAutoFit/>
          </a:bodyPr>
          <a:lstStyle/>
          <a:p>
            <a:r>
              <a:rPr lang="en-GB" sz="1400" dirty="0"/>
              <a:t>(Age </a:t>
            </a:r>
            <a:r>
              <a:rPr lang="en-GB" sz="1400" dirty="0" err="1"/>
              <a:t>Cymru</a:t>
            </a:r>
            <a:r>
              <a:rPr lang="en-GB" sz="1400" dirty="0"/>
              <a:t>, 2018)</a:t>
            </a:r>
          </a:p>
        </p:txBody>
      </p:sp>
      <p:pic>
        <p:nvPicPr>
          <p:cNvPr id="4" name="Picture 3">
            <a:extLst>
              <a:ext uri="{FF2B5EF4-FFF2-40B4-BE49-F238E27FC236}">
                <a16:creationId xmlns:a16="http://schemas.microsoft.com/office/drawing/2014/main" id="{ECA09ADB-2CD2-4BCF-72E7-03466E779B3C}"/>
              </a:ext>
            </a:extLst>
          </p:cNvPr>
          <p:cNvPicPr>
            <a:picLocks noChangeAspect="1"/>
          </p:cNvPicPr>
          <p:nvPr/>
        </p:nvPicPr>
        <p:blipFill>
          <a:blip r:embed="rId2"/>
          <a:stretch>
            <a:fillRect/>
          </a:stretch>
        </p:blipFill>
        <p:spPr>
          <a:xfrm>
            <a:off x="6529873" y="2057400"/>
            <a:ext cx="2449286" cy="1371600"/>
          </a:xfrm>
          <a:prstGeom prst="rect">
            <a:avLst/>
          </a:prstGeom>
        </p:spPr>
      </p:pic>
    </p:spTree>
    <p:extLst>
      <p:ext uri="{BB962C8B-B14F-4D97-AF65-F5344CB8AC3E}">
        <p14:creationId xmlns:p14="http://schemas.microsoft.com/office/powerpoint/2010/main" val="815378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503237"/>
            <a:ext cx="8229600" cy="457199"/>
          </a:xfrm>
        </p:spPr>
        <p:txBody>
          <a:bodyPr>
            <a:normAutofit fontScale="90000"/>
          </a:bodyPr>
          <a:lstStyle/>
          <a:p>
            <a:r>
              <a:rPr lang="en-GB" sz="4900" b="1" dirty="0">
                <a:latin typeface="Arial" panose="020B0604020202020204" pitchFamily="34" charset="0"/>
                <a:cs typeface="Arial" panose="020B0604020202020204" pitchFamily="34" charset="0"/>
              </a:rPr>
              <a:t>Psychological</a:t>
            </a:r>
            <a:r>
              <a:rPr lang="en-GB" b="1" dirty="0">
                <a:latin typeface="Arial" panose="020B0604020202020204" pitchFamily="34" charset="0"/>
                <a:cs typeface="Arial" panose="020B0604020202020204" pitchFamily="34" charset="0"/>
              </a:rPr>
              <a:t>/Emotional Abuse </a:t>
            </a:r>
          </a:p>
        </p:txBody>
      </p:sp>
      <p:sp>
        <p:nvSpPr>
          <p:cNvPr id="3" name="Content Placeholder 2"/>
          <p:cNvSpPr>
            <a:spLocks noGrp="1"/>
          </p:cNvSpPr>
          <p:nvPr>
            <p:ph idx="1"/>
          </p:nvPr>
        </p:nvSpPr>
        <p:spPr>
          <a:xfrm>
            <a:off x="457200" y="1828800"/>
            <a:ext cx="8305800" cy="4297363"/>
          </a:xfrm>
        </p:spPr>
        <p:txBody>
          <a:bodyPr>
            <a:normAutofit/>
          </a:bodyPr>
          <a:lstStyle/>
          <a:p>
            <a:r>
              <a:rPr lang="en-GB" sz="2600" dirty="0">
                <a:latin typeface="Arial" panose="020B0604020202020204" pitchFamily="34" charset="0"/>
                <a:cs typeface="Arial" panose="020B0604020202020204" pitchFamily="34" charset="0"/>
              </a:rPr>
              <a:t>Form of abuse characterized by a person subjecting or exposing another to behaviour that is psychologically harmful. </a:t>
            </a:r>
          </a:p>
          <a:p>
            <a:r>
              <a:rPr lang="en-GB" sz="2600" dirty="0">
                <a:latin typeface="Arial" panose="020B0604020202020204" pitchFamily="34" charset="0"/>
                <a:cs typeface="Arial" panose="020B0604020202020204" pitchFamily="34" charset="0"/>
              </a:rPr>
              <a:t>Could involve humiliation, for example making someone feel ashamed of their behaviour or the way that they act through words or actions which put someone down. This could make someone feel unworthy, unwanted, unimportant or ignored. </a:t>
            </a:r>
          </a:p>
          <a:p>
            <a:endParaRPr lang="en-GB" dirty="0"/>
          </a:p>
        </p:txBody>
      </p:sp>
    </p:spTree>
    <p:extLst>
      <p:ext uri="{BB962C8B-B14F-4D97-AF65-F5344CB8AC3E}">
        <p14:creationId xmlns:p14="http://schemas.microsoft.com/office/powerpoint/2010/main" val="40116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90507"/>
          </a:xfrm>
        </p:spPr>
        <p:txBody>
          <a:bodyPr>
            <a:normAutofit fontScale="90000"/>
          </a:bodyPr>
          <a:lstStyle/>
          <a:p>
            <a:r>
              <a:rPr lang="en-GB" b="1" dirty="0">
                <a:latin typeface="Arial" panose="020B0604020202020204" pitchFamily="34" charset="0"/>
                <a:cs typeface="Arial" panose="020B0604020202020204" pitchFamily="34" charset="0"/>
              </a:rPr>
              <a:t>Institutional Abuse </a:t>
            </a:r>
          </a:p>
        </p:txBody>
      </p:sp>
      <p:sp>
        <p:nvSpPr>
          <p:cNvPr id="3" name="Content Placeholder 2"/>
          <p:cNvSpPr>
            <a:spLocks noGrp="1"/>
          </p:cNvSpPr>
          <p:nvPr>
            <p:ph idx="1"/>
          </p:nvPr>
        </p:nvSpPr>
        <p:spPr>
          <a:xfrm>
            <a:off x="12031" y="1166018"/>
            <a:ext cx="5964959" cy="4525963"/>
          </a:xfrm>
        </p:spPr>
        <p:txBody>
          <a:bodyPr>
            <a:normAutofit fontScale="85000" lnSpcReduction="20000"/>
          </a:bodyPr>
          <a:lstStyle/>
          <a:p>
            <a:r>
              <a:rPr lang="en-GB" sz="3000" dirty="0">
                <a:latin typeface="Arial" panose="020B0604020202020204" pitchFamily="34" charset="0"/>
                <a:cs typeface="Arial" panose="020B0604020202020204" pitchFamily="34" charset="0"/>
              </a:rPr>
              <a:t>Poor care of individuals or groups of individuals. It can be through neglect or poor professional practice as a result of structures, policies, processes and practices within an organisation. </a:t>
            </a:r>
          </a:p>
          <a:p>
            <a:r>
              <a:rPr lang="en-GB" sz="3000" dirty="0">
                <a:latin typeface="Arial" panose="020B0604020202020204" pitchFamily="34" charset="0"/>
                <a:cs typeface="Arial" panose="020B0604020202020204" pitchFamily="34" charset="0"/>
              </a:rPr>
              <a:t>Can occur in any setting where one or more service users receive a service, whether on a daily or residential basis, for example a care home, a day services centre, a hospital ward or a person’s own home. </a:t>
            </a:r>
          </a:p>
          <a:p>
            <a:endParaRPr lang="en-GB" dirty="0"/>
          </a:p>
        </p:txBody>
      </p:sp>
      <p:sp>
        <p:nvSpPr>
          <p:cNvPr id="4" name="TextBox 3"/>
          <p:cNvSpPr txBox="1"/>
          <p:nvPr/>
        </p:nvSpPr>
        <p:spPr>
          <a:xfrm>
            <a:off x="7162800" y="5257800"/>
            <a:ext cx="1840832" cy="307777"/>
          </a:xfrm>
          <a:prstGeom prst="rect">
            <a:avLst/>
          </a:prstGeom>
          <a:noFill/>
        </p:spPr>
        <p:txBody>
          <a:bodyPr wrap="square" rtlCol="0">
            <a:spAutoFit/>
          </a:bodyPr>
          <a:lstStyle/>
          <a:p>
            <a:r>
              <a:rPr lang="en-GB" sz="1400" dirty="0"/>
              <a:t>(SCIE, 2012)</a:t>
            </a:r>
          </a:p>
        </p:txBody>
      </p:sp>
      <p:pic>
        <p:nvPicPr>
          <p:cNvPr id="5" name="Picture 4">
            <a:extLst>
              <a:ext uri="{FF2B5EF4-FFF2-40B4-BE49-F238E27FC236}">
                <a16:creationId xmlns:a16="http://schemas.microsoft.com/office/drawing/2014/main" id="{42C88B65-88C6-8AA3-665C-A9E4F734F728}"/>
              </a:ext>
            </a:extLst>
          </p:cNvPr>
          <p:cNvPicPr>
            <a:picLocks noChangeAspect="1"/>
          </p:cNvPicPr>
          <p:nvPr/>
        </p:nvPicPr>
        <p:blipFill>
          <a:blip r:embed="rId3"/>
          <a:stretch>
            <a:fillRect/>
          </a:stretch>
        </p:blipFill>
        <p:spPr>
          <a:xfrm>
            <a:off x="5976991" y="1762478"/>
            <a:ext cx="2847615" cy="2199922"/>
          </a:xfrm>
          <a:prstGeom prst="rect">
            <a:avLst/>
          </a:prstGeom>
        </p:spPr>
      </p:pic>
    </p:spTree>
    <p:extLst>
      <p:ext uri="{BB962C8B-B14F-4D97-AF65-F5344CB8AC3E}">
        <p14:creationId xmlns:p14="http://schemas.microsoft.com/office/powerpoint/2010/main" val="188437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57199"/>
          </a:xfrm>
        </p:spPr>
        <p:txBody>
          <a:bodyPr>
            <a:noAutofit/>
          </a:bodyPr>
          <a:lstStyle/>
          <a:p>
            <a:r>
              <a:rPr lang="en-GB" b="1" dirty="0">
                <a:latin typeface="Arial" panose="020B0604020202020204" pitchFamily="34" charset="0"/>
                <a:cs typeface="Arial" panose="020B0604020202020204" pitchFamily="34" charset="0"/>
              </a:rPr>
              <a:t>Financial Abuse </a:t>
            </a:r>
          </a:p>
        </p:txBody>
      </p:sp>
      <p:sp>
        <p:nvSpPr>
          <p:cNvPr id="3" name="Content Placeholder 2"/>
          <p:cNvSpPr>
            <a:spLocks noGrp="1"/>
          </p:cNvSpPr>
          <p:nvPr>
            <p:ph idx="1"/>
          </p:nvPr>
        </p:nvSpPr>
        <p:spPr>
          <a:xfrm>
            <a:off x="12032" y="1524000"/>
            <a:ext cx="6160168" cy="4167981"/>
          </a:xfrm>
        </p:spPr>
        <p:txBody>
          <a:bodyPr>
            <a:normAutofit fontScale="77500" lnSpcReduction="20000"/>
          </a:bodyPr>
          <a:lstStyle/>
          <a:p>
            <a:r>
              <a:rPr lang="en-GB" dirty="0">
                <a:latin typeface="Arial" panose="020B0604020202020204" pitchFamily="34" charset="0"/>
                <a:cs typeface="Arial" panose="020B0604020202020204" pitchFamily="34" charset="0"/>
              </a:rPr>
              <a:t>Financial abuse is illegal or unauthorised theft or use of a person’s property, money or other valuables.</a:t>
            </a:r>
          </a:p>
          <a:p>
            <a:r>
              <a:rPr lang="en-GB" dirty="0">
                <a:latin typeface="Arial" panose="020B0604020202020204" pitchFamily="34" charset="0"/>
                <a:cs typeface="Arial" panose="020B0604020202020204" pitchFamily="34" charset="0"/>
              </a:rPr>
              <a:t>could involve undue pressure on an individual to lend or give money to relatives, friends or professionals who are working with them. </a:t>
            </a:r>
          </a:p>
          <a:p>
            <a:r>
              <a:rPr lang="en-GB" dirty="0">
                <a:latin typeface="Arial" panose="020B0604020202020204" pitchFamily="34" charset="0"/>
                <a:cs typeface="Arial" panose="020B0604020202020204" pitchFamily="34" charset="0"/>
              </a:rPr>
              <a:t>A family member could move into someone’s home without their consent and without a prior agreement on sharing costs and could frequently ask for money. </a:t>
            </a:r>
          </a:p>
        </p:txBody>
      </p:sp>
      <p:pic>
        <p:nvPicPr>
          <p:cNvPr id="4" name="Picture 3">
            <a:extLst>
              <a:ext uri="{FF2B5EF4-FFF2-40B4-BE49-F238E27FC236}">
                <a16:creationId xmlns:a16="http://schemas.microsoft.com/office/drawing/2014/main" id="{F02A7F55-216D-D189-0467-8E9879923F21}"/>
              </a:ext>
            </a:extLst>
          </p:cNvPr>
          <p:cNvPicPr>
            <a:picLocks noChangeAspect="1"/>
          </p:cNvPicPr>
          <p:nvPr/>
        </p:nvPicPr>
        <p:blipFill>
          <a:blip r:embed="rId3"/>
          <a:stretch>
            <a:fillRect/>
          </a:stretch>
        </p:blipFill>
        <p:spPr>
          <a:xfrm>
            <a:off x="6400800" y="2362200"/>
            <a:ext cx="2514600" cy="1257300"/>
          </a:xfrm>
          <a:prstGeom prst="rect">
            <a:avLst/>
          </a:prstGeom>
        </p:spPr>
      </p:pic>
    </p:spTree>
    <p:extLst>
      <p:ext uri="{BB962C8B-B14F-4D97-AF65-F5344CB8AC3E}">
        <p14:creationId xmlns:p14="http://schemas.microsoft.com/office/powerpoint/2010/main" val="28746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212"/>
            <a:ext cx="8229600" cy="1143000"/>
          </a:xfrm>
        </p:spPr>
        <p:txBody>
          <a:bodyPr/>
          <a:lstStyle/>
          <a:p>
            <a:r>
              <a:rPr lang="en-GB" b="1" dirty="0">
                <a:latin typeface="Arial" panose="020B0604020202020204" pitchFamily="34" charset="0"/>
                <a:cs typeface="Arial" panose="020B0604020202020204" pitchFamily="34" charset="0"/>
              </a:rPr>
              <a:t>Discriminatory Abuse </a:t>
            </a:r>
          </a:p>
        </p:txBody>
      </p:sp>
      <p:sp>
        <p:nvSpPr>
          <p:cNvPr id="3" name="Content Placeholder 2"/>
          <p:cNvSpPr>
            <a:spLocks noGrp="1"/>
          </p:cNvSpPr>
          <p:nvPr>
            <p:ph idx="1"/>
          </p:nvPr>
        </p:nvSpPr>
        <p:spPr>
          <a:xfrm>
            <a:off x="304800" y="1676400"/>
            <a:ext cx="5410200" cy="3807033"/>
          </a:xfrm>
        </p:spPr>
        <p:txBody>
          <a:bodyPr>
            <a:normAutofit fontScale="55000" lnSpcReduction="20000"/>
          </a:bodyPr>
          <a:lstStyle/>
          <a:p>
            <a:pPr marL="0" indent="0">
              <a:buNone/>
            </a:pPr>
            <a:r>
              <a:rPr lang="en-GB" sz="5900" dirty="0">
                <a:latin typeface="Arial" panose="020B0604020202020204" pitchFamily="34" charset="0"/>
                <a:cs typeface="Arial" panose="020B0604020202020204" pitchFamily="34" charset="0"/>
              </a:rPr>
              <a:t>When a person is abused or treated less favourably without a proper justification because of their: gender, race, ethnicity or culture, religion or belief, preferred language, sexual orientation, political views or age. </a:t>
            </a:r>
          </a:p>
          <a:p>
            <a:endParaRPr lang="en-GB" dirty="0"/>
          </a:p>
        </p:txBody>
      </p:sp>
      <p:pic>
        <p:nvPicPr>
          <p:cNvPr id="4" name="Picture 3">
            <a:extLst>
              <a:ext uri="{FF2B5EF4-FFF2-40B4-BE49-F238E27FC236}">
                <a16:creationId xmlns:a16="http://schemas.microsoft.com/office/drawing/2014/main" id="{A9776AE3-7D5B-B11E-C8E1-CEDB908C0D78}"/>
              </a:ext>
            </a:extLst>
          </p:cNvPr>
          <p:cNvPicPr>
            <a:picLocks noChangeAspect="1"/>
          </p:cNvPicPr>
          <p:nvPr/>
        </p:nvPicPr>
        <p:blipFill>
          <a:blip r:embed="rId3"/>
          <a:stretch>
            <a:fillRect/>
          </a:stretch>
        </p:blipFill>
        <p:spPr>
          <a:xfrm>
            <a:off x="5943600" y="2304826"/>
            <a:ext cx="2895600" cy="2248348"/>
          </a:xfrm>
          <a:prstGeom prst="rect">
            <a:avLst/>
          </a:prstGeom>
        </p:spPr>
      </p:pic>
    </p:spTree>
    <p:extLst>
      <p:ext uri="{BB962C8B-B14F-4D97-AF65-F5344CB8AC3E}">
        <p14:creationId xmlns:p14="http://schemas.microsoft.com/office/powerpoint/2010/main" val="286518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b="1" dirty="0">
                <a:latin typeface="Arial" panose="020B0604020202020204" pitchFamily="34" charset="0"/>
                <a:cs typeface="Arial" panose="020B0604020202020204" pitchFamily="34" charset="0"/>
              </a:rPr>
              <a:t>Caring for the Elderly</a:t>
            </a:r>
          </a:p>
        </p:txBody>
      </p:sp>
      <p:sp>
        <p:nvSpPr>
          <p:cNvPr id="3" name="Content Placeholder 2"/>
          <p:cNvSpPr>
            <a:spLocks noGrp="1"/>
          </p:cNvSpPr>
          <p:nvPr>
            <p:ph idx="1"/>
          </p:nvPr>
        </p:nvSpPr>
        <p:spPr>
          <a:xfrm>
            <a:off x="152400" y="1066800"/>
            <a:ext cx="5029199" cy="4495800"/>
          </a:xfrm>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Demography of ‘unpaid’ carers:</a:t>
            </a:r>
          </a:p>
          <a:p>
            <a:r>
              <a:rPr lang="en-GB" dirty="0">
                <a:latin typeface="Arial" panose="020B0604020202020204" pitchFamily="34" charset="0"/>
                <a:cs typeface="Arial" panose="020B0604020202020204" pitchFamily="34" charset="0"/>
              </a:rPr>
              <a:t>There are around 7m carers in the UK</a:t>
            </a:r>
          </a:p>
          <a:p>
            <a:r>
              <a:rPr lang="en-GB" dirty="0">
                <a:latin typeface="Arial" panose="020B0604020202020204" pitchFamily="34" charset="0"/>
                <a:cs typeface="Arial" panose="020B0604020202020204" pitchFamily="34" charset="0"/>
              </a:rPr>
              <a:t>Unpaid carers save the UK Government £132 billion per year</a:t>
            </a:r>
          </a:p>
          <a:p>
            <a:r>
              <a:rPr lang="en-GB" dirty="0">
                <a:latin typeface="Arial" panose="020B0604020202020204" pitchFamily="34" charset="0"/>
                <a:cs typeface="Arial" panose="020B0604020202020204" pitchFamily="34" charset="0"/>
              </a:rPr>
              <a:t>42% are men and 58% women</a:t>
            </a:r>
          </a:p>
          <a:p>
            <a:r>
              <a:rPr lang="en-GB" dirty="0">
                <a:latin typeface="Arial" panose="020B0604020202020204" pitchFamily="34" charset="0"/>
                <a:cs typeface="Arial" panose="020B0604020202020204" pitchFamily="34" charset="0"/>
              </a:rPr>
              <a:t>Nearly 3m are aged 50+</a:t>
            </a:r>
          </a:p>
          <a:p>
            <a:r>
              <a:rPr lang="en-GB" dirty="0">
                <a:latin typeface="Arial" panose="020B0604020202020204" pitchFamily="34" charset="0"/>
                <a:cs typeface="Arial" panose="020B0604020202020204" pitchFamily="34" charset="0"/>
              </a:rPr>
              <a:t>1m of these are 65+</a:t>
            </a:r>
          </a:p>
          <a:p>
            <a:r>
              <a:rPr lang="en-GB" dirty="0">
                <a:latin typeface="Arial" panose="020B0604020202020204" pitchFamily="34" charset="0"/>
                <a:cs typeface="Arial" panose="020B0604020202020204" pitchFamily="34" charset="0"/>
              </a:rPr>
              <a:t>8000 of these are 90+</a:t>
            </a:r>
          </a:p>
          <a:p>
            <a:r>
              <a:rPr lang="en-GB" dirty="0">
                <a:latin typeface="Arial" panose="020B0604020202020204" pitchFamily="34" charset="0"/>
                <a:cs typeface="Arial" panose="020B0604020202020204" pitchFamily="34" charset="0"/>
              </a:rPr>
              <a:t>Average care of 50 hours per week</a:t>
            </a:r>
          </a:p>
          <a:p>
            <a:r>
              <a:rPr lang="en-GB" dirty="0">
                <a:latin typeface="Arial" panose="020B0604020202020204" pitchFamily="34" charset="0"/>
                <a:cs typeface="Arial" panose="020B0604020202020204" pitchFamily="34" charset="0"/>
              </a:rPr>
              <a:t>By 2030, the number of carers will increase by 3.4 million (around 60%). </a:t>
            </a:r>
          </a:p>
          <a:p>
            <a:endParaRPr lang="en-GB" dirty="0"/>
          </a:p>
          <a:p>
            <a:endParaRPr lang="en-GB" dirty="0"/>
          </a:p>
        </p:txBody>
      </p:sp>
      <p:pic>
        <p:nvPicPr>
          <p:cNvPr id="4" name="Picture 3">
            <a:extLst>
              <a:ext uri="{FF2B5EF4-FFF2-40B4-BE49-F238E27FC236}">
                <a16:creationId xmlns:a16="http://schemas.microsoft.com/office/drawing/2014/main" id="{EE1BB149-9562-CE6A-65A2-F2E0306BA471}"/>
              </a:ext>
            </a:extLst>
          </p:cNvPr>
          <p:cNvPicPr>
            <a:picLocks noChangeAspect="1"/>
          </p:cNvPicPr>
          <p:nvPr/>
        </p:nvPicPr>
        <p:blipFill>
          <a:blip r:embed="rId2"/>
          <a:stretch>
            <a:fillRect/>
          </a:stretch>
        </p:blipFill>
        <p:spPr>
          <a:xfrm>
            <a:off x="5638800" y="1905000"/>
            <a:ext cx="3275412" cy="2179638"/>
          </a:xfrm>
          <a:prstGeom prst="rect">
            <a:avLst/>
          </a:prstGeom>
        </p:spPr>
      </p:pic>
    </p:spTree>
    <p:extLst>
      <p:ext uri="{BB962C8B-B14F-4D97-AF65-F5344CB8AC3E}">
        <p14:creationId xmlns:p14="http://schemas.microsoft.com/office/powerpoint/2010/main" val="321722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GB" b="1" dirty="0">
                <a:latin typeface="Arial" panose="020B0604020202020204" pitchFamily="34" charset="0"/>
                <a:cs typeface="Arial" panose="020B0604020202020204" pitchFamily="34" charset="0"/>
              </a:rPr>
              <a:t>Caring for the Elderly</a:t>
            </a:r>
          </a:p>
        </p:txBody>
      </p:sp>
      <p:sp>
        <p:nvSpPr>
          <p:cNvPr id="3" name="Content Placeholder 2"/>
          <p:cNvSpPr>
            <a:spLocks noGrp="1"/>
          </p:cNvSpPr>
          <p:nvPr>
            <p:ph idx="1"/>
          </p:nvPr>
        </p:nvSpPr>
        <p:spPr>
          <a:xfrm>
            <a:off x="228600" y="1295400"/>
            <a:ext cx="5867399" cy="4495800"/>
          </a:xfrm>
        </p:spPr>
        <p:txBody>
          <a:bodyPr>
            <a:normAutofit fontScale="70000" lnSpcReduction="20000"/>
          </a:bodyPr>
          <a:lstStyle/>
          <a:p>
            <a:r>
              <a:rPr lang="en-GB" dirty="0">
                <a:latin typeface="Arial" panose="020B0604020202020204" pitchFamily="34" charset="0"/>
                <a:cs typeface="Arial" panose="020B0604020202020204" pitchFamily="34" charset="0"/>
              </a:rPr>
              <a:t>One in five people aged 50–64 in the UK are unpaid carers </a:t>
            </a:r>
          </a:p>
          <a:p>
            <a:r>
              <a:rPr lang="en-GB" dirty="0">
                <a:latin typeface="Arial" panose="020B0604020202020204" pitchFamily="34" charset="0"/>
                <a:cs typeface="Arial" panose="020B0604020202020204" pitchFamily="34" charset="0"/>
              </a:rPr>
              <a:t>65% of older carers (aged 60–94) have long-term health problems or a disability themselves. </a:t>
            </a:r>
          </a:p>
          <a:p>
            <a:r>
              <a:rPr lang="en-GB" dirty="0">
                <a:latin typeface="Arial" panose="020B0604020202020204" pitchFamily="34" charset="0"/>
                <a:cs typeface="Arial" panose="020B0604020202020204" pitchFamily="34" charset="0"/>
              </a:rPr>
              <a:t>68.8% of older carers say that being a carer has an adverse effect on their mental health.</a:t>
            </a:r>
          </a:p>
          <a:p>
            <a:r>
              <a:rPr lang="en-GB" dirty="0">
                <a:latin typeface="Arial" panose="020B0604020202020204" pitchFamily="34" charset="0"/>
                <a:cs typeface="Arial" panose="020B0604020202020204" pitchFamily="34" charset="0"/>
              </a:rPr>
              <a:t>One third of older carers say they have cancelled treatment or an operation for themselves because of their caring responsibilities.</a:t>
            </a:r>
          </a:p>
          <a:p>
            <a:r>
              <a:rPr lang="en-GB" dirty="0">
                <a:latin typeface="Arial" panose="020B0604020202020204" pitchFamily="34" charset="0"/>
                <a:cs typeface="Arial" panose="020B0604020202020204" pitchFamily="34" charset="0"/>
              </a:rPr>
              <a:t>Around 370,230 people are unpaid carers in Wales.</a:t>
            </a:r>
          </a:p>
        </p:txBody>
      </p:sp>
      <p:pic>
        <p:nvPicPr>
          <p:cNvPr id="4" name="Picture 3">
            <a:extLst>
              <a:ext uri="{FF2B5EF4-FFF2-40B4-BE49-F238E27FC236}">
                <a16:creationId xmlns:a16="http://schemas.microsoft.com/office/drawing/2014/main" id="{CA1D9EED-06C3-1486-5EB6-758E918B8203}"/>
              </a:ext>
            </a:extLst>
          </p:cNvPr>
          <p:cNvPicPr>
            <a:picLocks noChangeAspect="1"/>
          </p:cNvPicPr>
          <p:nvPr/>
        </p:nvPicPr>
        <p:blipFill>
          <a:blip r:embed="rId2"/>
          <a:stretch>
            <a:fillRect/>
          </a:stretch>
        </p:blipFill>
        <p:spPr>
          <a:xfrm>
            <a:off x="6324599" y="1722439"/>
            <a:ext cx="2590800" cy="2590800"/>
          </a:xfrm>
          <a:prstGeom prst="rect">
            <a:avLst/>
          </a:prstGeom>
        </p:spPr>
      </p:pic>
    </p:spTree>
    <p:extLst>
      <p:ext uri="{BB962C8B-B14F-4D97-AF65-F5344CB8AC3E}">
        <p14:creationId xmlns:p14="http://schemas.microsoft.com/office/powerpoint/2010/main" val="4019731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57199"/>
          </a:xfrm>
        </p:spPr>
        <p:txBody>
          <a:bodyPr>
            <a:normAutofit fontScale="90000"/>
          </a:bodyPr>
          <a:lstStyle/>
          <a:p>
            <a:r>
              <a:rPr lang="en-GB" b="1" dirty="0">
                <a:latin typeface="Arial" panose="020B0604020202020204" pitchFamily="34" charset="0"/>
                <a:cs typeface="Arial" panose="020B0604020202020204" pitchFamily="34" charset="0"/>
              </a:rPr>
              <a:t>Care Workers</a:t>
            </a:r>
          </a:p>
        </p:txBody>
      </p:sp>
      <p:sp>
        <p:nvSpPr>
          <p:cNvPr id="3" name="Content Placeholder 2"/>
          <p:cNvSpPr>
            <a:spLocks noGrp="1"/>
          </p:cNvSpPr>
          <p:nvPr>
            <p:ph idx="1"/>
          </p:nvPr>
        </p:nvSpPr>
        <p:spPr>
          <a:xfrm>
            <a:off x="152400" y="914400"/>
            <a:ext cx="5867400" cy="4525963"/>
          </a:xfrm>
        </p:spPr>
        <p:txBody>
          <a:bodyPr>
            <a:normAutofit fontScale="92500" lnSpcReduction="20000"/>
          </a:bodyPr>
          <a:lstStyle/>
          <a:p>
            <a:r>
              <a:rPr lang="en-GB" dirty="0">
                <a:latin typeface="Arial" panose="020B0604020202020204" pitchFamily="34" charset="0"/>
                <a:cs typeface="Arial" panose="020B0604020202020204" pitchFamily="34" charset="0"/>
              </a:rPr>
              <a:t>There are around 3million paid care workers in the UK</a:t>
            </a:r>
          </a:p>
          <a:p>
            <a:r>
              <a:rPr lang="en-GB" dirty="0">
                <a:latin typeface="Arial" panose="020B0604020202020204" pitchFamily="34" charset="0"/>
                <a:cs typeface="Arial" panose="020B0604020202020204" pitchFamily="34" charset="0"/>
              </a:rPr>
              <a:t>More than 1.6 million of these work in social care</a:t>
            </a:r>
          </a:p>
          <a:p>
            <a:r>
              <a:rPr lang="en-GB" dirty="0">
                <a:latin typeface="Arial" panose="020B0604020202020204" pitchFamily="34" charset="0"/>
                <a:cs typeface="Arial" panose="020B0604020202020204" pitchFamily="34" charset="0"/>
              </a:rPr>
              <a:t>Almost 80% of these are women</a:t>
            </a:r>
          </a:p>
          <a:p>
            <a:r>
              <a:rPr lang="en-GB" dirty="0">
                <a:latin typeface="Arial" panose="020B0604020202020204" pitchFamily="34" charset="0"/>
                <a:cs typeface="Arial" panose="020B0604020202020204" pitchFamily="34" charset="0"/>
              </a:rPr>
              <a:t>The social care workforce is relatively unskilled</a:t>
            </a:r>
          </a:p>
          <a:p>
            <a:r>
              <a:rPr lang="en-GB" dirty="0">
                <a:latin typeface="Arial" panose="020B0604020202020204" pitchFamily="34" charset="0"/>
                <a:cs typeface="Arial" panose="020B0604020202020204" pitchFamily="34" charset="0"/>
              </a:rPr>
              <a:t>Most of these workers receive minimum wage or just above</a:t>
            </a:r>
          </a:p>
          <a:p>
            <a:pPr marL="0" indent="0">
              <a:buNone/>
            </a:pPr>
            <a:r>
              <a:rPr lang="en-GB" sz="900" dirty="0">
                <a:latin typeface="Arial" panose="020B0604020202020204" pitchFamily="34" charset="0"/>
                <a:cs typeface="Arial" panose="020B0604020202020204" pitchFamily="34" charset="0"/>
              </a:rPr>
              <a:t>                                                                                                                                                                                     </a:t>
            </a:r>
          </a:p>
          <a:p>
            <a:pPr marL="0" indent="0">
              <a:buNone/>
            </a:pPr>
            <a:r>
              <a:rPr lang="en-GB" sz="1500" dirty="0">
                <a:latin typeface="Arial" panose="020B0604020202020204" pitchFamily="34" charset="0"/>
                <a:cs typeface="Arial" panose="020B0604020202020204" pitchFamily="34" charset="0"/>
              </a:rPr>
              <a:t>(Kings Fund, 2019)</a:t>
            </a:r>
          </a:p>
        </p:txBody>
      </p:sp>
      <p:pic>
        <p:nvPicPr>
          <p:cNvPr id="4" name="Picture 3">
            <a:extLst>
              <a:ext uri="{FF2B5EF4-FFF2-40B4-BE49-F238E27FC236}">
                <a16:creationId xmlns:a16="http://schemas.microsoft.com/office/drawing/2014/main" id="{56F4CB7A-A68B-0DEE-F72A-943F277937DB}"/>
              </a:ext>
            </a:extLst>
          </p:cNvPr>
          <p:cNvPicPr>
            <a:picLocks noChangeAspect="1"/>
          </p:cNvPicPr>
          <p:nvPr/>
        </p:nvPicPr>
        <p:blipFill>
          <a:blip r:embed="rId2"/>
          <a:stretch>
            <a:fillRect/>
          </a:stretch>
        </p:blipFill>
        <p:spPr>
          <a:xfrm>
            <a:off x="6214893" y="2057400"/>
            <a:ext cx="2776707" cy="1554956"/>
          </a:xfrm>
          <a:prstGeom prst="rect">
            <a:avLst/>
          </a:prstGeom>
        </p:spPr>
      </p:pic>
    </p:spTree>
    <p:extLst>
      <p:ext uri="{BB962C8B-B14F-4D97-AF65-F5344CB8AC3E}">
        <p14:creationId xmlns:p14="http://schemas.microsoft.com/office/powerpoint/2010/main" val="331212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90600"/>
            <a:ext cx="7772400" cy="1470025"/>
          </a:xfrm>
        </p:spPr>
        <p:txBody>
          <a:bodyPr>
            <a:normAutofit/>
          </a:bodyPr>
          <a:lstStyle/>
          <a:p>
            <a:r>
              <a:rPr lang="en-GB" sz="4800" b="1" dirty="0">
                <a:solidFill>
                  <a:schemeClr val="bg1"/>
                </a:solidFill>
              </a:rPr>
              <a:t>Death and Dying</a:t>
            </a:r>
          </a:p>
        </p:txBody>
      </p:sp>
      <p:sp>
        <p:nvSpPr>
          <p:cNvPr id="3" name="Subtitle 2"/>
          <p:cNvSpPr>
            <a:spLocks noGrp="1"/>
          </p:cNvSpPr>
          <p:nvPr>
            <p:ph type="subTitle" idx="1"/>
          </p:nvPr>
        </p:nvSpPr>
        <p:spPr>
          <a:xfrm>
            <a:off x="1600200" y="2209800"/>
            <a:ext cx="6400800" cy="1752600"/>
          </a:xfrm>
        </p:spPr>
        <p:txBody>
          <a:bodyPr>
            <a:normAutofit/>
          </a:bodyPr>
          <a:lstStyle/>
          <a:p>
            <a:pPr defTabSz="685800" eaLnBrk="0" fontAlgn="base" hangingPunct="0">
              <a:spcAft>
                <a:spcPct val="0"/>
              </a:spcAft>
              <a:buClr>
                <a:srgbClr val="B2B2B2"/>
              </a:buClr>
              <a:buSzPct val="75000"/>
            </a:pPr>
            <a:r>
              <a:rPr lang="en-US" altLang="en-US" sz="3600" b="1" kern="0" dirty="0">
                <a:solidFill>
                  <a:schemeClr val="bg1"/>
                </a:solidFill>
              </a:rPr>
              <a:t>Death in middle and old age</a:t>
            </a:r>
          </a:p>
        </p:txBody>
      </p:sp>
    </p:spTree>
    <p:extLst>
      <p:ext uri="{BB962C8B-B14F-4D97-AF65-F5344CB8AC3E}">
        <p14:creationId xmlns:p14="http://schemas.microsoft.com/office/powerpoint/2010/main" val="475243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Defining Death: Determining the Point at Which Life Ends</a:t>
            </a:r>
          </a:p>
        </p:txBody>
      </p:sp>
      <p:sp>
        <p:nvSpPr>
          <p:cNvPr id="3" name="Content Placeholder 2"/>
          <p:cNvSpPr>
            <a:spLocks noGrp="1"/>
          </p:cNvSpPr>
          <p:nvPr>
            <p:ph idx="1"/>
          </p:nvPr>
        </p:nvSpPr>
        <p:spPr>
          <a:xfrm>
            <a:off x="353291" y="1665240"/>
            <a:ext cx="4953000" cy="3689052"/>
          </a:xfrm>
        </p:spPr>
        <p:txBody>
          <a:bodyPr>
            <a:normAutofit/>
          </a:bodyPr>
          <a:lstStyle/>
          <a:p>
            <a:r>
              <a:rPr lang="en-GB" dirty="0"/>
              <a:t>Defining death is a complex process.</a:t>
            </a:r>
          </a:p>
          <a:p>
            <a:endParaRPr lang="en-GB" dirty="0"/>
          </a:p>
          <a:p>
            <a:r>
              <a:rPr lang="en-GB" dirty="0"/>
              <a:t>a permanent termination of all vital functions </a:t>
            </a:r>
            <a:r>
              <a:rPr lang="en-GB" b="1" dirty="0"/>
              <a:t>: </a:t>
            </a:r>
            <a:r>
              <a:rPr lang="en-GB" dirty="0"/>
              <a:t>the end of life</a:t>
            </a:r>
          </a:p>
        </p:txBody>
      </p:sp>
      <p:sp>
        <p:nvSpPr>
          <p:cNvPr id="4" name="TextBox 3"/>
          <p:cNvSpPr txBox="1"/>
          <p:nvPr/>
        </p:nvSpPr>
        <p:spPr>
          <a:xfrm>
            <a:off x="7819901" y="5123460"/>
            <a:ext cx="970808" cy="230832"/>
          </a:xfrm>
          <a:prstGeom prst="rect">
            <a:avLst/>
          </a:prstGeom>
          <a:noFill/>
        </p:spPr>
        <p:txBody>
          <a:bodyPr wrap="square" rtlCol="0">
            <a:spAutoFit/>
          </a:bodyPr>
          <a:lstStyle/>
          <a:p>
            <a:r>
              <a:rPr lang="en-GB" sz="900" dirty="0"/>
              <a:t>(NHS, 2016)</a:t>
            </a:r>
          </a:p>
        </p:txBody>
      </p:sp>
      <p:pic>
        <p:nvPicPr>
          <p:cNvPr id="5" name="Picture 4">
            <a:extLst>
              <a:ext uri="{FF2B5EF4-FFF2-40B4-BE49-F238E27FC236}">
                <a16:creationId xmlns:a16="http://schemas.microsoft.com/office/drawing/2014/main" id="{93BDC368-E453-528E-CBB7-AE1D4EBFD7CE}"/>
              </a:ext>
            </a:extLst>
          </p:cNvPr>
          <p:cNvPicPr>
            <a:picLocks noChangeAspect="1"/>
          </p:cNvPicPr>
          <p:nvPr/>
        </p:nvPicPr>
        <p:blipFill>
          <a:blip r:embed="rId2"/>
          <a:stretch>
            <a:fillRect/>
          </a:stretch>
        </p:blipFill>
        <p:spPr>
          <a:xfrm>
            <a:off x="5398911" y="2145761"/>
            <a:ext cx="3380509" cy="2249575"/>
          </a:xfrm>
          <a:prstGeom prst="rect">
            <a:avLst/>
          </a:prstGeom>
        </p:spPr>
      </p:pic>
    </p:spTree>
    <p:extLst>
      <p:ext uri="{BB962C8B-B14F-4D97-AF65-F5344CB8AC3E}">
        <p14:creationId xmlns:p14="http://schemas.microsoft.com/office/powerpoint/2010/main" val="387468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576" y="457200"/>
            <a:ext cx="8324848" cy="387350"/>
          </a:xfrm>
        </p:spPr>
        <p:txBody>
          <a:bodyPr>
            <a:noAutofit/>
          </a:bodyPr>
          <a:lstStyle/>
          <a:p>
            <a:pPr algn="l"/>
            <a:r>
              <a:rPr lang="en-GB" sz="2800" dirty="0"/>
              <a:t>Because of the Vagueness of what “Functional Death” is, Medical Doctors now use Brain Functioning to Determine Death</a:t>
            </a:r>
          </a:p>
        </p:txBody>
      </p:sp>
      <p:sp>
        <p:nvSpPr>
          <p:cNvPr id="4" name="TextBox 3"/>
          <p:cNvSpPr txBox="1"/>
          <p:nvPr/>
        </p:nvSpPr>
        <p:spPr>
          <a:xfrm>
            <a:off x="7594270" y="5154633"/>
            <a:ext cx="1549730" cy="253916"/>
          </a:xfrm>
          <a:prstGeom prst="rect">
            <a:avLst/>
          </a:prstGeom>
          <a:noFill/>
        </p:spPr>
        <p:txBody>
          <a:bodyPr wrap="square" rtlCol="0">
            <a:spAutoFit/>
          </a:bodyPr>
          <a:lstStyle/>
          <a:p>
            <a:r>
              <a:rPr lang="en-GB" sz="1050" dirty="0"/>
              <a:t>(NHS, 2020)</a:t>
            </a:r>
          </a:p>
        </p:txBody>
      </p:sp>
      <p:pic>
        <p:nvPicPr>
          <p:cNvPr id="7" name="Picture 6">
            <a:extLst>
              <a:ext uri="{FF2B5EF4-FFF2-40B4-BE49-F238E27FC236}">
                <a16:creationId xmlns:a16="http://schemas.microsoft.com/office/drawing/2014/main" id="{E745945C-F4E4-C349-D74A-C707AB5AE371}"/>
              </a:ext>
            </a:extLst>
          </p:cNvPr>
          <p:cNvPicPr>
            <a:picLocks noChangeAspect="1"/>
          </p:cNvPicPr>
          <p:nvPr/>
        </p:nvPicPr>
        <p:blipFill>
          <a:blip r:embed="rId2"/>
          <a:stretch>
            <a:fillRect/>
          </a:stretch>
        </p:blipFill>
        <p:spPr>
          <a:xfrm>
            <a:off x="1143000" y="1449451"/>
            <a:ext cx="6943946" cy="4419983"/>
          </a:xfrm>
          <a:prstGeom prst="rect">
            <a:avLst/>
          </a:prstGeom>
        </p:spPr>
      </p:pic>
    </p:spTree>
    <p:extLst>
      <p:ext uri="{BB962C8B-B14F-4D97-AF65-F5344CB8AC3E}">
        <p14:creationId xmlns:p14="http://schemas.microsoft.com/office/powerpoint/2010/main" val="4263616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8229600" cy="457199"/>
          </a:xfrm>
        </p:spPr>
        <p:txBody>
          <a:bodyPr>
            <a:normAutofit fontScale="90000"/>
          </a:bodyPr>
          <a:lstStyle/>
          <a:p>
            <a:r>
              <a:rPr lang="en-GB" b="1" dirty="0"/>
              <a:t>Death in Middle Adulthood</a:t>
            </a:r>
          </a:p>
        </p:txBody>
      </p:sp>
      <p:sp>
        <p:nvSpPr>
          <p:cNvPr id="3" name="Content Placeholder 2"/>
          <p:cNvSpPr>
            <a:spLocks noGrp="1"/>
          </p:cNvSpPr>
          <p:nvPr>
            <p:ph idx="1"/>
          </p:nvPr>
        </p:nvSpPr>
        <p:spPr>
          <a:xfrm>
            <a:off x="457200" y="990600"/>
            <a:ext cx="5181600" cy="4525963"/>
          </a:xfrm>
        </p:spPr>
        <p:txBody>
          <a:bodyPr>
            <a:normAutofit fontScale="92500" lnSpcReduction="20000"/>
          </a:bodyPr>
          <a:lstStyle/>
          <a:p>
            <a:r>
              <a:rPr lang="en-GB" dirty="0"/>
              <a:t>Life-threatening disease is the most common cause of death in middle-aged adults. </a:t>
            </a:r>
          </a:p>
          <a:p>
            <a:r>
              <a:rPr lang="en-GB" dirty="0"/>
              <a:t>These adults are more aware and accepting of death but also have a lot of fears (more than any other time in lifespan). </a:t>
            </a:r>
          </a:p>
          <a:p>
            <a:r>
              <a:rPr lang="en-GB" dirty="0"/>
              <a:t>Most frequent causes are heart disease and cancer (gender variations)</a:t>
            </a:r>
          </a:p>
          <a:p>
            <a:endParaRPr lang="en-GB" dirty="0"/>
          </a:p>
        </p:txBody>
      </p:sp>
      <p:sp>
        <p:nvSpPr>
          <p:cNvPr id="4" name="TextBox 3"/>
          <p:cNvSpPr txBox="1"/>
          <p:nvPr/>
        </p:nvSpPr>
        <p:spPr>
          <a:xfrm>
            <a:off x="7491101" y="5056402"/>
            <a:ext cx="1362694" cy="230832"/>
          </a:xfrm>
          <a:prstGeom prst="rect">
            <a:avLst/>
          </a:prstGeom>
          <a:noFill/>
        </p:spPr>
        <p:txBody>
          <a:bodyPr wrap="square" rtlCol="0">
            <a:spAutoFit/>
          </a:bodyPr>
          <a:lstStyle/>
          <a:p>
            <a:r>
              <a:rPr lang="en-GB" sz="900" dirty="0"/>
              <a:t>(GOV.UK, 2017)</a:t>
            </a:r>
          </a:p>
        </p:txBody>
      </p:sp>
      <p:pic>
        <p:nvPicPr>
          <p:cNvPr id="5" name="Picture 4">
            <a:extLst>
              <a:ext uri="{FF2B5EF4-FFF2-40B4-BE49-F238E27FC236}">
                <a16:creationId xmlns:a16="http://schemas.microsoft.com/office/drawing/2014/main" id="{E6664E52-0CBD-364E-DFAA-8380DB929191}"/>
              </a:ext>
            </a:extLst>
          </p:cNvPr>
          <p:cNvPicPr>
            <a:picLocks noChangeAspect="1"/>
          </p:cNvPicPr>
          <p:nvPr/>
        </p:nvPicPr>
        <p:blipFill>
          <a:blip r:embed="rId2"/>
          <a:stretch>
            <a:fillRect/>
          </a:stretch>
        </p:blipFill>
        <p:spPr>
          <a:xfrm>
            <a:off x="5486400" y="2590800"/>
            <a:ext cx="3476122" cy="2313201"/>
          </a:xfrm>
          <a:prstGeom prst="rect">
            <a:avLst/>
          </a:prstGeom>
        </p:spPr>
      </p:pic>
    </p:spTree>
    <p:extLst>
      <p:ext uri="{BB962C8B-B14F-4D97-AF65-F5344CB8AC3E}">
        <p14:creationId xmlns:p14="http://schemas.microsoft.com/office/powerpoint/2010/main" val="2824853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2619" y="1048926"/>
            <a:ext cx="8747743" cy="3970318"/>
          </a:xfrm>
          <a:prstGeom prst="rect">
            <a:avLst/>
          </a:prstGeom>
        </p:spPr>
        <p:txBody>
          <a:bodyPr wrap="square">
            <a:spAutoFit/>
          </a:bodyPr>
          <a:lstStyle/>
          <a:p>
            <a:pPr marL="214313" indent="-214313">
              <a:buFont typeface="Arial" panose="020B0604020202020204" pitchFamily="34" charset="0"/>
              <a:buChar char="•"/>
            </a:pPr>
            <a:r>
              <a:rPr lang="en-GB" sz="2800" dirty="0"/>
              <a:t>Most people know when they are dying; it is caretakers who tend to have more difficulties communicating about it.</a:t>
            </a:r>
          </a:p>
          <a:p>
            <a:pPr marL="214313" indent="-214313">
              <a:buFont typeface="Arial" panose="020B0604020202020204" pitchFamily="34" charset="0"/>
              <a:buChar char="•"/>
            </a:pPr>
            <a:r>
              <a:rPr lang="en-GB" sz="2800" dirty="0"/>
              <a:t>Research shows that physicians usually prefer to avoid telling dying patients that their illnesses are terminal</a:t>
            </a:r>
          </a:p>
          <a:p>
            <a:pPr marL="214313" indent="-214313">
              <a:buFont typeface="Arial" panose="020B0604020202020204" pitchFamily="34" charset="0"/>
              <a:buChar char="•"/>
            </a:pPr>
            <a:r>
              <a:rPr lang="en-GB" sz="2800" dirty="0"/>
              <a:t>Not all people want to know the truth about their condition or know they are dying</a:t>
            </a:r>
          </a:p>
          <a:p>
            <a:pPr marL="214313" indent="-214313">
              <a:buFont typeface="Arial" panose="020B0604020202020204" pitchFamily="34" charset="0"/>
              <a:buChar char="•"/>
            </a:pPr>
            <a:r>
              <a:rPr lang="en-GB" sz="2800" dirty="0"/>
              <a:t>Individuals react to death differently, in part due to personality factors.</a:t>
            </a:r>
          </a:p>
        </p:txBody>
      </p:sp>
      <p:pic>
        <p:nvPicPr>
          <p:cNvPr id="3" name="Picture 2">
            <a:extLst>
              <a:ext uri="{FF2B5EF4-FFF2-40B4-BE49-F238E27FC236}">
                <a16:creationId xmlns:a16="http://schemas.microsoft.com/office/drawing/2014/main" id="{8D5F165F-5AD4-7BA3-5F35-3D83602D6239}"/>
              </a:ext>
            </a:extLst>
          </p:cNvPr>
          <p:cNvPicPr>
            <a:picLocks noChangeAspect="1"/>
          </p:cNvPicPr>
          <p:nvPr/>
        </p:nvPicPr>
        <p:blipFill>
          <a:blip r:embed="rId2"/>
          <a:stretch>
            <a:fillRect/>
          </a:stretch>
        </p:blipFill>
        <p:spPr>
          <a:xfrm>
            <a:off x="481335" y="-24063"/>
            <a:ext cx="8230313" cy="1072989"/>
          </a:xfrm>
          <a:prstGeom prst="rect">
            <a:avLst/>
          </a:prstGeom>
        </p:spPr>
      </p:pic>
    </p:spTree>
    <p:extLst>
      <p:ext uri="{BB962C8B-B14F-4D97-AF65-F5344CB8AC3E}">
        <p14:creationId xmlns:p14="http://schemas.microsoft.com/office/powerpoint/2010/main" val="276988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b="1" dirty="0"/>
              <a:t>The Stages of Death: Understanding the Process of Dying</a:t>
            </a:r>
          </a:p>
        </p:txBody>
      </p:sp>
      <p:sp>
        <p:nvSpPr>
          <p:cNvPr id="3" name="Content Placeholder 2"/>
          <p:cNvSpPr>
            <a:spLocks noGrp="1"/>
          </p:cNvSpPr>
          <p:nvPr>
            <p:ph idx="1"/>
          </p:nvPr>
        </p:nvSpPr>
        <p:spPr>
          <a:xfrm>
            <a:off x="228600" y="1066800"/>
            <a:ext cx="5334000" cy="4525963"/>
          </a:xfrm>
        </p:spPr>
        <p:txBody>
          <a:bodyPr>
            <a:noAutofit/>
          </a:bodyPr>
          <a:lstStyle/>
          <a:p>
            <a:r>
              <a:rPr lang="en-GB" sz="2400" dirty="0"/>
              <a:t>No researcher has had a greater influence on our understanding of death and dying than Elizabeth </a:t>
            </a:r>
            <a:r>
              <a:rPr lang="en-GB" sz="2400" dirty="0" err="1"/>
              <a:t>Kubler</a:t>
            </a:r>
            <a:r>
              <a:rPr lang="en-GB" sz="2400" dirty="0"/>
              <a:t>-Ross</a:t>
            </a:r>
          </a:p>
          <a:p>
            <a:r>
              <a:rPr lang="en-GB" sz="2400" dirty="0"/>
              <a:t>Her stage theory of death and dying was created in the late 1960s from extensive interviews with people that were dying and those that cared for them</a:t>
            </a:r>
          </a:p>
          <a:p>
            <a:r>
              <a:rPr lang="en-GB" sz="2400" dirty="0"/>
              <a:t>Elisabeth </a:t>
            </a:r>
            <a:r>
              <a:rPr lang="en-GB" sz="2400" dirty="0" err="1"/>
              <a:t>Kubler</a:t>
            </a:r>
            <a:r>
              <a:rPr lang="en-GB" sz="2400" dirty="0"/>
              <a:t>-Ross identified five stages of coping with death…</a:t>
            </a:r>
          </a:p>
        </p:txBody>
      </p:sp>
      <p:pic>
        <p:nvPicPr>
          <p:cNvPr id="4" name="Picture 3">
            <a:extLst>
              <a:ext uri="{FF2B5EF4-FFF2-40B4-BE49-F238E27FC236}">
                <a16:creationId xmlns:a16="http://schemas.microsoft.com/office/drawing/2014/main" id="{825B7EBD-7403-704E-0CC5-B3F96CAD1417}"/>
              </a:ext>
            </a:extLst>
          </p:cNvPr>
          <p:cNvPicPr>
            <a:picLocks noChangeAspect="1"/>
          </p:cNvPicPr>
          <p:nvPr/>
        </p:nvPicPr>
        <p:blipFill>
          <a:blip r:embed="rId2"/>
          <a:stretch>
            <a:fillRect/>
          </a:stretch>
        </p:blipFill>
        <p:spPr>
          <a:xfrm>
            <a:off x="5573889" y="3363648"/>
            <a:ext cx="3341511" cy="2223624"/>
          </a:xfrm>
          <a:prstGeom prst="rect">
            <a:avLst/>
          </a:prstGeom>
        </p:spPr>
      </p:pic>
    </p:spTree>
    <p:extLst>
      <p:ext uri="{BB962C8B-B14F-4D97-AF65-F5344CB8AC3E}">
        <p14:creationId xmlns:p14="http://schemas.microsoft.com/office/powerpoint/2010/main" val="113757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Kubler</a:t>
            </a:r>
            <a:r>
              <a:rPr lang="en-GB" dirty="0"/>
              <a:t>-Ross’ 5 Stages of Death</a:t>
            </a:r>
          </a:p>
        </p:txBody>
      </p:sp>
      <p:sp>
        <p:nvSpPr>
          <p:cNvPr id="3" name="Content Placeholder 2"/>
          <p:cNvSpPr>
            <a:spLocks noGrp="1"/>
          </p:cNvSpPr>
          <p:nvPr>
            <p:ph idx="1"/>
          </p:nvPr>
        </p:nvSpPr>
        <p:spPr>
          <a:xfrm>
            <a:off x="1421476" y="1905000"/>
            <a:ext cx="6046124" cy="3422419"/>
          </a:xfrm>
        </p:spPr>
        <p:txBody>
          <a:bodyPr>
            <a:normAutofit fontScale="25000" lnSpcReduction="20000"/>
          </a:bodyPr>
          <a:lstStyle/>
          <a:p>
            <a:pPr>
              <a:buFont typeface="Arial"/>
              <a:buAutoNum type="arabicParenR"/>
            </a:pPr>
            <a:r>
              <a:rPr lang="en-GB" sz="12800" b="1" dirty="0"/>
              <a:t> Denial</a:t>
            </a:r>
          </a:p>
          <a:p>
            <a:pPr>
              <a:buFont typeface="Arial"/>
              <a:buAutoNum type="arabicParenR"/>
            </a:pPr>
            <a:r>
              <a:rPr lang="en-GB" sz="12800" b="1" dirty="0"/>
              <a:t> Anger </a:t>
            </a:r>
          </a:p>
          <a:p>
            <a:pPr>
              <a:buFont typeface="Arial"/>
              <a:buAutoNum type="arabicParenR"/>
            </a:pPr>
            <a:r>
              <a:rPr lang="en-GB" sz="12800" b="1" dirty="0"/>
              <a:t> Bargaining</a:t>
            </a:r>
          </a:p>
          <a:p>
            <a:pPr>
              <a:buFont typeface="Arial"/>
              <a:buAutoNum type="arabicParenR"/>
            </a:pPr>
            <a:r>
              <a:rPr lang="en-GB" sz="12800" b="1" dirty="0"/>
              <a:t> Depression</a:t>
            </a:r>
          </a:p>
          <a:p>
            <a:pPr>
              <a:buFont typeface="Arial"/>
              <a:buAutoNum type="arabicParenR"/>
            </a:pPr>
            <a:r>
              <a:rPr lang="en-GB" sz="12800" b="1" dirty="0"/>
              <a:t> Acceptance</a:t>
            </a:r>
          </a:p>
          <a:p>
            <a:pPr>
              <a:buFont typeface="Arial"/>
              <a:buAutoNum type="arabicParenR"/>
            </a:pPr>
            <a:endParaRPr lang="en-GB" sz="12800" b="1" dirty="0"/>
          </a:p>
          <a:p>
            <a:pPr>
              <a:buAutoNum type="arabicParenR"/>
            </a:pPr>
            <a:endParaRPr lang="en-GB" sz="12800" b="1" dirty="0"/>
          </a:p>
          <a:p>
            <a:pPr marL="0" indent="0">
              <a:buNone/>
            </a:pPr>
            <a:r>
              <a:rPr lang="en-GB" b="1" dirty="0"/>
              <a:t> </a:t>
            </a:r>
          </a:p>
          <a:p>
            <a:pPr>
              <a:buAutoNum type="arabicParenR"/>
            </a:pPr>
            <a:endParaRPr lang="en-GB" b="1" dirty="0"/>
          </a:p>
        </p:txBody>
      </p:sp>
    </p:spTree>
    <p:extLst>
      <p:ext uri="{BB962C8B-B14F-4D97-AF65-F5344CB8AC3E}">
        <p14:creationId xmlns:p14="http://schemas.microsoft.com/office/powerpoint/2010/main" val="172346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rmAutofit fontScale="90000"/>
          </a:bodyPr>
          <a:lstStyle/>
          <a:p>
            <a:r>
              <a:rPr lang="en-GB" b="1" dirty="0"/>
              <a:t>Kubler-Ross’ 5 Stages of Death</a:t>
            </a:r>
          </a:p>
        </p:txBody>
      </p:sp>
      <p:sp>
        <p:nvSpPr>
          <p:cNvPr id="3" name="Content Placeholder 2"/>
          <p:cNvSpPr>
            <a:spLocks noGrp="1"/>
          </p:cNvSpPr>
          <p:nvPr>
            <p:ph idx="1"/>
          </p:nvPr>
        </p:nvSpPr>
        <p:spPr>
          <a:xfrm>
            <a:off x="461211" y="1219200"/>
            <a:ext cx="8454189" cy="4191000"/>
          </a:xfrm>
        </p:spPr>
        <p:txBody>
          <a:bodyPr>
            <a:noAutofit/>
          </a:bodyPr>
          <a:lstStyle/>
          <a:p>
            <a:pPr marL="0" indent="0">
              <a:buNone/>
            </a:pPr>
            <a:r>
              <a:rPr lang="en-GB" sz="2400" b="1" dirty="0"/>
              <a:t>Denial </a:t>
            </a:r>
          </a:p>
          <a:p>
            <a:r>
              <a:rPr lang="en-GB" sz="2400" dirty="0"/>
              <a:t>Denial is resisting the whole idea of death ("No I'm not or she's not"). </a:t>
            </a:r>
          </a:p>
          <a:p>
            <a:r>
              <a:rPr lang="en-GB" sz="2400" dirty="0"/>
              <a:t>Denial is a form of defence mechanism to allow one to absorb difficult information at one's own pace.</a:t>
            </a:r>
          </a:p>
          <a:p>
            <a:pPr marL="0" indent="0">
              <a:buNone/>
            </a:pPr>
            <a:endParaRPr lang="en-GB" sz="2400" dirty="0"/>
          </a:p>
          <a:p>
            <a:pPr marL="0" indent="0">
              <a:buNone/>
            </a:pPr>
            <a:r>
              <a:rPr lang="en-GB" sz="2400" b="1" dirty="0"/>
              <a:t>Anger </a:t>
            </a:r>
          </a:p>
          <a:p>
            <a:r>
              <a:rPr lang="en-GB" sz="2400" dirty="0"/>
              <a:t>"Why me/her?" "Why not you?" </a:t>
            </a:r>
          </a:p>
          <a:p>
            <a:r>
              <a:rPr lang="en-GB" sz="2400" dirty="0"/>
              <a:t>In this stage people may be very difficult to be around.</a:t>
            </a:r>
          </a:p>
        </p:txBody>
      </p:sp>
    </p:spTree>
    <p:extLst>
      <p:ext uri="{BB962C8B-B14F-4D97-AF65-F5344CB8AC3E}">
        <p14:creationId xmlns:p14="http://schemas.microsoft.com/office/powerpoint/2010/main" val="40451016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b="1" dirty="0"/>
              <a:t>Kubler-Ross’ 5 Stages of Death</a:t>
            </a:r>
          </a:p>
        </p:txBody>
      </p:sp>
      <p:sp>
        <p:nvSpPr>
          <p:cNvPr id="3" name="Content Placeholder 2"/>
          <p:cNvSpPr>
            <a:spLocks noGrp="1"/>
          </p:cNvSpPr>
          <p:nvPr>
            <p:ph idx="1"/>
          </p:nvPr>
        </p:nvSpPr>
        <p:spPr>
          <a:xfrm>
            <a:off x="585537" y="1524000"/>
            <a:ext cx="7972926" cy="3429000"/>
          </a:xfrm>
        </p:spPr>
        <p:txBody>
          <a:bodyPr>
            <a:normAutofit fontScale="32500" lnSpcReduction="20000"/>
          </a:bodyPr>
          <a:lstStyle/>
          <a:p>
            <a:pPr marL="0" indent="0">
              <a:buNone/>
            </a:pPr>
            <a:r>
              <a:rPr lang="en-GB" sz="9600" b="1" dirty="0"/>
              <a:t>Bargaining </a:t>
            </a:r>
          </a:p>
          <a:p>
            <a:r>
              <a:rPr lang="en-GB" sz="9600" dirty="0"/>
              <a:t>At this stage individuals are trying to negotiate their way out of the death. </a:t>
            </a:r>
          </a:p>
          <a:p>
            <a:r>
              <a:rPr lang="en-GB" sz="9600" dirty="0"/>
              <a:t>Typically, people try to "make deals" with God </a:t>
            </a:r>
          </a:p>
          <a:p>
            <a:r>
              <a:rPr lang="en-GB" sz="9600" dirty="0"/>
              <a:t>Sometimes the bargain creates an event or date until which the person can hold on to (such as a grandchild's wedding, or a 100th birthday).</a:t>
            </a:r>
          </a:p>
          <a:p>
            <a:endParaRPr lang="en-GB" sz="9600" dirty="0"/>
          </a:p>
          <a:p>
            <a:endParaRPr lang="en-GB" dirty="0"/>
          </a:p>
        </p:txBody>
      </p:sp>
    </p:spTree>
    <p:extLst>
      <p:ext uri="{BB962C8B-B14F-4D97-AF65-F5344CB8AC3E}">
        <p14:creationId xmlns:p14="http://schemas.microsoft.com/office/powerpoint/2010/main" val="412094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GB" b="1" dirty="0"/>
              <a:t>Kubler-Ross’ 5 Stages of Death</a:t>
            </a:r>
          </a:p>
        </p:txBody>
      </p:sp>
      <p:sp>
        <p:nvSpPr>
          <p:cNvPr id="3" name="Content Placeholder 2"/>
          <p:cNvSpPr>
            <a:spLocks noGrp="1"/>
          </p:cNvSpPr>
          <p:nvPr>
            <p:ph idx="1"/>
          </p:nvPr>
        </p:nvSpPr>
        <p:spPr>
          <a:xfrm>
            <a:off x="457200" y="1524000"/>
            <a:ext cx="7972926" cy="3429000"/>
          </a:xfrm>
        </p:spPr>
        <p:txBody>
          <a:bodyPr>
            <a:noAutofit/>
          </a:bodyPr>
          <a:lstStyle/>
          <a:p>
            <a:pPr marL="0" indent="0">
              <a:buNone/>
            </a:pPr>
            <a:r>
              <a:rPr lang="en-GB" sz="2800" b="1" dirty="0"/>
              <a:t>Depression </a:t>
            </a:r>
          </a:p>
          <a:p>
            <a:pPr>
              <a:buFont typeface="Arial" panose="020B0604020202020204" pitchFamily="34" charset="0"/>
              <a:buChar char="•"/>
            </a:pPr>
            <a:r>
              <a:rPr lang="en-GB" sz="2800" dirty="0"/>
              <a:t>The individual at this stage is overwhelmed by a deep sense of loss. </a:t>
            </a:r>
          </a:p>
          <a:p>
            <a:pPr>
              <a:buFont typeface="Arial" panose="020B0604020202020204" pitchFamily="34" charset="0"/>
              <a:buChar char="•"/>
            </a:pPr>
            <a:r>
              <a:rPr lang="en-GB" sz="2800" dirty="0"/>
              <a:t>Reactive depression is a type of depression based on what has already occurred, such as loss of dignity, health, etc. </a:t>
            </a:r>
          </a:p>
          <a:p>
            <a:pPr>
              <a:buFont typeface="Arial" panose="020B0604020202020204" pitchFamily="34" charset="0"/>
              <a:buChar char="•"/>
            </a:pPr>
            <a:r>
              <a:rPr lang="en-GB" sz="2800" dirty="0"/>
              <a:t>Preparatory depression is the anticipation of future losses, such as the loss of a relationship.</a:t>
            </a:r>
          </a:p>
          <a:p>
            <a:endParaRPr lang="en-GB" sz="2800" dirty="0"/>
          </a:p>
          <a:p>
            <a:endParaRPr lang="en-GB" sz="2800" dirty="0"/>
          </a:p>
        </p:txBody>
      </p:sp>
    </p:spTree>
    <p:extLst>
      <p:ext uri="{BB962C8B-B14F-4D97-AF65-F5344CB8AC3E}">
        <p14:creationId xmlns:p14="http://schemas.microsoft.com/office/powerpoint/2010/main" val="38204222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58762"/>
          </a:xfrm>
        </p:spPr>
        <p:txBody>
          <a:bodyPr>
            <a:normAutofit fontScale="90000"/>
          </a:bodyPr>
          <a:lstStyle/>
          <a:p>
            <a:r>
              <a:rPr lang="en-GB" b="1" dirty="0"/>
              <a:t>Kubler-Ross’ 5 Stages of Death</a:t>
            </a:r>
          </a:p>
        </p:txBody>
      </p:sp>
      <p:sp>
        <p:nvSpPr>
          <p:cNvPr id="3" name="Content Placeholder 2"/>
          <p:cNvSpPr>
            <a:spLocks noGrp="1"/>
          </p:cNvSpPr>
          <p:nvPr>
            <p:ph idx="1"/>
          </p:nvPr>
        </p:nvSpPr>
        <p:spPr>
          <a:xfrm>
            <a:off x="457200" y="1429670"/>
            <a:ext cx="7848600" cy="4525963"/>
          </a:xfrm>
        </p:spPr>
        <p:txBody>
          <a:bodyPr>
            <a:normAutofit/>
          </a:bodyPr>
          <a:lstStyle/>
          <a:p>
            <a:pPr marL="0" indent="0">
              <a:buNone/>
            </a:pPr>
            <a:r>
              <a:rPr lang="en-GB" sz="2400" b="1" dirty="0"/>
              <a:t> </a:t>
            </a:r>
            <a:r>
              <a:rPr lang="en-GB" sz="2800" b="1" dirty="0"/>
              <a:t>Acceptance </a:t>
            </a:r>
          </a:p>
          <a:p>
            <a:r>
              <a:rPr lang="en-GB" sz="2800" dirty="0"/>
              <a:t>People are fully aware that death is impending</a:t>
            </a:r>
          </a:p>
          <a:p>
            <a:r>
              <a:rPr lang="en-GB" sz="2800" dirty="0"/>
              <a:t>In this stage individuals near death make peace with death and may want to be left alone. </a:t>
            </a:r>
          </a:p>
          <a:p>
            <a:r>
              <a:rPr lang="en-GB" sz="2800" dirty="0"/>
              <a:t>Persons in this stage are often unemotional and uncommunicative.</a:t>
            </a:r>
          </a:p>
        </p:txBody>
      </p:sp>
    </p:spTree>
    <p:extLst>
      <p:ext uri="{BB962C8B-B14F-4D97-AF65-F5344CB8AC3E}">
        <p14:creationId xmlns:p14="http://schemas.microsoft.com/office/powerpoint/2010/main" val="3573238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09926"/>
            <a:ext cx="7200897" cy="977900"/>
          </a:xfrm>
        </p:spPr>
        <p:txBody>
          <a:bodyPr>
            <a:normAutofit/>
          </a:bodyPr>
          <a:lstStyle/>
          <a:p>
            <a:r>
              <a:rPr lang="en-GB" b="1" dirty="0"/>
              <a:t>Living Wills</a:t>
            </a:r>
          </a:p>
        </p:txBody>
      </p:sp>
      <p:sp>
        <p:nvSpPr>
          <p:cNvPr id="3" name="Content Placeholder 2"/>
          <p:cNvSpPr>
            <a:spLocks noGrp="1"/>
          </p:cNvSpPr>
          <p:nvPr>
            <p:ph idx="1"/>
          </p:nvPr>
        </p:nvSpPr>
        <p:spPr>
          <a:xfrm>
            <a:off x="515165" y="1087826"/>
            <a:ext cx="4895035" cy="2489202"/>
          </a:xfrm>
        </p:spPr>
        <p:txBody>
          <a:bodyPr>
            <a:noAutofit/>
          </a:bodyPr>
          <a:lstStyle/>
          <a:p>
            <a:r>
              <a:rPr lang="en-GB" sz="2800" dirty="0"/>
              <a:t>Legal documents designating what medical treatments people do or don’t want if they cannot express their wishes, are a method of letting people gain control over their deaths. </a:t>
            </a:r>
          </a:p>
          <a:p>
            <a:r>
              <a:rPr lang="en-GB" sz="2800" dirty="0"/>
              <a:t>Often comas are not covered, since they may be considered ‘non-terminal’. </a:t>
            </a:r>
          </a:p>
        </p:txBody>
      </p:sp>
      <p:sp>
        <p:nvSpPr>
          <p:cNvPr id="4" name="TextBox 3"/>
          <p:cNvSpPr txBox="1"/>
          <p:nvPr/>
        </p:nvSpPr>
        <p:spPr>
          <a:xfrm>
            <a:off x="7588333" y="5232750"/>
            <a:ext cx="1629888" cy="230832"/>
          </a:xfrm>
          <a:prstGeom prst="rect">
            <a:avLst/>
          </a:prstGeom>
          <a:noFill/>
        </p:spPr>
        <p:txBody>
          <a:bodyPr wrap="square" rtlCol="0">
            <a:spAutoFit/>
          </a:bodyPr>
          <a:lstStyle/>
          <a:p>
            <a:r>
              <a:rPr lang="en-GB" sz="900" dirty="0"/>
              <a:t>(</a:t>
            </a:r>
            <a:r>
              <a:rPr lang="en-GB" sz="900" dirty="0" err="1"/>
              <a:t>AgeUK</a:t>
            </a:r>
            <a:r>
              <a:rPr lang="en-GB" sz="900" dirty="0"/>
              <a:t>, 2019)</a:t>
            </a:r>
          </a:p>
        </p:txBody>
      </p:sp>
      <p:pic>
        <p:nvPicPr>
          <p:cNvPr id="5" name="Picture 4">
            <a:extLst>
              <a:ext uri="{FF2B5EF4-FFF2-40B4-BE49-F238E27FC236}">
                <a16:creationId xmlns:a16="http://schemas.microsoft.com/office/drawing/2014/main" id="{568FA028-A2C1-8B91-014F-F0170FEA7C24}"/>
              </a:ext>
            </a:extLst>
          </p:cNvPr>
          <p:cNvPicPr>
            <a:picLocks noChangeAspect="1"/>
          </p:cNvPicPr>
          <p:nvPr/>
        </p:nvPicPr>
        <p:blipFill>
          <a:blip r:embed="rId2"/>
          <a:stretch>
            <a:fillRect/>
          </a:stretch>
        </p:blipFill>
        <p:spPr>
          <a:xfrm>
            <a:off x="5387621" y="2346538"/>
            <a:ext cx="3543405" cy="2208390"/>
          </a:xfrm>
          <a:prstGeom prst="rect">
            <a:avLst/>
          </a:prstGeom>
        </p:spPr>
      </p:pic>
    </p:spTree>
    <p:extLst>
      <p:ext uri="{BB962C8B-B14F-4D97-AF65-F5344CB8AC3E}">
        <p14:creationId xmlns:p14="http://schemas.microsoft.com/office/powerpoint/2010/main" val="256504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Caring for the Terminally Ill: The Place of Death</a:t>
            </a:r>
          </a:p>
        </p:txBody>
      </p:sp>
      <p:sp>
        <p:nvSpPr>
          <p:cNvPr id="3" name="Content Placeholder 2"/>
          <p:cNvSpPr>
            <a:spLocks noGrp="1"/>
          </p:cNvSpPr>
          <p:nvPr>
            <p:ph idx="1"/>
          </p:nvPr>
        </p:nvSpPr>
        <p:spPr>
          <a:xfrm>
            <a:off x="457200" y="1600200"/>
            <a:ext cx="4724400" cy="4525963"/>
          </a:xfrm>
        </p:spPr>
        <p:txBody>
          <a:bodyPr/>
          <a:lstStyle/>
          <a:p>
            <a:r>
              <a:rPr lang="en-GB" sz="2800" dirty="0"/>
              <a:t>Most people in the UK die in hospitals.</a:t>
            </a:r>
          </a:p>
          <a:p>
            <a:r>
              <a:rPr lang="en-GB" sz="2800" dirty="0"/>
              <a:t>For the terminally ill, hospitals may not be the best places to die. </a:t>
            </a:r>
          </a:p>
          <a:p>
            <a:r>
              <a:rPr lang="en-GB" sz="2800" dirty="0"/>
              <a:t>Hospitals are impersonal, expensive, and designed to make people better and many people die alone. </a:t>
            </a:r>
          </a:p>
          <a:p>
            <a:endParaRPr lang="en-GB" dirty="0"/>
          </a:p>
        </p:txBody>
      </p:sp>
      <p:pic>
        <p:nvPicPr>
          <p:cNvPr id="4" name="Picture 3">
            <a:extLst>
              <a:ext uri="{FF2B5EF4-FFF2-40B4-BE49-F238E27FC236}">
                <a16:creationId xmlns:a16="http://schemas.microsoft.com/office/drawing/2014/main" id="{79A2C693-5E27-00F5-6858-459655831AB4}"/>
              </a:ext>
            </a:extLst>
          </p:cNvPr>
          <p:cNvPicPr>
            <a:picLocks noChangeAspect="1"/>
          </p:cNvPicPr>
          <p:nvPr/>
        </p:nvPicPr>
        <p:blipFill>
          <a:blip r:embed="rId2"/>
          <a:stretch>
            <a:fillRect/>
          </a:stretch>
        </p:blipFill>
        <p:spPr>
          <a:xfrm>
            <a:off x="5715000" y="1981200"/>
            <a:ext cx="2819400" cy="3663789"/>
          </a:xfrm>
          <a:prstGeom prst="rect">
            <a:avLst/>
          </a:prstGeom>
        </p:spPr>
      </p:pic>
    </p:spTree>
    <p:extLst>
      <p:ext uri="{BB962C8B-B14F-4D97-AF65-F5344CB8AC3E}">
        <p14:creationId xmlns:p14="http://schemas.microsoft.com/office/powerpoint/2010/main" val="36863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57199"/>
          </a:xfrm>
        </p:spPr>
        <p:txBody>
          <a:bodyPr>
            <a:normAutofit fontScale="90000"/>
          </a:bodyPr>
          <a:lstStyle/>
          <a:p>
            <a:r>
              <a:rPr lang="en-GB" b="1" dirty="0"/>
              <a:t>Grief and Bereavement</a:t>
            </a:r>
          </a:p>
        </p:txBody>
      </p:sp>
      <p:sp>
        <p:nvSpPr>
          <p:cNvPr id="3" name="Content Placeholder 2"/>
          <p:cNvSpPr>
            <a:spLocks noGrp="1"/>
          </p:cNvSpPr>
          <p:nvPr>
            <p:ph idx="1"/>
          </p:nvPr>
        </p:nvSpPr>
        <p:spPr>
          <a:xfrm>
            <a:off x="373506" y="1431758"/>
            <a:ext cx="5867400" cy="3994484"/>
          </a:xfrm>
        </p:spPr>
        <p:txBody>
          <a:bodyPr>
            <a:normAutofit fontScale="85000" lnSpcReduction="10000"/>
          </a:bodyPr>
          <a:lstStyle/>
          <a:p>
            <a:pPr marL="0" indent="0">
              <a:buNone/>
            </a:pPr>
            <a:r>
              <a:rPr lang="en-GB" dirty="0"/>
              <a:t>After the death of a loved one, a painful period of adjustment follows, involving bereavement and grief</a:t>
            </a:r>
          </a:p>
          <a:p>
            <a:endParaRPr lang="en-GB" dirty="0"/>
          </a:p>
          <a:p>
            <a:r>
              <a:rPr lang="en-GB" dirty="0"/>
              <a:t>BEREAVEMENT is the acknowledgment of the objective fact that one has experienced a death. </a:t>
            </a:r>
          </a:p>
          <a:p>
            <a:r>
              <a:rPr lang="en-GB" dirty="0"/>
              <a:t>GRIEF is the emotional response to that loss</a:t>
            </a:r>
          </a:p>
          <a:p>
            <a:endParaRPr lang="en-GB" dirty="0"/>
          </a:p>
        </p:txBody>
      </p:sp>
      <p:pic>
        <p:nvPicPr>
          <p:cNvPr id="4" name="Picture 3">
            <a:extLst>
              <a:ext uri="{FF2B5EF4-FFF2-40B4-BE49-F238E27FC236}">
                <a16:creationId xmlns:a16="http://schemas.microsoft.com/office/drawing/2014/main" id="{A07E6D0D-F0DB-4E35-9BF0-0111EE7E5E35}"/>
              </a:ext>
            </a:extLst>
          </p:cNvPr>
          <p:cNvPicPr>
            <a:picLocks noChangeAspect="1"/>
          </p:cNvPicPr>
          <p:nvPr/>
        </p:nvPicPr>
        <p:blipFill>
          <a:blip r:embed="rId2"/>
          <a:stretch>
            <a:fillRect/>
          </a:stretch>
        </p:blipFill>
        <p:spPr>
          <a:xfrm>
            <a:off x="6217579" y="2286000"/>
            <a:ext cx="2850005" cy="1809046"/>
          </a:xfrm>
          <a:prstGeom prst="rect">
            <a:avLst/>
          </a:prstGeom>
        </p:spPr>
      </p:pic>
    </p:spTree>
    <p:extLst>
      <p:ext uri="{BB962C8B-B14F-4D97-AF65-F5344CB8AC3E}">
        <p14:creationId xmlns:p14="http://schemas.microsoft.com/office/powerpoint/2010/main" val="205677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8763000" cy="742736"/>
          </a:xfrm>
        </p:spPr>
        <p:txBody>
          <a:bodyPr>
            <a:noAutofit/>
          </a:bodyPr>
          <a:lstStyle/>
          <a:p>
            <a:r>
              <a:rPr lang="en-GB" sz="3200" b="1" dirty="0"/>
              <a:t>General Stages People in Western Societies go through in Adjusting to Loss. </a:t>
            </a:r>
          </a:p>
        </p:txBody>
      </p:sp>
      <p:sp>
        <p:nvSpPr>
          <p:cNvPr id="3" name="Content Placeholder 2"/>
          <p:cNvSpPr>
            <a:spLocks noGrp="1"/>
          </p:cNvSpPr>
          <p:nvPr>
            <p:ph idx="1"/>
          </p:nvPr>
        </p:nvSpPr>
        <p:spPr>
          <a:xfrm>
            <a:off x="114300" y="1676400"/>
            <a:ext cx="8915400" cy="4015581"/>
          </a:xfrm>
        </p:spPr>
        <p:txBody>
          <a:bodyPr>
            <a:normAutofit/>
          </a:bodyPr>
          <a:lstStyle/>
          <a:p>
            <a:pPr marL="0" indent="0">
              <a:buNone/>
            </a:pPr>
            <a:r>
              <a:rPr lang="en-GB" sz="2800" b="1" dirty="0"/>
              <a:t>The first stage </a:t>
            </a:r>
            <a:r>
              <a:rPr lang="en-GB" sz="2800" dirty="0"/>
              <a:t>typically entails shock, numbness, disbelief, or outright denial. </a:t>
            </a:r>
          </a:p>
          <a:p>
            <a:r>
              <a:rPr lang="en-GB" sz="2800" dirty="0"/>
              <a:t>Can be beneficial allows a person to function in coping with death (funeral, etc.) without being overwhelmed. </a:t>
            </a:r>
          </a:p>
          <a:p>
            <a:r>
              <a:rPr lang="en-GB" sz="2800" dirty="0"/>
              <a:t>The </a:t>
            </a:r>
            <a:r>
              <a:rPr lang="en-GB" sz="2800" b="1" dirty="0"/>
              <a:t>second stage</a:t>
            </a:r>
            <a:r>
              <a:rPr lang="en-GB" sz="2800" dirty="0"/>
              <a:t>, people begin to confront the death and fully realize the extent of their loss. </a:t>
            </a:r>
          </a:p>
          <a:p>
            <a:r>
              <a:rPr lang="en-GB" sz="2800" dirty="0"/>
              <a:t>They fully experience their grief and yearn for the individual. </a:t>
            </a:r>
          </a:p>
          <a:p>
            <a:endParaRPr lang="en-GB" dirty="0"/>
          </a:p>
        </p:txBody>
      </p:sp>
      <p:sp>
        <p:nvSpPr>
          <p:cNvPr id="4" name="TextBox 3"/>
          <p:cNvSpPr txBox="1"/>
          <p:nvPr/>
        </p:nvSpPr>
        <p:spPr>
          <a:xfrm>
            <a:off x="7339799" y="5334000"/>
            <a:ext cx="1398319" cy="307777"/>
          </a:xfrm>
          <a:prstGeom prst="rect">
            <a:avLst/>
          </a:prstGeom>
          <a:noFill/>
        </p:spPr>
        <p:txBody>
          <a:bodyPr wrap="square" rtlCol="0">
            <a:spAutoFit/>
          </a:bodyPr>
          <a:lstStyle/>
          <a:p>
            <a:r>
              <a:rPr lang="en-GB" sz="1400" dirty="0"/>
              <a:t>(</a:t>
            </a:r>
            <a:r>
              <a:rPr lang="en-GB" sz="1400" dirty="0" err="1"/>
              <a:t>Strada</a:t>
            </a:r>
            <a:r>
              <a:rPr lang="en-GB" sz="1400" dirty="0"/>
              <a:t>, 2013)</a:t>
            </a:r>
          </a:p>
        </p:txBody>
      </p:sp>
    </p:spTree>
    <p:extLst>
      <p:ext uri="{BB962C8B-B14F-4D97-AF65-F5344CB8AC3E}">
        <p14:creationId xmlns:p14="http://schemas.microsoft.com/office/powerpoint/2010/main" val="421904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431438"/>
            <a:ext cx="8183195" cy="1481947"/>
          </a:xfrm>
        </p:spPr>
        <p:txBody>
          <a:bodyPr>
            <a:normAutofit fontScale="90000"/>
          </a:bodyPr>
          <a:lstStyle/>
          <a:p>
            <a:pPr algn="l"/>
            <a:br>
              <a:rPr lang="en-GB" sz="2400" dirty="0"/>
            </a:br>
            <a:r>
              <a:rPr lang="en-GB" sz="2700" dirty="0"/>
              <a:t>Eventually the person moves through the pain and depression to a realistic review of the relationship and start to let go.</a:t>
            </a:r>
            <a:br>
              <a:rPr lang="en-GB" sz="2700" dirty="0"/>
            </a:br>
            <a:br>
              <a:rPr lang="en-GB" sz="2700" dirty="0"/>
            </a:br>
            <a:r>
              <a:rPr lang="en-GB" sz="2700" dirty="0"/>
              <a:t>In the </a:t>
            </a:r>
            <a:r>
              <a:rPr lang="en-GB" sz="2700" b="1" dirty="0"/>
              <a:t>final stage</a:t>
            </a:r>
            <a:r>
              <a:rPr lang="en-GB" sz="2700" dirty="0"/>
              <a:t>, people reach an accommodation stage where they pick up the pieces of their lives and move on</a:t>
            </a:r>
          </a:p>
        </p:txBody>
      </p:sp>
      <p:sp>
        <p:nvSpPr>
          <p:cNvPr id="3" name="Content Placeholder 2"/>
          <p:cNvSpPr>
            <a:spLocks noGrp="1"/>
          </p:cNvSpPr>
          <p:nvPr>
            <p:ph idx="1"/>
          </p:nvPr>
        </p:nvSpPr>
        <p:spPr>
          <a:xfrm>
            <a:off x="609600" y="3352800"/>
            <a:ext cx="6096000" cy="2489202"/>
          </a:xfrm>
        </p:spPr>
        <p:txBody>
          <a:bodyPr/>
          <a:lstStyle/>
          <a:p>
            <a:r>
              <a:rPr lang="en-GB" sz="2100" dirty="0"/>
              <a:t>Ultimately, most people are able to live new lives, independently from the person who has died</a:t>
            </a:r>
          </a:p>
          <a:p>
            <a:r>
              <a:rPr lang="en-GB" sz="2100" dirty="0"/>
              <a:t>Form new relationships</a:t>
            </a:r>
          </a:p>
          <a:p>
            <a:r>
              <a:rPr lang="en-GB" sz="2100" dirty="0"/>
              <a:t>Become more self reliant and appreciative of life.</a:t>
            </a:r>
          </a:p>
          <a:p>
            <a:endParaRPr lang="en-GB" dirty="0"/>
          </a:p>
        </p:txBody>
      </p:sp>
      <p:sp>
        <p:nvSpPr>
          <p:cNvPr id="4" name="TextBox 3"/>
          <p:cNvSpPr txBox="1"/>
          <p:nvPr/>
        </p:nvSpPr>
        <p:spPr>
          <a:xfrm>
            <a:off x="7162800" y="5195730"/>
            <a:ext cx="1246910" cy="307777"/>
          </a:xfrm>
          <a:prstGeom prst="rect">
            <a:avLst/>
          </a:prstGeom>
          <a:noFill/>
        </p:spPr>
        <p:txBody>
          <a:bodyPr wrap="square" rtlCol="0">
            <a:spAutoFit/>
          </a:bodyPr>
          <a:lstStyle/>
          <a:p>
            <a:r>
              <a:rPr lang="en-GB" sz="1400" dirty="0">
                <a:solidFill>
                  <a:prstClr val="black"/>
                </a:solidFill>
              </a:rPr>
              <a:t>(Strada, 2013)</a:t>
            </a:r>
            <a:endParaRPr lang="en-GB" sz="1400" dirty="0"/>
          </a:p>
        </p:txBody>
      </p:sp>
      <p:pic>
        <p:nvPicPr>
          <p:cNvPr id="5" name="Picture 4">
            <a:extLst>
              <a:ext uri="{FF2B5EF4-FFF2-40B4-BE49-F238E27FC236}">
                <a16:creationId xmlns:a16="http://schemas.microsoft.com/office/drawing/2014/main" id="{F6D0F9A0-6A3D-5BD7-0C49-3B8E66D885C4}"/>
              </a:ext>
            </a:extLst>
          </p:cNvPr>
          <p:cNvPicPr>
            <a:picLocks noChangeAspect="1"/>
          </p:cNvPicPr>
          <p:nvPr/>
        </p:nvPicPr>
        <p:blipFill>
          <a:blip r:embed="rId2"/>
          <a:stretch>
            <a:fillRect/>
          </a:stretch>
        </p:blipFill>
        <p:spPr>
          <a:xfrm>
            <a:off x="188595" y="0"/>
            <a:ext cx="8766808" cy="1347333"/>
          </a:xfrm>
          <a:prstGeom prst="rect">
            <a:avLst/>
          </a:prstGeom>
        </p:spPr>
      </p:pic>
    </p:spTree>
    <p:extLst>
      <p:ext uri="{BB962C8B-B14F-4D97-AF65-F5344CB8AC3E}">
        <p14:creationId xmlns:p14="http://schemas.microsoft.com/office/powerpoint/2010/main" val="299990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19200"/>
            <a:ext cx="7772400" cy="1470025"/>
          </a:xfrm>
        </p:spPr>
        <p:txBody>
          <a:bodyPr>
            <a:normAutofit/>
          </a:bodyPr>
          <a:lstStyle/>
          <a:p>
            <a:r>
              <a:rPr lang="en-GB" sz="4800" b="1" dirty="0">
                <a:solidFill>
                  <a:schemeClr val="bg1"/>
                </a:solidFill>
              </a:rPr>
              <a:t>Person-centred Care</a:t>
            </a:r>
          </a:p>
        </p:txBody>
      </p:sp>
      <p:sp>
        <p:nvSpPr>
          <p:cNvPr id="5" name="Subtitle 4">
            <a:extLst>
              <a:ext uri="{FF2B5EF4-FFF2-40B4-BE49-F238E27FC236}">
                <a16:creationId xmlns:a16="http://schemas.microsoft.com/office/drawing/2014/main" id="{2CBDCAF9-44D3-0C53-9863-4F75FD81FBE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784337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74638"/>
            <a:ext cx="8229600" cy="417512"/>
          </a:xfrm>
        </p:spPr>
        <p:txBody>
          <a:bodyPr>
            <a:noAutofit/>
          </a:bodyPr>
          <a:lstStyle/>
          <a:p>
            <a:r>
              <a:rPr lang="en-GB" altLang="en-US" sz="4000" b="1" dirty="0">
                <a:cs typeface="Arial" panose="020B0604020202020204" pitchFamily="34" charset="0"/>
              </a:rPr>
              <a:t>Person-centred care</a:t>
            </a:r>
          </a:p>
        </p:txBody>
      </p:sp>
      <p:sp>
        <p:nvSpPr>
          <p:cNvPr id="7171" name="Content Placeholder 2"/>
          <p:cNvSpPr>
            <a:spLocks noGrp="1"/>
          </p:cNvSpPr>
          <p:nvPr>
            <p:ph idx="1"/>
          </p:nvPr>
        </p:nvSpPr>
        <p:spPr>
          <a:xfrm>
            <a:off x="304800" y="1219200"/>
            <a:ext cx="4648200" cy="4370388"/>
          </a:xfrm>
        </p:spPr>
        <p:txBody>
          <a:bodyPr>
            <a:normAutofit fontScale="25000" lnSpcReduction="20000"/>
          </a:bodyPr>
          <a:lstStyle/>
          <a:p>
            <a:pPr marL="0" indent="0">
              <a:buFont typeface="Arial" panose="020B0604020202020204" pitchFamily="34" charset="0"/>
              <a:buNone/>
              <a:defRPr/>
            </a:pPr>
            <a:r>
              <a:rPr lang="en-US" altLang="en-US" sz="8000" b="1" dirty="0">
                <a:latin typeface="Arial" panose="020B0604020202020204" pitchFamily="34" charset="0"/>
                <a:cs typeface="Arial" panose="020B0604020202020204" pitchFamily="34" charset="0"/>
              </a:rPr>
              <a:t>There are many different aspects of person-</a:t>
            </a:r>
            <a:r>
              <a:rPr lang="en-US" altLang="en-US" sz="8000" b="1" dirty="0" err="1">
                <a:latin typeface="Arial" panose="020B0604020202020204" pitchFamily="34" charset="0"/>
                <a:cs typeface="Arial" panose="020B0604020202020204" pitchFamily="34" charset="0"/>
              </a:rPr>
              <a:t>centred</a:t>
            </a:r>
            <a:r>
              <a:rPr lang="en-US" altLang="en-US" sz="8000" b="1" dirty="0">
                <a:latin typeface="Arial" panose="020B0604020202020204" pitchFamily="34" charset="0"/>
                <a:cs typeface="Arial" panose="020B0604020202020204" pitchFamily="34" charset="0"/>
              </a:rPr>
              <a:t> care, including:  </a:t>
            </a:r>
          </a:p>
          <a:p>
            <a:pPr>
              <a:lnSpc>
                <a:spcPct val="150000"/>
              </a:lnSpc>
              <a:spcBef>
                <a:spcPts val="600"/>
              </a:spcBef>
              <a:defRPr/>
            </a:pPr>
            <a:r>
              <a:rPr lang="en-US" altLang="en-US" sz="8000" dirty="0">
                <a:latin typeface="Arial" panose="020B0604020202020204" pitchFamily="34" charset="0"/>
                <a:cs typeface="Arial" panose="020B0604020202020204" pitchFamily="34" charset="0"/>
              </a:rPr>
              <a:t>Respecting people’s values and putting people at the </a:t>
            </a:r>
            <a:r>
              <a:rPr lang="en-US" altLang="en-US" sz="8000" dirty="0" err="1">
                <a:latin typeface="Arial" panose="020B0604020202020204" pitchFamily="34" charset="0"/>
                <a:cs typeface="Arial" panose="020B0604020202020204" pitchFamily="34" charset="0"/>
              </a:rPr>
              <a:t>centre</a:t>
            </a:r>
            <a:r>
              <a:rPr lang="en-US" altLang="en-US" sz="8000" dirty="0">
                <a:latin typeface="Arial" panose="020B0604020202020204" pitchFamily="34" charset="0"/>
                <a:cs typeface="Arial" panose="020B0604020202020204" pitchFamily="34" charset="0"/>
              </a:rPr>
              <a:t> of care </a:t>
            </a:r>
          </a:p>
          <a:p>
            <a:pPr>
              <a:lnSpc>
                <a:spcPct val="150000"/>
              </a:lnSpc>
              <a:spcBef>
                <a:spcPts val="600"/>
              </a:spcBef>
              <a:defRPr/>
            </a:pPr>
            <a:r>
              <a:rPr lang="en-US" altLang="en-US" sz="8000" dirty="0">
                <a:latin typeface="Arial" panose="020B0604020202020204" pitchFamily="34" charset="0"/>
                <a:cs typeface="Arial" panose="020B0604020202020204" pitchFamily="34" charset="0"/>
              </a:rPr>
              <a:t>Taking into account people’s preferences and expressed needs </a:t>
            </a:r>
          </a:p>
          <a:p>
            <a:pPr>
              <a:lnSpc>
                <a:spcPct val="150000"/>
              </a:lnSpc>
              <a:spcBef>
                <a:spcPts val="600"/>
              </a:spcBef>
              <a:defRPr/>
            </a:pPr>
            <a:r>
              <a:rPr lang="en-US" altLang="en-US" sz="8000" dirty="0">
                <a:latin typeface="Arial" panose="020B0604020202020204" pitchFamily="34" charset="0"/>
                <a:cs typeface="Arial" panose="020B0604020202020204" pitchFamily="34" charset="0"/>
              </a:rPr>
              <a:t>Coordinating and integrating care </a:t>
            </a:r>
          </a:p>
          <a:p>
            <a:pPr>
              <a:lnSpc>
                <a:spcPct val="150000"/>
              </a:lnSpc>
              <a:spcBef>
                <a:spcPts val="600"/>
              </a:spcBef>
              <a:defRPr/>
            </a:pPr>
            <a:r>
              <a:rPr lang="en-US" altLang="en-US" sz="8000" dirty="0">
                <a:latin typeface="Arial" panose="020B0604020202020204" pitchFamily="34" charset="0"/>
                <a:cs typeface="Arial" panose="020B0604020202020204" pitchFamily="34" charset="0"/>
              </a:rPr>
              <a:t>Working together to make sure there is good communication, information and education.</a:t>
            </a:r>
          </a:p>
          <a:p>
            <a:pPr marL="0" indent="0">
              <a:buFont typeface="Arial" panose="020B0604020202020204" pitchFamily="34" charset="0"/>
              <a:buNone/>
              <a:defRPr/>
            </a:pPr>
            <a:endParaRPr lang="en-GB" altLang="en-US" sz="16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8296D766-00DA-28D2-28D3-FE94B23E2EE4}"/>
              </a:ext>
            </a:extLst>
          </p:cNvPr>
          <p:cNvPicPr>
            <a:picLocks noChangeAspect="1"/>
          </p:cNvPicPr>
          <p:nvPr/>
        </p:nvPicPr>
        <p:blipFill>
          <a:blip r:embed="rId2"/>
          <a:stretch>
            <a:fillRect/>
          </a:stretch>
        </p:blipFill>
        <p:spPr>
          <a:xfrm>
            <a:off x="5105400" y="2057400"/>
            <a:ext cx="3962400" cy="2218944"/>
          </a:xfrm>
          <a:prstGeom prst="rect">
            <a:avLst/>
          </a:prstGeom>
        </p:spPr>
      </p:pic>
    </p:spTree>
    <p:extLst>
      <p:ext uri="{BB962C8B-B14F-4D97-AF65-F5344CB8AC3E}">
        <p14:creationId xmlns:p14="http://schemas.microsoft.com/office/powerpoint/2010/main" val="18601052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B61BB-3131-09D6-DFF9-BD7658519723}"/>
              </a:ext>
            </a:extLst>
          </p:cNvPr>
          <p:cNvSpPr>
            <a:spLocks noGrp="1"/>
          </p:cNvSpPr>
          <p:nvPr>
            <p:ph type="title"/>
          </p:nvPr>
        </p:nvSpPr>
        <p:spPr>
          <a:xfrm>
            <a:off x="457200" y="274638"/>
            <a:ext cx="8229600" cy="891380"/>
          </a:xfrm>
        </p:spPr>
        <p:txBody>
          <a:bodyPr/>
          <a:lstStyle/>
          <a:p>
            <a:r>
              <a:rPr lang="en-GB" altLang="en-US" sz="4400" b="1" dirty="0">
                <a:cs typeface="Arial" panose="020B0604020202020204" pitchFamily="34" charset="0"/>
              </a:rPr>
              <a:t>Person-centred care</a:t>
            </a:r>
            <a:endParaRPr lang="en-GB" dirty="0"/>
          </a:p>
        </p:txBody>
      </p:sp>
      <p:sp>
        <p:nvSpPr>
          <p:cNvPr id="3" name="Content Placeholder 2">
            <a:extLst>
              <a:ext uri="{FF2B5EF4-FFF2-40B4-BE49-F238E27FC236}">
                <a16:creationId xmlns:a16="http://schemas.microsoft.com/office/drawing/2014/main" id="{25224B69-15BE-C2D0-ED24-254891D9C6DB}"/>
              </a:ext>
            </a:extLst>
          </p:cNvPr>
          <p:cNvSpPr>
            <a:spLocks noGrp="1"/>
          </p:cNvSpPr>
          <p:nvPr>
            <p:ph idx="1"/>
          </p:nvPr>
        </p:nvSpPr>
        <p:spPr>
          <a:xfrm>
            <a:off x="228600" y="1166018"/>
            <a:ext cx="5867400" cy="4525963"/>
          </a:xfrm>
        </p:spPr>
        <p:txBody>
          <a:bodyPr>
            <a:noAutofit/>
          </a:bodyPr>
          <a:lstStyle/>
          <a:p>
            <a:pPr>
              <a:lnSpc>
                <a:spcPct val="150000"/>
              </a:lnSpc>
              <a:spcBef>
                <a:spcPts val="0"/>
              </a:spcBef>
              <a:defRPr/>
            </a:pPr>
            <a:r>
              <a:rPr lang="en-US" altLang="en-US" sz="2400" dirty="0">
                <a:latin typeface="Arial" panose="020B0604020202020204" pitchFamily="34" charset="0"/>
                <a:cs typeface="Arial" panose="020B0604020202020204" pitchFamily="34" charset="0"/>
              </a:rPr>
              <a:t>Emotional support </a:t>
            </a:r>
          </a:p>
          <a:p>
            <a:pPr>
              <a:lnSpc>
                <a:spcPct val="150000"/>
              </a:lnSpc>
              <a:spcBef>
                <a:spcPts val="0"/>
              </a:spcBef>
              <a:defRPr/>
            </a:pPr>
            <a:r>
              <a:rPr lang="en-US" altLang="en-US" sz="2400" dirty="0">
                <a:latin typeface="Arial" panose="020B0604020202020204" pitchFamily="34" charset="0"/>
                <a:cs typeface="Arial" panose="020B0604020202020204" pitchFamily="34" charset="0"/>
              </a:rPr>
              <a:t>Involving family and friends </a:t>
            </a:r>
          </a:p>
          <a:p>
            <a:pPr>
              <a:lnSpc>
                <a:spcPct val="150000"/>
              </a:lnSpc>
              <a:spcBef>
                <a:spcPts val="0"/>
              </a:spcBef>
              <a:defRPr/>
            </a:pPr>
            <a:r>
              <a:rPr lang="en-US" altLang="en-US" sz="2400" dirty="0">
                <a:latin typeface="Arial" panose="020B0604020202020204" pitchFamily="34" charset="0"/>
                <a:cs typeface="Arial" panose="020B0604020202020204" pitchFamily="34" charset="0"/>
              </a:rPr>
              <a:t>Making sure there is continuity between and within services </a:t>
            </a:r>
          </a:p>
          <a:p>
            <a:pPr>
              <a:lnSpc>
                <a:spcPct val="150000"/>
              </a:lnSpc>
              <a:spcBef>
                <a:spcPts val="0"/>
              </a:spcBef>
              <a:defRPr/>
            </a:pPr>
            <a:r>
              <a:rPr lang="en-US" altLang="en-US" sz="2400" dirty="0">
                <a:latin typeface="Arial" panose="020B0604020202020204" pitchFamily="34" charset="0"/>
                <a:cs typeface="Arial" panose="020B0604020202020204" pitchFamily="34" charset="0"/>
              </a:rPr>
              <a:t>Making sure people have access to appropriate care when they need it </a:t>
            </a:r>
          </a:p>
          <a:p>
            <a:pPr>
              <a:lnSpc>
                <a:spcPct val="150000"/>
              </a:lnSpc>
              <a:spcBef>
                <a:spcPts val="0"/>
              </a:spcBef>
              <a:defRPr/>
            </a:pPr>
            <a:r>
              <a:rPr lang="en-US" altLang="en-US" sz="2400" dirty="0">
                <a:latin typeface="Arial" panose="020B0604020202020204" pitchFamily="34" charset="0"/>
                <a:cs typeface="Arial" panose="020B0604020202020204" pitchFamily="34" charset="0"/>
              </a:rPr>
              <a:t>Making sure people are physically comfortable and safe.</a:t>
            </a:r>
          </a:p>
          <a:p>
            <a:pPr>
              <a:spcBef>
                <a:spcPts val="0"/>
              </a:spcBef>
              <a:defRPr/>
            </a:pPr>
            <a:r>
              <a:rPr lang="en-US" altLang="en-US" sz="2400" dirty="0">
                <a:latin typeface="Arial" panose="020B0604020202020204" pitchFamily="34" charset="0"/>
                <a:cs typeface="Arial" panose="020B0604020202020204" pitchFamily="34" charset="0"/>
              </a:rPr>
              <a:t>	</a:t>
            </a:r>
          </a:p>
          <a:p>
            <a:pPr marL="0" indent="0">
              <a:spcBef>
                <a:spcPts val="0"/>
              </a:spcBef>
              <a:buFont typeface="Arial" panose="020B0604020202020204" pitchFamily="34" charset="0"/>
              <a:buNone/>
              <a:defRPr/>
            </a:pPr>
            <a:endParaRPr lang="en-US" altLang="en-US" sz="2400" dirty="0">
              <a:latin typeface="Arial" panose="020B0604020202020204" pitchFamily="34" charset="0"/>
              <a:cs typeface="Arial" panose="020B0604020202020204" pitchFamily="34" charset="0"/>
            </a:endParaRPr>
          </a:p>
          <a:p>
            <a:pPr>
              <a:spcBef>
                <a:spcPts val="0"/>
              </a:spcBef>
            </a:pPr>
            <a:endParaRPr lang="en-GB" sz="2400" dirty="0"/>
          </a:p>
        </p:txBody>
      </p:sp>
      <p:pic>
        <p:nvPicPr>
          <p:cNvPr id="4" name="Picture 3">
            <a:extLst>
              <a:ext uri="{FF2B5EF4-FFF2-40B4-BE49-F238E27FC236}">
                <a16:creationId xmlns:a16="http://schemas.microsoft.com/office/drawing/2014/main" id="{2830B991-89DC-89EB-8B53-8604EF05B3DD}"/>
              </a:ext>
            </a:extLst>
          </p:cNvPr>
          <p:cNvPicPr>
            <a:picLocks noChangeAspect="1"/>
          </p:cNvPicPr>
          <p:nvPr/>
        </p:nvPicPr>
        <p:blipFill>
          <a:blip r:embed="rId2"/>
          <a:stretch>
            <a:fillRect/>
          </a:stretch>
        </p:blipFill>
        <p:spPr>
          <a:xfrm>
            <a:off x="6060233" y="1905000"/>
            <a:ext cx="2889380" cy="1378012"/>
          </a:xfrm>
          <a:prstGeom prst="rect">
            <a:avLst/>
          </a:prstGeom>
        </p:spPr>
      </p:pic>
    </p:spTree>
    <p:extLst>
      <p:ext uri="{BB962C8B-B14F-4D97-AF65-F5344CB8AC3E}">
        <p14:creationId xmlns:p14="http://schemas.microsoft.com/office/powerpoint/2010/main" val="14772229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0825" y="188913"/>
            <a:ext cx="8264525" cy="742950"/>
          </a:xfrm>
        </p:spPr>
        <p:txBody>
          <a:bodyPr>
            <a:normAutofit fontScale="90000"/>
          </a:bodyPr>
          <a:lstStyle/>
          <a:p>
            <a:pPr>
              <a:defRPr/>
            </a:pPr>
            <a:r>
              <a:rPr lang="en-GB" dirty="0"/>
              <a:t>PERSON-CENTRED OUTCOMES</a:t>
            </a:r>
          </a:p>
        </p:txBody>
      </p:sp>
      <p:graphicFrame>
        <p:nvGraphicFramePr>
          <p:cNvPr id="5" name="Content Placeholder 4"/>
          <p:cNvGraphicFramePr>
            <a:graphicFrameLocks noGrp="1"/>
          </p:cNvGraphicFramePr>
          <p:nvPr>
            <p:ph idx="1"/>
          </p:nvPr>
        </p:nvGraphicFramePr>
        <p:xfrm>
          <a:off x="468313" y="1125538"/>
          <a:ext cx="8197850" cy="4103688"/>
        </p:xfrm>
        <a:graphic>
          <a:graphicData uri="http://schemas.openxmlformats.org/drawingml/2006/table">
            <a:tbl>
              <a:tblPr firstRow="1" bandRow="1">
                <a:tableStyleId>{5C22544A-7EE6-4342-B048-85BDC9FD1C3A}</a:tableStyleId>
              </a:tblPr>
              <a:tblGrid>
                <a:gridCol w="1804771">
                  <a:extLst>
                    <a:ext uri="{9D8B030D-6E8A-4147-A177-3AD203B41FA5}">
                      <a16:colId xmlns:a16="http://schemas.microsoft.com/office/drawing/2014/main" val="20000"/>
                    </a:ext>
                  </a:extLst>
                </a:gridCol>
                <a:gridCol w="6393079">
                  <a:extLst>
                    <a:ext uri="{9D8B030D-6E8A-4147-A177-3AD203B41FA5}">
                      <a16:colId xmlns:a16="http://schemas.microsoft.com/office/drawing/2014/main" val="20001"/>
                    </a:ext>
                  </a:extLst>
                </a:gridCol>
              </a:tblGrid>
              <a:tr h="951563">
                <a:tc>
                  <a:txBody>
                    <a:bodyPr/>
                    <a:lstStyle/>
                    <a:p>
                      <a:r>
                        <a:rPr lang="en-GB" sz="1400" dirty="0"/>
                        <a:t>FEATURE </a:t>
                      </a:r>
                    </a:p>
                  </a:txBody>
                  <a:tcPr marL="68568" marR="68568" marT="34284" marB="34284"/>
                </a:tc>
                <a:tc>
                  <a:txBody>
                    <a:bodyPr/>
                    <a:lstStyle/>
                    <a:p>
                      <a:r>
                        <a:rPr lang="en-GB" sz="1400" dirty="0"/>
                        <a:t>Outcome</a:t>
                      </a:r>
                    </a:p>
                  </a:txBody>
                  <a:tcPr marL="68568" marR="68568" marT="34284" marB="34284"/>
                </a:tc>
                <a:extLst>
                  <a:ext uri="{0D108BD9-81ED-4DB2-BD59-A6C34878D82A}">
                    <a16:rowId xmlns:a16="http://schemas.microsoft.com/office/drawing/2014/main" val="10000"/>
                  </a:ext>
                </a:extLst>
              </a:tr>
              <a:tr h="630425">
                <a:tc>
                  <a:txBody>
                    <a:bodyPr/>
                    <a:lstStyle/>
                    <a:p>
                      <a:r>
                        <a:rPr lang="en-GB" sz="1400" dirty="0"/>
                        <a:t>INDIVIDUALITY</a:t>
                      </a:r>
                    </a:p>
                  </a:txBody>
                  <a:tcPr marL="68568" marR="68568" marT="34284" marB="34284"/>
                </a:tc>
                <a:tc>
                  <a:txBody>
                    <a:bodyPr/>
                    <a:lstStyle/>
                    <a:p>
                      <a:r>
                        <a:rPr lang="en-GB" sz="1400" dirty="0"/>
                        <a:t>everyone’s differences are recognised and respected</a:t>
                      </a:r>
                    </a:p>
                  </a:txBody>
                  <a:tcPr marL="68568" marR="68568" marT="34284" marB="34284"/>
                </a:tc>
                <a:extLst>
                  <a:ext uri="{0D108BD9-81ED-4DB2-BD59-A6C34878D82A}">
                    <a16:rowId xmlns:a16="http://schemas.microsoft.com/office/drawing/2014/main" val="10001"/>
                  </a:ext>
                </a:extLst>
              </a:tr>
              <a:tr h="630425">
                <a:tc>
                  <a:txBody>
                    <a:bodyPr/>
                    <a:lstStyle/>
                    <a:p>
                      <a:r>
                        <a:rPr lang="en-GB" sz="1400" dirty="0"/>
                        <a:t>CHOICE </a:t>
                      </a:r>
                    </a:p>
                  </a:txBody>
                  <a:tcPr marL="68568" marR="68568" marT="34284" marB="34284"/>
                </a:tc>
                <a:tc>
                  <a:txBody>
                    <a:bodyPr/>
                    <a:lstStyle/>
                    <a:p>
                      <a:r>
                        <a:rPr lang="en-GB" sz="1400" dirty="0"/>
                        <a:t>the right of individuals to make informed choices, and take responsibility for those choices and related risks is supported</a:t>
                      </a:r>
                    </a:p>
                  </a:txBody>
                  <a:tcPr marL="68568" marR="68568" marT="34284" marB="34284"/>
                </a:tc>
                <a:extLst>
                  <a:ext uri="{0D108BD9-81ED-4DB2-BD59-A6C34878D82A}">
                    <a16:rowId xmlns:a16="http://schemas.microsoft.com/office/drawing/2014/main" val="10002"/>
                  </a:ext>
                </a:extLst>
              </a:tr>
              <a:tr h="630425">
                <a:tc>
                  <a:txBody>
                    <a:bodyPr/>
                    <a:lstStyle/>
                    <a:p>
                      <a:r>
                        <a:rPr lang="en-GB" sz="1400" dirty="0"/>
                        <a:t>PRIVACY</a:t>
                      </a:r>
                    </a:p>
                  </a:txBody>
                  <a:tcPr marL="68568" marR="68568" marT="34284" marB="34284"/>
                </a:tc>
                <a:tc>
                  <a:txBody>
                    <a:bodyPr/>
                    <a:lstStyle/>
                    <a:p>
                      <a:r>
                        <a:rPr lang="en-GB" sz="1400" dirty="0"/>
                        <a:t>information and activities are kept confidential</a:t>
                      </a:r>
                    </a:p>
                  </a:txBody>
                  <a:tcPr marL="68568" marR="68568" marT="34284" marB="34284"/>
                </a:tc>
                <a:extLst>
                  <a:ext uri="{0D108BD9-81ED-4DB2-BD59-A6C34878D82A}">
                    <a16:rowId xmlns:a16="http://schemas.microsoft.com/office/drawing/2014/main" val="10003"/>
                  </a:ext>
                </a:extLst>
              </a:tr>
              <a:tr h="630425">
                <a:tc>
                  <a:txBody>
                    <a:bodyPr/>
                    <a:lstStyle/>
                    <a:p>
                      <a:r>
                        <a:rPr lang="en-GB" sz="1400" dirty="0"/>
                        <a:t>INDEPENDENCE </a:t>
                      </a:r>
                    </a:p>
                  </a:txBody>
                  <a:tcPr marL="68568" marR="68568" marT="34284" marB="34284"/>
                </a:tc>
                <a:tc>
                  <a:txBody>
                    <a:bodyPr/>
                    <a:lstStyle/>
                    <a:p>
                      <a:r>
                        <a:rPr lang="en-GB" sz="1400" dirty="0"/>
                        <a:t>individuals are empowered to do activities for themselves and their dignity be treated in a respectful way</a:t>
                      </a:r>
                    </a:p>
                  </a:txBody>
                  <a:tcPr marL="68568" marR="68568" marT="34284" marB="34284"/>
                </a:tc>
                <a:extLst>
                  <a:ext uri="{0D108BD9-81ED-4DB2-BD59-A6C34878D82A}">
                    <a16:rowId xmlns:a16="http://schemas.microsoft.com/office/drawing/2014/main" val="10004"/>
                  </a:ext>
                </a:extLst>
              </a:tr>
              <a:tr h="630425">
                <a:tc>
                  <a:txBody>
                    <a:bodyPr/>
                    <a:lstStyle/>
                    <a:p>
                      <a:r>
                        <a:rPr lang="en-GB" sz="1400" dirty="0"/>
                        <a:t>INCLUSION </a:t>
                      </a:r>
                    </a:p>
                  </a:txBody>
                  <a:tcPr marL="68568" marR="68568" marT="34284" marB="34284"/>
                </a:tc>
                <a:tc>
                  <a:txBody>
                    <a:bodyPr/>
                    <a:lstStyle/>
                    <a:p>
                      <a:r>
                        <a:rPr lang="en-GB" sz="1400" dirty="0"/>
                        <a:t>people are supported to be participate in all aspects of community that they choose and viewed as valued and equal citizens</a:t>
                      </a:r>
                    </a:p>
                  </a:txBody>
                  <a:tcPr marL="68568" marR="68568" marT="34284" marB="34284"/>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2088011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95250" y="6350"/>
            <a:ext cx="8853488" cy="611188"/>
          </a:xfrm>
        </p:spPr>
        <p:txBody>
          <a:bodyPr/>
          <a:lstStyle/>
          <a:p>
            <a:r>
              <a:rPr lang="en-GB" altLang="en-US" sz="3300" b="1"/>
              <a:t>Values in Health and Social Care</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096717" y="595859"/>
            <a:ext cx="715988" cy="595572"/>
          </a:xfrm>
          <a:prstGeom prst="ellipse">
            <a:avLst/>
          </a:prstGeom>
          <a:solidFill>
            <a:srgbClr val="002060"/>
          </a:solidFill>
          <a:ln w="31750">
            <a:solidFill>
              <a:schemeClr val="bg1"/>
            </a:solidFill>
          </a:ln>
        </p:spPr>
      </p:pic>
      <p:grpSp>
        <p:nvGrpSpPr>
          <p:cNvPr id="15364" name="Group 1"/>
          <p:cNvGrpSpPr>
            <a:grpSpLocks/>
          </p:cNvGrpSpPr>
          <p:nvPr/>
        </p:nvGrpSpPr>
        <p:grpSpPr bwMode="auto">
          <a:xfrm>
            <a:off x="246063" y="836613"/>
            <a:ext cx="8789987" cy="4679950"/>
            <a:chOff x="246063" y="1209675"/>
            <a:chExt cx="8709025" cy="5013325"/>
          </a:xfrm>
        </p:grpSpPr>
        <p:sp>
          <p:nvSpPr>
            <p:cNvPr id="40" name="Rectangle 39"/>
            <p:cNvSpPr/>
            <p:nvPr/>
          </p:nvSpPr>
          <p:spPr>
            <a:xfrm>
              <a:off x="272801" y="3087121"/>
              <a:ext cx="3207099"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1" name="Rectangle 40"/>
            <p:cNvSpPr/>
            <p:nvPr/>
          </p:nvSpPr>
          <p:spPr>
            <a:xfrm>
              <a:off x="252355" y="3434040"/>
              <a:ext cx="3227546" cy="100334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2" name="Rectangle 11"/>
            <p:cNvSpPr/>
            <p:nvPr/>
          </p:nvSpPr>
          <p:spPr>
            <a:xfrm>
              <a:off x="5661481" y="3085420"/>
              <a:ext cx="3205525" cy="3452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3" name="Rectangle 12"/>
            <p:cNvSpPr/>
            <p:nvPr/>
          </p:nvSpPr>
          <p:spPr>
            <a:xfrm>
              <a:off x="5650472" y="3432339"/>
              <a:ext cx="3210244" cy="100334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4" name="Rectangle 13"/>
            <p:cNvSpPr/>
            <p:nvPr/>
          </p:nvSpPr>
          <p:spPr>
            <a:xfrm>
              <a:off x="246063" y="1270896"/>
              <a:ext cx="4174418"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5" name="Rectangle 14"/>
            <p:cNvSpPr/>
            <p:nvPr/>
          </p:nvSpPr>
          <p:spPr>
            <a:xfrm>
              <a:off x="271229" y="1616114"/>
              <a:ext cx="4146106" cy="121251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6" name="Rectangle 15"/>
            <p:cNvSpPr/>
            <p:nvPr/>
          </p:nvSpPr>
          <p:spPr>
            <a:xfrm>
              <a:off x="246063" y="4711179"/>
              <a:ext cx="4174418"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7" name="Rectangle 16"/>
            <p:cNvSpPr/>
            <p:nvPr/>
          </p:nvSpPr>
          <p:spPr>
            <a:xfrm>
              <a:off x="268083" y="5047895"/>
              <a:ext cx="4149252" cy="117510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20" name="TextBox 19"/>
            <p:cNvSpPr txBox="1"/>
            <p:nvPr/>
          </p:nvSpPr>
          <p:spPr>
            <a:xfrm>
              <a:off x="261792" y="1238584"/>
              <a:ext cx="2486720" cy="413243"/>
            </a:xfrm>
            <a:prstGeom prst="rect">
              <a:avLst/>
            </a:prstGeom>
            <a:noFill/>
          </p:spPr>
          <p:txBody>
            <a:bodyPr>
              <a:spAutoFit/>
            </a:bodyPr>
            <a:lstStyle/>
            <a:p>
              <a:pPr>
                <a:defRPr/>
              </a:pPr>
              <a:r>
                <a:rPr lang="en-GB" sz="2092" b="1" dirty="0">
                  <a:solidFill>
                    <a:srgbClr val="002060"/>
                  </a:solidFill>
                </a:rPr>
                <a:t>Care</a:t>
              </a:r>
            </a:p>
          </p:txBody>
        </p:sp>
        <p:sp>
          <p:nvSpPr>
            <p:cNvPr id="22" name="TextBox 21"/>
            <p:cNvSpPr txBox="1"/>
            <p:nvPr/>
          </p:nvSpPr>
          <p:spPr>
            <a:xfrm>
              <a:off x="268083" y="4644857"/>
              <a:ext cx="2486720" cy="414943"/>
            </a:xfrm>
            <a:prstGeom prst="rect">
              <a:avLst/>
            </a:prstGeom>
            <a:noFill/>
          </p:spPr>
          <p:txBody>
            <a:bodyPr>
              <a:spAutoFit/>
            </a:bodyPr>
            <a:lstStyle/>
            <a:p>
              <a:pPr>
                <a:defRPr/>
              </a:pPr>
              <a:r>
                <a:rPr lang="en-GB" sz="2092" b="1" dirty="0">
                  <a:solidFill>
                    <a:srgbClr val="002060"/>
                  </a:solidFill>
                </a:rPr>
                <a:t>Competence</a:t>
              </a:r>
            </a:p>
          </p:txBody>
        </p:sp>
        <p:sp>
          <p:nvSpPr>
            <p:cNvPr id="24" name="TextBox 23"/>
            <p:cNvSpPr txBox="1"/>
            <p:nvPr/>
          </p:nvSpPr>
          <p:spPr>
            <a:xfrm>
              <a:off x="5650472" y="3019098"/>
              <a:ext cx="2485147" cy="414943"/>
            </a:xfrm>
            <a:prstGeom prst="rect">
              <a:avLst/>
            </a:prstGeom>
            <a:noFill/>
          </p:spPr>
          <p:txBody>
            <a:bodyPr>
              <a:spAutoFit/>
            </a:bodyPr>
            <a:lstStyle/>
            <a:p>
              <a:pPr>
                <a:defRPr/>
              </a:pPr>
              <a:r>
                <a:rPr lang="en-GB" sz="2092" b="1" dirty="0">
                  <a:solidFill>
                    <a:srgbClr val="002060"/>
                  </a:solidFill>
                </a:rPr>
                <a:t>Courage</a:t>
              </a:r>
            </a:p>
          </p:txBody>
        </p:sp>
        <p:sp>
          <p:nvSpPr>
            <p:cNvPr id="27" name="TextBox 26"/>
            <p:cNvSpPr txBox="1"/>
            <p:nvPr/>
          </p:nvSpPr>
          <p:spPr>
            <a:xfrm>
              <a:off x="272801" y="1704545"/>
              <a:ext cx="4144534" cy="920017"/>
            </a:xfrm>
            <a:prstGeom prst="rect">
              <a:avLst/>
            </a:prstGeom>
            <a:noFill/>
          </p:spPr>
          <p:txBody>
            <a:bodyPr>
              <a:spAutoFit/>
            </a:bodyPr>
            <a:lstStyle/>
            <a:p>
              <a:pPr>
                <a:defRPr/>
              </a:pPr>
              <a:r>
                <a:rPr lang="en-GB" sz="1793" dirty="0">
                  <a:solidFill>
                    <a:schemeClr val="bg1"/>
                  </a:solidFill>
                </a:rPr>
                <a:t>Having someone’s best interests at heart and doing what you can to maintain or improve their wellbeing</a:t>
              </a:r>
            </a:p>
          </p:txBody>
        </p:sp>
        <p:sp>
          <p:nvSpPr>
            <p:cNvPr id="28" name="TextBox 27"/>
            <p:cNvSpPr txBox="1"/>
            <p:nvPr/>
          </p:nvSpPr>
          <p:spPr>
            <a:xfrm>
              <a:off x="310551" y="5163535"/>
              <a:ext cx="3990392" cy="920017"/>
            </a:xfrm>
            <a:prstGeom prst="rect">
              <a:avLst/>
            </a:prstGeom>
            <a:noFill/>
          </p:spPr>
          <p:txBody>
            <a:bodyPr>
              <a:spAutoFit/>
            </a:bodyPr>
            <a:lstStyle/>
            <a:p>
              <a:pPr>
                <a:defRPr/>
              </a:pPr>
              <a:r>
                <a:rPr lang="en-GB" sz="1793" dirty="0">
                  <a:solidFill>
                    <a:schemeClr val="bg1"/>
                  </a:solidFill>
                </a:rPr>
                <a:t>To understand what someone needs and have the knowledge and skills to provide it</a:t>
              </a:r>
            </a:p>
          </p:txBody>
        </p:sp>
        <p:sp>
          <p:nvSpPr>
            <p:cNvPr id="32" name="TextBox 31"/>
            <p:cNvSpPr txBox="1"/>
            <p:nvPr/>
          </p:nvSpPr>
          <p:spPr>
            <a:xfrm>
              <a:off x="5683502" y="3479956"/>
              <a:ext cx="3271586" cy="920017"/>
            </a:xfrm>
            <a:prstGeom prst="rect">
              <a:avLst/>
            </a:prstGeom>
            <a:noFill/>
          </p:spPr>
          <p:txBody>
            <a:bodyPr>
              <a:spAutoFit/>
            </a:bodyPr>
            <a:lstStyle/>
            <a:p>
              <a:pPr>
                <a:defRPr/>
              </a:pPr>
              <a:r>
                <a:rPr lang="en-GB" sz="1793" dirty="0">
                  <a:solidFill>
                    <a:schemeClr val="bg1"/>
                  </a:solidFill>
                </a:rPr>
                <a:t>Not to have fear to try out new things or to say if you are concerned about anything</a:t>
              </a:r>
            </a:p>
          </p:txBody>
        </p:sp>
        <p:pic>
          <p:nvPicPr>
            <p:cNvPr id="15379" name="Picture 2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79813" y="3225800"/>
              <a:ext cx="2032000" cy="105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TextBox 29"/>
            <p:cNvSpPr txBox="1"/>
            <p:nvPr/>
          </p:nvSpPr>
          <p:spPr>
            <a:xfrm>
              <a:off x="252355" y="3031001"/>
              <a:ext cx="2870502" cy="411542"/>
            </a:xfrm>
            <a:prstGeom prst="rect">
              <a:avLst/>
            </a:prstGeom>
            <a:noFill/>
          </p:spPr>
          <p:txBody>
            <a:bodyPr>
              <a:spAutoFit/>
            </a:bodyPr>
            <a:lstStyle/>
            <a:p>
              <a:pPr>
                <a:defRPr/>
              </a:pPr>
              <a:r>
                <a:rPr lang="en-GB" sz="2092" b="1" dirty="0">
                  <a:solidFill>
                    <a:srgbClr val="002060"/>
                  </a:solidFill>
                </a:rPr>
                <a:t>Compassion</a:t>
              </a:r>
            </a:p>
          </p:txBody>
        </p:sp>
        <p:sp>
          <p:nvSpPr>
            <p:cNvPr id="31" name="TextBox 30"/>
            <p:cNvSpPr txBox="1"/>
            <p:nvPr/>
          </p:nvSpPr>
          <p:spPr>
            <a:xfrm>
              <a:off x="260218" y="3464651"/>
              <a:ext cx="3207099" cy="920016"/>
            </a:xfrm>
            <a:prstGeom prst="rect">
              <a:avLst/>
            </a:prstGeom>
            <a:noFill/>
          </p:spPr>
          <p:txBody>
            <a:bodyPr>
              <a:spAutoFit/>
            </a:bodyPr>
            <a:lstStyle/>
            <a:p>
              <a:pPr>
                <a:defRPr/>
              </a:pPr>
              <a:r>
                <a:rPr lang="en-GB" sz="1793" dirty="0">
                  <a:solidFill>
                    <a:schemeClr val="bg1"/>
                  </a:solidFill>
                </a:rPr>
                <a:t>Being able to feel for someone, to understand them and their situation</a:t>
              </a:r>
            </a:p>
          </p:txBody>
        </p:sp>
        <p:sp>
          <p:nvSpPr>
            <p:cNvPr id="43" name="Rectangle 42"/>
            <p:cNvSpPr/>
            <p:nvPr/>
          </p:nvSpPr>
          <p:spPr>
            <a:xfrm>
              <a:off x="4711463" y="4711179"/>
              <a:ext cx="4161835"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4" name="Rectangle 43"/>
            <p:cNvSpPr/>
            <p:nvPr/>
          </p:nvSpPr>
          <p:spPr>
            <a:xfrm>
              <a:off x="4730338" y="5047895"/>
              <a:ext cx="4142961" cy="117510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5" name="TextBox 44"/>
            <p:cNvSpPr txBox="1"/>
            <p:nvPr/>
          </p:nvSpPr>
          <p:spPr>
            <a:xfrm>
              <a:off x="4711463" y="4651659"/>
              <a:ext cx="2872075" cy="413242"/>
            </a:xfrm>
            <a:prstGeom prst="rect">
              <a:avLst/>
            </a:prstGeom>
            <a:noFill/>
          </p:spPr>
          <p:txBody>
            <a:bodyPr>
              <a:spAutoFit/>
            </a:bodyPr>
            <a:lstStyle/>
            <a:p>
              <a:pPr>
                <a:defRPr/>
              </a:pPr>
              <a:r>
                <a:rPr lang="en-GB" sz="2092" b="1" dirty="0">
                  <a:solidFill>
                    <a:srgbClr val="002060"/>
                  </a:solidFill>
                </a:rPr>
                <a:t>Communication</a:t>
              </a:r>
            </a:p>
          </p:txBody>
        </p:sp>
        <p:sp>
          <p:nvSpPr>
            <p:cNvPr id="46" name="TextBox 45"/>
            <p:cNvSpPr txBox="1"/>
            <p:nvPr/>
          </p:nvSpPr>
          <p:spPr>
            <a:xfrm>
              <a:off x="4843585" y="5153331"/>
              <a:ext cx="3968372" cy="918316"/>
            </a:xfrm>
            <a:prstGeom prst="rect">
              <a:avLst/>
            </a:prstGeom>
            <a:noFill/>
          </p:spPr>
          <p:txBody>
            <a:bodyPr>
              <a:spAutoFit/>
            </a:bodyPr>
            <a:lstStyle/>
            <a:p>
              <a:pPr>
                <a:defRPr/>
              </a:pPr>
              <a:r>
                <a:rPr lang="en-GB" sz="1793" dirty="0">
                  <a:solidFill>
                    <a:schemeClr val="bg1"/>
                  </a:solidFill>
                </a:rPr>
                <a:t>To listen carefully but also be able to speak and act in a way that the person can understand</a:t>
              </a:r>
            </a:p>
          </p:txBody>
        </p:sp>
        <p:sp>
          <p:nvSpPr>
            <p:cNvPr id="47" name="Rectangle 46"/>
            <p:cNvSpPr/>
            <p:nvPr/>
          </p:nvSpPr>
          <p:spPr>
            <a:xfrm>
              <a:off x="4703599" y="1279398"/>
              <a:ext cx="4160262"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8" name="Rectangle 47"/>
            <p:cNvSpPr/>
            <p:nvPr/>
          </p:nvSpPr>
          <p:spPr>
            <a:xfrm>
              <a:off x="4713037" y="1616114"/>
              <a:ext cx="4147679" cy="121251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9" name="TextBox 48"/>
            <p:cNvSpPr txBox="1"/>
            <p:nvPr/>
          </p:nvSpPr>
          <p:spPr>
            <a:xfrm>
              <a:off x="4711463" y="1209675"/>
              <a:ext cx="2486721" cy="414943"/>
            </a:xfrm>
            <a:prstGeom prst="rect">
              <a:avLst/>
            </a:prstGeom>
            <a:noFill/>
          </p:spPr>
          <p:txBody>
            <a:bodyPr>
              <a:spAutoFit/>
            </a:bodyPr>
            <a:lstStyle/>
            <a:p>
              <a:pPr>
                <a:defRPr/>
              </a:pPr>
              <a:r>
                <a:rPr lang="en-GB" sz="2092" b="1" dirty="0">
                  <a:solidFill>
                    <a:srgbClr val="002060"/>
                  </a:solidFill>
                </a:rPr>
                <a:t>Commitment</a:t>
              </a:r>
            </a:p>
          </p:txBody>
        </p:sp>
        <p:sp>
          <p:nvSpPr>
            <p:cNvPr id="50" name="TextBox 49"/>
            <p:cNvSpPr txBox="1"/>
            <p:nvPr/>
          </p:nvSpPr>
          <p:spPr>
            <a:xfrm>
              <a:off x="4730338" y="1699444"/>
              <a:ext cx="4094202" cy="920016"/>
            </a:xfrm>
            <a:prstGeom prst="rect">
              <a:avLst/>
            </a:prstGeom>
            <a:noFill/>
          </p:spPr>
          <p:txBody>
            <a:bodyPr>
              <a:spAutoFit/>
            </a:bodyPr>
            <a:lstStyle/>
            <a:p>
              <a:pPr>
                <a:defRPr/>
              </a:pPr>
              <a:r>
                <a:rPr lang="en-GB" sz="1793" dirty="0">
                  <a:solidFill>
                    <a:schemeClr val="bg1"/>
                  </a:solidFill>
                </a:rPr>
                <a:t>Dedication to providing care and support but also understanding the responsibility you have as a worker</a:t>
              </a:r>
            </a:p>
          </p:txBody>
        </p:sp>
      </p:grpSp>
    </p:spTree>
    <p:extLst>
      <p:ext uri="{BB962C8B-B14F-4D97-AF65-F5344CB8AC3E}">
        <p14:creationId xmlns:p14="http://schemas.microsoft.com/office/powerpoint/2010/main" val="28142312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6"/>
          <p:cNvSpPr>
            <a:spLocks noGrp="1"/>
          </p:cNvSpPr>
          <p:nvPr>
            <p:ph type="ctrTitle" idx="4294967295"/>
          </p:nvPr>
        </p:nvSpPr>
        <p:spPr>
          <a:xfrm>
            <a:off x="319953" y="609600"/>
            <a:ext cx="7772400" cy="1944688"/>
          </a:xfrm>
        </p:spPr>
        <p:txBody>
          <a:bodyPr>
            <a:normAutofit fontScale="90000"/>
          </a:bodyPr>
          <a:lstStyle/>
          <a:p>
            <a:pPr>
              <a:defRPr/>
            </a:pPr>
            <a:r>
              <a:rPr lang="en-GB" sz="6700" dirty="0"/>
              <a:t>Video </a:t>
            </a:r>
            <a:br>
              <a:rPr lang="en-GB" dirty="0"/>
            </a:br>
            <a:br>
              <a:rPr lang="en-GB" dirty="0"/>
            </a:br>
            <a:r>
              <a:rPr lang="en-GB" dirty="0"/>
              <a:t>Principles of Person-Centred Care</a:t>
            </a:r>
          </a:p>
        </p:txBody>
      </p:sp>
      <p:sp>
        <p:nvSpPr>
          <p:cNvPr id="8" name="Subtitle 7"/>
          <p:cNvSpPr>
            <a:spLocks noGrp="1"/>
          </p:cNvSpPr>
          <p:nvPr>
            <p:ph type="subTitle" idx="4294967295"/>
          </p:nvPr>
        </p:nvSpPr>
        <p:spPr>
          <a:xfrm>
            <a:off x="1066800" y="3352800"/>
            <a:ext cx="7053262" cy="647700"/>
          </a:xfrm>
        </p:spPr>
        <p:txBody>
          <a:bodyPr>
            <a:normAutofit/>
          </a:bodyPr>
          <a:lstStyle/>
          <a:p>
            <a:pPr>
              <a:defRPr/>
            </a:pPr>
            <a:r>
              <a:rPr lang="en-GB" sz="2400" dirty="0">
                <a:hlinkClick r:id="rId2"/>
              </a:rPr>
              <a:t>https://www.youtube.com/watch?v=DxqxPVojBak</a:t>
            </a:r>
            <a:endParaRPr lang="en-GB" sz="2400" dirty="0"/>
          </a:p>
          <a:p>
            <a:pPr>
              <a:defRPr/>
            </a:pPr>
            <a:endParaRPr lang="en-GB" sz="2400" dirty="0"/>
          </a:p>
        </p:txBody>
      </p:sp>
    </p:spTree>
    <p:extLst>
      <p:ext uri="{BB962C8B-B14F-4D97-AF65-F5344CB8AC3E}">
        <p14:creationId xmlns:p14="http://schemas.microsoft.com/office/powerpoint/2010/main" val="2456094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6"/>
          <p:cNvSpPr>
            <a:spLocks noGrp="1"/>
          </p:cNvSpPr>
          <p:nvPr>
            <p:ph type="title"/>
          </p:nvPr>
        </p:nvSpPr>
        <p:spPr>
          <a:xfrm>
            <a:off x="1042988" y="1700213"/>
            <a:ext cx="6615112" cy="1143000"/>
          </a:xfrm>
        </p:spPr>
        <p:txBody>
          <a:bodyPr>
            <a:normAutofit fontScale="90000"/>
          </a:bodyPr>
          <a:lstStyle/>
          <a:p>
            <a:r>
              <a:rPr lang="en-GB" altLang="en-US" b="1" dirty="0"/>
              <a:t>Legal framework of person-centred care</a:t>
            </a:r>
          </a:p>
        </p:txBody>
      </p:sp>
      <p:sp>
        <p:nvSpPr>
          <p:cNvPr id="5" name="Date Placeholder 4"/>
          <p:cNvSpPr>
            <a:spLocks noGrp="1"/>
          </p:cNvSpPr>
          <p:nvPr>
            <p:ph type="dt" sz="quarter" idx="10"/>
          </p:nvPr>
        </p:nvSpPr>
        <p:spPr/>
        <p:txBody>
          <a:bodyPr/>
          <a:lstStyle/>
          <a:p>
            <a:pPr>
              <a:defRPr/>
            </a:pPr>
            <a:fld id="{29D1E530-49F8-46DD-BE90-6ABBB3D46BC3}" type="datetime1">
              <a:rPr lang="en-GB" altLang="en-US" smtClean="0"/>
              <a:pPr>
                <a:defRPr/>
              </a:pPr>
              <a:t>03/04/2023</a:t>
            </a:fld>
            <a:endParaRPr lang="en-GB" altLang="en-US" dirty="0"/>
          </a:p>
        </p:txBody>
      </p:sp>
      <p:sp>
        <p:nvSpPr>
          <p:cNvPr id="19460" name="Slide Number Placeholder 5"/>
          <p:cNvSpPr>
            <a:spLocks noGrp="1"/>
          </p:cNvSpPr>
          <p:nvPr>
            <p:ph type="sldNum" sz="quarter" idx="12"/>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CBCF65E-F3BE-433A-A30C-6B783E213752}" type="slidenum">
              <a:rPr lang="en-GB" altLang="en-US" sz="1200" smtClean="0">
                <a:solidFill>
                  <a:srgbClr val="898989"/>
                </a:solidFill>
              </a:rPr>
              <a:pPr>
                <a:spcBef>
                  <a:spcPct val="0"/>
                </a:spcBef>
                <a:buFontTx/>
                <a:buNone/>
              </a:pPr>
              <a:t>40</a:t>
            </a:fld>
            <a:endParaRPr lang="en-GB" altLang="en-US" sz="1200">
              <a:solidFill>
                <a:srgbClr val="898989"/>
              </a:solidFill>
            </a:endParaRPr>
          </a:p>
        </p:txBody>
      </p:sp>
    </p:spTree>
    <p:extLst>
      <p:ext uri="{BB962C8B-B14F-4D97-AF65-F5344CB8AC3E}">
        <p14:creationId xmlns:p14="http://schemas.microsoft.com/office/powerpoint/2010/main" val="20123326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30200" y="222250"/>
            <a:ext cx="8229600" cy="633413"/>
          </a:xfrm>
        </p:spPr>
        <p:txBody>
          <a:bodyPr/>
          <a:lstStyle/>
          <a:p>
            <a:r>
              <a:rPr lang="en-GB" altLang="en-US" sz="3200" b="1"/>
              <a:t>Legal framework of Person-Centred Care</a:t>
            </a:r>
          </a:p>
        </p:txBody>
      </p:sp>
      <p:sp>
        <p:nvSpPr>
          <p:cNvPr id="19458" name="Rectangle 3"/>
          <p:cNvSpPr>
            <a:spLocks noGrp="1" noChangeArrowheads="1"/>
          </p:cNvSpPr>
          <p:nvPr>
            <p:ph idx="1"/>
          </p:nvPr>
        </p:nvSpPr>
        <p:spPr>
          <a:xfrm>
            <a:off x="323850" y="2293938"/>
            <a:ext cx="4392613" cy="2387600"/>
          </a:xfrm>
        </p:spPr>
        <p:txBody>
          <a:bodyPr>
            <a:normAutofit fontScale="85000" lnSpcReduction="20000"/>
          </a:bodyPr>
          <a:lstStyle/>
          <a:p>
            <a:pPr marL="0" indent="0">
              <a:buFont typeface="Arial" panose="020B0604020202020204" pitchFamily="34" charset="0"/>
              <a:buNone/>
              <a:defRPr/>
            </a:pPr>
            <a:endParaRPr lang="en-GB" altLang="en-US" sz="450" b="1" dirty="0"/>
          </a:p>
          <a:p>
            <a:pPr marL="0" indent="0">
              <a:buFont typeface="Arial" panose="020B0604020202020204" pitchFamily="34" charset="0"/>
              <a:buNone/>
              <a:defRPr/>
            </a:pPr>
            <a:r>
              <a:rPr lang="en-GB" altLang="en-US" sz="2250" dirty="0">
                <a:latin typeface="Arial" panose="020B0604020202020204" pitchFamily="34" charset="0"/>
                <a:cs typeface="Arial" panose="020B0604020202020204" pitchFamily="34" charset="0"/>
              </a:rPr>
              <a:t>When do you require consent from the people you support?</a:t>
            </a:r>
          </a:p>
          <a:p>
            <a:pPr marL="0" indent="0">
              <a:buFont typeface="Arial" panose="020B0604020202020204" pitchFamily="34" charset="0"/>
              <a:buNone/>
              <a:defRPr/>
            </a:pPr>
            <a:endParaRPr lang="en-GB" altLang="en-US" sz="225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altLang="en-US" sz="2250" dirty="0">
                <a:latin typeface="Arial" panose="020B0604020202020204" pitchFamily="34" charset="0"/>
                <a:cs typeface="Arial" panose="020B0604020202020204" pitchFamily="34" charset="0"/>
              </a:rPr>
              <a:t>What support do you need to provide if consent is going to be valid?</a:t>
            </a:r>
          </a:p>
          <a:p>
            <a:pPr marL="0" indent="0">
              <a:buFont typeface="Arial" panose="020B0604020202020204" pitchFamily="34" charset="0"/>
              <a:buNone/>
              <a:defRPr/>
            </a:pPr>
            <a:endParaRPr lang="en-GB" altLang="en-US" b="1" dirty="0"/>
          </a:p>
          <a:p>
            <a:pPr marL="0" indent="0">
              <a:buFont typeface="Arial" panose="020B0604020202020204" pitchFamily="34" charset="0"/>
              <a:buNone/>
              <a:defRPr/>
            </a:pPr>
            <a:endParaRPr lang="en-GB" altLang="en-US" b="1" dirty="0"/>
          </a:p>
          <a:p>
            <a:pPr marL="0" indent="0">
              <a:buFont typeface="Arial" panose="020B0604020202020204" pitchFamily="34" charset="0"/>
              <a:buNone/>
              <a:defRPr/>
            </a:pPr>
            <a:r>
              <a:rPr lang="en-GB" altLang="en-US" sz="450" b="1" dirty="0">
                <a:solidFill>
                  <a:srgbClr val="FF0000"/>
                </a:solidFill>
              </a:rPr>
              <a:t>		</a:t>
            </a:r>
          </a:p>
        </p:txBody>
      </p:sp>
      <p:sp>
        <p:nvSpPr>
          <p:cNvPr id="20484" name="Rectangle 3"/>
          <p:cNvSpPr>
            <a:spLocks noChangeArrowheads="1"/>
          </p:cNvSpPr>
          <p:nvPr/>
        </p:nvSpPr>
        <p:spPr bwMode="auto">
          <a:xfrm>
            <a:off x="323850" y="1316038"/>
            <a:ext cx="6072188"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A0E2"/>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3300" b="1">
                <a:latin typeface="Arial" panose="020B0604020202020204" pitchFamily="34" charset="0"/>
              </a:rPr>
              <a:t>Consent</a:t>
            </a:r>
            <a:endParaRPr lang="en-US" altLang="en-US" sz="3300" b="1">
              <a:latin typeface="Arial" panose="020B0604020202020204" pitchFamily="34" charset="0"/>
            </a:endParaRPr>
          </a:p>
        </p:txBody>
      </p:sp>
      <p:pic>
        <p:nvPicPr>
          <p:cNvPr id="20485"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844675"/>
            <a:ext cx="3557588" cy="255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Straight Connector 4"/>
          <p:cNvCxnSpPr/>
          <p:nvPr/>
        </p:nvCxnSpPr>
        <p:spPr>
          <a:xfrm>
            <a:off x="4859338" y="1601788"/>
            <a:ext cx="0" cy="3306762"/>
          </a:xfrm>
          <a:prstGeom prst="line">
            <a:avLst/>
          </a:prstGeom>
          <a:ln w="38100">
            <a:solidFill>
              <a:srgbClr val="C09102"/>
            </a:solidFill>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23036007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277937" y="188913"/>
            <a:ext cx="6588125" cy="571500"/>
          </a:xfrm>
        </p:spPr>
        <p:txBody>
          <a:bodyPr/>
          <a:lstStyle/>
          <a:p>
            <a:pPr algn="l" eaLnBrk="1" hangingPunct="1"/>
            <a:r>
              <a:rPr lang="en-GB" altLang="en-US" sz="2700" b="1" dirty="0">
                <a:latin typeface="Arial" panose="020B0604020202020204" pitchFamily="34" charset="0"/>
                <a:cs typeface="Arial" panose="020B0604020202020204" pitchFamily="34" charset="0"/>
              </a:rPr>
              <a:t>Consent : Role of Professionals</a:t>
            </a:r>
            <a:endParaRPr lang="en-US" altLang="en-US" sz="2700" b="1" dirty="0">
              <a:latin typeface="Arial" panose="020B0604020202020204" pitchFamily="34" charset="0"/>
              <a:cs typeface="Arial" panose="020B0604020202020204" pitchFamily="34" charset="0"/>
            </a:endParaRPr>
          </a:p>
        </p:txBody>
      </p:sp>
      <p:sp>
        <p:nvSpPr>
          <p:cNvPr id="22531" name="Rectangle 3"/>
          <p:cNvSpPr>
            <a:spLocks noGrp="1" noChangeArrowheads="1"/>
          </p:cNvSpPr>
          <p:nvPr>
            <p:ph idx="1"/>
          </p:nvPr>
        </p:nvSpPr>
        <p:spPr>
          <a:xfrm>
            <a:off x="360363" y="760413"/>
            <a:ext cx="5659437" cy="4613275"/>
          </a:xfrm>
        </p:spPr>
        <p:txBody>
          <a:bodyPr/>
          <a:lstStyle/>
          <a:p>
            <a:pPr marL="0" indent="0">
              <a:lnSpc>
                <a:spcPct val="80000"/>
              </a:lnSpc>
              <a:buFont typeface="Arial" panose="020B0604020202020204" pitchFamily="34" charset="0"/>
              <a:buNone/>
            </a:pPr>
            <a:r>
              <a:rPr lang="en-GB" altLang="en-US" sz="1600" dirty="0">
                <a:latin typeface="Arial" panose="020B0604020202020204" pitchFamily="34" charset="0"/>
                <a:cs typeface="Arial" panose="020B0604020202020204" pitchFamily="34" charset="0"/>
              </a:rPr>
              <a:t>To give </a:t>
            </a:r>
            <a:r>
              <a:rPr lang="en-GB" altLang="en-US" sz="1600" b="1" dirty="0">
                <a:latin typeface="Arial" panose="020B0604020202020204" pitchFamily="34" charset="0"/>
                <a:cs typeface="Arial" panose="020B0604020202020204" pitchFamily="34" charset="0"/>
              </a:rPr>
              <a:t>valid consent</a:t>
            </a:r>
            <a:r>
              <a:rPr lang="en-GB" altLang="en-US" sz="1600" dirty="0">
                <a:latin typeface="Arial" panose="020B0604020202020204" pitchFamily="34" charset="0"/>
                <a:cs typeface="Arial" panose="020B0604020202020204" pitchFamily="34" charset="0"/>
              </a:rPr>
              <a:t> or permission the person needs to have: </a:t>
            </a:r>
            <a:endParaRPr lang="en-US" altLang="en-US" sz="1600"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endParaRPr lang="en-GB" altLang="en-US" sz="1600" b="1"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Information </a:t>
            </a:r>
            <a:r>
              <a:rPr lang="en-GB" altLang="en-US" sz="1600" dirty="0">
                <a:latin typeface="Arial" panose="020B0604020202020204" pitchFamily="34" charset="0"/>
                <a:cs typeface="Arial" panose="020B0604020202020204" pitchFamily="34" charset="0"/>
              </a:rPr>
              <a:t>about the decision</a:t>
            </a:r>
            <a:endParaRPr lang="en-US" altLang="en-US" sz="1600"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Free choice </a:t>
            </a:r>
            <a:r>
              <a:rPr lang="en-GB" altLang="en-US" sz="1600" dirty="0">
                <a:latin typeface="Arial" panose="020B0604020202020204" pitchFamily="34" charset="0"/>
                <a:cs typeface="Arial" panose="020B0604020202020204" pitchFamily="34" charset="0"/>
              </a:rPr>
              <a:t>to make the decision without being unreasonably pressured or forced</a:t>
            </a:r>
            <a:endParaRPr lang="en-US" altLang="en-US" sz="1600"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The Mental Capacity </a:t>
            </a:r>
            <a:r>
              <a:rPr lang="en-GB" altLang="en-US" sz="1600" dirty="0">
                <a:latin typeface="Arial" panose="020B0604020202020204" pitchFamily="34" charset="0"/>
                <a:cs typeface="Arial" panose="020B0604020202020204" pitchFamily="34" charset="0"/>
              </a:rPr>
              <a:t>to be able to consent or refuse</a:t>
            </a:r>
          </a:p>
          <a:p>
            <a:pPr marL="0" indent="0">
              <a:lnSpc>
                <a:spcPct val="80000"/>
              </a:lnSpc>
              <a:buFont typeface="Arial" panose="020B0604020202020204" pitchFamily="34" charset="0"/>
              <a:buNone/>
            </a:pPr>
            <a:endParaRPr lang="en-GB" altLang="en-US" sz="1600"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dirty="0">
                <a:latin typeface="Arial" panose="020B0604020202020204" pitchFamily="34" charset="0"/>
                <a:cs typeface="Arial" panose="020B0604020202020204" pitchFamily="34" charset="0"/>
              </a:rPr>
              <a:t>To help someone to decide whether or not to consent we </a:t>
            </a:r>
            <a:r>
              <a:rPr lang="en-GB" altLang="en-US" sz="1600" b="1" dirty="0">
                <a:latin typeface="Arial" panose="020B0604020202020204" pitchFamily="34" charset="0"/>
                <a:cs typeface="Arial" panose="020B0604020202020204" pitchFamily="34" charset="0"/>
              </a:rPr>
              <a:t>MUST EXPLAIN:</a:t>
            </a:r>
            <a:r>
              <a:rPr lang="en-GB" altLang="en-US" sz="1600" dirty="0">
                <a:latin typeface="Arial" panose="020B0604020202020204" pitchFamily="34" charset="0"/>
                <a:cs typeface="Arial" panose="020B0604020202020204" pitchFamily="34" charset="0"/>
              </a:rPr>
              <a:t>  </a:t>
            </a:r>
            <a:endParaRPr lang="en-US" altLang="en-US" sz="1600" dirty="0">
              <a:latin typeface="Arial" panose="020B0604020202020204" pitchFamily="34" charset="0"/>
              <a:cs typeface="Arial" panose="020B0604020202020204" pitchFamily="34" charset="0"/>
            </a:endParaRPr>
          </a:p>
          <a:p>
            <a:pPr marL="0" indent="0">
              <a:lnSpc>
                <a:spcPct val="80000"/>
              </a:lnSpc>
            </a:pPr>
            <a:r>
              <a:rPr lang="en-GB" altLang="en-US" sz="1600" dirty="0">
                <a:latin typeface="Arial" panose="020B0604020202020204" pitchFamily="34" charset="0"/>
                <a:cs typeface="Arial" panose="020B0604020202020204" pitchFamily="34" charset="0"/>
              </a:rPr>
              <a:t> why the care or treatment is needed</a:t>
            </a:r>
          </a:p>
          <a:p>
            <a:pPr marL="0" indent="0">
              <a:lnSpc>
                <a:spcPct val="80000"/>
              </a:lnSpc>
            </a:pPr>
            <a:r>
              <a:rPr lang="en-GB" altLang="en-US" sz="1600" dirty="0">
                <a:latin typeface="Arial" panose="020B0604020202020204" pitchFamily="34" charset="0"/>
                <a:cs typeface="Arial" panose="020B0604020202020204" pitchFamily="34" charset="0"/>
              </a:rPr>
              <a:t> the options available and what they entail. </a:t>
            </a:r>
          </a:p>
          <a:p>
            <a:pPr marL="0" indent="0">
              <a:lnSpc>
                <a:spcPct val="80000"/>
              </a:lnSpc>
            </a:pPr>
            <a:r>
              <a:rPr lang="en-GB" altLang="en-US" sz="1600" dirty="0">
                <a:latin typeface="Arial" panose="020B0604020202020204" pitchFamily="34" charset="0"/>
                <a:cs typeface="Arial" panose="020B0604020202020204" pitchFamily="34" charset="0"/>
              </a:rPr>
              <a:t> what is likely to happen if the person does consent</a:t>
            </a:r>
            <a:endParaRPr lang="en-US" altLang="en-US" sz="1600" dirty="0">
              <a:latin typeface="Arial" panose="020B0604020202020204" pitchFamily="34" charset="0"/>
              <a:cs typeface="Arial" panose="020B0604020202020204" pitchFamily="34" charset="0"/>
            </a:endParaRPr>
          </a:p>
          <a:p>
            <a:pPr marL="0" indent="0">
              <a:lnSpc>
                <a:spcPct val="80000"/>
              </a:lnSpc>
            </a:pPr>
            <a:r>
              <a:rPr lang="en-GB" altLang="en-US" sz="1600" dirty="0">
                <a:latin typeface="Arial" panose="020B0604020202020204" pitchFamily="34" charset="0"/>
                <a:cs typeface="Arial" panose="020B0604020202020204" pitchFamily="34" charset="0"/>
              </a:rPr>
              <a:t> what is likely to happen if the person refuses the care or treatment</a:t>
            </a:r>
          </a:p>
          <a:p>
            <a:pPr marL="0" indent="0">
              <a:lnSpc>
                <a:spcPct val="80000"/>
              </a:lnSpc>
              <a:buFont typeface="Arial" panose="020B0604020202020204" pitchFamily="34" charset="0"/>
              <a:buNone/>
            </a:pPr>
            <a:endParaRPr lang="en-GB" altLang="en-US" sz="1600"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dirty="0">
                <a:latin typeface="Arial" panose="020B0604020202020204" pitchFamily="34" charset="0"/>
                <a:cs typeface="Arial" panose="020B0604020202020204" pitchFamily="34" charset="0"/>
              </a:rPr>
              <a:t>We need to support the person on all occasions when their consent is required. </a:t>
            </a:r>
          </a:p>
          <a:p>
            <a:pPr marL="0" indent="0">
              <a:lnSpc>
                <a:spcPct val="80000"/>
              </a:lnSpc>
              <a:buFont typeface="Arial" panose="020B0604020202020204" pitchFamily="34" charset="0"/>
              <a:buNone/>
            </a:pPr>
            <a:endParaRPr lang="en-US" altLang="en-US" sz="1600" dirty="0"/>
          </a:p>
        </p:txBody>
      </p:sp>
      <p:pic>
        <p:nvPicPr>
          <p:cNvPr id="2" name="Picture 1">
            <a:extLst>
              <a:ext uri="{FF2B5EF4-FFF2-40B4-BE49-F238E27FC236}">
                <a16:creationId xmlns:a16="http://schemas.microsoft.com/office/drawing/2014/main" id="{7C8DF3C7-52C4-071E-CA87-4981EA6E27C3}"/>
              </a:ext>
            </a:extLst>
          </p:cNvPr>
          <p:cNvPicPr>
            <a:picLocks noChangeAspect="1"/>
          </p:cNvPicPr>
          <p:nvPr/>
        </p:nvPicPr>
        <p:blipFill>
          <a:blip r:embed="rId3"/>
          <a:stretch>
            <a:fillRect/>
          </a:stretch>
        </p:blipFill>
        <p:spPr>
          <a:xfrm>
            <a:off x="6019800" y="2671762"/>
            <a:ext cx="2676525" cy="2676525"/>
          </a:xfrm>
          <a:prstGeom prst="rect">
            <a:avLst/>
          </a:prstGeom>
        </p:spPr>
      </p:pic>
    </p:spTree>
    <p:extLst>
      <p:ext uri="{BB962C8B-B14F-4D97-AF65-F5344CB8AC3E}">
        <p14:creationId xmlns:p14="http://schemas.microsoft.com/office/powerpoint/2010/main" val="32425711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body" idx="1"/>
          </p:nvPr>
        </p:nvSpPr>
        <p:spPr>
          <a:xfrm>
            <a:off x="468313" y="981075"/>
            <a:ext cx="4535487" cy="4392613"/>
          </a:xfrm>
        </p:spPr>
        <p:txBody>
          <a:bodyPr>
            <a:normAutofit/>
          </a:bodyPr>
          <a:lstStyle/>
          <a:p>
            <a:pPr>
              <a:lnSpc>
                <a:spcPct val="80000"/>
              </a:lnSpc>
              <a:defRPr/>
            </a:pPr>
            <a:r>
              <a:rPr lang="en-US" altLang="en-US" sz="1800" dirty="0">
                <a:latin typeface="Arial" panose="020B0604020202020204" pitchFamily="34" charset="0"/>
                <a:cs typeface="Arial" panose="020B0604020202020204" pitchFamily="34" charset="0"/>
              </a:rPr>
              <a:t>We should </a:t>
            </a:r>
            <a:r>
              <a:rPr lang="en-US" altLang="en-US" sz="1800" u="sng" dirty="0">
                <a:solidFill>
                  <a:srgbClr val="34737A"/>
                </a:solidFill>
                <a:latin typeface="Arial" panose="020B0604020202020204" pitchFamily="34" charset="0"/>
                <a:cs typeface="Arial" panose="020B0604020202020204" pitchFamily="34" charset="0"/>
              </a:rPr>
              <a:t>presume</a:t>
            </a:r>
            <a:r>
              <a:rPr lang="en-US" altLang="en-US" sz="1800" dirty="0">
                <a:solidFill>
                  <a:srgbClr val="34737A"/>
                </a:solidFill>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rPr>
              <a:t>that adults have the </a:t>
            </a:r>
            <a:r>
              <a:rPr lang="en-US" altLang="en-US" sz="1800" u="sng" dirty="0">
                <a:solidFill>
                  <a:srgbClr val="34737A"/>
                </a:solidFill>
                <a:latin typeface="Arial" panose="020B0604020202020204" pitchFamily="34" charset="0"/>
                <a:cs typeface="Arial" panose="020B0604020202020204" pitchFamily="34" charset="0"/>
              </a:rPr>
              <a:t>capacity</a:t>
            </a:r>
            <a:r>
              <a:rPr lang="en-US" altLang="en-US" sz="1800" dirty="0">
                <a:solidFill>
                  <a:srgbClr val="008000"/>
                </a:solidFill>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rPr>
              <a:t>to consent to or refuse unless it can be established that they lack that capacity. </a:t>
            </a:r>
          </a:p>
          <a:p>
            <a:pPr>
              <a:lnSpc>
                <a:spcPct val="80000"/>
              </a:lnSpc>
              <a:defRPr/>
            </a:pPr>
            <a:endParaRPr lang="en-US" altLang="en-US" sz="1800" dirty="0">
              <a:latin typeface="Arial" panose="020B0604020202020204" pitchFamily="34" charset="0"/>
              <a:cs typeface="Arial" panose="020B0604020202020204" pitchFamily="34" charset="0"/>
            </a:endParaRPr>
          </a:p>
          <a:p>
            <a:pPr>
              <a:lnSpc>
                <a:spcPct val="80000"/>
              </a:lnSpc>
              <a:defRPr/>
            </a:pPr>
            <a:r>
              <a:rPr lang="en-US" altLang="en-US" sz="1800" dirty="0">
                <a:latin typeface="Arial" panose="020B0604020202020204" pitchFamily="34" charset="0"/>
                <a:cs typeface="Arial" panose="020B0604020202020204" pitchFamily="34" charset="0"/>
              </a:rPr>
              <a:t>Each assessment of an individual’s </a:t>
            </a:r>
            <a:r>
              <a:rPr lang="en-US" altLang="en-US" sz="1800" u="sng" dirty="0">
                <a:solidFill>
                  <a:srgbClr val="34737A"/>
                </a:solidFill>
                <a:latin typeface="Arial" panose="020B0604020202020204" pitchFamily="34" charset="0"/>
                <a:cs typeface="Arial" panose="020B0604020202020204" pitchFamily="34" charset="0"/>
              </a:rPr>
              <a:t>capacity should relate to a specific decision</a:t>
            </a:r>
          </a:p>
          <a:p>
            <a:pPr>
              <a:lnSpc>
                <a:spcPct val="80000"/>
              </a:lnSpc>
              <a:defRPr/>
            </a:pPr>
            <a:endParaRPr lang="en-US" altLang="en-US" sz="1800" dirty="0">
              <a:latin typeface="Arial" panose="020B0604020202020204" pitchFamily="34" charset="0"/>
              <a:cs typeface="Arial" panose="020B0604020202020204" pitchFamily="34" charset="0"/>
            </a:endParaRPr>
          </a:p>
          <a:p>
            <a:pPr>
              <a:lnSpc>
                <a:spcPct val="80000"/>
              </a:lnSpc>
              <a:defRPr/>
            </a:pPr>
            <a:r>
              <a:rPr lang="en-US" altLang="en-US" sz="1800" dirty="0">
                <a:latin typeface="Arial" panose="020B0604020202020204" pitchFamily="34" charset="0"/>
                <a:cs typeface="Arial" panose="020B0604020202020204" pitchFamily="34" charset="0"/>
              </a:rPr>
              <a:t>The </a:t>
            </a:r>
            <a:r>
              <a:rPr lang="en-US" altLang="en-US" sz="1800" i="1" dirty="0">
                <a:latin typeface="Arial" panose="020B0604020202020204" pitchFamily="34" charset="0"/>
                <a:cs typeface="Arial" panose="020B0604020202020204" pitchFamily="34" charset="0"/>
              </a:rPr>
              <a:t>Mental Capacity Act Code of Practice </a:t>
            </a:r>
            <a:r>
              <a:rPr lang="en-US" altLang="en-US" sz="1800" dirty="0">
                <a:latin typeface="Arial" panose="020B0604020202020204" pitchFamily="34" charset="0"/>
                <a:cs typeface="Arial" panose="020B0604020202020204" pitchFamily="34" charset="0"/>
              </a:rPr>
              <a:t>stipulates that professionals should </a:t>
            </a:r>
            <a:r>
              <a:rPr lang="en-US" altLang="en-US" sz="1800" u="sng" dirty="0">
                <a:solidFill>
                  <a:srgbClr val="34737A"/>
                </a:solidFill>
                <a:latin typeface="Arial" panose="020B0604020202020204" pitchFamily="34" charset="0"/>
                <a:cs typeface="Arial" panose="020B0604020202020204" pitchFamily="34" charset="0"/>
              </a:rPr>
              <a:t>never express an opinion on a person’s lack of capacity without carrying out a proper examination and assessment; </a:t>
            </a:r>
          </a:p>
          <a:p>
            <a:pPr marL="0" indent="0">
              <a:lnSpc>
                <a:spcPct val="80000"/>
              </a:lnSpc>
              <a:buFont typeface="Arial" panose="020B0604020202020204" pitchFamily="34" charset="0"/>
              <a:buNone/>
              <a:defRPr/>
            </a:pPr>
            <a:endParaRPr lang="en-GB" altLang="en-US" sz="1800" u="sng" dirty="0">
              <a:solidFill>
                <a:srgbClr val="FF3300"/>
              </a:solidFill>
            </a:endParaRPr>
          </a:p>
          <a:p>
            <a:pPr marL="0" indent="0">
              <a:lnSpc>
                <a:spcPct val="80000"/>
              </a:lnSpc>
              <a:buFont typeface="Arial" panose="020B0604020202020204" pitchFamily="34" charset="0"/>
              <a:buNone/>
              <a:defRPr/>
            </a:pPr>
            <a:r>
              <a:rPr lang="en-GB" altLang="en-US" sz="1800" dirty="0">
                <a:latin typeface="Arial" panose="020B0604020202020204" pitchFamily="34" charset="0"/>
                <a:cs typeface="Arial" panose="020B0604020202020204" pitchFamily="34" charset="0"/>
              </a:rPr>
              <a:t>MPS: Consent to Medical Treatment in the UK</a:t>
            </a:r>
            <a:endParaRPr lang="en-US" altLang="en-US" sz="1800"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defRPr/>
            </a:pPr>
            <a:endParaRPr lang="en-US" altLang="en-US" sz="1800" dirty="0"/>
          </a:p>
        </p:txBody>
      </p:sp>
      <p:sp>
        <p:nvSpPr>
          <p:cNvPr id="24579" name="Rectangle 3"/>
          <p:cNvSpPr>
            <a:spLocks noGrp="1" noChangeArrowheads="1"/>
          </p:cNvSpPr>
          <p:nvPr>
            <p:ph type="title"/>
          </p:nvPr>
        </p:nvSpPr>
        <p:spPr>
          <a:xfrm>
            <a:off x="323850" y="115888"/>
            <a:ext cx="8712200" cy="57150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A0E2"/>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a:lstStyle/>
          <a:p>
            <a:pPr algn="l"/>
            <a:r>
              <a:rPr lang="en-GB" altLang="en-US" sz="2800">
                <a:latin typeface="Arial" panose="020B0604020202020204" pitchFamily="34" charset="0"/>
                <a:cs typeface="Arial" panose="020B0604020202020204" pitchFamily="34" charset="0"/>
              </a:rPr>
              <a:t>Code of Practice, Mental Capacity Act (MCA) 2005</a:t>
            </a:r>
            <a:endParaRPr lang="en-US" altLang="en-US" sz="2800">
              <a:latin typeface="Arial" panose="020B0604020202020204" pitchFamily="34" charset="0"/>
              <a:cs typeface="Arial" panose="020B0604020202020204" pitchFamily="34" charset="0"/>
            </a:endParaRPr>
          </a:p>
        </p:txBody>
      </p:sp>
      <p:pic>
        <p:nvPicPr>
          <p:cNvPr id="24580" name="Picture 1029" descr="41Sr1ssQPML__SL500_AA240_"/>
          <p:cNvPicPr>
            <a:picLocks noChangeAspect="1" noChangeArrowheads="1"/>
          </p:cNvPicPr>
          <p:nvPr/>
        </p:nvPicPr>
        <p:blipFill>
          <a:blip r:embed="rId3">
            <a:extLst>
              <a:ext uri="{28A0092B-C50C-407E-A947-70E740481C1C}">
                <a14:useLocalDpi xmlns:a14="http://schemas.microsoft.com/office/drawing/2010/main" val="0"/>
              </a:ext>
            </a:extLst>
          </a:blip>
          <a:srcRect l="15511" r="14467"/>
          <a:stretch>
            <a:fillRect/>
          </a:stretch>
        </p:blipFill>
        <p:spPr bwMode="auto">
          <a:xfrm>
            <a:off x="6084888" y="1616075"/>
            <a:ext cx="2190750"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Straight Connector 4"/>
          <p:cNvCxnSpPr/>
          <p:nvPr/>
        </p:nvCxnSpPr>
        <p:spPr>
          <a:xfrm>
            <a:off x="5364163" y="1435100"/>
            <a:ext cx="0" cy="3306763"/>
          </a:xfrm>
          <a:prstGeom prst="line">
            <a:avLst/>
          </a:prstGeom>
          <a:ln w="38100">
            <a:solidFill>
              <a:srgbClr val="C09102"/>
            </a:solidFill>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2030259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6"/>
          <p:cNvSpPr>
            <a:spLocks noGrp="1"/>
          </p:cNvSpPr>
          <p:nvPr>
            <p:ph type="title"/>
          </p:nvPr>
        </p:nvSpPr>
        <p:spPr>
          <a:xfrm>
            <a:off x="549275" y="2205038"/>
            <a:ext cx="8229600" cy="1143000"/>
          </a:xfrm>
        </p:spPr>
        <p:txBody>
          <a:bodyPr/>
          <a:lstStyle/>
          <a:p>
            <a:r>
              <a:rPr lang="en-GB" altLang="en-US" b="1" dirty="0"/>
              <a:t>Models of person-centred care</a:t>
            </a:r>
          </a:p>
        </p:txBody>
      </p:sp>
      <p:sp>
        <p:nvSpPr>
          <p:cNvPr id="5" name="Date Placeholder 4"/>
          <p:cNvSpPr>
            <a:spLocks noGrp="1"/>
          </p:cNvSpPr>
          <p:nvPr>
            <p:ph type="dt" sz="quarter" idx="10"/>
          </p:nvPr>
        </p:nvSpPr>
        <p:spPr/>
        <p:txBody>
          <a:bodyPr/>
          <a:lstStyle/>
          <a:p>
            <a:pPr>
              <a:defRPr/>
            </a:pPr>
            <a:fld id="{29D1E530-49F8-46DD-BE90-6ABBB3D46BC3}" type="datetime1">
              <a:rPr lang="en-GB" altLang="en-US" smtClean="0"/>
              <a:pPr>
                <a:defRPr/>
              </a:pPr>
              <a:t>03/04/2023</a:t>
            </a:fld>
            <a:endParaRPr lang="en-GB" altLang="en-US" dirty="0"/>
          </a:p>
        </p:txBody>
      </p:sp>
      <p:sp>
        <p:nvSpPr>
          <p:cNvPr id="33796" name="Slide Number Placeholder 5"/>
          <p:cNvSpPr>
            <a:spLocks noGrp="1"/>
          </p:cNvSpPr>
          <p:nvPr>
            <p:ph type="sldNum" sz="quarter" idx="12"/>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EA27229-B396-45EB-8B07-2236ADCBBFD0}" type="slidenum">
              <a:rPr lang="en-GB" altLang="en-US" sz="1200" smtClean="0">
                <a:solidFill>
                  <a:srgbClr val="898989"/>
                </a:solidFill>
              </a:rPr>
              <a:pPr>
                <a:spcBef>
                  <a:spcPct val="0"/>
                </a:spcBef>
                <a:buFontTx/>
                <a:buNone/>
              </a:pPr>
              <a:t>44</a:t>
            </a:fld>
            <a:endParaRPr lang="en-GB" altLang="en-US" sz="1200">
              <a:solidFill>
                <a:srgbClr val="898989"/>
              </a:solidFill>
            </a:endParaRPr>
          </a:p>
        </p:txBody>
      </p:sp>
    </p:spTree>
    <p:extLst>
      <p:ext uri="{BB962C8B-B14F-4D97-AF65-F5344CB8AC3E}">
        <p14:creationId xmlns:p14="http://schemas.microsoft.com/office/powerpoint/2010/main" val="323814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7"/>
          <p:cNvSpPr>
            <a:spLocks noGrp="1"/>
          </p:cNvSpPr>
          <p:nvPr>
            <p:ph type="title"/>
          </p:nvPr>
        </p:nvSpPr>
        <p:spPr/>
        <p:txBody>
          <a:bodyPr/>
          <a:lstStyle/>
          <a:p>
            <a:endParaRPr lang="en-US" altLang="en-US"/>
          </a:p>
        </p:txBody>
      </p:sp>
      <p:sp>
        <p:nvSpPr>
          <p:cNvPr id="4" name="Content Placeholder 3"/>
          <p:cNvSpPr>
            <a:spLocks noGrp="1"/>
          </p:cNvSpPr>
          <p:nvPr>
            <p:ph idx="1"/>
          </p:nvPr>
        </p:nvSpPr>
        <p:spPr>
          <a:xfrm>
            <a:off x="430213" y="1516063"/>
            <a:ext cx="8320087" cy="4330700"/>
          </a:xfrm>
        </p:spPr>
        <p:txBody>
          <a:bodyPr>
            <a:normAutofit/>
          </a:bodyPr>
          <a:lstStyle/>
          <a:p>
            <a:pPr>
              <a:defRPr/>
            </a:pPr>
            <a:endParaRPr lang="en-GB" sz="2297" dirty="0"/>
          </a:p>
          <a:p>
            <a:pPr marL="0" indent="0">
              <a:buFont typeface="Arial" panose="020B0604020202020204" pitchFamily="34" charset="0"/>
              <a:buNone/>
              <a:defRPr/>
            </a:pPr>
            <a:endParaRPr lang="en-GB" sz="2297" dirty="0"/>
          </a:p>
        </p:txBody>
      </p:sp>
      <p:sp>
        <p:nvSpPr>
          <p:cNvPr id="34820"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EC9882C-1762-4AD6-95C5-719ED422DEC7}" type="slidenum">
              <a:rPr lang="en-GB" altLang="en-US" sz="1200" smtClean="0">
                <a:solidFill>
                  <a:srgbClr val="898989"/>
                </a:solidFill>
              </a:rPr>
              <a:pPr>
                <a:spcBef>
                  <a:spcPct val="0"/>
                </a:spcBef>
                <a:buFontTx/>
                <a:buNone/>
              </a:pPr>
              <a:t>45</a:t>
            </a:fld>
            <a:endParaRPr lang="en-GB" altLang="en-US" sz="1200">
              <a:solidFill>
                <a:srgbClr val="898989"/>
              </a:solidFill>
            </a:endParaRPr>
          </a:p>
        </p:txBody>
      </p:sp>
      <p:pic>
        <p:nvPicPr>
          <p:cNvPr id="3482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138" y="-61913"/>
            <a:ext cx="8951912" cy="6715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p:cNvSpPr txBox="1">
            <a:spLocks/>
          </p:cNvSpPr>
          <p:nvPr/>
        </p:nvSpPr>
        <p:spPr>
          <a:xfrm>
            <a:off x="561975" y="1387475"/>
            <a:ext cx="8001000" cy="511175"/>
          </a:xfrm>
          <a:prstGeom prst="rect">
            <a:avLst/>
          </a:prstGeom>
        </p:spPr>
        <p:txBody>
          <a:bodyPr lIns="87488" tIns="43744" rIns="87488" bIns="43744" anchor="ctr"/>
          <a:lstStyle>
            <a:lvl1pPr defTabSz="436563">
              <a:defRPr>
                <a:solidFill>
                  <a:schemeClr val="tx1"/>
                </a:solidFill>
                <a:latin typeface="Arial" panose="020B0604020202020204" pitchFamily="34" charset="0"/>
                <a:cs typeface="Arial" panose="020B0604020202020204" pitchFamily="34" charset="0"/>
              </a:defRPr>
            </a:lvl1pPr>
            <a:lvl2pPr marL="742950" indent="-285750" defTabSz="436563">
              <a:defRPr>
                <a:solidFill>
                  <a:schemeClr val="tx1"/>
                </a:solidFill>
                <a:latin typeface="Arial" panose="020B0604020202020204" pitchFamily="34" charset="0"/>
                <a:cs typeface="Arial" panose="020B0604020202020204" pitchFamily="34" charset="0"/>
              </a:defRPr>
            </a:lvl2pPr>
            <a:lvl3pPr marL="1143000" indent="-228600" defTabSz="436563">
              <a:defRPr>
                <a:solidFill>
                  <a:schemeClr val="tx1"/>
                </a:solidFill>
                <a:latin typeface="Arial" panose="020B0604020202020204" pitchFamily="34" charset="0"/>
                <a:cs typeface="Arial" panose="020B0604020202020204" pitchFamily="34" charset="0"/>
              </a:defRPr>
            </a:lvl3pPr>
            <a:lvl4pPr marL="1600200" indent="-228600" defTabSz="436563">
              <a:defRPr>
                <a:solidFill>
                  <a:schemeClr val="tx1"/>
                </a:solidFill>
                <a:latin typeface="Arial" panose="020B0604020202020204" pitchFamily="34" charset="0"/>
                <a:cs typeface="Arial" panose="020B0604020202020204" pitchFamily="34" charset="0"/>
              </a:defRPr>
            </a:lvl4pPr>
            <a:lvl5pPr marL="2057400" indent="-228600" defTabSz="436563">
              <a:defRPr>
                <a:solidFill>
                  <a:schemeClr val="tx1"/>
                </a:solidFill>
                <a:latin typeface="Arial" panose="020B0604020202020204" pitchFamily="34" charset="0"/>
                <a:cs typeface="Arial" panose="020B0604020202020204" pitchFamily="34" charset="0"/>
              </a:defRPr>
            </a:lvl5pPr>
            <a:lvl6pPr marL="25146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575"/>
              </a:spcAft>
            </a:pPr>
            <a:endParaRPr lang="en-US" altLang="en-US" sz="1500">
              <a:latin typeface="Frutiger 55 Roman"/>
              <a:ea typeface="Frutiger 55 Roman"/>
              <a:cs typeface="Frutiger 55 Roman"/>
            </a:endParaRPr>
          </a:p>
        </p:txBody>
      </p:sp>
      <p:sp>
        <p:nvSpPr>
          <p:cNvPr id="5" name="TextBox 4"/>
          <p:cNvSpPr txBox="1"/>
          <p:nvPr/>
        </p:nvSpPr>
        <p:spPr>
          <a:xfrm>
            <a:off x="265113" y="571500"/>
            <a:ext cx="8056562" cy="446088"/>
          </a:xfrm>
          <a:prstGeom prst="rect">
            <a:avLst/>
          </a:prstGeom>
          <a:noFill/>
          <a:ln w="9525">
            <a:noFill/>
          </a:ln>
        </p:spPr>
        <p:txBody>
          <a:bodyPr>
            <a:spAutoFit/>
          </a:bodyPr>
          <a:lstStyle/>
          <a:p>
            <a:pPr algn="ctr">
              <a:defRPr/>
            </a:pPr>
            <a:r>
              <a:rPr lang="en-GB" sz="2297" b="1" dirty="0"/>
              <a:t>Tiers of care</a:t>
            </a:r>
          </a:p>
        </p:txBody>
      </p:sp>
      <p:graphicFrame>
        <p:nvGraphicFramePr>
          <p:cNvPr id="9" name="Diagram 8"/>
          <p:cNvGraphicFramePr/>
          <p:nvPr/>
        </p:nvGraphicFramePr>
        <p:xfrm>
          <a:off x="589346" y="1452551"/>
          <a:ext cx="5236032" cy="4146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p:cNvSpPr txBox="1"/>
          <p:nvPr/>
        </p:nvSpPr>
        <p:spPr>
          <a:xfrm>
            <a:off x="5829626" y="1754189"/>
            <a:ext cx="2892425" cy="5127625"/>
          </a:xfrm>
          <a:prstGeom prst="rect">
            <a:avLst/>
          </a:prstGeom>
          <a:noFill/>
        </p:spPr>
        <p:txBody>
          <a:bodyPr>
            <a:spAutoFit/>
          </a:bodyPr>
          <a:lstStyle/>
          <a:p>
            <a:pPr>
              <a:defRPr/>
            </a:pPr>
            <a:r>
              <a:rPr lang="en-GB" sz="1722" dirty="0"/>
              <a:t>Tiers of care reflect different levels of need and different physical assets across LLR</a:t>
            </a:r>
          </a:p>
          <a:p>
            <a:pPr>
              <a:defRPr/>
            </a:pPr>
            <a:endParaRPr lang="en-GB" sz="1722" dirty="0"/>
          </a:p>
          <a:p>
            <a:pPr>
              <a:defRPr/>
            </a:pPr>
            <a:r>
              <a:rPr lang="en-GB" sz="1722" dirty="0"/>
              <a:t>Specialist staffing and diagnostics concentrated in fewer places, open longer hours</a:t>
            </a:r>
          </a:p>
          <a:p>
            <a:pPr>
              <a:defRPr/>
            </a:pPr>
            <a:endParaRPr lang="en-GB" sz="1722" dirty="0"/>
          </a:p>
          <a:p>
            <a:pPr>
              <a:defRPr/>
            </a:pPr>
            <a:r>
              <a:rPr lang="en-GB" sz="1722" dirty="0"/>
              <a:t>All patients can access care at the tier right for them</a:t>
            </a:r>
          </a:p>
          <a:p>
            <a:pPr>
              <a:defRPr/>
            </a:pPr>
            <a:endParaRPr lang="en-GB" sz="1722" dirty="0"/>
          </a:p>
          <a:p>
            <a:pPr>
              <a:defRPr/>
            </a:pPr>
            <a:r>
              <a:rPr lang="en-GB" sz="1722" dirty="0"/>
              <a:t>Extended primary care 8am to 8pm 7 days a week</a:t>
            </a:r>
          </a:p>
          <a:p>
            <a:pPr>
              <a:defRPr/>
            </a:pPr>
            <a:endParaRPr lang="en-GB" sz="1722" dirty="0"/>
          </a:p>
          <a:p>
            <a:pPr>
              <a:defRPr/>
            </a:pPr>
            <a:endParaRPr lang="en-GB" sz="1722" dirty="0"/>
          </a:p>
          <a:p>
            <a:pPr>
              <a:defRPr/>
            </a:pPr>
            <a:endParaRPr lang="en-GB" sz="1722" dirty="0"/>
          </a:p>
        </p:txBody>
      </p:sp>
      <p:sp>
        <p:nvSpPr>
          <p:cNvPr id="10" name="Rectangle 9"/>
          <p:cNvSpPr/>
          <p:nvPr/>
        </p:nvSpPr>
        <p:spPr>
          <a:xfrm>
            <a:off x="562174" y="5633645"/>
            <a:ext cx="5249939" cy="332267"/>
          </a:xfrm>
          <a:prstGeom prst="rect">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722" b="1" dirty="0"/>
              <a:t>Self Care, Pharmacy and web resources</a:t>
            </a:r>
          </a:p>
        </p:txBody>
      </p:sp>
      <p:sp>
        <p:nvSpPr>
          <p:cNvPr id="34829" name="TextBox 5"/>
          <p:cNvSpPr txBox="1">
            <a:spLocks noChangeArrowheads="1"/>
          </p:cNvSpPr>
          <p:nvPr/>
        </p:nvSpPr>
        <p:spPr bwMode="auto">
          <a:xfrm>
            <a:off x="0" y="55563"/>
            <a:ext cx="83216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b="1">
                <a:latin typeface="Arial" panose="020B0604020202020204" pitchFamily="34" charset="0"/>
              </a:rPr>
              <a:t>The Norm – i.e. HOW THINGS ARE NOW – WHEN THERE IS NO INTEGRATED CARE</a:t>
            </a:r>
          </a:p>
        </p:txBody>
      </p:sp>
    </p:spTree>
    <p:extLst>
      <p:ext uri="{BB962C8B-B14F-4D97-AF65-F5344CB8AC3E}">
        <p14:creationId xmlns:p14="http://schemas.microsoft.com/office/powerpoint/2010/main" val="30976845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rmAutofit fontScale="90000"/>
          </a:bodyPr>
          <a:lstStyle/>
          <a:p>
            <a:r>
              <a:rPr lang="en-US" b="1" dirty="0"/>
              <a:t>What are integrated care systems?</a:t>
            </a:r>
            <a:endParaRPr lang="en-US" dirty="0"/>
          </a:p>
        </p:txBody>
      </p:sp>
      <p:sp>
        <p:nvSpPr>
          <p:cNvPr id="3" name="Content Placeholder 2"/>
          <p:cNvSpPr>
            <a:spLocks noGrp="1"/>
          </p:cNvSpPr>
          <p:nvPr>
            <p:ph idx="1"/>
          </p:nvPr>
        </p:nvSpPr>
        <p:spPr>
          <a:xfrm>
            <a:off x="468745" y="1119909"/>
            <a:ext cx="8229600" cy="4525963"/>
          </a:xfrm>
        </p:spPr>
        <p:txBody>
          <a:bodyPr>
            <a:normAutofit/>
          </a:bodyPr>
          <a:lstStyle/>
          <a:p>
            <a:r>
              <a:rPr lang="en-US" sz="2000" b="1" dirty="0"/>
              <a:t>Integrated care systems (ICSs) </a:t>
            </a:r>
            <a:r>
              <a:rPr lang="en-US" sz="2000" dirty="0"/>
              <a:t>are new partnerships between the organizations that meet health and care needs across an area, to coordinate services and to plan in a way that improves population health and reduces inequalities between different groups.</a:t>
            </a:r>
          </a:p>
          <a:p>
            <a:endParaRPr lang="en-US" sz="2000" b="1" dirty="0"/>
          </a:p>
          <a:p>
            <a:r>
              <a:rPr lang="en-US" sz="2000" dirty="0"/>
              <a:t>In the past, people with multiple morbidities have been receiving disjointed care. </a:t>
            </a:r>
            <a:r>
              <a:rPr lang="en-US" sz="2000" b="1" dirty="0"/>
              <a:t>Integrated care</a:t>
            </a:r>
            <a:r>
              <a:rPr lang="en-US" sz="2000" dirty="0"/>
              <a:t> joined up all the services and care an individual with co-morbidities receives across local councils, the NHS, and other partners. It aims at giving people the support they need in an integrated manner, by removing traditional divisions between hospitals and family doctors, between physical and mental health, and between NHS and council services. </a:t>
            </a:r>
          </a:p>
        </p:txBody>
      </p:sp>
      <p:sp>
        <p:nvSpPr>
          <p:cNvPr id="5" name="Rectangle 4"/>
          <p:cNvSpPr/>
          <p:nvPr/>
        </p:nvSpPr>
        <p:spPr>
          <a:xfrm>
            <a:off x="2286000" y="5310386"/>
            <a:ext cx="6400800" cy="307777"/>
          </a:xfrm>
          <a:prstGeom prst="rect">
            <a:avLst/>
          </a:prstGeom>
        </p:spPr>
        <p:txBody>
          <a:bodyPr wrap="square">
            <a:spAutoFit/>
          </a:bodyPr>
          <a:lstStyle/>
          <a:p>
            <a:r>
              <a:rPr lang="en-US" sz="1400" dirty="0"/>
              <a:t>Source, NHS: </a:t>
            </a:r>
            <a:r>
              <a:rPr lang="en-US" sz="1400" dirty="0">
                <a:hlinkClick r:id="rId2"/>
              </a:rPr>
              <a:t>https://www.england.nhs.uk/integratedcare/what-is-integrated-care/</a:t>
            </a:r>
            <a:r>
              <a:rPr lang="en-US" sz="1400" dirty="0"/>
              <a:t> </a:t>
            </a:r>
          </a:p>
        </p:txBody>
      </p:sp>
    </p:spTree>
    <p:extLst>
      <p:ext uri="{BB962C8B-B14F-4D97-AF65-F5344CB8AC3E}">
        <p14:creationId xmlns:p14="http://schemas.microsoft.com/office/powerpoint/2010/main" val="1083316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07950" y="1196975"/>
            <a:ext cx="9020175" cy="4435475"/>
          </a:xfrm>
        </p:spPr>
      </p:pic>
      <p:sp>
        <p:nvSpPr>
          <p:cNvPr id="15364" name="TextBox 2"/>
          <p:cNvSpPr txBox="1">
            <a:spLocks noChangeArrowheads="1"/>
          </p:cNvSpPr>
          <p:nvPr/>
        </p:nvSpPr>
        <p:spPr bwMode="auto">
          <a:xfrm>
            <a:off x="107950" y="333375"/>
            <a:ext cx="8404225"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defRPr/>
            </a:pPr>
            <a:r>
              <a:rPr lang="en-GB" altLang="en-US" sz="3445" b="1" dirty="0">
                <a:solidFill>
                  <a:srgbClr val="0070C0"/>
                </a:solidFill>
              </a:rPr>
              <a:t>The Integrated Care Model</a:t>
            </a:r>
          </a:p>
        </p:txBody>
      </p:sp>
    </p:spTree>
    <p:extLst>
      <p:ext uri="{BB962C8B-B14F-4D97-AF65-F5344CB8AC3E}">
        <p14:creationId xmlns:p14="http://schemas.microsoft.com/office/powerpoint/2010/main" val="589273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7375" y="479195"/>
            <a:ext cx="7985125" cy="411163"/>
          </a:xfrm>
        </p:spPr>
        <p:txBody>
          <a:bodyPr>
            <a:noAutofit/>
          </a:bodyPr>
          <a:lstStyle/>
          <a:p>
            <a:pPr>
              <a:defRPr/>
            </a:pPr>
            <a:r>
              <a:rPr lang="en-AU" sz="4000" b="1" dirty="0"/>
              <a:t>Aims and Objectives of Integrated Care</a:t>
            </a:r>
          </a:p>
        </p:txBody>
      </p:sp>
      <p:sp>
        <p:nvSpPr>
          <p:cNvPr id="46083" name="Slide Number Placeholder 3"/>
          <p:cNvSpPr>
            <a:spLocks noGrp="1"/>
          </p:cNvSpPr>
          <p:nvPr>
            <p:ph type="sldNum" sz="quarter" idx="12"/>
          </p:nvPr>
        </p:nvSpPr>
        <p:spPr bwMode="auto">
          <a:xfrm>
            <a:off x="9174163" y="6392863"/>
            <a:ext cx="485775" cy="1349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42963">
              <a:spcBef>
                <a:spcPct val="20000"/>
              </a:spcBef>
              <a:buFont typeface="Arial" panose="020B0604020202020204" pitchFamily="34" charset="0"/>
              <a:buChar char="•"/>
              <a:defRPr sz="3200">
                <a:solidFill>
                  <a:schemeClr val="tx1"/>
                </a:solidFill>
                <a:latin typeface="Myriad Pro"/>
              </a:defRPr>
            </a:lvl1pPr>
            <a:lvl2pPr marL="742950" indent="-285750" defTabSz="842963">
              <a:spcBef>
                <a:spcPct val="20000"/>
              </a:spcBef>
              <a:buFont typeface="Arial" panose="020B0604020202020204" pitchFamily="34" charset="0"/>
              <a:buChar char="–"/>
              <a:defRPr sz="2800">
                <a:solidFill>
                  <a:schemeClr val="tx1"/>
                </a:solidFill>
                <a:latin typeface="Myriad Pro"/>
              </a:defRPr>
            </a:lvl2pPr>
            <a:lvl3pPr marL="1143000" indent="-228600" defTabSz="842963">
              <a:spcBef>
                <a:spcPct val="20000"/>
              </a:spcBef>
              <a:buFont typeface="Arial" panose="020B0604020202020204" pitchFamily="34" charset="0"/>
              <a:buChar char="•"/>
              <a:defRPr sz="2400">
                <a:solidFill>
                  <a:schemeClr val="tx1"/>
                </a:solidFill>
                <a:latin typeface="Myriad Pro"/>
              </a:defRPr>
            </a:lvl3pPr>
            <a:lvl4pPr marL="1600200" indent="-228600" defTabSz="842963">
              <a:spcBef>
                <a:spcPct val="20000"/>
              </a:spcBef>
              <a:buFont typeface="Arial" panose="020B0604020202020204" pitchFamily="34" charset="0"/>
              <a:buChar char="–"/>
              <a:defRPr sz="2000">
                <a:solidFill>
                  <a:schemeClr val="tx1"/>
                </a:solidFill>
                <a:latin typeface="Myriad Pro"/>
              </a:defRPr>
            </a:lvl4pPr>
            <a:lvl5pPr marL="2057400" indent="-228600" defTabSz="842963">
              <a:spcBef>
                <a:spcPct val="20000"/>
              </a:spcBef>
              <a:buFont typeface="Arial" panose="020B0604020202020204" pitchFamily="34" charset="0"/>
              <a:buChar char="»"/>
              <a:defRPr sz="2000">
                <a:solidFill>
                  <a:schemeClr val="tx1"/>
                </a:solidFill>
                <a:latin typeface="Myriad Pro"/>
              </a:defRPr>
            </a:lvl5pPr>
            <a:lvl6pPr marL="25146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nl-BE" altLang="en-US" sz="1200">
              <a:solidFill>
                <a:srgbClr val="4C4C4C"/>
              </a:solidFill>
            </a:endParaRPr>
          </a:p>
        </p:txBody>
      </p:sp>
      <p:grpSp>
        <p:nvGrpSpPr>
          <p:cNvPr id="46084" name="Group 24"/>
          <p:cNvGrpSpPr>
            <a:grpSpLocks/>
          </p:cNvGrpSpPr>
          <p:nvPr/>
        </p:nvGrpSpPr>
        <p:grpSpPr bwMode="auto">
          <a:xfrm>
            <a:off x="539750" y="1485900"/>
            <a:ext cx="7710488" cy="2260600"/>
            <a:chOff x="1136576" y="2348880"/>
            <a:chExt cx="7560840" cy="2448272"/>
          </a:xfrm>
        </p:grpSpPr>
        <p:sp>
          <p:nvSpPr>
            <p:cNvPr id="7" name="Rectangle 6"/>
            <p:cNvSpPr/>
            <p:nvPr/>
          </p:nvSpPr>
          <p:spPr bwMode="auto">
            <a:xfrm>
              <a:off x="3357972" y="2445160"/>
              <a:ext cx="1643864" cy="625822"/>
            </a:xfrm>
            <a:prstGeom prst="rect">
              <a:avLst/>
            </a:prstGeom>
            <a:solidFill>
              <a:srgbClr val="0099CC">
                <a:lumMod val="20000"/>
                <a:lumOff val="80000"/>
              </a:srgbClr>
            </a:solidFill>
            <a:ln w="9525" cap="flat" cmpd="sng" algn="ctr">
              <a:noFill/>
              <a:prstDash val="solid"/>
              <a:round/>
              <a:headEnd type="none" w="sm" len="sm"/>
              <a:tailEnd type="none" w="sm" len="sm"/>
            </a:ln>
            <a:effectLst/>
          </p:spPr>
          <p:txBody>
            <a:bodyPr lIns="84407" tIns="42203" rIns="84407" bIns="42203" anchor="ctr"/>
            <a:lstStyle/>
            <a:p>
              <a:pPr algn="ctr">
                <a:lnSpc>
                  <a:spcPct val="115000"/>
                </a:lnSpc>
                <a:defRPr/>
              </a:pPr>
              <a:r>
                <a:rPr lang="en-AU" sz="1108" b="1" dirty="0">
                  <a:solidFill>
                    <a:srgbClr val="4C4C4C"/>
                  </a:solidFill>
                  <a:latin typeface="Calibri"/>
                  <a:ea typeface="Calibri"/>
                  <a:cs typeface="Times New Roman"/>
                </a:rPr>
                <a:t>Better patient experience</a:t>
              </a:r>
              <a:endParaRPr lang="en-AU" sz="1108" dirty="0">
                <a:latin typeface="Times New Roman"/>
                <a:ea typeface="Calibri"/>
              </a:endParaRPr>
            </a:p>
          </p:txBody>
        </p:sp>
        <p:sp>
          <p:nvSpPr>
            <p:cNvPr id="8" name="Rectangle 7"/>
            <p:cNvSpPr/>
            <p:nvPr/>
          </p:nvSpPr>
          <p:spPr bwMode="auto">
            <a:xfrm>
              <a:off x="3357972" y="3287614"/>
              <a:ext cx="1643864" cy="584559"/>
            </a:xfrm>
            <a:prstGeom prst="rect">
              <a:avLst/>
            </a:prstGeom>
            <a:solidFill>
              <a:srgbClr val="0099CC">
                <a:lumMod val="20000"/>
                <a:lumOff val="80000"/>
              </a:srgbClr>
            </a:solidFill>
            <a:ln w="9525" cap="flat" cmpd="sng" algn="ctr">
              <a:noFill/>
              <a:prstDash val="solid"/>
              <a:round/>
              <a:headEnd type="none" w="sm" len="sm"/>
              <a:tailEnd type="none" w="sm" len="sm"/>
            </a:ln>
            <a:effectLst/>
          </p:spPr>
          <p:txBody>
            <a:bodyPr lIns="84407" tIns="42203" rIns="84407" bIns="42203" anchor="ctr"/>
            <a:lstStyle/>
            <a:p>
              <a:pPr algn="ctr">
                <a:lnSpc>
                  <a:spcPct val="115000"/>
                </a:lnSpc>
                <a:defRPr/>
              </a:pPr>
              <a:r>
                <a:rPr lang="en-AU" sz="1108" b="1" dirty="0">
                  <a:solidFill>
                    <a:srgbClr val="4C4C4C"/>
                  </a:solidFill>
                  <a:latin typeface="Calibri"/>
                  <a:ea typeface="Calibri"/>
                  <a:cs typeface="Times New Roman"/>
                </a:rPr>
                <a:t>Improved health outcomes</a:t>
              </a:r>
              <a:endParaRPr lang="en-AU" sz="1108" dirty="0">
                <a:latin typeface="Times New Roman"/>
                <a:ea typeface="Calibri"/>
              </a:endParaRPr>
            </a:p>
          </p:txBody>
        </p:sp>
        <p:sp>
          <p:nvSpPr>
            <p:cNvPr id="9" name="Rectangle 8"/>
            <p:cNvSpPr/>
            <p:nvPr/>
          </p:nvSpPr>
          <p:spPr bwMode="auto">
            <a:xfrm>
              <a:off x="3357972" y="4088804"/>
              <a:ext cx="1643864" cy="570805"/>
            </a:xfrm>
            <a:prstGeom prst="rect">
              <a:avLst/>
            </a:prstGeom>
            <a:solidFill>
              <a:srgbClr val="0099CC">
                <a:lumMod val="20000"/>
                <a:lumOff val="80000"/>
              </a:srgbClr>
            </a:solidFill>
            <a:ln w="9525" cap="flat" cmpd="sng" algn="ctr">
              <a:noFill/>
              <a:prstDash val="solid"/>
              <a:round/>
              <a:headEnd type="none" w="sm" len="sm"/>
              <a:tailEnd type="none" w="sm" len="sm"/>
            </a:ln>
            <a:effectLst/>
          </p:spPr>
          <p:txBody>
            <a:bodyPr lIns="84407" tIns="42203" rIns="84407" bIns="42203" anchor="ctr"/>
            <a:lstStyle/>
            <a:p>
              <a:pPr algn="ctr">
                <a:lnSpc>
                  <a:spcPct val="115000"/>
                </a:lnSpc>
                <a:defRPr/>
              </a:pPr>
              <a:r>
                <a:rPr lang="en-AU" sz="1108" b="1">
                  <a:solidFill>
                    <a:srgbClr val="4C4C4C"/>
                  </a:solidFill>
                  <a:latin typeface="Calibri"/>
                  <a:ea typeface="Calibri"/>
                  <a:cs typeface="Times New Roman"/>
                </a:rPr>
                <a:t>Less waste</a:t>
              </a:r>
              <a:endParaRPr lang="en-AU" sz="1108">
                <a:latin typeface="Times New Roman"/>
                <a:ea typeface="Calibri"/>
              </a:endParaRPr>
            </a:p>
          </p:txBody>
        </p:sp>
        <p:sp>
          <p:nvSpPr>
            <p:cNvPr id="10" name="Rectangle 9"/>
            <p:cNvSpPr/>
            <p:nvPr/>
          </p:nvSpPr>
          <p:spPr bwMode="auto">
            <a:xfrm>
              <a:off x="5310060" y="2445160"/>
              <a:ext cx="3307964" cy="625822"/>
            </a:xfrm>
            <a:prstGeom prst="rect">
              <a:avLst/>
            </a:prstGeom>
            <a:noFill/>
            <a:ln w="9525" cap="flat" cmpd="sng" algn="ctr">
              <a:solidFill>
                <a:srgbClr val="0099CC">
                  <a:lumMod val="20000"/>
                  <a:lumOff val="80000"/>
                </a:srgbClr>
              </a:solidFill>
              <a:prstDash val="solid"/>
              <a:round/>
              <a:headEnd type="none" w="sm" len="sm"/>
              <a:tailEnd type="none" w="sm" len="sm"/>
            </a:ln>
            <a:effectLst/>
          </p:spPr>
          <p:txBody>
            <a:bodyPr lIns="84407" tIns="42203" rIns="84407" bIns="42203" anchor="ctr"/>
            <a:lstStyle/>
            <a:p>
              <a:pPr marL="316531" indent="-316531">
                <a:lnSpc>
                  <a:spcPct val="115000"/>
                </a:lnSpc>
                <a:buFont typeface="Arial"/>
                <a:buChar char="•"/>
                <a:tabLst>
                  <a:tab pos="-83236" algn="l"/>
                </a:tabLst>
                <a:defRPr/>
              </a:pPr>
              <a:r>
                <a:rPr lang="en-AU" sz="1108">
                  <a:solidFill>
                    <a:srgbClr val="4C4C4C"/>
                  </a:solidFill>
                  <a:latin typeface="Calibri"/>
                  <a:ea typeface="Calibri"/>
                  <a:cs typeface="Times New Roman"/>
                </a:rPr>
                <a:t>Reduced waiting times</a:t>
              </a:r>
              <a:endParaRPr lang="en-AU" sz="1108">
                <a:latin typeface="Calibri"/>
                <a:ea typeface="Calibri"/>
                <a:cs typeface="Times New Roman"/>
              </a:endParaRPr>
            </a:p>
            <a:p>
              <a:pPr marL="316531" indent="-316531">
                <a:lnSpc>
                  <a:spcPct val="115000"/>
                </a:lnSpc>
                <a:buFont typeface="Arial"/>
                <a:buChar char="•"/>
                <a:tabLst>
                  <a:tab pos="-83236" algn="l"/>
                </a:tabLst>
                <a:defRPr/>
              </a:pPr>
              <a:r>
                <a:rPr lang="en-AU" sz="1108">
                  <a:solidFill>
                    <a:srgbClr val="4C4C4C"/>
                  </a:solidFill>
                  <a:latin typeface="Calibri"/>
                  <a:ea typeface="Calibri"/>
                  <a:cs typeface="Times New Roman"/>
                </a:rPr>
                <a:t>Increased satisfaction with care</a:t>
              </a:r>
              <a:endParaRPr lang="en-AU" sz="1108">
                <a:latin typeface="Calibri"/>
                <a:ea typeface="Calibri"/>
                <a:cs typeface="Times New Roman"/>
              </a:endParaRPr>
            </a:p>
          </p:txBody>
        </p:sp>
        <p:sp>
          <p:nvSpPr>
            <p:cNvPr id="11" name="Rectangle 10"/>
            <p:cNvSpPr/>
            <p:nvPr/>
          </p:nvSpPr>
          <p:spPr bwMode="auto">
            <a:xfrm>
              <a:off x="5310060" y="3244632"/>
              <a:ext cx="3307964" cy="670524"/>
            </a:xfrm>
            <a:prstGeom prst="rect">
              <a:avLst/>
            </a:prstGeom>
            <a:noFill/>
            <a:ln w="9525" cap="flat" cmpd="sng" algn="ctr">
              <a:solidFill>
                <a:srgbClr val="0099CC">
                  <a:lumMod val="20000"/>
                  <a:lumOff val="80000"/>
                </a:srgbClr>
              </a:solidFill>
              <a:prstDash val="solid"/>
              <a:round/>
              <a:headEnd type="none" w="sm" len="sm"/>
              <a:tailEnd type="none" w="sm" len="sm"/>
            </a:ln>
            <a:effectLst/>
          </p:spPr>
          <p:txBody>
            <a:bodyPr lIns="84407" tIns="42203" rIns="84407" bIns="42203" anchor="ctr"/>
            <a:lstStyle>
              <a:lvl1pPr marL="315913" indent="-315913">
                <a:tabLst>
                  <a:tab pos="82550" algn="l"/>
                </a:tabLst>
                <a:defRPr>
                  <a:solidFill>
                    <a:schemeClr val="tx1"/>
                  </a:solidFill>
                  <a:latin typeface="Arial" panose="020B0604020202020204" pitchFamily="34" charset="0"/>
                  <a:cs typeface="Arial" panose="020B0604020202020204" pitchFamily="34" charset="0"/>
                </a:defRPr>
              </a:lvl1pPr>
              <a:lvl2pPr marL="742950" indent="-285750">
                <a:tabLst>
                  <a:tab pos="82550" algn="l"/>
                </a:tabLst>
                <a:defRPr>
                  <a:solidFill>
                    <a:schemeClr val="tx1"/>
                  </a:solidFill>
                  <a:latin typeface="Arial" panose="020B0604020202020204" pitchFamily="34" charset="0"/>
                  <a:cs typeface="Arial" panose="020B0604020202020204" pitchFamily="34" charset="0"/>
                </a:defRPr>
              </a:lvl2pPr>
              <a:lvl3pPr marL="1143000" indent="-228600">
                <a:tabLst>
                  <a:tab pos="82550" algn="l"/>
                </a:tabLst>
                <a:defRPr>
                  <a:solidFill>
                    <a:schemeClr val="tx1"/>
                  </a:solidFill>
                  <a:latin typeface="Arial" panose="020B0604020202020204" pitchFamily="34" charset="0"/>
                  <a:cs typeface="Arial" panose="020B0604020202020204" pitchFamily="34" charset="0"/>
                </a:defRPr>
              </a:lvl3pPr>
              <a:lvl4pPr marL="1600200" indent="-228600">
                <a:tabLst>
                  <a:tab pos="82550" algn="l"/>
                </a:tabLst>
                <a:defRPr>
                  <a:solidFill>
                    <a:schemeClr val="tx1"/>
                  </a:solidFill>
                  <a:latin typeface="Arial" panose="020B0604020202020204" pitchFamily="34" charset="0"/>
                  <a:cs typeface="Arial" panose="020B0604020202020204" pitchFamily="34" charset="0"/>
                </a:defRPr>
              </a:lvl4pPr>
              <a:lvl5pPr marL="2057400" indent="-228600">
                <a:tabLst>
                  <a:tab pos="82550"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9pPr>
            </a:lstStyle>
            <a:p>
              <a:pPr>
                <a:lnSpc>
                  <a:spcPct val="115000"/>
                </a:lnSpc>
                <a:buFont typeface="Arial" panose="020B0604020202020204" pitchFamily="34" charset="0"/>
                <a:buChar char="•"/>
              </a:pPr>
              <a:r>
                <a:rPr lang="en-AU" altLang="en-US" sz="1100">
                  <a:latin typeface="Calibri" panose="020F0502020204030204" pitchFamily="34" charset="0"/>
                  <a:cs typeface="Times New Roman" panose="02020603050405020304" pitchFamily="18" charset="0"/>
                </a:rPr>
                <a:t>Better quality of life</a:t>
              </a:r>
              <a:endParaRPr lang="en-AU" altLang="en-US" sz="1100">
                <a:latin typeface="Calibri" panose="020F0502020204030204" pitchFamily="34" charset="0"/>
                <a:ea typeface="Calibri" panose="020F0502020204030204" pitchFamily="34" charset="0"/>
                <a:cs typeface="Times New Roman" panose="02020603050405020304" pitchFamily="18" charset="0"/>
              </a:endParaRPr>
            </a:p>
            <a:p>
              <a:pPr>
                <a:lnSpc>
                  <a:spcPct val="115000"/>
                </a:lnSpc>
                <a:buFont typeface="Arial" panose="020B0604020202020204" pitchFamily="34" charset="0"/>
                <a:buChar char="•"/>
              </a:pPr>
              <a:r>
                <a:rPr lang="en-AU" altLang="en-US" sz="1100">
                  <a:latin typeface="Calibri" panose="020F0502020204030204" pitchFamily="34" charset="0"/>
                  <a:cs typeface="Times New Roman" panose="02020603050405020304" pitchFamily="18" charset="0"/>
                </a:rPr>
                <a:t>Improved long term health outcomes</a:t>
              </a:r>
              <a:endParaRPr lang="en-AU" altLang="en-US" sz="1100">
                <a:latin typeface="Calibri" panose="020F0502020204030204" pitchFamily="34" charset="0"/>
                <a:cs typeface="Calibri" panose="020F0502020204030204" pitchFamily="34" charset="0"/>
              </a:endParaRPr>
            </a:p>
          </p:txBody>
        </p:sp>
        <p:sp>
          <p:nvSpPr>
            <p:cNvPr id="12" name="Rectangle 11"/>
            <p:cNvSpPr/>
            <p:nvPr/>
          </p:nvSpPr>
          <p:spPr bwMode="auto">
            <a:xfrm>
              <a:off x="5310060" y="4088804"/>
              <a:ext cx="3307964" cy="570805"/>
            </a:xfrm>
            <a:prstGeom prst="rect">
              <a:avLst/>
            </a:prstGeom>
            <a:noFill/>
            <a:ln w="9525" cap="flat" cmpd="sng" algn="ctr">
              <a:solidFill>
                <a:srgbClr val="0099CC">
                  <a:lumMod val="20000"/>
                  <a:lumOff val="80000"/>
                </a:srgbClr>
              </a:solidFill>
              <a:prstDash val="solid"/>
              <a:round/>
              <a:headEnd type="none" w="sm" len="sm"/>
              <a:tailEnd type="none" w="sm" len="sm"/>
            </a:ln>
            <a:effectLst/>
          </p:spPr>
          <p:txBody>
            <a:bodyPr lIns="84407" tIns="42203" rIns="84407" bIns="42203" anchor="ctr"/>
            <a:lstStyle/>
            <a:p>
              <a:pPr marL="316531" indent="-316531">
                <a:lnSpc>
                  <a:spcPct val="115000"/>
                </a:lnSpc>
                <a:buFont typeface="Arial"/>
                <a:buChar char="•"/>
                <a:tabLst>
                  <a:tab pos="83236" algn="l"/>
                </a:tabLst>
                <a:defRPr/>
              </a:pPr>
              <a:r>
                <a:rPr lang="en-AU" sz="1108" dirty="0">
                  <a:solidFill>
                    <a:srgbClr val="4C4C4C"/>
                  </a:solidFill>
                  <a:latin typeface="Calibri"/>
                  <a:ea typeface="Calibri"/>
                  <a:cs typeface="Times New Roman"/>
                </a:rPr>
                <a:t>Fewer avoidable hospital admissions</a:t>
              </a:r>
              <a:endParaRPr lang="en-AU" sz="1108" dirty="0">
                <a:latin typeface="Calibri"/>
                <a:ea typeface="Calibri"/>
                <a:cs typeface="Times New Roman"/>
              </a:endParaRPr>
            </a:p>
            <a:p>
              <a:pPr marL="316531" indent="-316531">
                <a:lnSpc>
                  <a:spcPct val="115000"/>
                </a:lnSpc>
                <a:buFont typeface="Arial"/>
                <a:buChar char="•"/>
                <a:tabLst>
                  <a:tab pos="83236" algn="l"/>
                </a:tabLst>
                <a:defRPr/>
              </a:pPr>
              <a:r>
                <a:rPr lang="en-AU" sz="1108" dirty="0">
                  <a:solidFill>
                    <a:srgbClr val="4C4C4C"/>
                  </a:solidFill>
                  <a:latin typeface="Calibri"/>
                  <a:ea typeface="Calibri"/>
                  <a:cs typeface="Times New Roman"/>
                </a:rPr>
                <a:t>Less duplication of services/tests</a:t>
              </a:r>
              <a:endParaRPr lang="en-AU" sz="1108" dirty="0">
                <a:latin typeface="Calibri"/>
                <a:ea typeface="Calibri"/>
                <a:cs typeface="Times New Roman"/>
              </a:endParaRPr>
            </a:p>
          </p:txBody>
        </p:sp>
        <p:sp>
          <p:nvSpPr>
            <p:cNvPr id="13" name="Isosceles Triangle 12"/>
            <p:cNvSpPr/>
            <p:nvPr/>
          </p:nvSpPr>
          <p:spPr bwMode="auto">
            <a:xfrm rot="5400000">
              <a:off x="4066626" y="3476885"/>
              <a:ext cx="2214448" cy="150998"/>
            </a:xfrm>
            <a:prstGeom prst="triangle">
              <a:avLst/>
            </a:prstGeom>
            <a:solidFill>
              <a:schemeClr val="tx1">
                <a:lumMod val="40000"/>
                <a:lumOff val="60000"/>
              </a:schemeClr>
            </a:solidFill>
            <a:ln w="9525" cap="flat" cmpd="sng" algn="ctr">
              <a:no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grpSp>
          <p:nvGrpSpPr>
            <p:cNvPr id="46094" name="Group 13"/>
            <p:cNvGrpSpPr>
              <a:grpSpLocks/>
            </p:cNvGrpSpPr>
            <p:nvPr/>
          </p:nvGrpSpPr>
          <p:grpSpPr bwMode="auto">
            <a:xfrm>
              <a:off x="2584381" y="4057465"/>
              <a:ext cx="635496" cy="617640"/>
              <a:chOff x="0" y="0"/>
              <a:chExt cx="540046" cy="539839"/>
            </a:xfrm>
          </p:grpSpPr>
          <p:sp>
            <p:nvSpPr>
              <p:cNvPr id="21" name="Rounded Rectangle 20"/>
              <p:cNvSpPr/>
              <p:nvPr/>
            </p:nvSpPr>
            <p:spPr bwMode="auto">
              <a:xfrm>
                <a:off x="-72" y="342"/>
                <a:ext cx="539734" cy="539477"/>
              </a:xfrm>
              <a:prstGeom prst="roundRect">
                <a:avLst/>
              </a:prstGeom>
              <a:solidFill>
                <a:srgbClr val="FFFFFF"/>
              </a:solidFill>
              <a:ln w="38100"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sp>
            <p:nvSpPr>
              <p:cNvPr id="22" name="Down Arrow 21"/>
              <p:cNvSpPr/>
              <p:nvPr/>
            </p:nvSpPr>
            <p:spPr bwMode="auto">
              <a:xfrm rot="18272841">
                <a:off x="174103" y="23935"/>
                <a:ext cx="195354" cy="490788"/>
              </a:xfrm>
              <a:prstGeom prst="downArrow">
                <a:avLst/>
              </a:prstGeom>
              <a:solidFill>
                <a:srgbClr val="4C4C4C">
                  <a:lumMod val="60000"/>
                  <a:lumOff val="40000"/>
                </a:srgbClr>
              </a:solidFill>
              <a:ln w="9525" cap="flat" cmpd="sng" algn="ctr">
                <a:no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grpSp>
        <p:grpSp>
          <p:nvGrpSpPr>
            <p:cNvPr id="46095" name="Group 14"/>
            <p:cNvGrpSpPr>
              <a:grpSpLocks/>
            </p:cNvGrpSpPr>
            <p:nvPr/>
          </p:nvGrpSpPr>
          <p:grpSpPr bwMode="auto">
            <a:xfrm>
              <a:off x="2584381" y="3235665"/>
              <a:ext cx="635496" cy="657428"/>
              <a:chOff x="0" y="0"/>
              <a:chExt cx="540046" cy="539839"/>
            </a:xfrm>
          </p:grpSpPr>
          <p:sp>
            <p:nvSpPr>
              <p:cNvPr id="19" name="Rounded Rectangle 18"/>
              <p:cNvSpPr/>
              <p:nvPr/>
            </p:nvSpPr>
            <p:spPr bwMode="auto">
              <a:xfrm>
                <a:off x="-72" y="303"/>
                <a:ext cx="539734" cy="539298"/>
              </a:xfrm>
              <a:prstGeom prst="roundRect">
                <a:avLst/>
              </a:prstGeom>
              <a:solidFill>
                <a:srgbClr val="FFFFFF"/>
              </a:solidFill>
              <a:ln w="38100"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sp>
            <p:nvSpPr>
              <p:cNvPr id="20" name="Plus 19"/>
              <p:cNvSpPr/>
              <p:nvPr/>
            </p:nvSpPr>
            <p:spPr bwMode="auto">
              <a:xfrm>
                <a:off x="47552" y="55363"/>
                <a:ext cx="435227" cy="433415"/>
              </a:xfrm>
              <a:prstGeom prst="mathPlus">
                <a:avLst/>
              </a:prstGeom>
              <a:solidFill>
                <a:schemeClr val="accent1">
                  <a:lumMod val="75000"/>
                </a:schemeClr>
              </a:solidFill>
              <a:ln w="9525" cap="flat" cmpd="sng" algn="ctr">
                <a:no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dirty="0">
                    <a:solidFill>
                      <a:schemeClr val="tx2"/>
                    </a:solidFill>
                    <a:latin typeface="Calibri"/>
                    <a:ea typeface="Times New Roman"/>
                    <a:cs typeface="Times New Roman"/>
                  </a:rPr>
                  <a:t> </a:t>
                </a:r>
                <a:endParaRPr lang="en-AU" sz="1108" dirty="0">
                  <a:solidFill>
                    <a:schemeClr val="tx2"/>
                  </a:solidFill>
                  <a:latin typeface="Calibri"/>
                  <a:ea typeface="Calibri"/>
                  <a:cs typeface="Times New Roman"/>
                </a:endParaRPr>
              </a:p>
            </p:txBody>
          </p:sp>
        </p:grpSp>
        <p:grpSp>
          <p:nvGrpSpPr>
            <p:cNvPr id="46096" name="Group 15"/>
            <p:cNvGrpSpPr>
              <a:grpSpLocks/>
            </p:cNvGrpSpPr>
            <p:nvPr/>
          </p:nvGrpSpPr>
          <p:grpSpPr bwMode="auto">
            <a:xfrm>
              <a:off x="2584381" y="2445704"/>
              <a:ext cx="635496" cy="625588"/>
              <a:chOff x="0" y="0"/>
              <a:chExt cx="540046" cy="539839"/>
            </a:xfrm>
          </p:grpSpPr>
          <p:sp>
            <p:nvSpPr>
              <p:cNvPr id="17" name="Rounded Rectangle 16"/>
              <p:cNvSpPr/>
              <p:nvPr/>
            </p:nvSpPr>
            <p:spPr bwMode="auto">
              <a:xfrm>
                <a:off x="-72" y="-469"/>
                <a:ext cx="539734" cy="540041"/>
              </a:xfrm>
              <a:prstGeom prst="roundRect">
                <a:avLst/>
              </a:prstGeom>
              <a:solidFill>
                <a:srgbClr val="FFFFFF"/>
              </a:solidFill>
              <a:ln w="38100"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pic>
            <p:nvPicPr>
              <p:cNvPr id="46100" name="Picture 17" descr="http://www.ascendant.com.ph/images/icon/patient.png"/>
              <p:cNvPicPr>
                <a:picLocks noChangeAspect="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54591" y="61415"/>
                <a:ext cx="423081" cy="409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46097" name="Picture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0592" y="3172941"/>
              <a:ext cx="832692" cy="756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Rectangle 23"/>
            <p:cNvSpPr/>
            <p:nvPr/>
          </p:nvSpPr>
          <p:spPr bwMode="auto">
            <a:xfrm>
              <a:off x="1136576" y="2348880"/>
              <a:ext cx="7560840" cy="2448272"/>
            </a:xfrm>
            <a:prstGeom prst="rect">
              <a:avLst/>
            </a:prstGeom>
            <a:noFill/>
            <a:ln w="9525"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015">
                  <a:latin typeface="Calibri"/>
                  <a:ea typeface="Times New Roman"/>
                  <a:cs typeface="Times New Roman"/>
                </a:rPr>
                <a:t> </a:t>
              </a:r>
              <a:endParaRPr lang="en-AU" sz="1015">
                <a:latin typeface="Calibri"/>
                <a:ea typeface="Calibri"/>
                <a:cs typeface="Times New Roman"/>
              </a:endParaRPr>
            </a:p>
          </p:txBody>
        </p:sp>
      </p:grpSp>
      <p:sp>
        <p:nvSpPr>
          <p:cNvPr id="2" name="Rectangle 1"/>
          <p:cNvSpPr/>
          <p:nvPr/>
        </p:nvSpPr>
        <p:spPr>
          <a:xfrm>
            <a:off x="416720" y="1110739"/>
            <a:ext cx="4240212" cy="390525"/>
          </a:xfrm>
          <a:prstGeom prst="rect">
            <a:avLst/>
          </a:prstGeom>
        </p:spPr>
        <p:txBody>
          <a:bodyPr>
            <a:spAutoFit/>
          </a:bodyPr>
          <a:lstStyle/>
          <a:p>
            <a:pPr>
              <a:lnSpc>
                <a:spcPct val="150000"/>
              </a:lnSpc>
              <a:defRPr/>
            </a:pPr>
            <a:r>
              <a:rPr lang="en-AU" sz="1292" dirty="0"/>
              <a:t>The Integrated Care strategy has overall aims:</a:t>
            </a:r>
          </a:p>
        </p:txBody>
      </p:sp>
      <p:sp>
        <p:nvSpPr>
          <p:cNvPr id="5" name="TextBox 4"/>
          <p:cNvSpPr txBox="1"/>
          <p:nvPr/>
        </p:nvSpPr>
        <p:spPr>
          <a:xfrm>
            <a:off x="573088" y="3897313"/>
            <a:ext cx="7710487" cy="1662112"/>
          </a:xfrm>
          <a:prstGeom prst="rect">
            <a:avLst/>
          </a:prstGeom>
          <a:noFill/>
          <a:ln>
            <a:solidFill>
              <a:schemeClr val="bg1">
                <a:lumMod val="65000"/>
              </a:schemeClr>
            </a:solidFill>
          </a:ln>
        </p:spPr>
        <p:txBody>
          <a:bodyPr wrap="none" anchor="ctr"/>
          <a:lstStyle/>
          <a:p>
            <a:pPr>
              <a:defRPr/>
            </a:pPr>
            <a:r>
              <a:rPr lang="en-AU" sz="1292" b="1" dirty="0"/>
              <a:t>Funded Integrated Care initiatives will need to demonstrate outcomes via </a:t>
            </a:r>
            <a:r>
              <a:rPr lang="en-AU" sz="1292" b="1" u="sng" dirty="0"/>
              <a:t>relevant</a:t>
            </a:r>
            <a:r>
              <a:rPr lang="en-AU" sz="1292" b="1" dirty="0"/>
              <a:t> </a:t>
            </a:r>
          </a:p>
          <a:p>
            <a:pPr>
              <a:defRPr/>
            </a:pPr>
            <a:r>
              <a:rPr lang="en-AU" sz="1292" b="1" dirty="0"/>
              <a:t>key performance indicators (KPIs) that will be monitored. KPIs should be:</a:t>
            </a:r>
          </a:p>
          <a:p>
            <a:pPr>
              <a:defRPr/>
            </a:pPr>
            <a:endParaRPr lang="en-AU" sz="1292" b="1" dirty="0"/>
          </a:p>
          <a:p>
            <a:pPr algn="ctr">
              <a:defRPr/>
            </a:pPr>
            <a:r>
              <a:rPr lang="en-AU" sz="1292" b="1" dirty="0"/>
              <a:t>Specific; Measurable; Achievable; Relevant; Time-bound</a:t>
            </a:r>
          </a:p>
          <a:p>
            <a:pPr>
              <a:defRPr/>
            </a:pPr>
            <a:endParaRPr lang="en-AU" sz="1292" dirty="0"/>
          </a:p>
          <a:p>
            <a:pPr>
              <a:defRPr/>
            </a:pPr>
            <a:endParaRPr lang="en-AU" sz="1292" dirty="0"/>
          </a:p>
        </p:txBody>
      </p:sp>
    </p:spTree>
    <p:extLst>
      <p:ext uri="{BB962C8B-B14F-4D97-AF65-F5344CB8AC3E}">
        <p14:creationId xmlns:p14="http://schemas.microsoft.com/office/powerpoint/2010/main" val="25675219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76200"/>
            <a:ext cx="8748712" cy="601662"/>
          </a:xfrm>
          <a:prstGeom prst="rect">
            <a:avLst/>
          </a:prstGeom>
        </p:spPr>
        <p:txBody>
          <a:bodyPr lIns="137775" tIns="137775">
            <a:spAutoFit/>
          </a:bodyPr>
          <a:lstStyle/>
          <a:p>
            <a:pPr>
              <a:defRPr/>
            </a:pPr>
            <a:r>
              <a:rPr lang="en-GB" sz="2700" b="1" dirty="0">
                <a:solidFill>
                  <a:schemeClr val="accent1"/>
                </a:solidFill>
                <a:latin typeface="+mj-lt"/>
              </a:rPr>
              <a:t>Example of Patient-Centred Integrated Care Model</a:t>
            </a:r>
            <a:endParaRPr lang="en-GB" sz="2700" dirty="0">
              <a:solidFill>
                <a:schemeClr val="accent1"/>
              </a:solidFill>
              <a:latin typeface="+mj-lt"/>
            </a:endParaRPr>
          </a:p>
        </p:txBody>
      </p:sp>
      <p:pic>
        <p:nvPicPr>
          <p:cNvPr id="48131" name="Picture 3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088" y="908050"/>
            <a:ext cx="7561262" cy="468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4883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7875" y="987425"/>
            <a:ext cx="7508875" cy="463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itle 1"/>
          <p:cNvSpPr>
            <a:spLocks noGrp="1"/>
          </p:cNvSpPr>
          <p:nvPr>
            <p:ph type="title"/>
          </p:nvPr>
        </p:nvSpPr>
        <p:spPr>
          <a:xfrm>
            <a:off x="179388" y="115888"/>
            <a:ext cx="8229600" cy="419100"/>
          </a:xfrm>
        </p:spPr>
        <p:txBody>
          <a:bodyPr>
            <a:noAutofit/>
          </a:bodyPr>
          <a:lstStyle/>
          <a:p>
            <a:r>
              <a:rPr lang="en-GB" altLang="en-US" sz="3200" b="1" dirty="0"/>
              <a:t>Example of integrated care: Autistic child</a:t>
            </a:r>
          </a:p>
        </p:txBody>
      </p:sp>
    </p:spTree>
    <p:extLst>
      <p:ext uri="{BB962C8B-B14F-4D97-AF65-F5344CB8AC3E}">
        <p14:creationId xmlns:p14="http://schemas.microsoft.com/office/powerpoint/2010/main" val="4673094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4"/>
          <p:cNvSpPr>
            <a:spLocks noGrp="1"/>
          </p:cNvSpPr>
          <p:nvPr>
            <p:ph type="title"/>
          </p:nvPr>
        </p:nvSpPr>
        <p:spPr>
          <a:xfrm>
            <a:off x="468313" y="115888"/>
            <a:ext cx="7761287" cy="490537"/>
          </a:xfrm>
        </p:spPr>
        <p:txBody>
          <a:bodyPr>
            <a:noAutofit/>
          </a:bodyPr>
          <a:lstStyle/>
          <a:p>
            <a:r>
              <a:rPr lang="en-GB" altLang="en-US" sz="4000" b="1" dirty="0"/>
              <a:t>References </a:t>
            </a:r>
          </a:p>
        </p:txBody>
      </p:sp>
      <p:sp>
        <p:nvSpPr>
          <p:cNvPr id="57347" name="Content Placeholder 5"/>
          <p:cNvSpPr>
            <a:spLocks noGrp="1"/>
          </p:cNvSpPr>
          <p:nvPr>
            <p:ph idx="1"/>
          </p:nvPr>
        </p:nvSpPr>
        <p:spPr>
          <a:xfrm>
            <a:off x="323850" y="765175"/>
            <a:ext cx="8496300" cy="4751388"/>
          </a:xfrm>
        </p:spPr>
        <p:txBody>
          <a:bodyPr>
            <a:normAutofit/>
          </a:bodyPr>
          <a:lstStyle/>
          <a:p>
            <a:r>
              <a:rPr lang="en-GB" altLang="en-US" sz="1200" dirty="0">
                <a:latin typeface="Calibri" panose="020F0502020204030204" pitchFamily="34" charset="0"/>
                <a:cs typeface="Calibri" panose="020F0502020204030204" pitchFamily="34" charset="0"/>
              </a:rPr>
              <a:t>Miller, B. F., &amp; </a:t>
            </a:r>
            <a:r>
              <a:rPr lang="en-GB" altLang="en-US" sz="1200" dirty="0" err="1">
                <a:latin typeface="Calibri" panose="020F0502020204030204" pitchFamily="34" charset="0"/>
                <a:cs typeface="Calibri" panose="020F0502020204030204" pitchFamily="34" charset="0"/>
              </a:rPr>
              <a:t>Auxier</a:t>
            </a:r>
            <a:r>
              <a:rPr lang="en-GB" altLang="en-US" sz="1200" dirty="0">
                <a:latin typeface="Calibri" panose="020F0502020204030204" pitchFamily="34" charset="0"/>
                <a:cs typeface="Calibri" panose="020F0502020204030204" pitchFamily="34" charset="0"/>
              </a:rPr>
              <a:t>, A. (2012). Integrated care policy. In R. Curtis &amp; E. Christian (Eds.), Integrated care: Applying theory to practice (281-295). New York/London: Routledge Taylor &amp;Francis	Group.</a:t>
            </a:r>
          </a:p>
          <a:p>
            <a:r>
              <a:rPr lang="en-GB" altLang="en-US" sz="1200" dirty="0">
                <a:latin typeface="Calibri" panose="020F0502020204030204" pitchFamily="34" charset="0"/>
                <a:cs typeface="Calibri" panose="020F0502020204030204" pitchFamily="34" charset="0"/>
              </a:rPr>
              <a:t>Ell, K. (1996). Social work and health care practice and policy: A psychosocial research agenda. Social Work, 41(6), 583-592.</a:t>
            </a:r>
          </a:p>
          <a:p>
            <a:r>
              <a:rPr lang="en-GB" altLang="en-US" sz="1200" dirty="0">
                <a:latin typeface="Calibri" panose="020F0502020204030204" pitchFamily="34" charset="0"/>
                <a:cs typeface="Calibri" panose="020F0502020204030204" pitchFamily="34" charset="0"/>
              </a:rPr>
              <a:t>NHS Resources for enabling individuals: </a:t>
            </a:r>
            <a:r>
              <a:rPr lang="en-GB" altLang="en-US" sz="1200" dirty="0">
                <a:latin typeface="Calibri" panose="020F0502020204030204" pitchFamily="34" charset="0"/>
                <a:cs typeface="Calibri" panose="020F0502020204030204" pitchFamily="34" charset="0"/>
                <a:hlinkClick r:id="rId2"/>
              </a:rPr>
              <a:t>http://www.chlfoundation.org.uk/resources.htm</a:t>
            </a:r>
            <a:endParaRPr lang="en-GB" altLang="en-US" sz="1200" dirty="0">
              <a:latin typeface="Calibri" panose="020F0502020204030204" pitchFamily="34" charset="0"/>
              <a:cs typeface="Calibri" panose="020F0502020204030204" pitchFamily="34" charset="0"/>
            </a:endParaRPr>
          </a:p>
          <a:p>
            <a:r>
              <a:rPr lang="en-GB" altLang="en-US" sz="1200" dirty="0" err="1">
                <a:latin typeface="Calibri" panose="020F0502020204030204" pitchFamily="34" charset="0"/>
                <a:cs typeface="Calibri" panose="020F0502020204030204" pitchFamily="34" charset="0"/>
              </a:rPr>
              <a:t>Gehlert</a:t>
            </a:r>
            <a:r>
              <a:rPr lang="en-GB" altLang="en-US" sz="1200" dirty="0">
                <a:latin typeface="Calibri" panose="020F0502020204030204" pitchFamily="34" charset="0"/>
                <a:cs typeface="Calibri" panose="020F0502020204030204" pitchFamily="34" charset="0"/>
              </a:rPr>
              <a:t>, S. (2011). The conceptual underpinnings of social work in health care. In S. </a:t>
            </a:r>
            <a:r>
              <a:rPr lang="en-GB" altLang="en-US" sz="1200" dirty="0" err="1">
                <a:latin typeface="Calibri" panose="020F0502020204030204" pitchFamily="34" charset="0"/>
                <a:cs typeface="Calibri" panose="020F0502020204030204" pitchFamily="34" charset="0"/>
              </a:rPr>
              <a:t>Gehlert</a:t>
            </a:r>
            <a:r>
              <a:rPr lang="en-GB" altLang="en-US" sz="1200" dirty="0">
                <a:latin typeface="Calibri" panose="020F0502020204030204" pitchFamily="34" charset="0"/>
                <a:cs typeface="Calibri" panose="020F0502020204030204" pitchFamily="34" charset="0"/>
              </a:rPr>
              <a:t> &amp; T. Browne (Eds.), The handbook of health social work (1-22). New Jersey: John Wiley&amp; Sons.</a:t>
            </a:r>
          </a:p>
          <a:p>
            <a:r>
              <a:rPr lang="en-GB" altLang="en-US" sz="1200" dirty="0">
                <a:latin typeface="Calibri" panose="020F0502020204030204" pitchFamily="34" charset="0"/>
                <a:cs typeface="Calibri" panose="020F0502020204030204" pitchFamily="34" charset="0"/>
              </a:rPr>
              <a:t>Philips, S. D., Burns, B. J., Edgar, E. R., </a:t>
            </a:r>
            <a:r>
              <a:rPr lang="en-GB" altLang="en-US" sz="1200" dirty="0" err="1">
                <a:latin typeface="Calibri" panose="020F0502020204030204" pitchFamily="34" charset="0"/>
                <a:cs typeface="Calibri" panose="020F0502020204030204" pitchFamily="34" charset="0"/>
              </a:rPr>
              <a:t>Mueser</a:t>
            </a:r>
            <a:r>
              <a:rPr lang="en-GB" altLang="en-US" sz="1200" dirty="0">
                <a:latin typeface="Calibri" panose="020F0502020204030204" pitchFamily="34" charset="0"/>
                <a:cs typeface="Calibri" panose="020F0502020204030204" pitchFamily="34" charset="0"/>
              </a:rPr>
              <a:t>, K. T., </a:t>
            </a:r>
            <a:r>
              <a:rPr lang="en-GB" altLang="en-US" sz="1200" dirty="0" err="1">
                <a:latin typeface="Calibri" panose="020F0502020204030204" pitchFamily="34" charset="0"/>
                <a:cs typeface="Calibri" panose="020F0502020204030204" pitchFamily="34" charset="0"/>
              </a:rPr>
              <a:t>Linkins</a:t>
            </a:r>
            <a:r>
              <a:rPr lang="en-GB" altLang="en-US" sz="1200" dirty="0">
                <a:latin typeface="Calibri" panose="020F0502020204030204" pitchFamily="34" charset="0"/>
                <a:cs typeface="Calibri" panose="020F0502020204030204" pitchFamily="34" charset="0"/>
              </a:rPr>
              <a:t>, K. W., </a:t>
            </a:r>
            <a:r>
              <a:rPr lang="en-GB" altLang="en-US" sz="1200" dirty="0" err="1">
                <a:latin typeface="Calibri" panose="020F0502020204030204" pitchFamily="34" charset="0"/>
                <a:cs typeface="Calibri" panose="020F0502020204030204" pitchFamily="34" charset="0"/>
              </a:rPr>
              <a:t>Rosenheck</a:t>
            </a:r>
            <a:r>
              <a:rPr lang="en-GB" altLang="en-US" sz="1200" dirty="0">
                <a:latin typeface="Calibri" panose="020F0502020204030204" pitchFamily="34" charset="0"/>
                <a:cs typeface="Calibri" panose="020F0502020204030204" pitchFamily="34" charset="0"/>
              </a:rPr>
              <a:t>, R. A.,…</a:t>
            </a:r>
            <a:r>
              <a:rPr lang="en-GB" altLang="en-US" sz="1200" dirty="0" err="1">
                <a:latin typeface="Calibri" panose="020F0502020204030204" pitchFamily="34" charset="0"/>
                <a:cs typeface="Calibri" panose="020F0502020204030204" pitchFamily="34" charset="0"/>
              </a:rPr>
              <a:t>McDonel</a:t>
            </a:r>
            <a:r>
              <a:rPr lang="en-GB" altLang="en-US" sz="1200" dirty="0">
                <a:latin typeface="Calibri" panose="020F0502020204030204" pitchFamily="34" charset="0"/>
                <a:cs typeface="Calibri" panose="020F0502020204030204" pitchFamily="34" charset="0"/>
              </a:rPr>
              <a:t> Herr E. C. (2001). Moving assertive community treatment into standard practice. Psychiatric Services, 52(6), 771-779</a:t>
            </a:r>
          </a:p>
          <a:p>
            <a:r>
              <a:rPr lang="en-GB" altLang="en-US" sz="1200" dirty="0">
                <a:latin typeface="Calibri" panose="020F0502020204030204" pitchFamily="34" charset="0"/>
                <a:cs typeface="Calibri" panose="020F0502020204030204" pitchFamily="34" charset="0"/>
              </a:rPr>
              <a:t>Larkin, G. L., McKay, M. P., &amp; </a:t>
            </a:r>
            <a:r>
              <a:rPr lang="en-GB" altLang="en-US" sz="1200" dirty="0" err="1">
                <a:latin typeface="Calibri" panose="020F0502020204030204" pitchFamily="34" charset="0"/>
                <a:cs typeface="Calibri" panose="020F0502020204030204" pitchFamily="34" charset="0"/>
              </a:rPr>
              <a:t>Angelos</a:t>
            </a:r>
            <a:r>
              <a:rPr lang="en-GB" altLang="en-US" sz="1200" dirty="0">
                <a:latin typeface="Calibri" panose="020F0502020204030204" pitchFamily="34" charset="0"/>
                <a:cs typeface="Calibri" panose="020F0502020204030204" pitchFamily="34" charset="0"/>
              </a:rPr>
              <a:t>, P. (2005). Six core competencies and seven deadly sins: A virtues-based approach to the new medical guidelines for graduate medical education. Surgery,138(3), 490-497. Doi: 10.1016/j.surg.2005.03.013</a:t>
            </a:r>
          </a:p>
          <a:p>
            <a:r>
              <a:rPr lang="en-GB" altLang="en-US" sz="1200" dirty="0">
                <a:latin typeface="Calibri" panose="020F0502020204030204" pitchFamily="34" charset="0"/>
                <a:cs typeface="Calibri" panose="020F0502020204030204" pitchFamily="34" charset="0"/>
              </a:rPr>
              <a:t>Mola, E., DeBonis, J., A., &amp; </a:t>
            </a:r>
            <a:r>
              <a:rPr lang="en-GB" altLang="en-US" sz="1200" dirty="0" err="1">
                <a:latin typeface="Calibri" panose="020F0502020204030204" pitchFamily="34" charset="0"/>
                <a:cs typeface="Calibri" panose="020F0502020204030204" pitchFamily="34" charset="0"/>
              </a:rPr>
              <a:t>Ginacane</a:t>
            </a:r>
            <a:r>
              <a:rPr lang="en-GB" altLang="en-US" sz="1200" dirty="0">
                <a:latin typeface="Calibri" panose="020F0502020204030204" pitchFamily="34" charset="0"/>
                <a:cs typeface="Calibri" panose="020F0502020204030204" pitchFamily="34" charset="0"/>
              </a:rPr>
              <a:t>, R. (2008). Integrating patient empowerment as an essential characteristic of the discipline of general practice/family medicine. The European Journal of General Practice, 14(2), 89-94.</a:t>
            </a:r>
          </a:p>
          <a:p>
            <a:r>
              <a:rPr lang="en-GB" altLang="en-US" sz="1200" dirty="0">
                <a:latin typeface="Calibri" panose="020F0502020204030204" pitchFamily="34" charset="0"/>
                <a:cs typeface="Calibri" panose="020F0502020204030204" pitchFamily="34" charset="0"/>
              </a:rPr>
              <a:t>Hoge, M. A., Paris, M., </a:t>
            </a:r>
            <a:r>
              <a:rPr lang="en-GB" altLang="en-US" sz="1200" dirty="0" err="1">
                <a:latin typeface="Calibri" panose="020F0502020204030204" pitchFamily="34" charset="0"/>
                <a:cs typeface="Calibri" panose="020F0502020204030204" pitchFamily="34" charset="0"/>
              </a:rPr>
              <a:t>Adger</a:t>
            </a:r>
            <a:r>
              <a:rPr lang="en-GB" altLang="en-US" sz="1200" dirty="0">
                <a:latin typeface="Calibri" panose="020F0502020204030204" pitchFamily="34" charset="0"/>
                <a:cs typeface="Calibri" panose="020F0502020204030204" pitchFamily="34" charset="0"/>
              </a:rPr>
              <a:t>, H., Collins, F. L., Finn, C. V., </a:t>
            </a:r>
            <a:r>
              <a:rPr lang="en-GB" altLang="en-US" sz="1200" dirty="0" err="1">
                <a:latin typeface="Calibri" panose="020F0502020204030204" pitchFamily="34" charset="0"/>
                <a:cs typeface="Calibri" panose="020F0502020204030204" pitchFamily="34" charset="0"/>
              </a:rPr>
              <a:t>Fricks</a:t>
            </a:r>
            <a:r>
              <a:rPr lang="en-GB" altLang="en-US" sz="1200" dirty="0">
                <a:latin typeface="Calibri" panose="020F0502020204030204" pitchFamily="34" charset="0"/>
                <a:cs typeface="Calibri" panose="020F0502020204030204" pitchFamily="34" charset="0"/>
              </a:rPr>
              <a:t>, L.,…Young, A. S. (2005). Workforce competencies in </a:t>
            </a:r>
            <a:r>
              <a:rPr lang="en-GB" altLang="en-US" sz="1200" dirty="0" err="1">
                <a:latin typeface="Calibri" panose="020F0502020204030204" pitchFamily="34" charset="0"/>
                <a:cs typeface="Calibri" panose="020F0502020204030204" pitchFamily="34" charset="0"/>
              </a:rPr>
              <a:t>behavioral</a:t>
            </a:r>
            <a:r>
              <a:rPr lang="en-GB" altLang="en-US" sz="1200" dirty="0">
                <a:latin typeface="Calibri" panose="020F0502020204030204" pitchFamily="34" charset="0"/>
                <a:cs typeface="Calibri" panose="020F0502020204030204" pitchFamily="34" charset="0"/>
              </a:rPr>
              <a:t> health: An overview. Administration and Policy in Mental Health, 32(5/6), 593-631. Doi: 10.1007/s10488-005-3259-x</a:t>
            </a:r>
          </a:p>
          <a:p>
            <a:r>
              <a:rPr lang="en-GB" altLang="en-US" sz="1200" dirty="0" err="1">
                <a:latin typeface="Calibri" panose="020F0502020204030204" pitchFamily="34" charset="0"/>
                <a:cs typeface="Calibri" panose="020F0502020204030204" pitchFamily="34" charset="0"/>
              </a:rPr>
              <a:t>Vourlekis</a:t>
            </a:r>
            <a:r>
              <a:rPr lang="en-GB" altLang="en-US" sz="1200" dirty="0">
                <a:latin typeface="Calibri" panose="020F0502020204030204" pitchFamily="34" charset="0"/>
                <a:cs typeface="Calibri" panose="020F0502020204030204" pitchFamily="34" charset="0"/>
              </a:rPr>
              <a:t>, B. S., Ell, K., &amp; Padgett, D. (2001). Educating social workers for health care’s brave new world. Journal of Social Work Education, 37(1), 177-191.</a:t>
            </a:r>
          </a:p>
          <a:p>
            <a:r>
              <a:rPr lang="en-GB" altLang="en-US" sz="1200" dirty="0" err="1">
                <a:latin typeface="Calibri" panose="020F0502020204030204" pitchFamily="34" charset="0"/>
                <a:cs typeface="Calibri" panose="020F0502020204030204" pitchFamily="34" charset="0"/>
              </a:rPr>
              <a:t>Keigher</a:t>
            </a:r>
            <a:r>
              <a:rPr lang="en-GB" altLang="en-US" sz="1200" dirty="0">
                <a:latin typeface="Calibri" panose="020F0502020204030204" pitchFamily="34" charset="0"/>
                <a:cs typeface="Calibri" panose="020F0502020204030204" pitchFamily="34" charset="0"/>
              </a:rPr>
              <a:t>, S. M. (1997). What role for social work in the new health care practice paradigm? Health and Social Work 22(2), 149-155.</a:t>
            </a:r>
          </a:p>
          <a:p>
            <a:r>
              <a:rPr lang="en-GB" altLang="en-US" sz="1200" dirty="0">
                <a:latin typeface="Calibri" panose="020F0502020204030204" pitchFamily="34" charset="0"/>
                <a:cs typeface="Calibri" panose="020F0502020204030204" pitchFamily="34" charset="0"/>
              </a:rPr>
              <a:t>Hunter, C. L., Goodie, J. L., </a:t>
            </a:r>
            <a:r>
              <a:rPr lang="en-GB" altLang="en-US" sz="1200" dirty="0" err="1">
                <a:latin typeface="Calibri" panose="020F0502020204030204" pitchFamily="34" charset="0"/>
                <a:cs typeface="Calibri" panose="020F0502020204030204" pitchFamily="34" charset="0"/>
              </a:rPr>
              <a:t>Oordt</a:t>
            </a:r>
            <a:r>
              <a:rPr lang="en-GB" altLang="en-US" sz="1200" dirty="0">
                <a:latin typeface="Calibri" panose="020F0502020204030204" pitchFamily="34" charset="0"/>
                <a:cs typeface="Calibri" panose="020F0502020204030204" pitchFamily="34" charset="0"/>
              </a:rPr>
              <a:t>, J. L., &amp; </a:t>
            </a:r>
            <a:r>
              <a:rPr lang="en-GB" altLang="en-US" sz="1200" dirty="0" err="1">
                <a:latin typeface="Calibri" panose="020F0502020204030204" pitchFamily="34" charset="0"/>
                <a:cs typeface="Calibri" panose="020F0502020204030204" pitchFamily="34" charset="0"/>
              </a:rPr>
              <a:t>Dobmeyer</a:t>
            </a:r>
            <a:r>
              <a:rPr lang="en-GB" altLang="en-US" sz="1200" dirty="0">
                <a:latin typeface="Calibri" panose="020F0502020204030204" pitchFamily="34" charset="0"/>
                <a:cs typeface="Calibri" panose="020F0502020204030204" pitchFamily="34" charset="0"/>
              </a:rPr>
              <a:t>, A. C. (2012). Integrated behavioural health in primary care: Step-by-step guidance for assessment and intervention. Washington, D.C.: American Psychological Association.</a:t>
            </a:r>
          </a:p>
        </p:txBody>
      </p:sp>
    </p:spTree>
    <p:extLst>
      <p:ext uri="{BB962C8B-B14F-4D97-AF65-F5344CB8AC3E}">
        <p14:creationId xmlns:p14="http://schemas.microsoft.com/office/powerpoint/2010/main" val="9354675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Action on Elder Abuse, (2019) </a:t>
            </a:r>
            <a:r>
              <a:rPr lang="en-GB" i="1" dirty="0">
                <a:latin typeface="Arial" panose="020B0604020202020204" pitchFamily="34" charset="0"/>
                <a:cs typeface="Arial" panose="020B0604020202020204" pitchFamily="34" charset="0"/>
              </a:rPr>
              <a:t>What is Elder </a:t>
            </a:r>
            <a:r>
              <a:rPr lang="en-GB" i="1" dirty="0" err="1">
                <a:latin typeface="Arial" panose="020B0604020202020204" pitchFamily="34" charset="0"/>
                <a:cs typeface="Arial" panose="020B0604020202020204" pitchFamily="34" charset="0"/>
              </a:rPr>
              <a:t>Abuse?</a:t>
            </a:r>
            <a:r>
              <a:rPr lang="en-GB" dirty="0" err="1">
                <a:latin typeface="Arial" panose="020B0604020202020204" pitchFamily="34" charset="0"/>
                <a:cs typeface="Arial" panose="020B0604020202020204" pitchFamily="34" charset="0"/>
              </a:rPr>
              <a:t>Available</a:t>
            </a:r>
            <a:r>
              <a:rPr lang="en-GB" dirty="0">
                <a:latin typeface="Arial" panose="020B0604020202020204" pitchFamily="34" charset="0"/>
                <a:cs typeface="Arial" panose="020B0604020202020204" pitchFamily="34" charset="0"/>
              </a:rPr>
              <a:t> at: </a:t>
            </a:r>
            <a:r>
              <a:rPr lang="en-GB" u="sng" dirty="0">
                <a:latin typeface="Arial" panose="020B0604020202020204" pitchFamily="34" charset="0"/>
                <a:cs typeface="Arial" panose="020B0604020202020204" pitchFamily="34" charset="0"/>
                <a:hlinkClick r:id="rId2"/>
              </a:rPr>
              <a:t>https://www.elderabuse.org.uk/Pages/Category/what-is-it</a:t>
            </a:r>
            <a:r>
              <a:rPr lang="en-GB" dirty="0">
                <a:latin typeface="Arial" panose="020B0604020202020204" pitchFamily="34" charset="0"/>
                <a:cs typeface="Arial" panose="020B0604020202020204" pitchFamily="34" charset="0"/>
              </a:rPr>
              <a:t>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a:t>
            </a:r>
          </a:p>
          <a:p>
            <a:r>
              <a:rPr lang="en-GB" dirty="0">
                <a:latin typeface="Arial" panose="020B0604020202020204" pitchFamily="34" charset="0"/>
                <a:cs typeface="Arial" panose="020B0604020202020204" pitchFamily="34" charset="0"/>
              </a:rPr>
              <a:t>Action on Elder Abuse, (2018) </a:t>
            </a:r>
            <a:r>
              <a:rPr lang="en-GB" i="1" dirty="0">
                <a:latin typeface="Arial" panose="020B0604020202020204" pitchFamily="34" charset="0"/>
                <a:cs typeface="Arial" panose="020B0604020202020204" pitchFamily="34" charset="0"/>
              </a:rPr>
              <a:t>Hate Crime Review Must Make Elder Abuse an Offence.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https://www.elderabuse.org.uk/breaking-news</a:t>
            </a:r>
            <a:r>
              <a:rPr lang="en-GB" dirty="0">
                <a:latin typeface="Arial" panose="020B0604020202020204" pitchFamily="34" charset="0"/>
                <a:cs typeface="Arial" panose="020B0604020202020204" pitchFamily="34" charset="0"/>
              </a:rPr>
              <a:t> (Accessed: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December 2020).</a:t>
            </a:r>
          </a:p>
          <a:p>
            <a:r>
              <a:rPr lang="en-GB" dirty="0" err="1">
                <a:latin typeface="Arial" panose="020B0604020202020204" pitchFamily="34" charset="0"/>
                <a:cs typeface="Arial" panose="020B0604020202020204" pitchFamily="34" charset="0"/>
              </a:rPr>
              <a:t>AgeCymru</a:t>
            </a:r>
            <a:r>
              <a:rPr lang="en-GB" dirty="0">
                <a:latin typeface="Arial" panose="020B0604020202020204" pitchFamily="34" charset="0"/>
                <a:cs typeface="Arial" panose="020B0604020202020204" pitchFamily="34" charset="0"/>
              </a:rPr>
              <a:t>, 2019) </a:t>
            </a:r>
            <a:r>
              <a:rPr lang="en-GB" i="1" dirty="0">
                <a:latin typeface="Arial" panose="020B0604020202020204" pitchFamily="34" charset="0"/>
                <a:cs typeface="Arial" panose="020B0604020202020204" pitchFamily="34" charset="0"/>
              </a:rPr>
              <a:t>Safeguarding Older People in Wales from Abuse and Neglect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4"/>
              </a:rPr>
              <a:t>https://www.ageuk.org.uk/globalassets/age-cymru/documents/information-guides-and-factsheets/fs78w.pdf</a:t>
            </a:r>
            <a:r>
              <a:rPr lang="en-GB" dirty="0">
                <a:latin typeface="Arial" panose="020B0604020202020204" pitchFamily="34" charset="0"/>
                <a:cs typeface="Arial" panose="020B0604020202020204" pitchFamily="34" charset="0"/>
              </a:rPr>
              <a:t> (Accessed: 17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December 2020).</a:t>
            </a:r>
          </a:p>
          <a:p>
            <a:r>
              <a:rPr lang="en-GB" dirty="0">
                <a:latin typeface="Arial" panose="020B0604020202020204" pitchFamily="34" charset="0"/>
                <a:cs typeface="Arial" panose="020B0604020202020204" pitchFamily="34" charset="0"/>
              </a:rPr>
              <a:t>Carers Trust, (2015) </a:t>
            </a:r>
            <a:r>
              <a:rPr lang="en-GB" i="1" dirty="0">
                <a:latin typeface="Arial" panose="020B0604020202020204" pitchFamily="34" charset="0"/>
                <a:cs typeface="Arial" panose="020B0604020202020204" pitchFamily="34" charset="0"/>
              </a:rPr>
              <a:t>Key Facts about Carers and the People they Care for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https://carers.org/key-facts-about-carers-and-people-they-care</a:t>
            </a:r>
            <a:r>
              <a:rPr lang="en-GB" dirty="0">
                <a:latin typeface="Arial" panose="020B0604020202020204" pitchFamily="34" charset="0"/>
                <a:cs typeface="Arial" panose="020B0604020202020204" pitchFamily="34" charset="0"/>
              </a:rPr>
              <a:t>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2020).</a:t>
            </a:r>
          </a:p>
          <a:p>
            <a:r>
              <a:rPr lang="en-GB" dirty="0">
                <a:latin typeface="Arial" panose="020B0604020202020204" pitchFamily="34" charset="0"/>
                <a:cs typeface="Arial" panose="020B0604020202020204" pitchFamily="34" charset="0"/>
              </a:rPr>
              <a:t>NHS, (2018) </a:t>
            </a:r>
            <a:r>
              <a:rPr lang="en-GB" i="1" dirty="0">
                <a:latin typeface="Arial" panose="020B0604020202020204" pitchFamily="34" charset="0"/>
                <a:cs typeface="Arial" panose="020B0604020202020204" pitchFamily="34" charset="0"/>
              </a:rPr>
              <a:t>Abuse and Neglect of Vulnerable Adults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6"/>
              </a:rPr>
              <a:t>https://www.nhs.uk/conditions/social-care-and-support-guide/help-from-social-services-and-charities/abuse-and-neglect-vulnerable-adults/</a:t>
            </a:r>
            <a:r>
              <a:rPr lang="en-GB" dirty="0">
                <a:latin typeface="Arial" panose="020B0604020202020204" pitchFamily="34" charset="0"/>
                <a:cs typeface="Arial" panose="020B0604020202020204" pitchFamily="34" charset="0"/>
              </a:rPr>
              <a:t> (Accessed: 30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May 2020).</a:t>
            </a:r>
          </a:p>
          <a:p>
            <a:endParaRPr lang="en-GB" dirty="0"/>
          </a:p>
        </p:txBody>
      </p:sp>
    </p:spTree>
    <p:extLst>
      <p:ext uri="{BB962C8B-B14F-4D97-AF65-F5344CB8AC3E}">
        <p14:creationId xmlns:p14="http://schemas.microsoft.com/office/powerpoint/2010/main" val="36287646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52820" y="1351042"/>
            <a:ext cx="8010180" cy="3931076"/>
          </a:xfrm>
          <a:prstGeom prst="rect">
            <a:avLst/>
          </a:prstGeom>
        </p:spPr>
        <p:txBody>
          <a:bodyPr wrap="square">
            <a:spAutoFit/>
          </a:bodyPr>
          <a:lstStyle/>
          <a:p>
            <a:pPr marL="405289" indent="-405289">
              <a:lnSpc>
                <a:spcPct val="107000"/>
              </a:lnSpc>
              <a:spcAft>
                <a:spcPts val="6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NHS, (2018a) </a:t>
            </a:r>
            <a:r>
              <a:rPr lang="en-GB" sz="1200" i="1" dirty="0">
                <a:latin typeface="Arial" panose="020B0604020202020204" pitchFamily="34" charset="0"/>
                <a:ea typeface="Calibri" panose="020F0502020204030204" pitchFamily="34" charset="0"/>
                <a:cs typeface="Arial" panose="020B0604020202020204" pitchFamily="34" charset="0"/>
              </a:rPr>
              <a:t>Safeguarding Adults- England, 2017-18, Experimental Statistics</a:t>
            </a:r>
            <a:endParaRPr lang="en-GB" sz="1200" dirty="0">
              <a:latin typeface="Arial" panose="020B0604020202020204" pitchFamily="34" charset="0"/>
              <a:ea typeface="Calibri" panose="020F0502020204030204" pitchFamily="34" charset="0"/>
              <a:cs typeface="Arial" panose="020B0604020202020204" pitchFamily="34" charset="0"/>
            </a:endParaRPr>
          </a:p>
          <a:p>
            <a:pPr marL="405289" indent="-405289">
              <a:lnSpc>
                <a:spcPct val="107000"/>
              </a:lnSpc>
              <a:spcAft>
                <a:spcPts val="6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https://files.digital.nhs.uk/33/EF2EBD/Safeguarding%20Adults%20Collection%202017-18%20Report%20Final.pdf</a:t>
            </a:r>
            <a:r>
              <a:rPr lang="en-GB" sz="1200" dirty="0">
                <a:latin typeface="Arial" panose="020B0604020202020204" pitchFamily="34" charset="0"/>
                <a:ea typeface="Calibri" panose="020F0502020204030204" pitchFamily="34" charset="0"/>
                <a:cs typeface="Arial" panose="020B0604020202020204" pitchFamily="34" charset="0"/>
              </a:rPr>
              <a:t> (Accessed: 7</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November 2020).</a:t>
            </a:r>
          </a:p>
          <a:p>
            <a:pPr marL="405289" indent="-405289">
              <a:lnSpc>
                <a:spcPct val="107000"/>
              </a:lnSpc>
              <a:spcAft>
                <a:spcPts val="6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Nursing Home Abuse Centre, (2019) </a:t>
            </a:r>
            <a:r>
              <a:rPr lang="en-GB" sz="1200" i="1" dirty="0">
                <a:latin typeface="Arial" panose="020B0604020202020204" pitchFamily="34" charset="0"/>
                <a:ea typeface="Calibri" panose="020F0502020204030204" pitchFamily="34" charset="0"/>
                <a:cs typeface="Arial" panose="020B0604020202020204" pitchFamily="34" charset="0"/>
              </a:rPr>
              <a:t>Sexual Abuse-Sexual Abuse of the Elderly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https://www.nursinghomeabusecenter.com/elder-abuse/types/sexual-abuse/</a:t>
            </a:r>
            <a:r>
              <a:rPr lang="en-GB" sz="1200" dirty="0">
                <a:latin typeface="Arial" panose="020B0604020202020204" pitchFamily="34" charset="0"/>
                <a:ea typeface="Calibri" panose="020F0502020204030204" pitchFamily="34" charset="0"/>
                <a:cs typeface="Arial" panose="020B0604020202020204" pitchFamily="34" charset="0"/>
              </a:rPr>
              <a:t> (Accessed: 8</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December 2020).</a:t>
            </a:r>
          </a:p>
          <a:p>
            <a:pPr marL="405289" indent="-405289">
              <a:lnSpc>
                <a:spcPct val="107000"/>
              </a:lnSpc>
              <a:spcAft>
                <a:spcPts val="6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SCIE, (2018) </a:t>
            </a:r>
            <a:r>
              <a:rPr lang="en-GB" sz="1200" i="1" dirty="0">
                <a:latin typeface="Arial" panose="020B0604020202020204" pitchFamily="34" charset="0"/>
                <a:ea typeface="Calibri" panose="020F0502020204030204" pitchFamily="34" charset="0"/>
                <a:cs typeface="Arial" panose="020B0604020202020204" pitchFamily="34" charset="0"/>
              </a:rPr>
              <a:t>Types and Indicators of Abuse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https://www.scie.org.uk/safeguarding/adults/introduction/types-and-indicators-of-abuse</a:t>
            </a:r>
            <a:r>
              <a:rPr lang="en-GB" sz="1200" dirty="0">
                <a:latin typeface="Arial" panose="020B0604020202020204" pitchFamily="34" charset="0"/>
                <a:ea typeface="Calibri" panose="020F0502020204030204" pitchFamily="34" charset="0"/>
                <a:cs typeface="Arial" panose="020B0604020202020204" pitchFamily="34" charset="0"/>
              </a:rPr>
              <a:t> (Accessed: 8</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December 2020).</a:t>
            </a:r>
          </a:p>
          <a:p>
            <a:pPr marL="405289" indent="-405289">
              <a:lnSpc>
                <a:spcPct val="107000"/>
              </a:lnSpc>
              <a:spcAft>
                <a:spcPts val="6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SCIE, (2012) </a:t>
            </a:r>
            <a:r>
              <a:rPr lang="en-GB" sz="1200" i="1" dirty="0">
                <a:latin typeface="Arial" panose="020B0604020202020204" pitchFamily="34" charset="0"/>
                <a:ea typeface="Calibri" panose="020F0502020204030204" pitchFamily="34" charset="0"/>
                <a:cs typeface="Arial" panose="020B0604020202020204" pitchFamily="34" charset="0"/>
              </a:rPr>
              <a:t>Recognition and Indicators of Adult Abuse: Institutional Abuse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https://www.scie.org.uk/publications/adultsafeguardinglondon/indicatorsofabuse/institutionalabuse.asp</a:t>
            </a:r>
            <a:r>
              <a:rPr lang="en-GB" sz="1200" dirty="0">
                <a:latin typeface="Arial" panose="020B0604020202020204" pitchFamily="34" charset="0"/>
                <a:ea typeface="Calibri" panose="020F0502020204030204" pitchFamily="34" charset="0"/>
                <a:cs typeface="Arial" panose="020B0604020202020204" pitchFamily="34" charset="0"/>
              </a:rPr>
              <a:t> (Accessed: 7</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March 2020).</a:t>
            </a:r>
          </a:p>
          <a:p>
            <a:pPr marL="405289" indent="-405289">
              <a:lnSpc>
                <a:spcPct val="107000"/>
              </a:lnSpc>
              <a:spcAft>
                <a:spcPts val="600"/>
              </a:spcAft>
              <a:buFont typeface="Arial" panose="020B0604020202020204" pitchFamily="34" charset="0"/>
              <a:buChar char="•"/>
            </a:pPr>
            <a:r>
              <a:rPr lang="en-GB" sz="1200" dirty="0" err="1">
                <a:latin typeface="Arial" panose="020B0604020202020204" pitchFamily="34" charset="0"/>
                <a:ea typeface="Calibri" panose="020F0502020204030204" pitchFamily="34" charset="0"/>
                <a:cs typeface="Arial" panose="020B0604020202020204" pitchFamily="34" charset="0"/>
              </a:rPr>
              <a:t>Summers,RW</a:t>
            </a:r>
            <a:r>
              <a:rPr lang="en-GB" sz="1200" dirty="0">
                <a:latin typeface="Arial" panose="020B0604020202020204" pitchFamily="34" charset="0"/>
                <a:ea typeface="Calibri" panose="020F0502020204030204" pitchFamily="34" charset="0"/>
                <a:cs typeface="Arial" panose="020B0604020202020204" pitchFamily="34" charset="0"/>
              </a:rPr>
              <a:t>. and Hoffman, AM. (eds.) (2006) </a:t>
            </a:r>
            <a:r>
              <a:rPr lang="en-GB" sz="1200" i="1" dirty="0">
                <a:latin typeface="Arial" panose="020B0604020202020204" pitchFamily="34" charset="0"/>
                <a:ea typeface="Calibri" panose="020F0502020204030204" pitchFamily="34" charset="0"/>
                <a:cs typeface="Arial" panose="020B0604020202020204" pitchFamily="34" charset="0"/>
              </a:rPr>
              <a:t>Elder Abuse: A Public Health Perspective</a:t>
            </a:r>
            <a:r>
              <a:rPr lang="en-GB" sz="1200" dirty="0">
                <a:latin typeface="Arial" panose="020B0604020202020204" pitchFamily="34" charset="0"/>
                <a:ea typeface="Calibri" panose="020F0502020204030204" pitchFamily="34" charset="0"/>
                <a:cs typeface="Arial" panose="020B0604020202020204" pitchFamily="34" charset="0"/>
              </a:rPr>
              <a:t> Washington DC: American Public Health Association.</a:t>
            </a:r>
          </a:p>
          <a:p>
            <a:pPr marL="405289" indent="-405289">
              <a:lnSpc>
                <a:spcPct val="107000"/>
              </a:lnSpc>
              <a:spcAft>
                <a:spcPts val="600"/>
              </a:spcAft>
              <a:buFont typeface="Arial" panose="020B0604020202020204" pitchFamily="34" charset="0"/>
              <a:buChar char="•"/>
            </a:pPr>
            <a:r>
              <a:rPr lang="en-GB" sz="1200" dirty="0">
                <a:latin typeface="Arial" panose="020B0604020202020204" pitchFamily="34" charset="0"/>
                <a:ea typeface="Calibri" panose="020F0502020204030204" pitchFamily="34" charset="0"/>
                <a:cs typeface="Arial" panose="020B0604020202020204" pitchFamily="34" charset="0"/>
              </a:rPr>
              <a:t>The Kings Fund, (2019) </a:t>
            </a:r>
            <a:r>
              <a:rPr lang="en-GB" sz="1200" i="1" dirty="0">
                <a:latin typeface="Arial" panose="020B0604020202020204" pitchFamily="34" charset="0"/>
                <a:ea typeface="Calibri" panose="020F0502020204030204" pitchFamily="34" charset="0"/>
                <a:cs typeface="Arial" panose="020B0604020202020204" pitchFamily="34" charset="0"/>
              </a:rPr>
              <a:t>Overview of the Health and Social Care Workforce </a:t>
            </a:r>
            <a:r>
              <a:rPr lang="en-GB" sz="1200" dirty="0">
                <a:latin typeface="Arial" panose="020B0604020202020204" pitchFamily="34" charset="0"/>
                <a:ea typeface="Calibri" panose="020F0502020204030204" pitchFamily="34" charset="0"/>
                <a:cs typeface="Arial" panose="020B0604020202020204" pitchFamily="34" charset="0"/>
              </a:rPr>
              <a:t>Available at: </a:t>
            </a:r>
            <a:r>
              <a:rPr lang="en-GB" sz="12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https://www.kingsfund.org.uk/projects/time-think-differently/trends-workforce-overview</a:t>
            </a:r>
            <a:r>
              <a:rPr lang="en-GB" sz="1200" dirty="0">
                <a:latin typeface="Arial" panose="020B0604020202020204" pitchFamily="34" charset="0"/>
                <a:ea typeface="Calibri" panose="020F0502020204030204" pitchFamily="34" charset="0"/>
                <a:cs typeface="Arial" panose="020B0604020202020204" pitchFamily="34" charset="0"/>
              </a:rPr>
              <a:t> (Accessed: 15</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December 2020).</a:t>
            </a:r>
          </a:p>
          <a:p>
            <a:pPr marL="171450" indent="-171450">
              <a:lnSpc>
                <a:spcPct val="107000"/>
              </a:lnSpc>
              <a:spcAft>
                <a:spcPts val="600"/>
              </a:spcAft>
              <a:buFont typeface="Arial" panose="020B0604020202020204" pitchFamily="34" charset="0"/>
              <a:buChar char="•"/>
            </a:pPr>
            <a:r>
              <a:rPr lang="en-GB" sz="900" dirty="0">
                <a:latin typeface="Times New Roman" panose="02020603050405020304" pitchFamily="18" charset="0"/>
                <a:ea typeface="Calibri" panose="020F0502020204030204" pitchFamily="34" charset="0"/>
                <a:cs typeface="Times New Roman" panose="02020603050405020304" pitchFamily="18" charset="0"/>
              </a:rPr>
              <a:t> </a:t>
            </a:r>
          </a:p>
        </p:txBody>
      </p:sp>
      <p:pic>
        <p:nvPicPr>
          <p:cNvPr id="2" name="Picture 1">
            <a:extLst>
              <a:ext uri="{FF2B5EF4-FFF2-40B4-BE49-F238E27FC236}">
                <a16:creationId xmlns:a16="http://schemas.microsoft.com/office/drawing/2014/main" id="{74AFDFA2-A492-9E9D-59BB-10926BF09D4E}"/>
              </a:ext>
            </a:extLst>
          </p:cNvPr>
          <p:cNvPicPr>
            <a:picLocks noChangeAspect="1"/>
          </p:cNvPicPr>
          <p:nvPr/>
        </p:nvPicPr>
        <p:blipFill>
          <a:blip r:embed="rId7"/>
          <a:stretch>
            <a:fillRect/>
          </a:stretch>
        </p:blipFill>
        <p:spPr>
          <a:xfrm>
            <a:off x="152400" y="113447"/>
            <a:ext cx="8230313" cy="1237595"/>
          </a:xfrm>
          <a:prstGeom prst="rect">
            <a:avLst/>
          </a:prstGeom>
        </p:spPr>
      </p:pic>
    </p:spTree>
    <p:extLst>
      <p:ext uri="{BB962C8B-B14F-4D97-AF65-F5344CB8AC3E}">
        <p14:creationId xmlns:p14="http://schemas.microsoft.com/office/powerpoint/2010/main" val="94018857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85800"/>
            <a:ext cx="8741228" cy="5134098"/>
          </a:xfrm>
          <a:prstGeom prst="rect">
            <a:avLst/>
          </a:prstGeom>
          <a:noFill/>
        </p:spPr>
        <p:txBody>
          <a:bodyPr wrap="square" rtlCol="0">
            <a:spAutoFit/>
          </a:bodyPr>
          <a:lstStyle/>
          <a:p>
            <a:pPr marL="405289" indent="-405289">
              <a:lnSpc>
                <a:spcPct val="107000"/>
              </a:lnSpc>
              <a:spcAft>
                <a:spcPts val="600"/>
              </a:spcAft>
              <a:buFont typeface="Arial" panose="020B0604020202020204" pitchFamily="34" charset="0"/>
              <a:buChar char="•"/>
            </a:pPr>
            <a:r>
              <a:rPr lang="en-GB" sz="1400" dirty="0" err="1">
                <a:latin typeface="+mj-lt"/>
                <a:ea typeface="Calibri" panose="020F0502020204030204" pitchFamily="34" charset="0"/>
                <a:cs typeface="Times New Roman" panose="02020603050405020304" pitchFamily="18" charset="0"/>
              </a:rPr>
              <a:t>AgeUK</a:t>
            </a:r>
            <a:r>
              <a:rPr lang="en-GB" sz="1400" dirty="0">
                <a:latin typeface="+mj-lt"/>
                <a:ea typeface="Calibri" panose="020F0502020204030204" pitchFamily="34" charset="0"/>
                <a:cs typeface="Times New Roman" panose="02020603050405020304" pitchFamily="18" charset="0"/>
              </a:rPr>
              <a:t>, (2019) </a:t>
            </a:r>
            <a:r>
              <a:rPr lang="en-GB" sz="1400" i="1" dirty="0">
                <a:latin typeface="+mj-lt"/>
                <a:ea typeface="Calibri" panose="020F0502020204030204" pitchFamily="34" charset="0"/>
                <a:cs typeface="Times New Roman" panose="02020603050405020304" pitchFamily="18" charset="0"/>
              </a:rPr>
              <a:t>Advance Decisions (Living Wills)</a:t>
            </a:r>
            <a:r>
              <a:rPr lang="en-GB" sz="1400" dirty="0">
                <a:latin typeface="+mj-lt"/>
                <a:ea typeface="Calibri" panose="020F0502020204030204" pitchFamily="34" charset="0"/>
                <a:cs typeface="Times New Roman" panose="02020603050405020304" pitchFamily="18" charset="0"/>
              </a:rPr>
              <a:t> Available at: </a:t>
            </a:r>
            <a:r>
              <a:rPr lang="en-GB" sz="1400" u="sng" dirty="0">
                <a:solidFill>
                  <a:srgbClr val="0563C1"/>
                </a:solidFill>
                <a:latin typeface="+mj-lt"/>
                <a:ea typeface="Calibri" panose="020F0502020204030204" pitchFamily="34" charset="0"/>
                <a:cs typeface="Times New Roman" panose="02020603050405020304" pitchFamily="18" charset="0"/>
                <a:hlinkClick r:id="rId2"/>
              </a:rPr>
              <a:t>https://www.ageuk.org.uk/information-advice/money-legal/legal-issues/advance-decisions/</a:t>
            </a:r>
            <a:r>
              <a:rPr lang="en-GB" sz="1400" dirty="0">
                <a:latin typeface="+mj-lt"/>
                <a:ea typeface="Calibri" panose="020F0502020204030204" pitchFamily="34" charset="0"/>
                <a:cs typeface="Times New Roman" panose="02020603050405020304" pitchFamily="18" charset="0"/>
              </a:rPr>
              <a:t> (Accessed: 3</a:t>
            </a:r>
            <a:r>
              <a:rPr lang="en-GB" sz="1400" baseline="30000" dirty="0">
                <a:latin typeface="+mj-lt"/>
                <a:ea typeface="Calibri" panose="020F0502020204030204" pitchFamily="34" charset="0"/>
                <a:cs typeface="Times New Roman" panose="02020603050405020304" pitchFamily="18" charset="0"/>
              </a:rPr>
              <a:t>rd</a:t>
            </a:r>
            <a:r>
              <a:rPr lang="en-GB" sz="1400" dirty="0">
                <a:latin typeface="+mj-lt"/>
                <a:ea typeface="Calibri" panose="020F0502020204030204" pitchFamily="34" charset="0"/>
                <a:cs typeface="Times New Roman" panose="02020603050405020304" pitchFamily="18" charset="0"/>
              </a:rPr>
              <a:t> March 2019).</a:t>
            </a:r>
          </a:p>
          <a:p>
            <a:pPr marL="405289" indent="-405289">
              <a:lnSpc>
                <a:spcPct val="107000"/>
              </a:lnSpc>
              <a:spcAft>
                <a:spcPts val="600"/>
              </a:spcAft>
              <a:buFont typeface="Arial" panose="020B0604020202020204" pitchFamily="34" charset="0"/>
              <a:buChar char="•"/>
            </a:pPr>
            <a:r>
              <a:rPr lang="en-GB" sz="1400" dirty="0">
                <a:latin typeface="+mj-lt"/>
                <a:ea typeface="Calibri" panose="020F0502020204030204" pitchFamily="34" charset="0"/>
                <a:cs typeface="Times New Roman" panose="02020603050405020304" pitchFamily="18" charset="0"/>
              </a:rPr>
              <a:t>Dying Matters, (2019) </a:t>
            </a:r>
            <a:r>
              <a:rPr lang="en-GB" sz="1400" i="1" dirty="0">
                <a:latin typeface="+mj-lt"/>
                <a:ea typeface="Calibri" panose="020F0502020204030204" pitchFamily="34" charset="0"/>
                <a:cs typeface="Times New Roman" panose="02020603050405020304" pitchFamily="18" charset="0"/>
              </a:rPr>
              <a:t>Raising Awareness of Dying, Death and Bereavement </a:t>
            </a:r>
            <a:r>
              <a:rPr lang="en-GB" sz="1400" dirty="0">
                <a:latin typeface="+mj-lt"/>
                <a:ea typeface="Calibri" panose="020F0502020204030204" pitchFamily="34" charset="0"/>
                <a:cs typeface="Times New Roman" panose="02020603050405020304" pitchFamily="18" charset="0"/>
              </a:rPr>
              <a:t>Available at: </a:t>
            </a:r>
            <a:r>
              <a:rPr lang="en-GB" sz="1400" u="sng" dirty="0">
                <a:solidFill>
                  <a:srgbClr val="0563C1"/>
                </a:solidFill>
                <a:latin typeface="+mj-lt"/>
                <a:ea typeface="Calibri" panose="020F0502020204030204" pitchFamily="34" charset="0"/>
                <a:cs typeface="Times New Roman" panose="02020603050405020304" pitchFamily="18" charset="0"/>
                <a:hlinkClick r:id="rId3"/>
              </a:rPr>
              <a:t>https://www.dyingmatters.org/page/SchoolLessonPlan</a:t>
            </a:r>
            <a:r>
              <a:rPr lang="en-GB" sz="1400" dirty="0">
                <a:latin typeface="+mj-lt"/>
                <a:ea typeface="Calibri" panose="020F0502020204030204" pitchFamily="34" charset="0"/>
                <a:cs typeface="Times New Roman" panose="02020603050405020304" pitchFamily="18" charset="0"/>
              </a:rPr>
              <a:t> (Accessed: 3</a:t>
            </a:r>
            <a:r>
              <a:rPr lang="en-GB" sz="1400" baseline="30000" dirty="0">
                <a:latin typeface="+mj-lt"/>
                <a:ea typeface="Calibri" panose="020F0502020204030204" pitchFamily="34" charset="0"/>
                <a:cs typeface="Times New Roman" panose="02020603050405020304" pitchFamily="18" charset="0"/>
              </a:rPr>
              <a:t>rd</a:t>
            </a:r>
            <a:r>
              <a:rPr lang="en-GB" sz="1400" dirty="0">
                <a:latin typeface="+mj-lt"/>
                <a:ea typeface="Calibri" panose="020F0502020204030204" pitchFamily="34" charset="0"/>
                <a:cs typeface="Times New Roman" panose="02020603050405020304" pitchFamily="18" charset="0"/>
              </a:rPr>
              <a:t> March 2019).</a:t>
            </a:r>
          </a:p>
          <a:p>
            <a:pPr marL="405289" indent="-405289">
              <a:lnSpc>
                <a:spcPct val="107000"/>
              </a:lnSpc>
              <a:spcAft>
                <a:spcPts val="600"/>
              </a:spcAft>
              <a:buFont typeface="Arial" panose="020B0604020202020204" pitchFamily="34" charset="0"/>
              <a:buChar char="•"/>
            </a:pPr>
            <a:r>
              <a:rPr lang="en-GB" sz="1400" dirty="0">
                <a:latin typeface="+mj-lt"/>
                <a:ea typeface="Calibri" panose="020F0502020204030204" pitchFamily="34" charset="0"/>
                <a:cs typeface="Times New Roman" panose="02020603050405020304" pitchFamily="18" charset="0"/>
              </a:rPr>
              <a:t>GOV.UK, (2017) </a:t>
            </a:r>
            <a:r>
              <a:rPr lang="en-GB" sz="1400" i="1" dirty="0">
                <a:latin typeface="+mj-lt"/>
                <a:ea typeface="Calibri" panose="020F0502020204030204" pitchFamily="34" charset="0"/>
                <a:cs typeface="Times New Roman" panose="02020603050405020304" pitchFamily="18" charset="0"/>
              </a:rPr>
              <a:t>Major Causes of Death and how they have Changed. </a:t>
            </a:r>
            <a:r>
              <a:rPr lang="en-GB" sz="1400" dirty="0">
                <a:latin typeface="+mj-lt"/>
                <a:ea typeface="Calibri" panose="020F0502020204030204" pitchFamily="34" charset="0"/>
                <a:cs typeface="Times New Roman" panose="02020603050405020304" pitchFamily="18" charset="0"/>
              </a:rPr>
              <a:t>Available at: </a:t>
            </a:r>
            <a:r>
              <a:rPr lang="en-GB" sz="1400" u="sng" dirty="0">
                <a:solidFill>
                  <a:srgbClr val="0563C1"/>
                </a:solidFill>
                <a:latin typeface="+mj-lt"/>
                <a:ea typeface="Calibri" panose="020F0502020204030204" pitchFamily="34" charset="0"/>
                <a:cs typeface="Times New Roman" panose="02020603050405020304" pitchFamily="18" charset="0"/>
                <a:hlinkClick r:id="rId4"/>
              </a:rPr>
              <a:t>https://www.gov.uk/government/publications/health-profile-for-england/chapter-2-major-causes-of-death-and-how-they-have-changed</a:t>
            </a:r>
            <a:r>
              <a:rPr lang="en-GB" sz="1400" dirty="0">
                <a:latin typeface="+mj-lt"/>
                <a:ea typeface="Calibri" panose="020F0502020204030204" pitchFamily="34" charset="0"/>
                <a:cs typeface="Times New Roman" panose="02020603050405020304" pitchFamily="18" charset="0"/>
              </a:rPr>
              <a:t> (Accessed: 27</a:t>
            </a:r>
            <a:r>
              <a:rPr lang="en-GB" sz="1400" baseline="30000" dirty="0">
                <a:latin typeface="+mj-lt"/>
                <a:ea typeface="Calibri" panose="020F0502020204030204" pitchFamily="34" charset="0"/>
                <a:cs typeface="Times New Roman" panose="02020603050405020304" pitchFamily="18" charset="0"/>
              </a:rPr>
              <a:t>th</a:t>
            </a:r>
            <a:r>
              <a:rPr lang="en-GB" sz="1400" dirty="0">
                <a:latin typeface="+mj-lt"/>
                <a:ea typeface="Calibri" panose="020F0502020204030204" pitchFamily="34" charset="0"/>
                <a:cs typeface="Times New Roman" panose="02020603050405020304" pitchFamily="18" charset="0"/>
              </a:rPr>
              <a:t> February 2019).</a:t>
            </a:r>
          </a:p>
          <a:p>
            <a:pPr marL="405289" indent="-405289">
              <a:lnSpc>
                <a:spcPct val="107000"/>
              </a:lnSpc>
              <a:spcAft>
                <a:spcPts val="600"/>
              </a:spcAft>
              <a:buFont typeface="Arial" panose="020B0604020202020204" pitchFamily="34" charset="0"/>
              <a:buChar char="•"/>
            </a:pPr>
            <a:r>
              <a:rPr lang="en-GB" sz="1400" dirty="0">
                <a:latin typeface="+mj-lt"/>
                <a:ea typeface="Calibri" panose="020F0502020204030204" pitchFamily="34" charset="0"/>
                <a:cs typeface="Times New Roman" panose="02020603050405020304" pitchFamily="18" charset="0"/>
              </a:rPr>
              <a:t>Kellehear, A., (2014) </a:t>
            </a:r>
            <a:r>
              <a:rPr lang="en-GB" sz="1400" i="1" dirty="0">
                <a:latin typeface="+mj-lt"/>
                <a:ea typeface="Calibri" panose="020F0502020204030204" pitchFamily="34" charset="0"/>
                <a:cs typeface="Times New Roman" panose="02020603050405020304" pitchFamily="18" charset="0"/>
              </a:rPr>
              <a:t>The Inner Life of the Dying Person (End-of-Life Care: A Series) </a:t>
            </a:r>
            <a:r>
              <a:rPr lang="en-GB" sz="1400" dirty="0">
                <a:latin typeface="+mj-lt"/>
                <a:ea typeface="Calibri" panose="020F0502020204030204" pitchFamily="34" charset="0"/>
                <a:cs typeface="Times New Roman" panose="02020603050405020304" pitchFamily="18" charset="0"/>
              </a:rPr>
              <a:t>New York: Columbia University Publishers.</a:t>
            </a:r>
          </a:p>
          <a:p>
            <a:pPr marL="405289" indent="-405289">
              <a:lnSpc>
                <a:spcPct val="107000"/>
              </a:lnSpc>
              <a:spcAft>
                <a:spcPts val="600"/>
              </a:spcAft>
              <a:buFont typeface="Arial" panose="020B0604020202020204" pitchFamily="34" charset="0"/>
              <a:buChar char="•"/>
            </a:pPr>
            <a:r>
              <a:rPr lang="en-GB" sz="1400" dirty="0">
                <a:latin typeface="+mj-lt"/>
                <a:ea typeface="Calibri" panose="020F0502020204030204" pitchFamily="34" charset="0"/>
                <a:cs typeface="Times New Roman" panose="02020603050405020304" pitchFamily="18" charset="0"/>
              </a:rPr>
              <a:t>NHS, (2020) </a:t>
            </a:r>
            <a:r>
              <a:rPr lang="en-GB" sz="1400" i="1" dirty="0">
                <a:latin typeface="+mj-lt"/>
                <a:ea typeface="Calibri" panose="020F0502020204030204" pitchFamily="34" charset="0"/>
                <a:cs typeface="Times New Roman" panose="02020603050405020304" pitchFamily="18" charset="0"/>
              </a:rPr>
              <a:t>Brain Death </a:t>
            </a:r>
            <a:r>
              <a:rPr lang="en-GB" sz="1400" dirty="0">
                <a:latin typeface="+mj-lt"/>
                <a:ea typeface="Calibri" panose="020F0502020204030204" pitchFamily="34" charset="0"/>
                <a:cs typeface="Times New Roman" panose="02020603050405020304" pitchFamily="18" charset="0"/>
              </a:rPr>
              <a:t>Available at: </a:t>
            </a:r>
            <a:r>
              <a:rPr lang="en-GB" sz="1400" dirty="0">
                <a:latin typeface="+mj-lt"/>
                <a:hlinkClick r:id="rId5"/>
              </a:rPr>
              <a:t>https://www.nhs.uk/conditions/brain-death/</a:t>
            </a:r>
            <a:r>
              <a:rPr lang="en-GB" sz="1400" dirty="0">
                <a:latin typeface="+mj-lt"/>
              </a:rPr>
              <a:t> (Accessed: 16 February 2020).</a:t>
            </a:r>
            <a:endParaRPr lang="en-GB" sz="1400" dirty="0">
              <a:latin typeface="+mj-lt"/>
              <a:ea typeface="Calibri" panose="020F0502020204030204" pitchFamily="34" charset="0"/>
              <a:cs typeface="Times New Roman" panose="02020603050405020304" pitchFamily="18" charset="0"/>
            </a:endParaRPr>
          </a:p>
          <a:p>
            <a:pPr marL="405289" indent="-405289">
              <a:lnSpc>
                <a:spcPct val="107000"/>
              </a:lnSpc>
              <a:spcAft>
                <a:spcPts val="600"/>
              </a:spcAft>
              <a:buFont typeface="Arial" panose="020B0604020202020204" pitchFamily="34" charset="0"/>
              <a:buChar char="•"/>
            </a:pPr>
            <a:r>
              <a:rPr lang="en-GB" sz="1400" dirty="0">
                <a:latin typeface="+mj-lt"/>
                <a:ea typeface="Calibri" panose="020F0502020204030204" pitchFamily="34" charset="0"/>
                <a:cs typeface="Times New Roman" panose="02020603050405020304" pitchFamily="18" charset="0"/>
              </a:rPr>
              <a:t>NHS, (2017) </a:t>
            </a:r>
            <a:r>
              <a:rPr lang="en-GB" sz="1400" i="1" dirty="0">
                <a:latin typeface="+mj-lt"/>
                <a:ea typeface="Calibri" panose="020F0502020204030204" pitchFamily="34" charset="0"/>
                <a:cs typeface="Times New Roman" panose="02020603050405020304" pitchFamily="18" charset="0"/>
              </a:rPr>
              <a:t>Euthanasia and Assisted Suicide. </a:t>
            </a:r>
            <a:r>
              <a:rPr lang="en-GB" sz="1400" dirty="0">
                <a:latin typeface="+mj-lt"/>
                <a:ea typeface="Calibri" panose="020F0502020204030204" pitchFamily="34" charset="0"/>
                <a:cs typeface="Times New Roman" panose="02020603050405020304" pitchFamily="18" charset="0"/>
              </a:rPr>
              <a:t>Available at: </a:t>
            </a:r>
            <a:r>
              <a:rPr lang="en-GB" sz="1400" u="sng" dirty="0">
                <a:solidFill>
                  <a:srgbClr val="0563C1"/>
                </a:solidFill>
                <a:latin typeface="+mj-lt"/>
                <a:ea typeface="Calibri" panose="020F0502020204030204" pitchFamily="34" charset="0"/>
                <a:cs typeface="Times New Roman" panose="02020603050405020304" pitchFamily="18" charset="0"/>
                <a:hlinkClick r:id="rId6"/>
              </a:rPr>
              <a:t>https://www.nhs.uk/conditions/euthanasia-and-assisted-suicide/</a:t>
            </a:r>
            <a:r>
              <a:rPr lang="en-GB" sz="1400" dirty="0">
                <a:latin typeface="+mj-lt"/>
                <a:ea typeface="Calibri" panose="020F0502020204030204" pitchFamily="34" charset="0"/>
                <a:cs typeface="Times New Roman" panose="02020603050405020304" pitchFamily="18" charset="0"/>
              </a:rPr>
              <a:t> (Accessed: 27</a:t>
            </a:r>
            <a:r>
              <a:rPr lang="en-GB" sz="1400" baseline="30000" dirty="0">
                <a:latin typeface="+mj-lt"/>
                <a:ea typeface="Calibri" panose="020F0502020204030204" pitchFamily="34" charset="0"/>
                <a:cs typeface="Times New Roman" panose="02020603050405020304" pitchFamily="18" charset="0"/>
              </a:rPr>
              <a:t>th</a:t>
            </a:r>
            <a:r>
              <a:rPr lang="en-GB" sz="1400" dirty="0">
                <a:latin typeface="+mj-lt"/>
                <a:ea typeface="Calibri" panose="020F0502020204030204" pitchFamily="34" charset="0"/>
                <a:cs typeface="Times New Roman" panose="02020603050405020304" pitchFamily="18" charset="0"/>
              </a:rPr>
              <a:t> February 2019).</a:t>
            </a:r>
          </a:p>
          <a:p>
            <a:pPr marL="405289" indent="-405289">
              <a:lnSpc>
                <a:spcPct val="107000"/>
              </a:lnSpc>
              <a:spcAft>
                <a:spcPts val="600"/>
              </a:spcAft>
              <a:buFont typeface="Arial" panose="020B0604020202020204" pitchFamily="34" charset="0"/>
              <a:buChar char="•"/>
            </a:pPr>
            <a:r>
              <a:rPr lang="en-GB" sz="1400" dirty="0">
                <a:latin typeface="+mj-lt"/>
                <a:ea typeface="Calibri" panose="020F0502020204030204" pitchFamily="34" charset="0"/>
                <a:cs typeface="Times New Roman" panose="02020603050405020304" pitchFamily="18" charset="0"/>
              </a:rPr>
              <a:t>NHS, (2016)</a:t>
            </a:r>
            <a:r>
              <a:rPr lang="en-GB" sz="1400" b="1" kern="1800" dirty="0">
                <a:solidFill>
                  <a:srgbClr val="212B32"/>
                </a:solidFill>
                <a:latin typeface="+mj-lt"/>
                <a:ea typeface="Times New Roman" panose="02020603050405020304" pitchFamily="18" charset="0"/>
                <a:cs typeface="Times New Roman" panose="02020603050405020304" pitchFamily="18" charset="0"/>
              </a:rPr>
              <a:t> </a:t>
            </a:r>
            <a:r>
              <a:rPr lang="en-GB" sz="1400" i="1" dirty="0">
                <a:latin typeface="+mj-lt"/>
                <a:ea typeface="Calibri" panose="020F0502020204030204" pitchFamily="34" charset="0"/>
                <a:cs typeface="Times New Roman" panose="02020603050405020304" pitchFamily="18" charset="0"/>
              </a:rPr>
              <a:t>Brain stem death. </a:t>
            </a:r>
            <a:r>
              <a:rPr lang="en-GB" sz="1400" dirty="0">
                <a:latin typeface="+mj-lt"/>
                <a:ea typeface="Calibri" panose="020F0502020204030204" pitchFamily="34" charset="0"/>
                <a:cs typeface="Times New Roman" panose="02020603050405020304" pitchFamily="18" charset="0"/>
              </a:rPr>
              <a:t>Available at: </a:t>
            </a:r>
            <a:r>
              <a:rPr lang="en-GB" sz="1400" u="sng" dirty="0">
                <a:solidFill>
                  <a:srgbClr val="0563C1"/>
                </a:solidFill>
                <a:latin typeface="+mj-lt"/>
                <a:ea typeface="Calibri" panose="020F0502020204030204" pitchFamily="34" charset="0"/>
                <a:cs typeface="Times New Roman" panose="02020603050405020304" pitchFamily="18" charset="0"/>
                <a:hlinkClick r:id="rId5"/>
              </a:rPr>
              <a:t>https://www.nhs.uk/conditions/brain-death/</a:t>
            </a:r>
            <a:r>
              <a:rPr lang="en-GB" sz="1400" dirty="0">
                <a:latin typeface="+mj-lt"/>
                <a:ea typeface="Calibri" panose="020F0502020204030204" pitchFamily="34" charset="0"/>
                <a:cs typeface="Times New Roman" panose="02020603050405020304" pitchFamily="18" charset="0"/>
              </a:rPr>
              <a:t> (Accessed: 6</a:t>
            </a:r>
            <a:r>
              <a:rPr lang="en-GB" sz="1400" baseline="30000" dirty="0">
                <a:latin typeface="+mj-lt"/>
                <a:ea typeface="Calibri" panose="020F0502020204030204" pitchFamily="34" charset="0"/>
                <a:cs typeface="Times New Roman" panose="02020603050405020304" pitchFamily="18" charset="0"/>
              </a:rPr>
              <a:t>th</a:t>
            </a:r>
            <a:r>
              <a:rPr lang="en-GB" sz="1400" dirty="0">
                <a:latin typeface="+mj-lt"/>
                <a:ea typeface="Calibri" panose="020F0502020204030204" pitchFamily="34" charset="0"/>
                <a:cs typeface="Times New Roman" panose="02020603050405020304" pitchFamily="18" charset="0"/>
              </a:rPr>
              <a:t> March 2019).</a:t>
            </a:r>
          </a:p>
          <a:p>
            <a:pPr marL="405289" indent="-405289">
              <a:lnSpc>
                <a:spcPct val="107000"/>
              </a:lnSpc>
              <a:spcAft>
                <a:spcPts val="600"/>
              </a:spcAft>
              <a:buFont typeface="Arial" panose="020B0604020202020204" pitchFamily="34" charset="0"/>
              <a:buChar char="•"/>
            </a:pPr>
            <a:r>
              <a:rPr lang="en-GB" sz="1400" dirty="0">
                <a:latin typeface="+mj-lt"/>
                <a:ea typeface="Calibri" panose="020F0502020204030204" pitchFamily="34" charset="0"/>
                <a:cs typeface="Times New Roman" panose="02020603050405020304" pitchFamily="18" charset="0"/>
              </a:rPr>
              <a:t>ONS, (2019) </a:t>
            </a:r>
            <a:r>
              <a:rPr lang="en-GB" sz="1400" i="1" dirty="0">
                <a:latin typeface="+mj-lt"/>
                <a:ea typeface="Calibri" panose="020F0502020204030204" pitchFamily="34" charset="0"/>
                <a:cs typeface="Times New Roman" panose="02020603050405020304" pitchFamily="18" charset="0"/>
              </a:rPr>
              <a:t>Suicides in the UK: 2018 Registrations </a:t>
            </a:r>
            <a:r>
              <a:rPr lang="en-GB" sz="1400" dirty="0">
                <a:latin typeface="+mj-lt"/>
                <a:ea typeface="Calibri" panose="020F0502020204030204" pitchFamily="34" charset="0"/>
                <a:cs typeface="Times New Roman" panose="02020603050405020304" pitchFamily="18" charset="0"/>
              </a:rPr>
              <a:t>Available at: </a:t>
            </a:r>
            <a:r>
              <a:rPr lang="en-GB" sz="1400" dirty="0">
                <a:hlinkClick r:id="rId7"/>
              </a:rPr>
              <a:t>https://www.ons.gov.uk/peoplepopulationandcommunity/birthsdeathsandmarriages/deaths/bulletins/suicidesintheunitedkingdom/2018registrations#suicide-patterns-by-age</a:t>
            </a:r>
            <a:r>
              <a:rPr lang="en-GB" sz="1400" dirty="0"/>
              <a:t> (Accessed: 16 February 2020).</a:t>
            </a:r>
            <a:endParaRPr lang="en-GB" sz="1400" i="1" dirty="0">
              <a:latin typeface="+mj-lt"/>
              <a:ea typeface="Calibri" panose="020F0502020204030204" pitchFamily="34" charset="0"/>
              <a:cs typeface="Times New Roman" panose="02020603050405020304" pitchFamily="18" charset="0"/>
            </a:endParaRPr>
          </a:p>
          <a:p>
            <a:endParaRPr lang="en-GB" b="1" dirty="0">
              <a:latin typeface="+mj-lt"/>
            </a:endParaRPr>
          </a:p>
        </p:txBody>
      </p:sp>
      <p:pic>
        <p:nvPicPr>
          <p:cNvPr id="3" name="Picture 2">
            <a:extLst>
              <a:ext uri="{FF2B5EF4-FFF2-40B4-BE49-F238E27FC236}">
                <a16:creationId xmlns:a16="http://schemas.microsoft.com/office/drawing/2014/main" id="{67605D2E-0A02-19DF-160C-FC5DCE7F42D1}"/>
              </a:ext>
            </a:extLst>
          </p:cNvPr>
          <p:cNvPicPr>
            <a:picLocks noChangeAspect="1"/>
          </p:cNvPicPr>
          <p:nvPr/>
        </p:nvPicPr>
        <p:blipFill>
          <a:blip r:embed="rId8"/>
          <a:stretch>
            <a:fillRect/>
          </a:stretch>
        </p:blipFill>
        <p:spPr>
          <a:xfrm>
            <a:off x="304800" y="-152399"/>
            <a:ext cx="8230313" cy="976510"/>
          </a:xfrm>
          <a:prstGeom prst="rect">
            <a:avLst/>
          </a:prstGeom>
        </p:spPr>
      </p:pic>
    </p:spTree>
    <p:extLst>
      <p:ext uri="{BB962C8B-B14F-4D97-AF65-F5344CB8AC3E}">
        <p14:creationId xmlns:p14="http://schemas.microsoft.com/office/powerpoint/2010/main" val="22829685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r>
              <a:rPr lang="en-GB" altLang="en-US" b="1"/>
              <a:t>QUESTION TIME</a:t>
            </a:r>
          </a:p>
        </p:txBody>
      </p:sp>
      <p:pic>
        <p:nvPicPr>
          <p:cNvPr id="58371" name="Content Placeholder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48038" y="2359025"/>
            <a:ext cx="2146300" cy="2139950"/>
          </a:xfrm>
        </p:spPr>
      </p:pic>
      <p:sp>
        <p:nvSpPr>
          <p:cNvPr id="4" name="Date Placeholder 3"/>
          <p:cNvSpPr>
            <a:spLocks noGrp="1"/>
          </p:cNvSpPr>
          <p:nvPr>
            <p:ph type="dt" sz="quarter" idx="10"/>
          </p:nvPr>
        </p:nvSpPr>
        <p:spPr/>
        <p:txBody>
          <a:bodyPr/>
          <a:lstStyle/>
          <a:p>
            <a:pPr>
              <a:defRPr/>
            </a:pPr>
            <a:fld id="{C329EE58-E6A4-4677-BD48-D1D3A6272A9B}" type="datetime1">
              <a:rPr lang="en-GB" altLang="en-US" smtClean="0"/>
              <a:pPr>
                <a:defRPr/>
              </a:pPr>
              <a:t>03/04/2023</a:t>
            </a:fld>
            <a:endParaRPr lang="en-GB" altLang="en-US" dirty="0"/>
          </a:p>
        </p:txBody>
      </p:sp>
      <p:sp>
        <p:nvSpPr>
          <p:cNvPr id="5837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E1F150-9863-4A19-BAC8-36AE6BFE0976}" type="slidenum">
              <a:rPr lang="en-GB" altLang="en-US" sz="1200" smtClean="0">
                <a:solidFill>
                  <a:srgbClr val="898989"/>
                </a:solidFill>
              </a:rPr>
              <a:pPr>
                <a:spcBef>
                  <a:spcPct val="0"/>
                </a:spcBef>
                <a:buFontTx/>
                <a:buNone/>
              </a:pPr>
              <a:t>55</a:t>
            </a:fld>
            <a:endParaRPr lang="en-GB" altLang="en-US" sz="1200">
              <a:solidFill>
                <a:srgbClr val="898989"/>
              </a:solidFill>
            </a:endParaRPr>
          </a:p>
        </p:txBody>
      </p:sp>
      <p:pic>
        <p:nvPicPr>
          <p:cNvPr id="583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23372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252</TotalTime>
  <Words>4753</Words>
  <Application>Microsoft Office PowerPoint</Application>
  <PresentationFormat>On-screen Show (4:3)</PresentationFormat>
  <Paragraphs>393</Paragraphs>
  <Slides>55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Arial</vt:lpstr>
      <vt:lpstr>Calibri</vt:lpstr>
      <vt:lpstr>Frutiger 55 Roman</vt:lpstr>
      <vt:lpstr>Myriad Pro</vt:lpstr>
      <vt:lpstr>Times New Roman</vt:lpstr>
      <vt:lpstr>Verdana</vt:lpstr>
      <vt:lpstr>Office Theme</vt:lpstr>
      <vt:lpstr>BMHP6009: Living With Care, The Older Person  Week 8: Person-Centred Care, Elder Abuse, and Death and Dying </vt:lpstr>
      <vt:lpstr>Learning Outcomes</vt:lpstr>
      <vt:lpstr>Lesson Objectives (1/2)</vt:lpstr>
      <vt:lpstr>Lesson Objectives (2/2)</vt:lpstr>
      <vt:lpstr>ELDER ABUSE</vt:lpstr>
      <vt:lpstr>Elder abuse</vt:lpstr>
      <vt:lpstr>What is Elder Abuse?</vt:lpstr>
      <vt:lpstr>Types of  Abuse</vt:lpstr>
      <vt:lpstr>Sexual Abuse</vt:lpstr>
      <vt:lpstr>Physical Abuse</vt:lpstr>
      <vt:lpstr>Psychological/Emotional Abuse </vt:lpstr>
      <vt:lpstr>Institutional Abuse </vt:lpstr>
      <vt:lpstr>Financial Abuse </vt:lpstr>
      <vt:lpstr>Discriminatory Abuse </vt:lpstr>
      <vt:lpstr>Caring for the Elderly</vt:lpstr>
      <vt:lpstr>Caring for the Elderly</vt:lpstr>
      <vt:lpstr>Care Workers</vt:lpstr>
      <vt:lpstr>Death and Dying</vt:lpstr>
      <vt:lpstr>Defining Death: Determining the Point at Which Life Ends</vt:lpstr>
      <vt:lpstr>Because of the Vagueness of what “Functional Death” is, Medical Doctors now use Brain Functioning to Determine Death</vt:lpstr>
      <vt:lpstr>Death in Middle Adulthood</vt:lpstr>
      <vt:lpstr>PowerPoint Presentation</vt:lpstr>
      <vt:lpstr>The Stages of Death: Understanding the Process of Dying</vt:lpstr>
      <vt:lpstr>Kubler-Ross’ 5 Stages of Death</vt:lpstr>
      <vt:lpstr>Kubler-Ross’ 5 Stages of Death</vt:lpstr>
      <vt:lpstr>Kubler-Ross’ 5 Stages of Death</vt:lpstr>
      <vt:lpstr>Kubler-Ross’ 5 Stages of Death</vt:lpstr>
      <vt:lpstr>Kubler-Ross’ 5 Stages of Death</vt:lpstr>
      <vt:lpstr>Living Wills</vt:lpstr>
      <vt:lpstr>Caring for the Terminally Ill: The Place of Death</vt:lpstr>
      <vt:lpstr>Grief and Bereavement</vt:lpstr>
      <vt:lpstr>General Stages People in Western Societies go through in Adjusting to Loss. </vt:lpstr>
      <vt:lpstr> Eventually the person moves through the pain and depression to a realistic review of the relationship and start to let go.  In the final stage, people reach an accommodation stage where they pick up the pieces of their lives and move on</vt:lpstr>
      <vt:lpstr>Person-centred Care</vt:lpstr>
      <vt:lpstr>Person-centred care</vt:lpstr>
      <vt:lpstr>Person-centred care</vt:lpstr>
      <vt:lpstr>PERSON-CENTRED OUTCOMES</vt:lpstr>
      <vt:lpstr>Values in Health and Social Care</vt:lpstr>
      <vt:lpstr>Video   Principles of Person-Centred Care</vt:lpstr>
      <vt:lpstr>Legal framework of person-centred care</vt:lpstr>
      <vt:lpstr>Legal framework of Person-Centred Care</vt:lpstr>
      <vt:lpstr>Consent : Role of Professionals</vt:lpstr>
      <vt:lpstr>Code of Practice, Mental Capacity Act (MCA) 2005</vt:lpstr>
      <vt:lpstr>Models of person-centred care</vt:lpstr>
      <vt:lpstr>PowerPoint Presentation</vt:lpstr>
      <vt:lpstr>What are integrated care systems?</vt:lpstr>
      <vt:lpstr>PowerPoint Presentation</vt:lpstr>
      <vt:lpstr>Aims and Objectives of Integrated Care</vt:lpstr>
      <vt:lpstr>PowerPoint Presentation</vt:lpstr>
      <vt:lpstr>Example of integrated care: Autistic child</vt:lpstr>
      <vt:lpstr>References </vt:lpstr>
      <vt:lpstr>References</vt:lpstr>
      <vt:lpstr>PowerPoint Presentation</vt:lpstr>
      <vt:lpstr>PowerPoint Presentation</vt:lpstr>
      <vt:lpstr>QUESTION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Eleni Koutsogeorgou</cp:lastModifiedBy>
  <cp:revision>26</cp:revision>
  <dcterms:created xsi:type="dcterms:W3CDTF">2022-01-02T12:49:34Z</dcterms:created>
  <dcterms:modified xsi:type="dcterms:W3CDTF">2023-04-03T09:59:06Z</dcterms:modified>
</cp:coreProperties>
</file>