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7" r:id="rId5"/>
    <p:sldId id="262" r:id="rId6"/>
    <p:sldId id="261" r:id="rId7"/>
    <p:sldId id="259" r:id="rId8"/>
    <p:sldId id="260" r:id="rId9"/>
    <p:sldId id="258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7CA9"/>
    <a:srgbClr val="FBF7F5"/>
    <a:srgbClr val="3F6FC2"/>
    <a:srgbClr val="FFFFFF"/>
    <a:srgbClr val="BDB9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78247" autoAdjust="0"/>
  </p:normalViewPr>
  <p:slideViewPr>
    <p:cSldViewPr snapToGrid="0">
      <p:cViewPr varScale="1">
        <p:scale>
          <a:sx n="63" d="100"/>
          <a:sy n="63" d="100"/>
        </p:scale>
        <p:origin x="136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B5A74-6B33-4201-BC22-A8B22C9F33E2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E61F4-82D9-493B-80B1-F7233F7A1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58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38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Details from overview will be shared on next slide but try to model how to access the Moodle page and where to locate the overview.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98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Careers in Health and Social Care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Exploration of career paths, job roles and useful career websites, UWTSD careers tools and resources.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CV and Cover letter planning and writing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Skills in Health and Social Care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key skills required in all job roles.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 advisor visit/ Guest Speaker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brief introduced and discussed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skill – Working in Teams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the importance of teams in HSC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Tuckman’s Stages of Team Development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Belbin’s team roles.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 the concept of professionalism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Reflection on own strengths as a team member.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skill – Critical Thinking and Problem solving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Define critical thinking and problem solving.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 types of problems faced in HSC (Strategic, Operational, Administrative)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Describe and use the SWOT analysis tool.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 causes of problems and consequences of decisions.  (tools)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Skill – Communication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Define communication.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who we might communicate with in HSC.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Transactional model of communication.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Etiquette of communication – emails, telephone calls, letters.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Reflection on communication skills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Skill – Coaching and mentoring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Define coaching and mentoring.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when mentoring might occur.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Characteristics of an effective coach. Mentoring skills and building relationships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Johari Window discussion.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Skill – Reflection and progression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the purpose of reflection in HSC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 on key skills discussed so far on course.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main areas of strength and development.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main areas for future develop. Set goals and develop a PDP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Creating Personal Goals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Principles to remember when goal setting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SMART goals, PDP drafting and refinement.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 workshop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 Week – Key Skills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 Presentation of two key skills in HSC.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Workshop – Portfolio completion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Supported session to complete: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2 – personal SWOT analysis and PDP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3 – Personal Statement, CV and Cover Letter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77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https://moodle.uwtsd.ac.uk/course/view.php?id=10663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970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55889-3DC4-4125-A3EA-977D8823CF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C4A9A9-1D88-492F-AAFA-7AE22ADDB1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6AE21-F744-4460-8CCA-02BC971ED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333CA-E8F9-40E9-B7CE-FA19500C8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56932-C562-4EA8-AD41-1230BCA39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694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8BB9A-E5B1-4930-9070-2B2BF5E10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2CBDE-E9FF-4F55-B8BD-DDEBBC185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24A93-5EB7-44DB-AA82-6C86C23AD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B8A0E-BB51-45F4-8F47-EF0CA6DE0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A0F33-1604-4665-992E-132449158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120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3C575-466C-4CA9-A8D8-5EAEBB9A2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CB8CD9-C0C4-4E7F-BC69-B29A103AA3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6F23A-9D5D-42EA-8135-22CD76638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74B6E-C2E1-4D8F-BE9B-3F05F0CC1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C36C5-6A5C-44E8-A7A7-2B2A75A49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743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E9DC9-B547-482B-833A-D480BF225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396A-15D9-453E-9486-BAE2983981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23F712-C6F6-4994-A1E2-4DAB9644CA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31190D-84CC-433B-B865-22B6AF55A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5C6903-EFFF-4310-A3F1-FA8840A74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3B441-6CCD-4CF0-9A74-207DFDFA2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27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3009B-4131-4739-92A6-2CB4E5F56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1455F9-0FE5-49BA-B98F-0B4D2BEBDB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6BCF6C-5DC4-42F6-97FA-2DC86905B2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A4639D-6B9E-4369-9306-3B1BB03A62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EB568B-6F75-43B7-9415-5A93CF13BD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2AB2EE-4312-4F15-AFE0-D106DDB21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D6237E-71D8-4642-93FB-FCC734EC9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830859-6D6B-41C2-A72C-D3632E2BA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422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47DDD-47A7-4C62-8BB6-11D6AABEE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22C886-FC0F-4F9A-90C6-38D82A48F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06DF6A-0F27-4455-BBCD-A14960F96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433541-F656-4A21-9B75-83B9A66EE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953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0EB78E-46E6-47EA-B2E4-292978C2C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5AD473-01B3-4ABB-9473-61A724483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2682C-8FAE-4DD4-925D-783CC354C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48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3E8CD-725F-4256-84AE-7FAE911FD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2F99F-09A3-4E5E-8F9E-0F262A69F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434AD7-17A8-40D4-8BE5-2C46906288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5FBB64-15CE-45D3-A3B1-3F2592DF2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BC06A8-2B13-4BA3-9BA8-93753C8C1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0AF985-955F-40D9-9951-35A51BE57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542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61A7-068A-45E3-AFDE-6AE1C2782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1B844E-227D-4ADB-80BD-3D88591B82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EC3D0B-6A25-438C-8259-AC1CE06829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375E65-FC19-48AC-A95E-4CF1A5CA7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6077E2-6F9C-46F7-838A-5E68F2F72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ECB7EA-A24C-489D-BFF8-60EB354A3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208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E71F4-A8EA-4E54-81C2-FAB6B9A99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133A1C-3AF0-4666-A9EC-59984BBBD9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84C59-48F4-46C6-A78F-426674378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6FECE-CA96-4890-9AAE-935FA73DB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144FA-241C-40AA-BB9F-8211E4ABA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71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7917C2-403E-4EA7-B6DF-7739479D7C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A9B420-310C-49A8-A0D1-8C5DDD1CE9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5AA9D-9912-4355-84C2-29D2D19B6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3D6988-9CA6-413F-B80A-0364DE68D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81FAA-028D-4C20-AFC2-EF7BAFC99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218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DD8EA9-79D3-4493-8816-E5D6DF8EB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4E8EC2-38F3-4933-96ED-0C9D5AA86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9E58A-B5C8-4575-BF5C-884B6D60FC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74228-F7C9-4843-86F7-DFF14284790D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4E05B-A283-48BA-8E62-8BC604B5D8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2471C-AC88-41A4-A3B9-95C0A71BCB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208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moodle.uwtsd.ac.uk/course/view.php?id=10663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moodle.uwtsd.ac.uk/course/view.php?id=10663" TargetMode="Externa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E77D2E0-0730-4A74-8327-89258B4C1911}"/>
              </a:ext>
            </a:extLst>
          </p:cNvPr>
          <p:cNvGrpSpPr/>
          <p:nvPr/>
        </p:nvGrpSpPr>
        <p:grpSpPr>
          <a:xfrm>
            <a:off x="0" y="0"/>
            <a:ext cx="12192001" cy="6858000"/>
            <a:chOff x="-1" y="0"/>
            <a:chExt cx="12192001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DDB1FCB-F653-4993-8743-F3EC041AE928}"/>
                </a:ext>
              </a:extLst>
            </p:cNvPr>
            <p:cNvSpPr/>
            <p:nvPr/>
          </p:nvSpPr>
          <p:spPr>
            <a:xfrm>
              <a:off x="1" y="0"/>
              <a:ext cx="12191999" cy="6858000"/>
            </a:xfrm>
            <a:prstGeom prst="rect">
              <a:avLst/>
            </a:prstGeom>
            <a:solidFill>
              <a:srgbClr val="19068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154B48B-16C2-4310-9A7D-83A30647B9FB}"/>
                </a:ext>
              </a:extLst>
            </p:cNvPr>
            <p:cNvSpPr/>
            <p:nvPr/>
          </p:nvSpPr>
          <p:spPr>
            <a:xfrm>
              <a:off x="-1" y="5375177"/>
              <a:ext cx="12191999" cy="148282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" name="Picture 4" descr="Text&#10;&#10;Description automatically generated with low confidence">
              <a:extLst>
                <a:ext uri="{FF2B5EF4-FFF2-40B4-BE49-F238E27FC236}">
                  <a16:creationId xmlns:a16="http://schemas.microsoft.com/office/drawing/2014/main" id="{76DE1474-BA4D-4E31-8432-3EDF9F2F8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9586" y="5603359"/>
              <a:ext cx="4698077" cy="939616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872135"/>
            <a:ext cx="4775075" cy="1630907"/>
          </a:xfrm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Introduction to the Module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4337" y="4000800"/>
            <a:ext cx="5613986" cy="886908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 Professional Career Development 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Week 1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4B21-575D-42C2-ABAF-F9AA43940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364F9-1A2A-4382-8FB1-8D995A48B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225" y="1495687"/>
            <a:ext cx="10515600" cy="336854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Welcome to </a:t>
            </a:r>
            <a:r>
              <a:rPr lang="en-GB" b="1" dirty="0"/>
              <a:t>LCHS4005</a:t>
            </a:r>
            <a:r>
              <a:rPr lang="en-GB" dirty="0"/>
              <a:t> Professional Career Development within Health &amp; Social Care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Term 3 Module</a:t>
            </a:r>
          </a:p>
          <a:p>
            <a:r>
              <a:rPr lang="en-GB" dirty="0"/>
              <a:t>20 Credits</a:t>
            </a:r>
          </a:p>
          <a:p>
            <a:r>
              <a:rPr lang="en-GB" dirty="0"/>
              <a:t>10 weeks teaching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7B2253-C472-4757-A1C2-BE94F8DFCA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937" y="2122700"/>
            <a:ext cx="5095875" cy="28765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007E249-4AB3-43D6-B888-1C24FFEDBC3E}"/>
              </a:ext>
            </a:extLst>
          </p:cNvPr>
          <p:cNvSpPr/>
          <p:nvPr/>
        </p:nvSpPr>
        <p:spPr>
          <a:xfrm>
            <a:off x="8461248" y="2711522"/>
            <a:ext cx="987552" cy="275518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E33B6C-A071-4881-BC78-9C5C5A8B48CE}"/>
              </a:ext>
            </a:extLst>
          </p:cNvPr>
          <p:cNvSpPr txBox="1"/>
          <p:nvPr/>
        </p:nvSpPr>
        <p:spPr>
          <a:xfrm>
            <a:off x="8375904" y="2664615"/>
            <a:ext cx="134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27CA9"/>
                </a:solidFill>
              </a:rPr>
              <a:t>LCHS4009</a:t>
            </a:r>
          </a:p>
        </p:txBody>
      </p:sp>
    </p:spTree>
    <p:extLst>
      <p:ext uri="{BB962C8B-B14F-4D97-AF65-F5344CB8AC3E}">
        <p14:creationId xmlns:p14="http://schemas.microsoft.com/office/powerpoint/2010/main" val="3881448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4B21-575D-42C2-ABAF-F9AA43940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364F9-1A2A-4382-8FB1-8D995A48B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4636"/>
            <a:ext cx="10907598" cy="16033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the module you will complete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components: 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portfolio of activities – due at the end of the module date TBC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6 min presentation – completed in week 9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5A2E63D-B026-4C0F-BD36-D74A75222311}"/>
              </a:ext>
            </a:extLst>
          </p:cNvPr>
          <p:cNvSpPr/>
          <p:nvPr/>
        </p:nvSpPr>
        <p:spPr>
          <a:xfrm>
            <a:off x="642201" y="3231644"/>
            <a:ext cx="10907598" cy="8766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 details of assessments and submission dates will be provided during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week 2.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A44EC61-48F4-44E5-B66C-56383430A31C}"/>
              </a:ext>
            </a:extLst>
          </p:cNvPr>
          <p:cNvSpPr/>
          <p:nvPr/>
        </p:nvSpPr>
        <p:spPr>
          <a:xfrm>
            <a:off x="642201" y="4296046"/>
            <a:ext cx="10907598" cy="8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week will involve activities that contribute towards your assessments – 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attendance and participation is vital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8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4B21-575D-42C2-ABAF-F9AA43940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we learn?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092A71-E049-4F96-95BA-E5A7264156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38200" y="1690688"/>
            <a:ext cx="4381500" cy="1047750"/>
          </a:xfrm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77F6AFC8-4D5F-44B3-99F4-4F96BD584F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4662" y="1690688"/>
            <a:ext cx="5095875" cy="28765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E3E17C-1E69-456A-A762-8F56F34DB6C1}"/>
              </a:ext>
            </a:extLst>
          </p:cNvPr>
          <p:cNvSpPr txBox="1"/>
          <p:nvPr/>
        </p:nvSpPr>
        <p:spPr>
          <a:xfrm>
            <a:off x="838200" y="3128963"/>
            <a:ext cx="48931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LCHS4005 module Moodle page contains the module overview which details what we will cover during the next 10 weeks.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Moodle page also contains relevant files and information that will be used in class.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44B7F2-72F9-471A-8C2B-67879CCB36FC}"/>
              </a:ext>
            </a:extLst>
          </p:cNvPr>
          <p:cNvSpPr/>
          <p:nvPr/>
        </p:nvSpPr>
        <p:spPr>
          <a:xfrm>
            <a:off x="1682496" y="1758560"/>
            <a:ext cx="719328" cy="434177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DE80D9-1545-47E1-B999-F79BCC60817C}"/>
              </a:ext>
            </a:extLst>
          </p:cNvPr>
          <p:cNvSpPr/>
          <p:nvPr/>
        </p:nvSpPr>
        <p:spPr>
          <a:xfrm>
            <a:off x="1682496" y="2304288"/>
            <a:ext cx="731520" cy="219456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22A7F0-8268-4511-AEF1-25BAFEE8605C}"/>
              </a:ext>
            </a:extLst>
          </p:cNvPr>
          <p:cNvSpPr txBox="1"/>
          <p:nvPr/>
        </p:nvSpPr>
        <p:spPr>
          <a:xfrm>
            <a:off x="1682496" y="1804214"/>
            <a:ext cx="8168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727CA9"/>
                </a:solidFill>
              </a:rPr>
              <a:t>LCHS4009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8ADB0-EFB3-4563-B53F-5AA13A1ED5F5}"/>
              </a:ext>
            </a:extLst>
          </p:cNvPr>
          <p:cNvSpPr txBox="1"/>
          <p:nvPr/>
        </p:nvSpPr>
        <p:spPr>
          <a:xfrm>
            <a:off x="1682496" y="2298256"/>
            <a:ext cx="8168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727CA9"/>
                </a:solidFill>
              </a:rPr>
              <a:t>LCHS4009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74E968-82DC-4D2D-877D-0772C4FDC5F7}"/>
              </a:ext>
            </a:extLst>
          </p:cNvPr>
          <p:cNvSpPr/>
          <p:nvPr/>
        </p:nvSpPr>
        <p:spPr>
          <a:xfrm>
            <a:off x="9156192" y="2298256"/>
            <a:ext cx="60960" cy="225488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91189B-5AD9-4DDC-9DB4-51CDC42622F7}"/>
              </a:ext>
            </a:extLst>
          </p:cNvPr>
          <p:cNvSpPr txBox="1"/>
          <p:nvPr/>
        </p:nvSpPr>
        <p:spPr>
          <a:xfrm>
            <a:off x="9046464" y="2226334"/>
            <a:ext cx="140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27CA9"/>
                </a:solidFill>
              </a:rPr>
              <a:t>9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88D6E5-BCB0-4937-BD88-AE11FFE6D703}"/>
              </a:ext>
            </a:extLst>
          </p:cNvPr>
          <p:cNvSpPr/>
          <p:nvPr/>
        </p:nvSpPr>
        <p:spPr>
          <a:xfrm>
            <a:off x="8717280" y="2389632"/>
            <a:ext cx="329184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832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4B21-575D-42C2-ABAF-F9AA43940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1480" y="177861"/>
            <a:ext cx="5675722" cy="712143"/>
          </a:xfrm>
        </p:spPr>
        <p:txBody>
          <a:bodyPr/>
          <a:lstStyle/>
          <a:p>
            <a:r>
              <a:rPr lang="en-GB" dirty="0"/>
              <a:t>Term Overview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407F49-0E0E-47A3-8825-3F1D859DD4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1217"/>
          <a:stretch/>
        </p:blipFill>
        <p:spPr>
          <a:xfrm>
            <a:off x="6538678" y="4092374"/>
            <a:ext cx="4577151" cy="6854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2A4219-0BD7-4F79-87E2-AA19618A8E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8061" b="7446"/>
          <a:stretch/>
        </p:blipFill>
        <p:spPr>
          <a:xfrm>
            <a:off x="6538678" y="3840769"/>
            <a:ext cx="4577151" cy="3506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D17334-8FD4-4ADD-B6DD-9725731D7E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9766" b="11939"/>
          <a:stretch/>
        </p:blipFill>
        <p:spPr>
          <a:xfrm>
            <a:off x="6540822" y="3210762"/>
            <a:ext cx="4529628" cy="6405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FAD6651-BCAC-49F3-9A96-9D53867FDA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417" b="19386"/>
          <a:stretch/>
        </p:blipFill>
        <p:spPr>
          <a:xfrm>
            <a:off x="6546629" y="2319559"/>
            <a:ext cx="4515762" cy="93909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E01C75A-133E-457F-9B4A-98720BD236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6723" b="31148"/>
          <a:stretch/>
        </p:blipFill>
        <p:spPr>
          <a:xfrm>
            <a:off x="6540973" y="1421385"/>
            <a:ext cx="4541066" cy="93909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354A497-017F-4B51-9143-0A3A1006DDF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2572" b="42228"/>
          <a:stretch/>
        </p:blipFill>
        <p:spPr>
          <a:xfrm>
            <a:off x="386789" y="3710962"/>
            <a:ext cx="4694369" cy="121657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337C84D-E502-4BA0-B1B1-1D88562CBA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1645" b="56532"/>
          <a:stretch/>
        </p:blipFill>
        <p:spPr>
          <a:xfrm>
            <a:off x="380061" y="2808892"/>
            <a:ext cx="4719951" cy="95137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EED99B-9321-49F9-82CE-D947E8C260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033" b="68381"/>
          <a:stretch/>
        </p:blipFill>
        <p:spPr>
          <a:xfrm>
            <a:off x="380061" y="1634544"/>
            <a:ext cx="4722246" cy="11743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7C2C255-01A9-4877-8339-A2021FF73E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564" b="82531"/>
          <a:stretch/>
        </p:blipFill>
        <p:spPr>
          <a:xfrm>
            <a:off x="380061" y="974917"/>
            <a:ext cx="4722246" cy="71697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85B7E7-D9CF-41C1-B4C0-F1E165B206A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1155"/>
          <a:stretch/>
        </p:blipFill>
        <p:spPr>
          <a:xfrm>
            <a:off x="380061" y="302833"/>
            <a:ext cx="4722246" cy="71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84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4B21-575D-42C2-ABAF-F9AA43940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Visit the Moodle Page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D3764E-99E5-41D0-9218-A04E5C9D49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119753" y="4283410"/>
            <a:ext cx="3308368" cy="856481"/>
          </a:xfrm>
        </p:spPr>
      </p:pic>
      <p:pic>
        <p:nvPicPr>
          <p:cNvPr id="7" name="Picture 6">
            <a:hlinkClick r:id="rId5"/>
            <a:extLst>
              <a:ext uri="{FF2B5EF4-FFF2-40B4-BE49-F238E27FC236}">
                <a16:creationId xmlns:a16="http://schemas.microsoft.com/office/drawing/2014/main" id="{B8637E38-B556-4B8B-A378-C24232950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" y="1990725"/>
            <a:ext cx="5095875" cy="28765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9847F4-94C4-4332-89C6-73B088C9B714}"/>
              </a:ext>
            </a:extLst>
          </p:cNvPr>
          <p:cNvSpPr txBox="1"/>
          <p:nvPr/>
        </p:nvSpPr>
        <p:spPr>
          <a:xfrm>
            <a:off x="6189045" y="1027906"/>
            <a:ext cx="56115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order to be added to the correct groups for assignment submissions, it is imperative that you each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visit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module Moodle page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during week 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Visit the Moodle page now and complete the short poll activity –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Area of Interest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1.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lecturer will be able to see your responses.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8DBFF2-264E-49AE-B5EA-C99C7E74AF4B}"/>
              </a:ext>
            </a:extLst>
          </p:cNvPr>
          <p:cNvSpPr/>
          <p:nvPr/>
        </p:nvSpPr>
        <p:spPr>
          <a:xfrm>
            <a:off x="3986784" y="2584704"/>
            <a:ext cx="97536" cy="219456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82F42C-734E-48F2-AA36-996C62A43AA3}"/>
              </a:ext>
            </a:extLst>
          </p:cNvPr>
          <p:cNvSpPr txBox="1"/>
          <p:nvPr/>
        </p:nvSpPr>
        <p:spPr>
          <a:xfrm>
            <a:off x="3913632" y="2509766"/>
            <a:ext cx="341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27CA9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39416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4B21-575D-42C2-ABAF-F9AA43940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and Short Break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1D4F9-EB9F-4D50-BC9E-9242D2158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break we will begin our module content. </a:t>
            </a:r>
          </a:p>
        </p:txBody>
      </p:sp>
    </p:spTree>
    <p:extLst>
      <p:ext uri="{BB962C8B-B14F-4D97-AF65-F5344CB8AC3E}">
        <p14:creationId xmlns:p14="http://schemas.microsoft.com/office/powerpoint/2010/main" val="657677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9cd839b-d2f7-4d79-867e-33235b171cd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56753F8-786B-4154-9490-033073A3CD96}">
  <ds:schemaRefs>
    <ds:schemaRef ds:uri="http://purl.org/dc/elements/1.1/"/>
    <ds:schemaRef ds:uri="http://schemas.microsoft.com/office/2006/metadata/properties"/>
    <ds:schemaRef ds:uri="f9cd839b-d2f7-4d79-867e-33235b171cd7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ebe861c4-9752-476b-95bf-faec8d80e167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4A3C797-31AA-4697-83B9-F6B36EFC93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FBA097-36CF-497C-890A-D1A64A783F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608</Words>
  <Application>Microsoft Office PowerPoint</Application>
  <PresentationFormat>Widescreen</PresentationFormat>
  <Paragraphs>109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Symbol</vt:lpstr>
      <vt:lpstr>Times New Roman</vt:lpstr>
      <vt:lpstr>Office Theme</vt:lpstr>
      <vt:lpstr>Introduction to the Module </vt:lpstr>
      <vt:lpstr>Welcome</vt:lpstr>
      <vt:lpstr>Assessment</vt:lpstr>
      <vt:lpstr>What will we learn? </vt:lpstr>
      <vt:lpstr>Term Overview</vt:lpstr>
      <vt:lpstr>Visit the Moodle Page </vt:lpstr>
      <vt:lpstr>Questions and Short Break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Module </dc:title>
  <dc:creator>Rebecca Stewart</dc:creator>
  <cp:lastModifiedBy>Olubukola Adegbite</cp:lastModifiedBy>
  <cp:revision>5</cp:revision>
  <dcterms:created xsi:type="dcterms:W3CDTF">2023-01-03T10:15:00Z</dcterms:created>
  <dcterms:modified xsi:type="dcterms:W3CDTF">2023-04-28T10:48:05Z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