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8" r:id="rId1"/>
  </p:sldMasterIdLst>
  <p:notesMasterIdLst>
    <p:notesMasterId r:id="rId18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7BBE2E6-A99B-468D-B04C-037D73E8D3BE}" v="19" dt="2020-10-19T19:28:12.282"/>
    <p1510:client id="{A3B1290C-3409-44DC-D735-8B6151B6D68C}" v="367" dt="2020-10-19T20:29:03.87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972" autoAdjust="0"/>
    <p:restoredTop sz="63433" autoAdjust="0"/>
  </p:normalViewPr>
  <p:slideViewPr>
    <p:cSldViewPr snapToGrid="0">
      <p:cViewPr varScale="1">
        <p:scale>
          <a:sx n="58" d="100"/>
          <a:sy n="58" d="100"/>
        </p:scale>
        <p:origin x="1008" y="2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7727DE6-031D-4524-8734-9EF9843CA139}" type="datetimeFigureOut">
              <a:rPr lang="en-GB"/>
              <a:t>19/10/2020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59E76A-A65B-4FEA-8E81-68E1C6A8EC75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42657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59E76A-A65B-4FEA-8E81-68E1C6A8EC75}" type="slidenum">
              <a:rPr lang="en-GB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42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59E76A-A65B-4FEA-8E81-68E1C6A8EC75}" type="slidenum">
              <a:rPr lang="en-GB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72807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59E76A-A65B-4FEA-8E81-68E1C6A8EC75}" type="slidenum">
              <a:rPr lang="en-GB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950277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59E76A-A65B-4FEA-8E81-68E1C6A8EC75}" type="slidenum">
              <a:rPr lang="en-GB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775138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59E76A-A65B-4FEA-8E81-68E1C6A8EC75}" type="slidenum">
              <a:rPr lang="en-GB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839428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59E76A-A65B-4FEA-8E81-68E1C6A8EC75}" type="slidenum">
              <a:rPr lang="en-GB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760412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59E76A-A65B-4FEA-8E81-68E1C6A8EC75}" type="slidenum">
              <a:rPr lang="en-GB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867118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59E76A-A65B-4FEA-8E81-68E1C6A8EC75}" type="slidenum">
              <a:rPr lang="en-GB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586117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59E76A-A65B-4FEA-8E81-68E1C6A8EC75}" type="slidenum">
              <a:rPr lang="en-GB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0755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29798E-90C4-48E6-B39B-37FF65347AB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97100" y="1079500"/>
            <a:ext cx="7797799" cy="2138400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D95C8C-0A7F-40D9-A690-3D5898EFFE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08350" y="4113213"/>
            <a:ext cx="5575300" cy="1655762"/>
          </a:xfrm>
        </p:spPr>
        <p:txBody>
          <a:bodyPr/>
          <a:lstStyle>
            <a:lvl1pPr marL="0" indent="0" algn="ctr">
              <a:buNone/>
              <a:defRPr sz="24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1322F3-E47A-4D6E-96A8-AB5C73BA990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10/19/2020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7BF5CE-9E66-4FD5-949F-34E11607C6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EDAB7A-4032-416A-B04E-1F4878912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01C0CAB-6A03-4C6A-9FAA-219847753628}"/>
              </a:ext>
            </a:extLst>
          </p:cNvPr>
          <p:cNvCxnSpPr>
            <a:cxnSpLocks/>
          </p:cNvCxnSpPr>
          <p:nvPr/>
        </p:nvCxnSpPr>
        <p:spPr>
          <a:xfrm>
            <a:off x="5826000" y="369087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0" name="Group 19">
            <a:extLst>
              <a:ext uri="{FF2B5EF4-FFF2-40B4-BE49-F238E27FC236}">
                <a16:creationId xmlns:a16="http://schemas.microsoft.com/office/drawing/2014/main" id="{F982E0B2-AA9C-441C-A08E-A9DF9CF12116}"/>
              </a:ext>
            </a:extLst>
          </p:cNvPr>
          <p:cNvGrpSpPr/>
          <p:nvPr/>
        </p:nvGrpSpPr>
        <p:grpSpPr>
          <a:xfrm>
            <a:off x="9728046" y="4869342"/>
            <a:ext cx="1623711" cy="630920"/>
            <a:chOff x="9588346" y="4824892"/>
            <a:chExt cx="1623711" cy="630920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4A2E074-C10D-4C57-AB72-B631E4D77102}"/>
                </a:ext>
              </a:extLst>
            </p:cNvPr>
            <p:cNvSpPr/>
            <p:nvPr/>
          </p:nvSpPr>
          <p:spPr>
            <a:xfrm rot="2700000" flipH="1">
              <a:off x="10267789" y="4452443"/>
              <a:ext cx="571820" cy="1316717"/>
            </a:xfrm>
            <a:custGeom>
              <a:avLst/>
              <a:gdLst>
                <a:gd name="connsiteX0" fmla="*/ 282417 w 571820"/>
                <a:gd name="connsiteY0" fmla="*/ 0 h 1316717"/>
                <a:gd name="connsiteX1" fmla="*/ 285910 w 571820"/>
                <a:gd name="connsiteY1" fmla="*/ 3175 h 1316717"/>
                <a:gd name="connsiteX2" fmla="*/ 287393 w 571820"/>
                <a:gd name="connsiteY2" fmla="*/ 1827 h 1316717"/>
                <a:gd name="connsiteX3" fmla="*/ 289403 w 571820"/>
                <a:gd name="connsiteY3" fmla="*/ 0 h 1316717"/>
                <a:gd name="connsiteX4" fmla="*/ 289403 w 571820"/>
                <a:gd name="connsiteY4" fmla="*/ 6349 h 1316717"/>
                <a:gd name="connsiteX5" fmla="*/ 309203 w 571820"/>
                <a:gd name="connsiteY5" fmla="*/ 24345 h 1316717"/>
                <a:gd name="connsiteX6" fmla="*/ 571820 w 571820"/>
                <a:gd name="connsiteY6" fmla="*/ 658359 h 1316717"/>
                <a:gd name="connsiteX7" fmla="*/ 309203 w 571820"/>
                <a:gd name="connsiteY7" fmla="*/ 1292372 h 1316717"/>
                <a:gd name="connsiteX8" fmla="*/ 289403 w 571820"/>
                <a:gd name="connsiteY8" fmla="*/ 1310368 h 1316717"/>
                <a:gd name="connsiteX9" fmla="*/ 289403 w 571820"/>
                <a:gd name="connsiteY9" fmla="*/ 1316717 h 1316717"/>
                <a:gd name="connsiteX10" fmla="*/ 287393 w 571820"/>
                <a:gd name="connsiteY10" fmla="*/ 1314890 h 1316717"/>
                <a:gd name="connsiteX11" fmla="*/ 285910 w 571820"/>
                <a:gd name="connsiteY11" fmla="*/ 1313542 h 1316717"/>
                <a:gd name="connsiteX12" fmla="*/ 282417 w 571820"/>
                <a:gd name="connsiteY12" fmla="*/ 1316717 h 1316717"/>
                <a:gd name="connsiteX13" fmla="*/ 282417 w 571820"/>
                <a:gd name="connsiteY13" fmla="*/ 1310367 h 1316717"/>
                <a:gd name="connsiteX14" fmla="*/ 262617 w 571820"/>
                <a:gd name="connsiteY14" fmla="*/ 1292372 h 1316717"/>
                <a:gd name="connsiteX15" fmla="*/ 0 w 571820"/>
                <a:gd name="connsiteY15" fmla="*/ 658358 h 1316717"/>
                <a:gd name="connsiteX16" fmla="*/ 262617 w 571820"/>
                <a:gd name="connsiteY16" fmla="*/ 24345 h 1316717"/>
                <a:gd name="connsiteX17" fmla="*/ 282417 w 571820"/>
                <a:gd name="connsiteY17" fmla="*/ 6349 h 13167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71820" h="1316717">
                  <a:moveTo>
                    <a:pt x="282417" y="0"/>
                  </a:moveTo>
                  <a:lnTo>
                    <a:pt x="285910" y="3175"/>
                  </a:lnTo>
                  <a:lnTo>
                    <a:pt x="287393" y="1827"/>
                  </a:lnTo>
                  <a:lnTo>
                    <a:pt x="289403" y="0"/>
                  </a:lnTo>
                  <a:lnTo>
                    <a:pt x="289403" y="6349"/>
                  </a:lnTo>
                  <a:lnTo>
                    <a:pt x="309203" y="24345"/>
                  </a:lnTo>
                  <a:cubicBezTo>
                    <a:pt x="471461" y="186603"/>
                    <a:pt x="571820" y="410761"/>
                    <a:pt x="571820" y="658359"/>
                  </a:cubicBezTo>
                  <a:cubicBezTo>
                    <a:pt x="571820" y="905956"/>
                    <a:pt x="471461" y="1130114"/>
                    <a:pt x="309203" y="1292372"/>
                  </a:cubicBezTo>
                  <a:lnTo>
                    <a:pt x="289403" y="1310368"/>
                  </a:lnTo>
                  <a:lnTo>
                    <a:pt x="289403" y="1316717"/>
                  </a:lnTo>
                  <a:lnTo>
                    <a:pt x="287393" y="1314890"/>
                  </a:lnTo>
                  <a:lnTo>
                    <a:pt x="285910" y="1313542"/>
                  </a:lnTo>
                  <a:lnTo>
                    <a:pt x="282417" y="1316717"/>
                  </a:lnTo>
                  <a:lnTo>
                    <a:pt x="282417" y="1310367"/>
                  </a:lnTo>
                  <a:lnTo>
                    <a:pt x="262617" y="1292372"/>
                  </a:lnTo>
                  <a:cubicBezTo>
                    <a:pt x="100359" y="1130113"/>
                    <a:pt x="0" y="905956"/>
                    <a:pt x="0" y="658358"/>
                  </a:cubicBezTo>
                  <a:cubicBezTo>
                    <a:pt x="0" y="410761"/>
                    <a:pt x="100359" y="186603"/>
                    <a:pt x="262617" y="24345"/>
                  </a:cubicBezTo>
                  <a:lnTo>
                    <a:pt x="282417" y="6349"/>
                  </a:lnTo>
                  <a:close/>
                </a:path>
              </a:pathLst>
            </a:custGeom>
            <a:solidFill>
              <a:schemeClr val="accent4">
                <a:alpha val="40000"/>
              </a:schemeClr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0B037EB3-1772-4BA8-A95A-E5DBDFEA32B0}"/>
                </a:ext>
              </a:extLst>
            </p:cNvPr>
            <p:cNvGrpSpPr/>
            <p:nvPr/>
          </p:nvGrpSpPr>
          <p:grpSpPr>
            <a:xfrm rot="2700000" flipH="1">
              <a:off x="10112436" y="4359902"/>
              <a:ext cx="571820" cy="1620000"/>
              <a:chOff x="8482785" y="4330454"/>
              <a:chExt cx="571820" cy="1620000"/>
            </a:xfrm>
          </p:grpSpPr>
          <p:sp>
            <p:nvSpPr>
              <p:cNvPr id="18" name="Freeform: Shape 17">
                <a:extLst>
                  <a:ext uri="{FF2B5EF4-FFF2-40B4-BE49-F238E27FC236}">
                    <a16:creationId xmlns:a16="http://schemas.microsoft.com/office/drawing/2014/main" id="{A1F47AC1-63D0-47F3-9728-1A0A0543494B}"/>
                  </a:ext>
                </a:extLst>
              </p:cNvPr>
              <p:cNvSpPr/>
              <p:nvPr/>
            </p:nvSpPr>
            <p:spPr>
              <a:xfrm>
                <a:off x="8482785" y="4333632"/>
                <a:ext cx="571820" cy="1311956"/>
              </a:xfrm>
              <a:custGeom>
                <a:avLst/>
                <a:gdLst>
                  <a:gd name="connsiteX0" fmla="*/ 282417 w 571820"/>
                  <a:gd name="connsiteY0" fmla="*/ 0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82417 w 571820"/>
                  <a:gd name="connsiteY0" fmla="*/ 6349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309203 w 571820"/>
                  <a:gd name="connsiteY4" fmla="*/ 24345 h 1316717"/>
                  <a:gd name="connsiteX5" fmla="*/ 571820 w 571820"/>
                  <a:gd name="connsiteY5" fmla="*/ 658359 h 1316717"/>
                  <a:gd name="connsiteX6" fmla="*/ 309203 w 571820"/>
                  <a:gd name="connsiteY6" fmla="*/ 1292372 h 1316717"/>
                  <a:gd name="connsiteX7" fmla="*/ 289403 w 571820"/>
                  <a:gd name="connsiteY7" fmla="*/ 1310368 h 1316717"/>
                  <a:gd name="connsiteX8" fmla="*/ 289403 w 571820"/>
                  <a:gd name="connsiteY8" fmla="*/ 1316717 h 1316717"/>
                  <a:gd name="connsiteX9" fmla="*/ 287393 w 571820"/>
                  <a:gd name="connsiteY9" fmla="*/ 1314890 h 1316717"/>
                  <a:gd name="connsiteX10" fmla="*/ 285910 w 571820"/>
                  <a:gd name="connsiteY10" fmla="*/ 1313542 h 1316717"/>
                  <a:gd name="connsiteX11" fmla="*/ 282417 w 571820"/>
                  <a:gd name="connsiteY11" fmla="*/ 1316717 h 1316717"/>
                  <a:gd name="connsiteX12" fmla="*/ 282417 w 571820"/>
                  <a:gd name="connsiteY12" fmla="*/ 1310367 h 1316717"/>
                  <a:gd name="connsiteX13" fmla="*/ 262617 w 571820"/>
                  <a:gd name="connsiteY13" fmla="*/ 1292372 h 1316717"/>
                  <a:gd name="connsiteX14" fmla="*/ 0 w 571820"/>
                  <a:gd name="connsiteY14" fmla="*/ 658358 h 1316717"/>
                  <a:gd name="connsiteX15" fmla="*/ 262617 w 571820"/>
                  <a:gd name="connsiteY15" fmla="*/ 24345 h 1316717"/>
                  <a:gd name="connsiteX0" fmla="*/ 262617 w 571820"/>
                  <a:gd name="connsiteY0" fmla="*/ 22518 h 1314890"/>
                  <a:gd name="connsiteX1" fmla="*/ 285910 w 571820"/>
                  <a:gd name="connsiteY1" fmla="*/ 1348 h 1314890"/>
                  <a:gd name="connsiteX2" fmla="*/ 287393 w 571820"/>
                  <a:gd name="connsiteY2" fmla="*/ 0 h 1314890"/>
                  <a:gd name="connsiteX3" fmla="*/ 309203 w 571820"/>
                  <a:gd name="connsiteY3" fmla="*/ 22518 h 1314890"/>
                  <a:gd name="connsiteX4" fmla="*/ 571820 w 571820"/>
                  <a:gd name="connsiteY4" fmla="*/ 656532 h 1314890"/>
                  <a:gd name="connsiteX5" fmla="*/ 309203 w 571820"/>
                  <a:gd name="connsiteY5" fmla="*/ 1290545 h 1314890"/>
                  <a:gd name="connsiteX6" fmla="*/ 289403 w 571820"/>
                  <a:gd name="connsiteY6" fmla="*/ 1308541 h 1314890"/>
                  <a:gd name="connsiteX7" fmla="*/ 289403 w 571820"/>
                  <a:gd name="connsiteY7" fmla="*/ 1314890 h 1314890"/>
                  <a:gd name="connsiteX8" fmla="*/ 287393 w 571820"/>
                  <a:gd name="connsiteY8" fmla="*/ 1313063 h 1314890"/>
                  <a:gd name="connsiteX9" fmla="*/ 285910 w 571820"/>
                  <a:gd name="connsiteY9" fmla="*/ 1311715 h 1314890"/>
                  <a:gd name="connsiteX10" fmla="*/ 282417 w 571820"/>
                  <a:gd name="connsiteY10" fmla="*/ 1314890 h 1314890"/>
                  <a:gd name="connsiteX11" fmla="*/ 282417 w 571820"/>
                  <a:gd name="connsiteY11" fmla="*/ 1308540 h 1314890"/>
                  <a:gd name="connsiteX12" fmla="*/ 262617 w 571820"/>
                  <a:gd name="connsiteY12" fmla="*/ 1290545 h 1314890"/>
                  <a:gd name="connsiteX13" fmla="*/ 0 w 571820"/>
                  <a:gd name="connsiteY13" fmla="*/ 656531 h 1314890"/>
                  <a:gd name="connsiteX14" fmla="*/ 262617 w 571820"/>
                  <a:gd name="connsiteY14" fmla="*/ 22518 h 1314890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82417 w 571820"/>
                  <a:gd name="connsiteY10" fmla="*/ 1307192 h 1313542"/>
                  <a:gd name="connsiteX11" fmla="*/ 262617 w 571820"/>
                  <a:gd name="connsiteY11" fmla="*/ 1289197 h 1313542"/>
                  <a:gd name="connsiteX12" fmla="*/ 0 w 571820"/>
                  <a:gd name="connsiteY12" fmla="*/ 655183 h 1313542"/>
                  <a:gd name="connsiteX13" fmla="*/ 262617 w 571820"/>
                  <a:gd name="connsiteY13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62617 w 571820"/>
                  <a:gd name="connsiteY10" fmla="*/ 1289197 h 1313542"/>
                  <a:gd name="connsiteX11" fmla="*/ 0 w 571820"/>
                  <a:gd name="connsiteY11" fmla="*/ 655183 h 1313542"/>
                  <a:gd name="connsiteX12" fmla="*/ 262617 w 571820"/>
                  <a:gd name="connsiteY12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62617 w 571820"/>
                  <a:gd name="connsiteY9" fmla="*/ 1289197 h 1313542"/>
                  <a:gd name="connsiteX10" fmla="*/ 0 w 571820"/>
                  <a:gd name="connsiteY10" fmla="*/ 655183 h 1313542"/>
                  <a:gd name="connsiteX11" fmla="*/ 262617 w 571820"/>
                  <a:gd name="connsiteY11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62617 w 571820"/>
                  <a:gd name="connsiteY8" fmla="*/ 1289197 h 1313542"/>
                  <a:gd name="connsiteX9" fmla="*/ 0 w 571820"/>
                  <a:gd name="connsiteY9" fmla="*/ 655183 h 1313542"/>
                  <a:gd name="connsiteX10" fmla="*/ 262617 w 571820"/>
                  <a:gd name="connsiteY10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62617 w 571820"/>
                  <a:gd name="connsiteY7" fmla="*/ 1289197 h 1313542"/>
                  <a:gd name="connsiteX8" fmla="*/ 0 w 571820"/>
                  <a:gd name="connsiteY8" fmla="*/ 655183 h 1313542"/>
                  <a:gd name="connsiteX9" fmla="*/ 262617 w 571820"/>
                  <a:gd name="connsiteY9" fmla="*/ 21170 h 1313542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9403 w 571820"/>
                  <a:gd name="connsiteY5" fmla="*/ 1307193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5832 w 571820"/>
                  <a:gd name="connsiteY5" fmla="*/ 1311956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11956"/>
                  <a:gd name="connsiteX1" fmla="*/ 285910 w 571820"/>
                  <a:gd name="connsiteY1" fmla="*/ 0 h 1311956"/>
                  <a:gd name="connsiteX2" fmla="*/ 309203 w 571820"/>
                  <a:gd name="connsiteY2" fmla="*/ 21170 h 1311956"/>
                  <a:gd name="connsiteX3" fmla="*/ 571820 w 571820"/>
                  <a:gd name="connsiteY3" fmla="*/ 655184 h 1311956"/>
                  <a:gd name="connsiteX4" fmla="*/ 309203 w 571820"/>
                  <a:gd name="connsiteY4" fmla="*/ 1289197 h 1311956"/>
                  <a:gd name="connsiteX5" fmla="*/ 285832 w 571820"/>
                  <a:gd name="connsiteY5" fmla="*/ 1311956 h 1311956"/>
                  <a:gd name="connsiteX6" fmla="*/ 262617 w 571820"/>
                  <a:gd name="connsiteY6" fmla="*/ 1289197 h 1311956"/>
                  <a:gd name="connsiteX7" fmla="*/ 0 w 571820"/>
                  <a:gd name="connsiteY7" fmla="*/ 655183 h 1311956"/>
                  <a:gd name="connsiteX8" fmla="*/ 262617 w 571820"/>
                  <a:gd name="connsiteY8" fmla="*/ 21170 h 13119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571820" h="1311956">
                    <a:moveTo>
                      <a:pt x="262617" y="21170"/>
                    </a:moveTo>
                    <a:lnTo>
                      <a:pt x="285910" y="0"/>
                    </a:lnTo>
                    <a:lnTo>
                      <a:pt x="309203" y="21170"/>
                    </a:lnTo>
                    <a:cubicBezTo>
                      <a:pt x="471461" y="183428"/>
                      <a:pt x="571820" y="407586"/>
                      <a:pt x="571820" y="655184"/>
                    </a:cubicBezTo>
                    <a:cubicBezTo>
                      <a:pt x="571820" y="902781"/>
                      <a:pt x="471461" y="1126939"/>
                      <a:pt x="309203" y="1289197"/>
                    </a:cubicBezTo>
                    <a:lnTo>
                      <a:pt x="285832" y="1311956"/>
                    </a:lnTo>
                    <a:lnTo>
                      <a:pt x="262617" y="1289197"/>
                    </a:lnTo>
                    <a:cubicBezTo>
                      <a:pt x="100359" y="1126938"/>
                      <a:pt x="0" y="902781"/>
                      <a:pt x="0" y="655183"/>
                    </a:cubicBezTo>
                    <a:cubicBezTo>
                      <a:pt x="0" y="407586"/>
                      <a:pt x="100359" y="183428"/>
                      <a:pt x="262617" y="21170"/>
                    </a:cubicBez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19" name="Straight Connector 18">
                <a:extLst>
                  <a:ext uri="{FF2B5EF4-FFF2-40B4-BE49-F238E27FC236}">
                    <a16:creationId xmlns:a16="http://schemas.microsoft.com/office/drawing/2014/main" id="{803A57D6-0C36-4560-A08A-16768551EF6F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8768695" y="4330454"/>
                <a:ext cx="0" cy="162000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21551096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EA217A-A229-4751-8D09-0CAD914F62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9DEA33-60C3-4B28-B3EF-E93D6D46A3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7D3B28-C66B-4279-AB67-2BC1D01239A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10/19/2020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28FF39-A0DA-4F77-9297-B83C86B575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D7D65A-9D4E-42F6-A8BF-1EEAFB1807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23567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017BB-B242-4CC6-887C-83E08CE2D5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2252663"/>
            <a:ext cx="4457700" cy="2349500"/>
          </a:xfrm>
        </p:spPr>
        <p:txBody>
          <a:bodyPr anchor="ctr" anchorCtr="0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695823-EA83-493F-8FEC-C72B5B9CF2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54800" y="2252664"/>
            <a:ext cx="4451348" cy="2349500"/>
          </a:xfrm>
        </p:spPr>
        <p:txBody>
          <a:bodyPr anchor="ctr" anchorCtr="0"/>
          <a:lstStyle>
            <a:lvl1pPr marL="0" indent="0">
              <a:buNone/>
              <a:defRPr sz="2400" i="1">
                <a:solidFill>
                  <a:schemeClr val="tx1">
                    <a:alpha val="7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E08E54-36BB-4AB4-BE1F-5FA8207BEA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10/19/2020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453A6A-C55A-40A1-A3BB-DB417047F5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D6E656-7AC0-4BD3-AFE5-4B5122E2F2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E9ABE19D-0B51-4388-93D1-0CD6B767115D}"/>
              </a:ext>
            </a:extLst>
          </p:cNvPr>
          <p:cNvGrpSpPr/>
          <p:nvPr/>
        </p:nvGrpSpPr>
        <p:grpSpPr>
          <a:xfrm>
            <a:off x="999771" y="932104"/>
            <a:ext cx="913428" cy="1032464"/>
            <a:chOff x="999771" y="932104"/>
            <a:chExt cx="913428" cy="1032464"/>
          </a:xfrm>
        </p:grpSpPr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46226ED6-7133-4222-9552-0EA4B1B3C9FB}"/>
                </a:ext>
              </a:extLst>
            </p:cNvPr>
            <p:cNvGrpSpPr/>
            <p:nvPr/>
          </p:nvGrpSpPr>
          <p:grpSpPr>
            <a:xfrm rot="8100000" flipV="1">
              <a:off x="1047457" y="1290386"/>
              <a:ext cx="865742" cy="628383"/>
              <a:chOff x="558167" y="958515"/>
              <a:chExt cx="865742" cy="628383"/>
            </a:xfrm>
            <a:solidFill>
              <a:schemeClr val="accent3"/>
            </a:solidFill>
          </p:grpSpPr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BE810E40-D42F-4034-93BA-54446465D20B}"/>
                  </a:ext>
                </a:extLst>
              </p:cNvPr>
              <p:cNvSpPr/>
              <p:nvPr/>
            </p:nvSpPr>
            <p:spPr>
              <a:xfrm rot="8100000" flipH="1">
                <a:off x="558167" y="1122160"/>
                <a:ext cx="464738" cy="464738"/>
              </a:xfrm>
              <a:custGeom>
                <a:avLst/>
                <a:gdLst>
                  <a:gd name="connsiteX0" fmla="*/ 446142 w 464738"/>
                  <a:gd name="connsiteY0" fmla="*/ 464738 h 464738"/>
                  <a:gd name="connsiteX1" fmla="*/ 130673 w 464738"/>
                  <a:gd name="connsiteY1" fmla="*/ 334066 h 464738"/>
                  <a:gd name="connsiteX2" fmla="*/ 0 w 464738"/>
                  <a:gd name="connsiteY2" fmla="*/ 18596 h 464738"/>
                  <a:gd name="connsiteX3" fmla="*/ 836 w 464738"/>
                  <a:gd name="connsiteY3" fmla="*/ 1089 h 464738"/>
                  <a:gd name="connsiteX4" fmla="*/ 606 w 464738"/>
                  <a:gd name="connsiteY4" fmla="*/ 859 h 464738"/>
                  <a:gd name="connsiteX5" fmla="*/ 848 w 464738"/>
                  <a:gd name="connsiteY5" fmla="*/ 848 h 464738"/>
                  <a:gd name="connsiteX6" fmla="*/ 859 w 464738"/>
                  <a:gd name="connsiteY6" fmla="*/ 606 h 464738"/>
                  <a:gd name="connsiteX7" fmla="*/ 1089 w 464738"/>
                  <a:gd name="connsiteY7" fmla="*/ 836 h 464738"/>
                  <a:gd name="connsiteX8" fmla="*/ 18596 w 464738"/>
                  <a:gd name="connsiteY8" fmla="*/ 0 h 464738"/>
                  <a:gd name="connsiteX9" fmla="*/ 334066 w 464738"/>
                  <a:gd name="connsiteY9" fmla="*/ 130672 h 464738"/>
                  <a:gd name="connsiteX10" fmla="*/ 464738 w 464738"/>
                  <a:gd name="connsiteY10" fmla="*/ 446142 h 464738"/>
                  <a:gd name="connsiteX11" fmla="*/ 463902 w 464738"/>
                  <a:gd name="connsiteY11" fmla="*/ 463650 h 464738"/>
                  <a:gd name="connsiteX12" fmla="*/ 464132 w 464738"/>
                  <a:gd name="connsiteY12" fmla="*/ 463880 h 464738"/>
                  <a:gd name="connsiteX13" fmla="*/ 463891 w 464738"/>
                  <a:gd name="connsiteY13" fmla="*/ 463892 h 464738"/>
                  <a:gd name="connsiteX14" fmla="*/ 463879 w 464738"/>
                  <a:gd name="connsiteY14" fmla="*/ 464132 h 464738"/>
                  <a:gd name="connsiteX15" fmla="*/ 463650 w 464738"/>
                  <a:gd name="connsiteY15" fmla="*/ 463903 h 464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8" h="464738">
                    <a:moveTo>
                      <a:pt x="446142" y="464738"/>
                    </a:moveTo>
                    <a:cubicBezTo>
                      <a:pt x="331965" y="464738"/>
                      <a:pt x="217787" y="421181"/>
                      <a:pt x="130673" y="334066"/>
                    </a:cubicBezTo>
                    <a:cubicBezTo>
                      <a:pt x="43558" y="246952"/>
                      <a:pt x="1" y="132774"/>
                      <a:pt x="0" y="18596"/>
                    </a:cubicBezTo>
                    <a:lnTo>
                      <a:pt x="836" y="1089"/>
                    </a:lnTo>
                    <a:lnTo>
                      <a:pt x="606" y="859"/>
                    </a:lnTo>
                    <a:lnTo>
                      <a:pt x="848" y="848"/>
                    </a:lnTo>
                    <a:lnTo>
                      <a:pt x="859" y="606"/>
                    </a:lnTo>
                    <a:lnTo>
                      <a:pt x="1089" y="836"/>
                    </a:lnTo>
                    <a:lnTo>
                      <a:pt x="18596" y="0"/>
                    </a:lnTo>
                    <a:cubicBezTo>
                      <a:pt x="132774" y="0"/>
                      <a:pt x="246951" y="43557"/>
                      <a:pt x="334066" y="130672"/>
                    </a:cubicBezTo>
                    <a:cubicBezTo>
                      <a:pt x="421181" y="217787"/>
                      <a:pt x="464738" y="331964"/>
                      <a:pt x="464738" y="446142"/>
                    </a:cubicBezTo>
                    <a:lnTo>
                      <a:pt x="463902" y="463650"/>
                    </a:lnTo>
                    <a:lnTo>
                      <a:pt x="464132" y="463880"/>
                    </a:lnTo>
                    <a:lnTo>
                      <a:pt x="463891" y="463892"/>
                    </a:lnTo>
                    <a:lnTo>
                      <a:pt x="463879" y="464132"/>
                    </a:lnTo>
                    <a:lnTo>
                      <a:pt x="463650" y="463903"/>
                    </a:lnTo>
                    <a:close/>
                  </a:path>
                </a:pathLst>
              </a:custGeom>
              <a:solidFill>
                <a:schemeClr val="accent4">
                  <a:alpha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60F6BFC2-CA89-42B8-8A5A-E9F26BA87FBB}"/>
                  </a:ext>
                </a:extLst>
              </p:cNvPr>
              <p:cNvSpPr/>
              <p:nvPr/>
            </p:nvSpPr>
            <p:spPr>
              <a:xfrm rot="5400000" flipH="1">
                <a:off x="959170" y="958515"/>
                <a:ext cx="464739" cy="464739"/>
              </a:xfrm>
              <a:custGeom>
                <a:avLst/>
                <a:gdLst>
                  <a:gd name="connsiteX0" fmla="*/ 464132 w 464739"/>
                  <a:gd name="connsiteY0" fmla="*/ 463881 h 464739"/>
                  <a:gd name="connsiteX1" fmla="*/ 463891 w 464739"/>
                  <a:gd name="connsiteY1" fmla="*/ 463892 h 464739"/>
                  <a:gd name="connsiteX2" fmla="*/ 463880 w 464739"/>
                  <a:gd name="connsiteY2" fmla="*/ 464132 h 464739"/>
                  <a:gd name="connsiteX3" fmla="*/ 463651 w 464739"/>
                  <a:gd name="connsiteY3" fmla="*/ 463904 h 464739"/>
                  <a:gd name="connsiteX4" fmla="*/ 446142 w 464739"/>
                  <a:gd name="connsiteY4" fmla="*/ 464739 h 464739"/>
                  <a:gd name="connsiteX5" fmla="*/ 130673 w 464739"/>
                  <a:gd name="connsiteY5" fmla="*/ 334067 h 464739"/>
                  <a:gd name="connsiteX6" fmla="*/ 0 w 464739"/>
                  <a:gd name="connsiteY6" fmla="*/ 18597 h 464739"/>
                  <a:gd name="connsiteX7" fmla="*/ 836 w 464739"/>
                  <a:gd name="connsiteY7" fmla="*/ 1089 h 464739"/>
                  <a:gd name="connsiteX8" fmla="*/ 607 w 464739"/>
                  <a:gd name="connsiteY8" fmla="*/ 859 h 464739"/>
                  <a:gd name="connsiteX9" fmla="*/ 848 w 464739"/>
                  <a:gd name="connsiteY9" fmla="*/ 848 h 464739"/>
                  <a:gd name="connsiteX10" fmla="*/ 859 w 464739"/>
                  <a:gd name="connsiteY10" fmla="*/ 607 h 464739"/>
                  <a:gd name="connsiteX11" fmla="*/ 1089 w 464739"/>
                  <a:gd name="connsiteY11" fmla="*/ 836 h 464739"/>
                  <a:gd name="connsiteX12" fmla="*/ 18597 w 464739"/>
                  <a:gd name="connsiteY12" fmla="*/ 0 h 464739"/>
                  <a:gd name="connsiteX13" fmla="*/ 334067 w 464739"/>
                  <a:gd name="connsiteY13" fmla="*/ 130672 h 464739"/>
                  <a:gd name="connsiteX14" fmla="*/ 464739 w 464739"/>
                  <a:gd name="connsiteY14" fmla="*/ 446142 h 464739"/>
                  <a:gd name="connsiteX15" fmla="*/ 463903 w 464739"/>
                  <a:gd name="connsiteY15" fmla="*/ 463652 h 4647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9" h="464739">
                    <a:moveTo>
                      <a:pt x="464132" y="463881"/>
                    </a:moveTo>
                    <a:lnTo>
                      <a:pt x="463891" y="463892"/>
                    </a:lnTo>
                    <a:lnTo>
                      <a:pt x="463880" y="464132"/>
                    </a:lnTo>
                    <a:lnTo>
                      <a:pt x="463651" y="463904"/>
                    </a:lnTo>
                    <a:lnTo>
                      <a:pt x="446142" y="464739"/>
                    </a:lnTo>
                    <a:cubicBezTo>
                      <a:pt x="331965" y="464739"/>
                      <a:pt x="217787" y="421182"/>
                      <a:pt x="130673" y="334067"/>
                    </a:cubicBezTo>
                    <a:cubicBezTo>
                      <a:pt x="43558" y="246953"/>
                      <a:pt x="1" y="132775"/>
                      <a:pt x="0" y="18597"/>
                    </a:cubicBezTo>
                    <a:lnTo>
                      <a:pt x="836" y="1089"/>
                    </a:lnTo>
                    <a:lnTo>
                      <a:pt x="607" y="859"/>
                    </a:lnTo>
                    <a:lnTo>
                      <a:pt x="848" y="848"/>
                    </a:lnTo>
                    <a:lnTo>
                      <a:pt x="859" y="607"/>
                    </a:lnTo>
                    <a:lnTo>
                      <a:pt x="1089" y="836"/>
                    </a:lnTo>
                    <a:lnTo>
                      <a:pt x="18597" y="0"/>
                    </a:lnTo>
                    <a:cubicBezTo>
                      <a:pt x="132775" y="0"/>
                      <a:pt x="246952" y="43557"/>
                      <a:pt x="334067" y="130672"/>
                    </a:cubicBezTo>
                    <a:cubicBezTo>
                      <a:pt x="421182" y="217787"/>
                      <a:pt x="464739" y="331964"/>
                      <a:pt x="464739" y="446142"/>
                    </a:cubicBezTo>
                    <a:lnTo>
                      <a:pt x="463903" y="463652"/>
                    </a:lnTo>
                    <a:close/>
                  </a:path>
                </a:pathLst>
              </a:custGeom>
              <a:solidFill>
                <a:schemeClr val="accent4">
                  <a:alpha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solidFill>
                    <a:schemeClr val="tx1"/>
                  </a:solidFill>
                </a:endParaRPr>
              </a:p>
            </p:txBody>
          </p:sp>
        </p:grpSp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1CA36485-DC1D-48C9-91B2-425DBC66D471}"/>
                </a:ext>
              </a:extLst>
            </p:cNvPr>
            <p:cNvGrpSpPr/>
            <p:nvPr/>
          </p:nvGrpSpPr>
          <p:grpSpPr>
            <a:xfrm rot="10800000" flipH="1" flipV="1">
              <a:off x="999771" y="932104"/>
              <a:ext cx="864005" cy="1032464"/>
              <a:chOff x="2207971" y="2384401"/>
              <a:chExt cx="864005" cy="1032464"/>
            </a:xfrm>
          </p:grpSpPr>
          <p:sp>
            <p:nvSpPr>
              <p:cNvPr id="23" name="Freeform: Shape 22">
                <a:extLst>
                  <a:ext uri="{FF2B5EF4-FFF2-40B4-BE49-F238E27FC236}">
                    <a16:creationId xmlns:a16="http://schemas.microsoft.com/office/drawing/2014/main" id="{0ACF276E-196C-4923-B7D1-48A8E6A1669C}"/>
                  </a:ext>
                </a:extLst>
              </p:cNvPr>
              <p:cNvSpPr/>
              <p:nvPr/>
            </p:nvSpPr>
            <p:spPr>
              <a:xfrm rot="13500000">
                <a:off x="2207971" y="2856305"/>
                <a:ext cx="464739" cy="464739"/>
              </a:xfrm>
              <a:custGeom>
                <a:avLst/>
                <a:gdLst>
                  <a:gd name="connsiteX0" fmla="*/ 464132 w 464739"/>
                  <a:gd name="connsiteY0" fmla="*/ 463881 h 464739"/>
                  <a:gd name="connsiteX1" fmla="*/ 463891 w 464739"/>
                  <a:gd name="connsiteY1" fmla="*/ 463892 h 464739"/>
                  <a:gd name="connsiteX2" fmla="*/ 463880 w 464739"/>
                  <a:gd name="connsiteY2" fmla="*/ 464132 h 464739"/>
                  <a:gd name="connsiteX3" fmla="*/ 463651 w 464739"/>
                  <a:gd name="connsiteY3" fmla="*/ 463904 h 464739"/>
                  <a:gd name="connsiteX4" fmla="*/ 446142 w 464739"/>
                  <a:gd name="connsiteY4" fmla="*/ 464739 h 464739"/>
                  <a:gd name="connsiteX5" fmla="*/ 130673 w 464739"/>
                  <a:gd name="connsiteY5" fmla="*/ 334067 h 464739"/>
                  <a:gd name="connsiteX6" fmla="*/ 0 w 464739"/>
                  <a:gd name="connsiteY6" fmla="*/ 18597 h 464739"/>
                  <a:gd name="connsiteX7" fmla="*/ 836 w 464739"/>
                  <a:gd name="connsiteY7" fmla="*/ 1089 h 464739"/>
                  <a:gd name="connsiteX8" fmla="*/ 607 w 464739"/>
                  <a:gd name="connsiteY8" fmla="*/ 859 h 464739"/>
                  <a:gd name="connsiteX9" fmla="*/ 848 w 464739"/>
                  <a:gd name="connsiteY9" fmla="*/ 848 h 464739"/>
                  <a:gd name="connsiteX10" fmla="*/ 859 w 464739"/>
                  <a:gd name="connsiteY10" fmla="*/ 607 h 464739"/>
                  <a:gd name="connsiteX11" fmla="*/ 1089 w 464739"/>
                  <a:gd name="connsiteY11" fmla="*/ 836 h 464739"/>
                  <a:gd name="connsiteX12" fmla="*/ 18597 w 464739"/>
                  <a:gd name="connsiteY12" fmla="*/ 0 h 464739"/>
                  <a:gd name="connsiteX13" fmla="*/ 334067 w 464739"/>
                  <a:gd name="connsiteY13" fmla="*/ 130672 h 464739"/>
                  <a:gd name="connsiteX14" fmla="*/ 464739 w 464739"/>
                  <a:gd name="connsiteY14" fmla="*/ 446142 h 464739"/>
                  <a:gd name="connsiteX15" fmla="*/ 463903 w 464739"/>
                  <a:gd name="connsiteY15" fmla="*/ 463652 h 4647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9" h="464739">
                    <a:moveTo>
                      <a:pt x="464132" y="463881"/>
                    </a:moveTo>
                    <a:lnTo>
                      <a:pt x="463891" y="463892"/>
                    </a:lnTo>
                    <a:lnTo>
                      <a:pt x="463880" y="464132"/>
                    </a:lnTo>
                    <a:lnTo>
                      <a:pt x="463651" y="463904"/>
                    </a:lnTo>
                    <a:lnTo>
                      <a:pt x="446142" y="464739"/>
                    </a:lnTo>
                    <a:cubicBezTo>
                      <a:pt x="331965" y="464739"/>
                      <a:pt x="217787" y="421182"/>
                      <a:pt x="130673" y="334067"/>
                    </a:cubicBezTo>
                    <a:cubicBezTo>
                      <a:pt x="43558" y="246953"/>
                      <a:pt x="1" y="132775"/>
                      <a:pt x="0" y="18597"/>
                    </a:cubicBezTo>
                    <a:lnTo>
                      <a:pt x="836" y="1089"/>
                    </a:lnTo>
                    <a:lnTo>
                      <a:pt x="607" y="859"/>
                    </a:lnTo>
                    <a:lnTo>
                      <a:pt x="848" y="848"/>
                    </a:lnTo>
                    <a:lnTo>
                      <a:pt x="859" y="607"/>
                    </a:lnTo>
                    <a:lnTo>
                      <a:pt x="1089" y="836"/>
                    </a:lnTo>
                    <a:lnTo>
                      <a:pt x="18597" y="0"/>
                    </a:lnTo>
                    <a:cubicBezTo>
                      <a:pt x="132775" y="0"/>
                      <a:pt x="246952" y="43557"/>
                      <a:pt x="334067" y="130672"/>
                    </a:cubicBezTo>
                    <a:cubicBezTo>
                      <a:pt x="421182" y="217787"/>
                      <a:pt x="464739" y="331964"/>
                      <a:pt x="464739" y="446142"/>
                    </a:cubicBezTo>
                    <a:lnTo>
                      <a:pt x="463903" y="463652"/>
                    </a:ln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24" name="Freeform: Shape 23">
                <a:extLst>
                  <a:ext uri="{FF2B5EF4-FFF2-40B4-BE49-F238E27FC236}">
                    <a16:creationId xmlns:a16="http://schemas.microsoft.com/office/drawing/2014/main" id="{FFE3686C-DFF6-4995-81B8-FA38F5BB0401}"/>
                  </a:ext>
                </a:extLst>
              </p:cNvPr>
              <p:cNvSpPr/>
              <p:nvPr/>
            </p:nvSpPr>
            <p:spPr>
              <a:xfrm rot="10800000">
                <a:off x="2607238" y="2688467"/>
                <a:ext cx="464738" cy="464738"/>
              </a:xfrm>
              <a:custGeom>
                <a:avLst/>
                <a:gdLst>
                  <a:gd name="connsiteX0" fmla="*/ 446142 w 464738"/>
                  <a:gd name="connsiteY0" fmla="*/ 464738 h 464738"/>
                  <a:gd name="connsiteX1" fmla="*/ 130673 w 464738"/>
                  <a:gd name="connsiteY1" fmla="*/ 334066 h 464738"/>
                  <a:gd name="connsiteX2" fmla="*/ 0 w 464738"/>
                  <a:gd name="connsiteY2" fmla="*/ 18596 h 464738"/>
                  <a:gd name="connsiteX3" fmla="*/ 836 w 464738"/>
                  <a:gd name="connsiteY3" fmla="*/ 1089 h 464738"/>
                  <a:gd name="connsiteX4" fmla="*/ 606 w 464738"/>
                  <a:gd name="connsiteY4" fmla="*/ 859 h 464738"/>
                  <a:gd name="connsiteX5" fmla="*/ 848 w 464738"/>
                  <a:gd name="connsiteY5" fmla="*/ 848 h 464738"/>
                  <a:gd name="connsiteX6" fmla="*/ 859 w 464738"/>
                  <a:gd name="connsiteY6" fmla="*/ 606 h 464738"/>
                  <a:gd name="connsiteX7" fmla="*/ 1089 w 464738"/>
                  <a:gd name="connsiteY7" fmla="*/ 836 h 464738"/>
                  <a:gd name="connsiteX8" fmla="*/ 18596 w 464738"/>
                  <a:gd name="connsiteY8" fmla="*/ 0 h 464738"/>
                  <a:gd name="connsiteX9" fmla="*/ 334066 w 464738"/>
                  <a:gd name="connsiteY9" fmla="*/ 130672 h 464738"/>
                  <a:gd name="connsiteX10" fmla="*/ 464738 w 464738"/>
                  <a:gd name="connsiteY10" fmla="*/ 446142 h 464738"/>
                  <a:gd name="connsiteX11" fmla="*/ 463902 w 464738"/>
                  <a:gd name="connsiteY11" fmla="*/ 463650 h 464738"/>
                  <a:gd name="connsiteX12" fmla="*/ 464132 w 464738"/>
                  <a:gd name="connsiteY12" fmla="*/ 463880 h 464738"/>
                  <a:gd name="connsiteX13" fmla="*/ 463891 w 464738"/>
                  <a:gd name="connsiteY13" fmla="*/ 463892 h 464738"/>
                  <a:gd name="connsiteX14" fmla="*/ 463879 w 464738"/>
                  <a:gd name="connsiteY14" fmla="*/ 464132 h 464738"/>
                  <a:gd name="connsiteX15" fmla="*/ 463650 w 464738"/>
                  <a:gd name="connsiteY15" fmla="*/ 463903 h 464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8" h="464738">
                    <a:moveTo>
                      <a:pt x="446142" y="464738"/>
                    </a:moveTo>
                    <a:cubicBezTo>
                      <a:pt x="331965" y="464738"/>
                      <a:pt x="217787" y="421181"/>
                      <a:pt x="130673" y="334066"/>
                    </a:cubicBezTo>
                    <a:cubicBezTo>
                      <a:pt x="43558" y="246952"/>
                      <a:pt x="1" y="132774"/>
                      <a:pt x="0" y="18596"/>
                    </a:cubicBezTo>
                    <a:lnTo>
                      <a:pt x="836" y="1089"/>
                    </a:lnTo>
                    <a:lnTo>
                      <a:pt x="606" y="859"/>
                    </a:lnTo>
                    <a:lnTo>
                      <a:pt x="848" y="848"/>
                    </a:lnTo>
                    <a:lnTo>
                      <a:pt x="859" y="606"/>
                    </a:lnTo>
                    <a:lnTo>
                      <a:pt x="1089" y="836"/>
                    </a:lnTo>
                    <a:lnTo>
                      <a:pt x="18596" y="0"/>
                    </a:lnTo>
                    <a:cubicBezTo>
                      <a:pt x="132774" y="0"/>
                      <a:pt x="246951" y="43557"/>
                      <a:pt x="334066" y="130672"/>
                    </a:cubicBezTo>
                    <a:cubicBezTo>
                      <a:pt x="421181" y="217787"/>
                      <a:pt x="464738" y="331964"/>
                      <a:pt x="464738" y="446142"/>
                    </a:cubicBezTo>
                    <a:lnTo>
                      <a:pt x="463902" y="463650"/>
                    </a:lnTo>
                    <a:lnTo>
                      <a:pt x="464132" y="463880"/>
                    </a:lnTo>
                    <a:lnTo>
                      <a:pt x="463891" y="463892"/>
                    </a:lnTo>
                    <a:lnTo>
                      <a:pt x="463879" y="464132"/>
                    </a:lnTo>
                    <a:lnTo>
                      <a:pt x="463650" y="463903"/>
                    </a:ln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25" name="Group 24">
                <a:extLst>
                  <a:ext uri="{FF2B5EF4-FFF2-40B4-BE49-F238E27FC236}">
                    <a16:creationId xmlns:a16="http://schemas.microsoft.com/office/drawing/2014/main" id="{9DCBF653-CCB9-47B2-9DD9-68847A45D82D}"/>
                  </a:ext>
                </a:extLst>
              </p:cNvPr>
              <p:cNvGrpSpPr/>
              <p:nvPr/>
            </p:nvGrpSpPr>
            <p:grpSpPr>
              <a:xfrm>
                <a:off x="2440769" y="2384401"/>
                <a:ext cx="313009" cy="1032464"/>
                <a:chOff x="2440769" y="2384401"/>
                <a:chExt cx="313009" cy="1032464"/>
              </a:xfrm>
            </p:grpSpPr>
            <p:cxnSp>
              <p:nvCxnSpPr>
                <p:cNvPr id="26" name="Straight Connector 25">
                  <a:extLst>
                    <a:ext uri="{FF2B5EF4-FFF2-40B4-BE49-F238E27FC236}">
                      <a16:creationId xmlns:a16="http://schemas.microsoft.com/office/drawing/2014/main" id="{7F081A1F-C7C9-4907-AAED-B4E9B64973FB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rot="10800000" flipH="1">
                  <a:off x="2440769" y="2516865"/>
                  <a:ext cx="0" cy="90000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7" name="Straight Connector 26">
                  <a:extLst>
                    <a:ext uri="{FF2B5EF4-FFF2-40B4-BE49-F238E27FC236}">
                      <a16:creationId xmlns:a16="http://schemas.microsoft.com/office/drawing/2014/main" id="{34F8F89A-0719-4D9A-8379-9EEBD7201052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rot="8100000" flipH="1">
                  <a:off x="2753778" y="2384401"/>
                  <a:ext cx="0" cy="90000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E7AA5779-FF0F-4ACF-A56C-710A4CDEC8A3}"/>
              </a:ext>
            </a:extLst>
          </p:cNvPr>
          <p:cNvGrpSpPr/>
          <p:nvPr/>
        </p:nvGrpSpPr>
        <p:grpSpPr>
          <a:xfrm>
            <a:off x="1437136" y="649304"/>
            <a:ext cx="388541" cy="388541"/>
            <a:chOff x="5752675" y="5440856"/>
            <a:chExt cx="388541" cy="388541"/>
          </a:xfrm>
        </p:grpSpPr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5F0ADB13-4626-4F84-B513-0B58E65C248E}"/>
                </a:ext>
              </a:extLst>
            </p:cNvPr>
            <p:cNvSpPr/>
            <p:nvPr/>
          </p:nvSpPr>
          <p:spPr>
            <a:xfrm rot="10800000">
              <a:off x="5800801" y="5488982"/>
              <a:ext cx="340415" cy="340415"/>
            </a:xfrm>
            <a:prstGeom prst="ellipse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32" name="Oval 31">
              <a:extLst>
                <a:ext uri="{FF2B5EF4-FFF2-40B4-BE49-F238E27FC236}">
                  <a16:creationId xmlns:a16="http://schemas.microsoft.com/office/drawing/2014/main" id="{AF46BC46-AD78-4932-95BA-D3009154CA7A}"/>
                </a:ext>
              </a:extLst>
            </p:cNvPr>
            <p:cNvSpPr/>
            <p:nvPr/>
          </p:nvSpPr>
          <p:spPr>
            <a:xfrm>
              <a:off x="5752675" y="5440856"/>
              <a:ext cx="340415" cy="340415"/>
            </a:xfrm>
            <a:prstGeom prst="ellipse">
              <a:avLst/>
            </a:pr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</p:grp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D38118F0-6EA8-4901-9161-9101C6DDD97E}"/>
              </a:ext>
            </a:extLst>
          </p:cNvPr>
          <p:cNvCxnSpPr>
            <a:cxnSpLocks/>
          </p:cNvCxnSpPr>
          <p:nvPr/>
        </p:nvCxnSpPr>
        <p:spPr>
          <a:xfrm rot="16200000" flipH="1">
            <a:off x="5826000" y="342900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366244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D013D-A80D-4455-B886-0C3448294C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99D3AB-20B9-4D90-8106-506F443682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85850" y="1790700"/>
            <a:ext cx="474015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5F9DF39-257F-4C10-A7B4-1AA1C66F28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66000" y="1790700"/>
            <a:ext cx="474015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0E57E5E-B324-4633-AB65-4A53498B9FA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10/19/2020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42A16D-8423-4C91-B839-F95380250F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3AD46B-C875-4F91-8991-4A4E5D768D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3862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5170C3-74D3-4445-A879-4F7CF42ED2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1011238"/>
            <a:ext cx="10026650" cy="655637"/>
          </a:xfrm>
        </p:spPr>
        <p:txBody>
          <a:bodyPr>
            <a:normAutofit/>
          </a:bodyPr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B64494-3C1C-49FE-ADB2-6F41CEEA82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9500" y="1854200"/>
            <a:ext cx="4741200" cy="553998"/>
          </a:xfrm>
        </p:spPr>
        <p:txBody>
          <a:bodyPr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8EE19A6-8340-43A4-9B30-A27DEB9E2BF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9500" y="2525561"/>
            <a:ext cx="4741200" cy="32434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B9D4B31-0090-483A-BF84-CEA2B22D51D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64950" y="1854200"/>
            <a:ext cx="4741200" cy="553998"/>
          </a:xfrm>
        </p:spPr>
        <p:txBody>
          <a:bodyPr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08DB9E9-0BD8-4F85-9342-5C5BA0D35CE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64950" y="2525560"/>
            <a:ext cx="4741200" cy="32434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2AE3D3E-6168-45C3-BAB4-04FFFB98354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10/19/2020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A8F8D02-7CCF-4321-847A-CD553E52A3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F966368-2A9A-4617-A2A9-E4E9ACD063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974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90855A-C7D7-455F-BD47-AB4221DD02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1079500"/>
            <a:ext cx="10026650" cy="4689475"/>
          </a:xfrm>
        </p:spPr>
        <p:txBody>
          <a:bodyPr anchor="ctr"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629F6FD-C2F8-4688-B52A-ED76F48B8B4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10/19/2020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358F0F-237C-4F8E-A5A7-48269F700B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8C3629E-70C3-44A4-A268-2194CD424A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20644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F0232D4-EC56-49D3-B967-D972B5E5E2C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10/19/2020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2C3171-136A-405F-B1CF-C0DAFAA21E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523E7E-BA29-40D2-BE24-10E7F70504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11106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3607EF-706F-47DD-B487-7C3E4EDE19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1607" y="1011238"/>
            <a:ext cx="3906000" cy="1292400"/>
          </a:xfrm>
        </p:spPr>
        <p:txBody>
          <a:bodyPr anchor="t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298442-7D9F-4D62-866B-FBA382F06C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37200" y="955230"/>
            <a:ext cx="5583193" cy="4813745"/>
          </a:xfrm>
        </p:spPr>
        <p:txBody>
          <a:bodyPr/>
          <a:lstStyle>
            <a:lvl1pPr marL="0" indent="0">
              <a:lnSpc>
                <a:spcPct val="100000"/>
              </a:lnSpc>
              <a:buFontTx/>
              <a:buNone/>
              <a:defRPr sz="4800"/>
            </a:lvl1pPr>
            <a:lvl2pPr marL="0">
              <a:lnSpc>
                <a:spcPct val="100000"/>
              </a:lnSpc>
              <a:defRPr sz="4800"/>
            </a:lvl2pPr>
            <a:lvl3pPr marL="0" indent="0">
              <a:buNone/>
              <a:defRPr sz="2000"/>
            </a:lvl3pPr>
            <a:lvl4pPr marL="0">
              <a:defRPr sz="2000"/>
            </a:lvl4pPr>
            <a:lvl5pPr marL="360000"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67D1DB7-AC43-460E-B3C5-9F8B37D1B50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79499" y="2664000"/>
            <a:ext cx="3905999" cy="310680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0C5DE9-6995-4F6E-AF64-6CE9A677971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10/19/2020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8BC655-2B4D-48CA-90B9-740400332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314A7E0-1D83-4CE0-9FFE-3EEE2B3C2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46582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F7F85-950A-4BED-AE31-5C85DE4FA4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1" y="1011238"/>
            <a:ext cx="3905250" cy="1292662"/>
          </a:xfrm>
        </p:spPr>
        <p:txBody>
          <a:bodyPr anchor="t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813A008-3741-4305-8A06-C0D8404A32B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37200" y="531813"/>
            <a:ext cx="6113812" cy="578484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F2ADC63-3365-4920-AF26-600F4D2EA57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79500" y="2663825"/>
            <a:ext cx="3905250" cy="310515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C161BE-EF8B-4F4D-8197-61442EBC46B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10/19/2020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D37897-BFE5-414E-9334-53116988DC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5BF024-9A20-4B80-976D-420DCCD161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90648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AB794F-0C7D-47A6-A355-9B54F3A082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518BEFC-5F95-43C3-A662-CF24426CB37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79500" y="1790700"/>
            <a:ext cx="10026650" cy="39782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020A41-C226-41AB-8766-C9BF3E9BF9D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10/19/2020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7795E9-017B-4505-810D-A5F553A56B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26A1BD-3429-4C11-B230-8AD083EC3E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46269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EA11CA2-18BF-408B-A40C-B43A0A7B80F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899079" y="1079500"/>
            <a:ext cx="1292662" cy="4689476"/>
          </a:xfrm>
        </p:spPr>
        <p:txBody>
          <a:bodyPr vert="eaVer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E424B6-12FC-41A1-AF7C-7E3931D9720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79499" y="1079500"/>
            <a:ext cx="8495943" cy="468947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5CF957-F921-48CF-97FE-91190C1AE9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10/19/2020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53F49D-6E0C-47F7-BAAD-A427913DC4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38A122-F390-46CF-BECF-3AE05CA585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39001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C700152-D18D-4405-8FB2-5985831B57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1011238"/>
            <a:ext cx="10026650" cy="655637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2E92E1-0C4A-474E-8E29-8DB404101B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9500" y="1790700"/>
            <a:ext cx="10026650" cy="3978275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22E245-B48B-4526-8D2D-9475E64B062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algn="l">
              <a:defRPr sz="1000" cap="all" spc="300" baseline="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64F0E216-BA48-4F04-AC4F-645AA0DD6AC6}" type="datetimeFigureOut">
              <a:rPr lang="en-US" smtClean="0"/>
              <a:pPr/>
              <a:t>10/19/2020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A0FE5C-A494-40F2-A357-786AFFA6318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algn="ctr">
              <a:defRPr sz="1000" cap="all" spc="300" baseline="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4686A1-EDE2-44D9-A671-F708A6F883D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algn="r">
              <a:defRPr sz="1000" cap="all" spc="300" baseline="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D39607A7-8386-47DB-8578-DDEDD194E5D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930550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43" r:id="rId1"/>
    <p:sldLayoutId id="2147483744" r:id="rId2"/>
    <p:sldLayoutId id="2147483745" r:id="rId3"/>
    <p:sldLayoutId id="2147483746" r:id="rId4"/>
    <p:sldLayoutId id="2147483747" r:id="rId5"/>
    <p:sldLayoutId id="2147483737" r:id="rId6"/>
    <p:sldLayoutId id="2147483742" r:id="rId7"/>
    <p:sldLayoutId id="2147483738" r:id="rId8"/>
    <p:sldLayoutId id="2147483739" r:id="rId9"/>
    <p:sldLayoutId id="2147483740" r:id="rId10"/>
    <p:sldLayoutId id="2147483741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kern="1200" cap="all" spc="4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60000" indent="-360000" algn="l" defTabSz="914400" rtl="0" eaLnBrk="1" latinLnBrk="0" hangingPunct="1">
        <a:lnSpc>
          <a:spcPct val="125000"/>
        </a:lnSpc>
        <a:spcBef>
          <a:spcPts val="1000"/>
        </a:spcBef>
        <a:buClr>
          <a:schemeClr val="accent1">
            <a:lumMod val="60000"/>
            <a:lumOff val="40000"/>
          </a:schemeClr>
        </a:buClr>
        <a:buFont typeface="Wingdings" panose="05000000000000000000" pitchFamily="2" charset="2"/>
        <a:buChar char="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1pPr>
      <a:lvl2pPr marL="360000" indent="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Tx/>
        <a:buNone/>
        <a:defRPr sz="2000" i="1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2pPr>
      <a:lvl3pPr marL="1080000" indent="-36000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 typeface="Wingdings" panose="05000000000000000000" pitchFamily="2" charset="2"/>
        <a:buChar char="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3pPr>
      <a:lvl4pPr marL="1080000" indent="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Tx/>
        <a:buNone/>
        <a:defRPr sz="2000" i="1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4pPr>
      <a:lvl5pPr marL="1800000" indent="-36000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 typeface="Wingdings" panose="05000000000000000000" pitchFamily="2" charset="2"/>
        <a:buChar char="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7">
            <a:extLst>
              <a:ext uri="{FF2B5EF4-FFF2-40B4-BE49-F238E27FC236}">
                <a16:creationId xmlns:a16="http://schemas.microsoft.com/office/drawing/2014/main" id="{CA5B2A81-2C8E-4963-AFD4-E539D168B47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654795" y="1079500"/>
            <a:ext cx="4449086" cy="2138400"/>
          </a:xfrm>
        </p:spPr>
        <p:txBody>
          <a:bodyPr>
            <a:normAutofit/>
          </a:bodyPr>
          <a:lstStyle/>
          <a:p>
            <a:r>
              <a:rPr lang="en-GB">
                <a:cs typeface="Calibri Light"/>
              </a:rPr>
              <a:t>Creativity and Madness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52526" y="4113213"/>
            <a:ext cx="4453624" cy="165576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/>
              <a:t>Tuesday Seminar</a:t>
            </a:r>
            <a:endParaRPr lang="en-GB"/>
          </a:p>
        </p:txBody>
      </p:sp>
      <p:pic>
        <p:nvPicPr>
          <p:cNvPr id="6" name="Picture 3">
            <a:extLst>
              <a:ext uri="{FF2B5EF4-FFF2-40B4-BE49-F238E27FC236}">
                <a16:creationId xmlns:a16="http://schemas.microsoft.com/office/drawing/2014/main" id="{7E654097-5D3E-42EA-9EDF-3EF694DD8D8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5176" r="389" b="-4"/>
          <a:stretch/>
        </p:blipFill>
        <p:spPr>
          <a:xfrm>
            <a:off x="1115985" y="540000"/>
            <a:ext cx="3846221" cy="5778000"/>
          </a:xfrm>
          <a:prstGeom prst="rect">
            <a:avLst/>
          </a:prstGeom>
        </p:spPr>
      </p:pic>
      <p:cxnSp>
        <p:nvCxnSpPr>
          <p:cNvPr id="16" name="Straight Connector 19">
            <a:extLst>
              <a:ext uri="{FF2B5EF4-FFF2-40B4-BE49-F238E27FC236}">
                <a16:creationId xmlns:a16="http://schemas.microsoft.com/office/drawing/2014/main" id="{9E7C23BC-DAA6-40E1-8166-B8C4439D143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09338" y="369087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6F5038-28F2-41CA-946C-A5EDDB989E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A9791E-CFF2-43ED-AB6C-7A061DC81E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59410" indent="-359410"/>
            <a:r>
              <a:rPr lang="en-GB" dirty="0">
                <a:solidFill>
                  <a:srgbClr val="FFFFFF"/>
                </a:solidFill>
                <a:ea typeface="+mn-lt"/>
                <a:cs typeface="+mn-lt"/>
              </a:rPr>
              <a:t>To understand the changing awareness of madness within the early modern era</a:t>
            </a:r>
            <a:endParaRPr lang="en-GB" dirty="0">
              <a:solidFill>
                <a:srgbClr val="FFFFFF"/>
              </a:solidFill>
            </a:endParaRPr>
          </a:p>
          <a:p>
            <a:pPr marL="359410" indent="-359410"/>
            <a:r>
              <a:rPr lang="en-GB" dirty="0">
                <a:solidFill>
                  <a:srgbClr val="FFFFFF"/>
                </a:solidFill>
                <a:ea typeface="+mn-lt"/>
                <a:cs typeface="+mn-lt"/>
              </a:rPr>
              <a:t>To become familiar with the more dominant themes within literature</a:t>
            </a:r>
            <a:endParaRPr lang="en-GB" dirty="0">
              <a:solidFill>
                <a:srgbClr val="FFFFFF"/>
              </a:solidFill>
            </a:endParaRPr>
          </a:p>
          <a:p>
            <a:pPr marL="359410" indent="-359410"/>
            <a:r>
              <a:rPr lang="en-GB" dirty="0">
                <a:solidFill>
                  <a:srgbClr val="FFFFFF"/>
                </a:solidFill>
                <a:ea typeface="+mn-lt"/>
                <a:cs typeface="+mn-lt"/>
              </a:rPr>
              <a:t>To become familiar with the more dominant themes within art.</a:t>
            </a:r>
            <a:endParaRPr lang="en-GB" dirty="0">
              <a:solidFill>
                <a:srgbClr val="FFFFFF"/>
              </a:solidFill>
            </a:endParaRPr>
          </a:p>
          <a:p>
            <a:pPr marL="359410" indent="-359410"/>
            <a:r>
              <a:rPr lang="en-GB" dirty="0">
                <a:solidFill>
                  <a:srgbClr val="FFFFFF"/>
                </a:solidFill>
                <a:ea typeface="+mn-lt"/>
                <a:cs typeface="+mn-lt"/>
              </a:rPr>
              <a:t>To discuss own awareness and understanding.</a:t>
            </a:r>
            <a:endParaRPr lang="en-GB" dirty="0">
              <a:solidFill>
                <a:srgbClr val="FFFFFF"/>
              </a:solidFill>
            </a:endParaRPr>
          </a:p>
          <a:p>
            <a:pPr marL="359410" indent="-35941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24273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8">
            <a:extLst>
              <a:ext uri="{FF2B5EF4-FFF2-40B4-BE49-F238E27FC236}">
                <a16:creationId xmlns:a16="http://schemas.microsoft.com/office/drawing/2014/main" id="{DB66C9CD-6BF4-44CA-8078-0BB81908076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B82CC5-18CF-422B-BDC1-94E5022081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63910" y="540033"/>
            <a:ext cx="4426782" cy="1331604"/>
          </a:xfrm>
        </p:spPr>
        <p:txBody>
          <a:bodyPr anchor="b">
            <a:normAutofit/>
          </a:bodyPr>
          <a:lstStyle/>
          <a:p>
            <a:pPr algn="ctr"/>
            <a:r>
              <a:rPr lang="en-GB" dirty="0"/>
              <a:t>The Changing awareness of insanity</a:t>
            </a:r>
            <a:endParaRPr lang="en-GB"/>
          </a:p>
        </p:txBody>
      </p:sp>
      <p:pic>
        <p:nvPicPr>
          <p:cNvPr id="4" name="Picture 4" descr="A person wearing a hat&#10;&#10;Description automatically generated">
            <a:extLst>
              <a:ext uri="{FF2B5EF4-FFF2-40B4-BE49-F238E27FC236}">
                <a16:creationId xmlns:a16="http://schemas.microsoft.com/office/drawing/2014/main" id="{9819D43B-0E22-49F0-BB50-A2615D6080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92267" y="540033"/>
            <a:ext cx="3893655" cy="5775279"/>
          </a:xfrm>
          <a:prstGeom prst="rect">
            <a:avLst/>
          </a:prstGeom>
        </p:spPr>
      </p:pic>
      <p:cxnSp>
        <p:nvCxnSpPr>
          <p:cNvPr id="7" name="Straight Connector 10">
            <a:extLst>
              <a:ext uri="{FF2B5EF4-FFF2-40B4-BE49-F238E27FC236}">
                <a16:creationId xmlns:a16="http://schemas.microsoft.com/office/drawing/2014/main" id="{77C6DF49-CBE3-4038-AC78-35DE4FD7CE8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07300" y="2310207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72D1E9-264B-4AE3-91CF-438B0EADD7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45276" y="2759076"/>
            <a:ext cx="4460874" cy="3009899"/>
          </a:xfrm>
        </p:spPr>
        <p:txBody>
          <a:bodyPr>
            <a:normAutofit/>
          </a:bodyPr>
          <a:lstStyle/>
          <a:p>
            <a:pPr marL="359410" indent="-359410"/>
            <a:r>
              <a:rPr lang="en-GB">
                <a:ea typeface="+mn-lt"/>
                <a:cs typeface="+mn-lt"/>
              </a:rPr>
              <a:t>◦Middle ages moved into the Renaissance – insanity becomes more visible. </a:t>
            </a:r>
            <a:endParaRPr lang="en-GB"/>
          </a:p>
          <a:p>
            <a:pPr marL="359410" indent="-359410"/>
            <a:r>
              <a:rPr lang="en-GB">
                <a:ea typeface="+mn-lt"/>
                <a:cs typeface="+mn-lt"/>
              </a:rPr>
              <a:t>◦French King Charles VI</a:t>
            </a:r>
            <a:endParaRPr lang="en-GB"/>
          </a:p>
          <a:p>
            <a:pPr marL="359410" indent="-359410"/>
            <a:r>
              <a:rPr lang="en-GB">
                <a:ea typeface="+mn-lt"/>
                <a:cs typeface="+mn-lt"/>
              </a:rPr>
              <a:t>◦English King Henry VI</a:t>
            </a:r>
            <a:endParaRPr lang="en-GB"/>
          </a:p>
          <a:p>
            <a:pPr marL="359410" indent="-35941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65710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69F5FE0-EBCF-4A14-AF3D-1ADCD6443E6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CBB2D4-CD66-4B08-85C0-C90ECA8328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0000" y="1011236"/>
            <a:ext cx="4426782" cy="2417763"/>
          </a:xfrm>
        </p:spPr>
        <p:txBody>
          <a:bodyPr anchor="t">
            <a:normAutofit/>
          </a:bodyPr>
          <a:lstStyle/>
          <a:p>
            <a:r>
              <a:rPr lang="en-GB" dirty="0"/>
              <a:t>Interpretations of insanity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56BA46D-F038-4819-B996-BEDE44248B0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03176" y="3831217"/>
            <a:ext cx="1980565" cy="2208479"/>
            <a:chOff x="1103176" y="3831217"/>
            <a:chExt cx="1980565" cy="2208479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C019C8D0-3720-4D8A-BCCB-DA91068B182C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>
              <a:off x="1297758" y="4230168"/>
              <a:ext cx="1785983" cy="1799739"/>
            </a:xfrm>
            <a:custGeom>
              <a:avLst/>
              <a:gdLst>
                <a:gd name="connsiteX0" fmla="*/ 440819 w 1785983"/>
                <a:gd name="connsiteY0" fmla="*/ 59 h 1799739"/>
                <a:gd name="connsiteX1" fmla="*/ 845918 w 1785983"/>
                <a:gd name="connsiteY1" fmla="*/ 261596 h 1799739"/>
                <a:gd name="connsiteX2" fmla="*/ 892992 w 1785983"/>
                <a:gd name="connsiteY2" fmla="*/ 360758 h 1799739"/>
                <a:gd name="connsiteX3" fmla="*/ 892992 w 1785983"/>
                <a:gd name="connsiteY3" fmla="*/ 365372 h 1799739"/>
                <a:gd name="connsiteX4" fmla="*/ 940065 w 1785983"/>
                <a:gd name="connsiteY4" fmla="*/ 266212 h 1799739"/>
                <a:gd name="connsiteX5" fmla="*/ 1406106 w 1785983"/>
                <a:gd name="connsiteY5" fmla="*/ 8338 h 1799739"/>
                <a:gd name="connsiteX6" fmla="*/ 1022901 w 1785983"/>
                <a:gd name="connsiteY6" fmla="*/ 1699451 h 1799739"/>
                <a:gd name="connsiteX7" fmla="*/ 892991 w 1785983"/>
                <a:gd name="connsiteY7" fmla="*/ 1799739 h 1799739"/>
                <a:gd name="connsiteX8" fmla="*/ 892991 w 1785983"/>
                <a:gd name="connsiteY8" fmla="*/ 1795123 h 1799739"/>
                <a:gd name="connsiteX9" fmla="*/ 763082 w 1785983"/>
                <a:gd name="connsiteY9" fmla="*/ 1694835 h 1799739"/>
                <a:gd name="connsiteX10" fmla="*/ 379877 w 1785983"/>
                <a:gd name="connsiteY10" fmla="*/ 3722 h 1799739"/>
                <a:gd name="connsiteX11" fmla="*/ 440819 w 1785983"/>
                <a:gd name="connsiteY11" fmla="*/ 59 h 1799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785983" h="1799739">
                  <a:moveTo>
                    <a:pt x="440819" y="59"/>
                  </a:moveTo>
                  <a:cubicBezTo>
                    <a:pt x="584367" y="2557"/>
                    <a:pt x="735105" y="83293"/>
                    <a:pt x="845918" y="261596"/>
                  </a:cubicBezTo>
                  <a:lnTo>
                    <a:pt x="892992" y="360758"/>
                  </a:lnTo>
                  <a:lnTo>
                    <a:pt x="892992" y="365372"/>
                  </a:lnTo>
                  <a:lnTo>
                    <a:pt x="940065" y="266212"/>
                  </a:lnTo>
                  <a:cubicBezTo>
                    <a:pt x="1066709" y="62437"/>
                    <a:pt x="1245499" y="-13903"/>
                    <a:pt x="1406106" y="8338"/>
                  </a:cubicBezTo>
                  <a:cubicBezTo>
                    <a:pt x="1827702" y="66720"/>
                    <a:pt x="2124001" y="804388"/>
                    <a:pt x="1022901" y="1699451"/>
                  </a:cubicBezTo>
                  <a:lnTo>
                    <a:pt x="892991" y="1799739"/>
                  </a:lnTo>
                  <a:lnTo>
                    <a:pt x="892991" y="1795123"/>
                  </a:lnTo>
                  <a:lnTo>
                    <a:pt x="763082" y="1694835"/>
                  </a:lnTo>
                  <a:cubicBezTo>
                    <a:pt x="-338018" y="799772"/>
                    <a:pt x="-41719" y="62104"/>
                    <a:pt x="379877" y="3722"/>
                  </a:cubicBezTo>
                  <a:cubicBezTo>
                    <a:pt x="399953" y="942"/>
                    <a:pt x="420313" y="-298"/>
                    <a:pt x="440819" y="59"/>
                  </a:cubicBez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08C17AC2-A924-422A-AD03-911B80BEF042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8900000" flipH="1">
              <a:off x="1103176" y="3831217"/>
              <a:ext cx="1785983" cy="2208479"/>
              <a:chOff x="2725201" y="4453039"/>
              <a:chExt cx="1785983" cy="2208479"/>
            </a:xfrm>
          </p:grpSpPr>
          <p:cxnSp>
            <p:nvCxnSpPr>
              <p:cNvPr id="13" name="Straight Connector 12">
                <a:extLst>
                  <a:ext uri="{FF2B5EF4-FFF2-40B4-BE49-F238E27FC236}">
                    <a16:creationId xmlns:a16="http://schemas.microsoft.com/office/drawing/2014/main" id="{A793E9AE-C8D1-485F-AA4B-0B26A62CC2AC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0800000" flipH="1">
                <a:off x="3618192" y="4453039"/>
                <a:ext cx="0" cy="2208479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Straight Connector 13">
                <a:extLst>
                  <a:ext uri="{FF2B5EF4-FFF2-40B4-BE49-F238E27FC236}">
                    <a16:creationId xmlns:a16="http://schemas.microsoft.com/office/drawing/2014/main" id="{56B6FF1F-1F9C-44F4-8C43-8F1C269F73AE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2738439" y="5243393"/>
                <a:ext cx="1760933" cy="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FEBAC472-1B2E-412E-BE4A-D5423B2BE482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725201" y="4861779"/>
                <a:ext cx="1785983" cy="1799739"/>
              </a:xfrm>
              <a:custGeom>
                <a:avLst/>
                <a:gdLst>
                  <a:gd name="connsiteX0" fmla="*/ 440819 w 1785983"/>
                  <a:gd name="connsiteY0" fmla="*/ 59 h 1799739"/>
                  <a:gd name="connsiteX1" fmla="*/ 845918 w 1785983"/>
                  <a:gd name="connsiteY1" fmla="*/ 261596 h 1799739"/>
                  <a:gd name="connsiteX2" fmla="*/ 892992 w 1785983"/>
                  <a:gd name="connsiteY2" fmla="*/ 360758 h 1799739"/>
                  <a:gd name="connsiteX3" fmla="*/ 892992 w 1785983"/>
                  <a:gd name="connsiteY3" fmla="*/ 365372 h 1799739"/>
                  <a:gd name="connsiteX4" fmla="*/ 940065 w 1785983"/>
                  <a:gd name="connsiteY4" fmla="*/ 266212 h 1799739"/>
                  <a:gd name="connsiteX5" fmla="*/ 1406106 w 1785983"/>
                  <a:gd name="connsiteY5" fmla="*/ 8338 h 1799739"/>
                  <a:gd name="connsiteX6" fmla="*/ 1022901 w 1785983"/>
                  <a:gd name="connsiteY6" fmla="*/ 1699451 h 1799739"/>
                  <a:gd name="connsiteX7" fmla="*/ 892991 w 1785983"/>
                  <a:gd name="connsiteY7" fmla="*/ 1799739 h 1799739"/>
                  <a:gd name="connsiteX8" fmla="*/ 892991 w 1785983"/>
                  <a:gd name="connsiteY8" fmla="*/ 1795123 h 1799739"/>
                  <a:gd name="connsiteX9" fmla="*/ 763082 w 1785983"/>
                  <a:gd name="connsiteY9" fmla="*/ 1694835 h 1799739"/>
                  <a:gd name="connsiteX10" fmla="*/ 379877 w 1785983"/>
                  <a:gd name="connsiteY10" fmla="*/ 3722 h 1799739"/>
                  <a:gd name="connsiteX11" fmla="*/ 440819 w 1785983"/>
                  <a:gd name="connsiteY11" fmla="*/ 59 h 1799739"/>
                  <a:gd name="connsiteX0" fmla="*/ 440819 w 1785983"/>
                  <a:gd name="connsiteY0" fmla="*/ 59 h 1849891"/>
                  <a:gd name="connsiteX1" fmla="*/ 845918 w 1785983"/>
                  <a:gd name="connsiteY1" fmla="*/ 261596 h 1849891"/>
                  <a:gd name="connsiteX2" fmla="*/ 892992 w 1785983"/>
                  <a:gd name="connsiteY2" fmla="*/ 360758 h 1849891"/>
                  <a:gd name="connsiteX3" fmla="*/ 892992 w 1785983"/>
                  <a:gd name="connsiteY3" fmla="*/ 365372 h 1849891"/>
                  <a:gd name="connsiteX4" fmla="*/ 940065 w 1785983"/>
                  <a:gd name="connsiteY4" fmla="*/ 266212 h 1849891"/>
                  <a:gd name="connsiteX5" fmla="*/ 1406106 w 1785983"/>
                  <a:gd name="connsiteY5" fmla="*/ 8338 h 1849891"/>
                  <a:gd name="connsiteX6" fmla="*/ 1022901 w 1785983"/>
                  <a:gd name="connsiteY6" fmla="*/ 1699451 h 1849891"/>
                  <a:gd name="connsiteX7" fmla="*/ 892991 w 1785983"/>
                  <a:gd name="connsiteY7" fmla="*/ 1799739 h 1849891"/>
                  <a:gd name="connsiteX8" fmla="*/ 838223 w 1785983"/>
                  <a:gd name="connsiteY8" fmla="*/ 1849891 h 1849891"/>
                  <a:gd name="connsiteX9" fmla="*/ 763082 w 1785983"/>
                  <a:gd name="connsiteY9" fmla="*/ 1694835 h 1849891"/>
                  <a:gd name="connsiteX10" fmla="*/ 379877 w 1785983"/>
                  <a:gd name="connsiteY10" fmla="*/ 3722 h 1849891"/>
                  <a:gd name="connsiteX11" fmla="*/ 440819 w 1785983"/>
                  <a:gd name="connsiteY11" fmla="*/ 59 h 1849891"/>
                  <a:gd name="connsiteX0" fmla="*/ 440819 w 1785983"/>
                  <a:gd name="connsiteY0" fmla="*/ 59 h 1799739"/>
                  <a:gd name="connsiteX1" fmla="*/ 845918 w 1785983"/>
                  <a:gd name="connsiteY1" fmla="*/ 261596 h 1799739"/>
                  <a:gd name="connsiteX2" fmla="*/ 892992 w 1785983"/>
                  <a:gd name="connsiteY2" fmla="*/ 360758 h 1799739"/>
                  <a:gd name="connsiteX3" fmla="*/ 892992 w 1785983"/>
                  <a:gd name="connsiteY3" fmla="*/ 365372 h 1799739"/>
                  <a:gd name="connsiteX4" fmla="*/ 940065 w 1785983"/>
                  <a:gd name="connsiteY4" fmla="*/ 266212 h 1799739"/>
                  <a:gd name="connsiteX5" fmla="*/ 1406106 w 1785983"/>
                  <a:gd name="connsiteY5" fmla="*/ 8338 h 1799739"/>
                  <a:gd name="connsiteX6" fmla="*/ 1022901 w 1785983"/>
                  <a:gd name="connsiteY6" fmla="*/ 1699451 h 1799739"/>
                  <a:gd name="connsiteX7" fmla="*/ 892991 w 1785983"/>
                  <a:gd name="connsiteY7" fmla="*/ 1799739 h 1799739"/>
                  <a:gd name="connsiteX8" fmla="*/ 763082 w 1785983"/>
                  <a:gd name="connsiteY8" fmla="*/ 1694835 h 1799739"/>
                  <a:gd name="connsiteX9" fmla="*/ 379877 w 1785983"/>
                  <a:gd name="connsiteY9" fmla="*/ 3722 h 1799739"/>
                  <a:gd name="connsiteX10" fmla="*/ 440819 w 1785983"/>
                  <a:gd name="connsiteY10" fmla="*/ 59 h 17997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1785983" h="1799739">
                    <a:moveTo>
                      <a:pt x="440819" y="59"/>
                    </a:moveTo>
                    <a:cubicBezTo>
                      <a:pt x="584367" y="2557"/>
                      <a:pt x="735105" y="83293"/>
                      <a:pt x="845918" y="261596"/>
                    </a:cubicBezTo>
                    <a:lnTo>
                      <a:pt x="892992" y="360758"/>
                    </a:lnTo>
                    <a:lnTo>
                      <a:pt x="892992" y="365372"/>
                    </a:lnTo>
                    <a:lnTo>
                      <a:pt x="940065" y="266212"/>
                    </a:lnTo>
                    <a:cubicBezTo>
                      <a:pt x="1066709" y="62437"/>
                      <a:pt x="1245499" y="-13903"/>
                      <a:pt x="1406106" y="8338"/>
                    </a:cubicBezTo>
                    <a:cubicBezTo>
                      <a:pt x="1827702" y="66720"/>
                      <a:pt x="2124001" y="804388"/>
                      <a:pt x="1022901" y="1699451"/>
                    </a:cubicBezTo>
                    <a:lnTo>
                      <a:pt x="892991" y="1799739"/>
                    </a:lnTo>
                    <a:lnTo>
                      <a:pt x="763082" y="1694835"/>
                    </a:lnTo>
                    <a:cubicBezTo>
                      <a:pt x="-338018" y="799772"/>
                      <a:pt x="-41719" y="62104"/>
                      <a:pt x="379877" y="3722"/>
                    </a:cubicBezTo>
                    <a:cubicBezTo>
                      <a:pt x="399953" y="942"/>
                      <a:pt x="420313" y="-298"/>
                      <a:pt x="440819" y="59"/>
                    </a:cubicBez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>
                  <a:solidFill>
                    <a:schemeClr val="tx1"/>
                  </a:solidFill>
                  <a:latin typeface="Bell MT" panose="02020503060305020303" pitchFamily="18" charset="0"/>
                </a:endParaRPr>
              </a:p>
            </p:txBody>
          </p:sp>
          <p:sp>
            <p:nvSpPr>
              <p:cNvPr id="16" name="Rectangle 30">
                <a:extLst>
                  <a:ext uri="{FF2B5EF4-FFF2-40B4-BE49-F238E27FC236}">
                    <a16:creationId xmlns:a16="http://schemas.microsoft.com/office/drawing/2014/main" id="{BA77ECB2-C17A-4FC2-BBA8-9B201AA6A9A3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rot="2700000">
                <a:off x="3124232" y="5447997"/>
                <a:ext cx="987915" cy="987915"/>
              </a:xfrm>
              <a:custGeom>
                <a:avLst/>
                <a:gdLst>
                  <a:gd name="connsiteX0" fmla="*/ 0 w 1302493"/>
                  <a:gd name="connsiteY0" fmla="*/ 0 h 1302493"/>
                  <a:gd name="connsiteX1" fmla="*/ 1302493 w 1302493"/>
                  <a:gd name="connsiteY1" fmla="*/ 0 h 1302493"/>
                  <a:gd name="connsiteX2" fmla="*/ 1302493 w 1302493"/>
                  <a:gd name="connsiteY2" fmla="*/ 1302493 h 1302493"/>
                  <a:gd name="connsiteX3" fmla="*/ 0 w 1302493"/>
                  <a:gd name="connsiteY3" fmla="*/ 1302493 h 1302493"/>
                  <a:gd name="connsiteX4" fmla="*/ 0 w 1302493"/>
                  <a:gd name="connsiteY4" fmla="*/ 0 h 1302493"/>
                  <a:gd name="connsiteX0" fmla="*/ 1302493 w 1393933"/>
                  <a:gd name="connsiteY0" fmla="*/ 1302493 h 1393933"/>
                  <a:gd name="connsiteX1" fmla="*/ 0 w 1393933"/>
                  <a:gd name="connsiteY1" fmla="*/ 1302493 h 1393933"/>
                  <a:gd name="connsiteX2" fmla="*/ 0 w 1393933"/>
                  <a:gd name="connsiteY2" fmla="*/ 0 h 1393933"/>
                  <a:gd name="connsiteX3" fmla="*/ 1302493 w 1393933"/>
                  <a:gd name="connsiteY3" fmla="*/ 0 h 1393933"/>
                  <a:gd name="connsiteX4" fmla="*/ 1393933 w 1393933"/>
                  <a:gd name="connsiteY4" fmla="*/ 1393933 h 1393933"/>
                  <a:gd name="connsiteX0" fmla="*/ 0 w 1393933"/>
                  <a:gd name="connsiteY0" fmla="*/ 1302493 h 1393933"/>
                  <a:gd name="connsiteX1" fmla="*/ 0 w 1393933"/>
                  <a:gd name="connsiteY1" fmla="*/ 0 h 1393933"/>
                  <a:gd name="connsiteX2" fmla="*/ 1302493 w 1393933"/>
                  <a:gd name="connsiteY2" fmla="*/ 0 h 1393933"/>
                  <a:gd name="connsiteX3" fmla="*/ 1393933 w 1393933"/>
                  <a:gd name="connsiteY3" fmla="*/ 1393933 h 1393933"/>
                  <a:gd name="connsiteX0" fmla="*/ 0 w 1302493"/>
                  <a:gd name="connsiteY0" fmla="*/ 1302493 h 1302493"/>
                  <a:gd name="connsiteX1" fmla="*/ 0 w 1302493"/>
                  <a:gd name="connsiteY1" fmla="*/ 0 h 1302493"/>
                  <a:gd name="connsiteX2" fmla="*/ 1302493 w 1302493"/>
                  <a:gd name="connsiteY2" fmla="*/ 0 h 1302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302493" h="1302493">
                    <a:moveTo>
                      <a:pt x="0" y="1302493"/>
                    </a:moveTo>
                    <a:lnTo>
                      <a:pt x="0" y="0"/>
                    </a:lnTo>
                    <a:lnTo>
                      <a:pt x="1302493" y="0"/>
                    </a:lnTo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Rectangle 30">
                <a:extLst>
                  <a:ext uri="{FF2B5EF4-FFF2-40B4-BE49-F238E27FC236}">
                    <a16:creationId xmlns:a16="http://schemas.microsoft.com/office/drawing/2014/main" id="{6E52EEA2-6D0E-43D0-9C49-EF0EC20DED44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rot="2700000">
                <a:off x="3315029" y="5983110"/>
                <a:ext cx="606323" cy="606323"/>
              </a:xfrm>
              <a:custGeom>
                <a:avLst/>
                <a:gdLst>
                  <a:gd name="connsiteX0" fmla="*/ 0 w 1302493"/>
                  <a:gd name="connsiteY0" fmla="*/ 0 h 1302493"/>
                  <a:gd name="connsiteX1" fmla="*/ 1302493 w 1302493"/>
                  <a:gd name="connsiteY1" fmla="*/ 0 h 1302493"/>
                  <a:gd name="connsiteX2" fmla="*/ 1302493 w 1302493"/>
                  <a:gd name="connsiteY2" fmla="*/ 1302493 h 1302493"/>
                  <a:gd name="connsiteX3" fmla="*/ 0 w 1302493"/>
                  <a:gd name="connsiteY3" fmla="*/ 1302493 h 1302493"/>
                  <a:gd name="connsiteX4" fmla="*/ 0 w 1302493"/>
                  <a:gd name="connsiteY4" fmla="*/ 0 h 1302493"/>
                  <a:gd name="connsiteX0" fmla="*/ 1302493 w 1393933"/>
                  <a:gd name="connsiteY0" fmla="*/ 1302493 h 1393933"/>
                  <a:gd name="connsiteX1" fmla="*/ 0 w 1393933"/>
                  <a:gd name="connsiteY1" fmla="*/ 1302493 h 1393933"/>
                  <a:gd name="connsiteX2" fmla="*/ 0 w 1393933"/>
                  <a:gd name="connsiteY2" fmla="*/ 0 h 1393933"/>
                  <a:gd name="connsiteX3" fmla="*/ 1302493 w 1393933"/>
                  <a:gd name="connsiteY3" fmla="*/ 0 h 1393933"/>
                  <a:gd name="connsiteX4" fmla="*/ 1393933 w 1393933"/>
                  <a:gd name="connsiteY4" fmla="*/ 1393933 h 1393933"/>
                  <a:gd name="connsiteX0" fmla="*/ 0 w 1393933"/>
                  <a:gd name="connsiteY0" fmla="*/ 1302493 h 1393933"/>
                  <a:gd name="connsiteX1" fmla="*/ 0 w 1393933"/>
                  <a:gd name="connsiteY1" fmla="*/ 0 h 1393933"/>
                  <a:gd name="connsiteX2" fmla="*/ 1302493 w 1393933"/>
                  <a:gd name="connsiteY2" fmla="*/ 0 h 1393933"/>
                  <a:gd name="connsiteX3" fmla="*/ 1393933 w 1393933"/>
                  <a:gd name="connsiteY3" fmla="*/ 1393933 h 1393933"/>
                  <a:gd name="connsiteX0" fmla="*/ 0 w 1302493"/>
                  <a:gd name="connsiteY0" fmla="*/ 1302493 h 1302493"/>
                  <a:gd name="connsiteX1" fmla="*/ 0 w 1302493"/>
                  <a:gd name="connsiteY1" fmla="*/ 0 h 1302493"/>
                  <a:gd name="connsiteX2" fmla="*/ 1302493 w 1302493"/>
                  <a:gd name="connsiteY2" fmla="*/ 0 h 1302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302493" h="1302493">
                    <a:moveTo>
                      <a:pt x="0" y="1302493"/>
                    </a:moveTo>
                    <a:lnTo>
                      <a:pt x="0" y="0"/>
                    </a:lnTo>
                    <a:lnTo>
                      <a:pt x="1302493" y="0"/>
                    </a:lnTo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5BC715-DC00-4E70-9353-01C0AEEFDA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987423"/>
            <a:ext cx="5555012" cy="4781552"/>
          </a:xfrm>
        </p:spPr>
        <p:txBody>
          <a:bodyPr>
            <a:normAutofit/>
          </a:bodyPr>
          <a:lstStyle/>
          <a:p>
            <a:pPr marL="359410" indent="-359410"/>
            <a:r>
              <a:rPr lang="en-GB" dirty="0">
                <a:ea typeface="+mn-lt"/>
                <a:cs typeface="+mn-lt"/>
              </a:rPr>
              <a:t>◦Continued to be interpreted as religious within the fifteenth century and prayer continued to be an accepted form of treatment.</a:t>
            </a:r>
            <a:endParaRPr lang="en-GB">
              <a:ea typeface="+mn-lt"/>
              <a:cs typeface="+mn-lt"/>
            </a:endParaRPr>
          </a:p>
          <a:p>
            <a:pPr marL="359410" indent="-359410"/>
            <a:r>
              <a:rPr lang="en-GB" dirty="0">
                <a:ea typeface="+mn-lt"/>
                <a:cs typeface="+mn-lt"/>
              </a:rPr>
              <a:t>◦During the 15</a:t>
            </a:r>
            <a:r>
              <a:rPr lang="en-GB" baseline="30000" dirty="0">
                <a:ea typeface="+mn-lt"/>
                <a:cs typeface="+mn-lt"/>
              </a:rPr>
              <a:t>th</a:t>
            </a:r>
            <a:r>
              <a:rPr lang="en-GB" dirty="0">
                <a:ea typeface="+mn-lt"/>
                <a:cs typeface="+mn-lt"/>
              </a:rPr>
              <a:t> Century Bethlem Hospital emerged as an institution exclusively devoted to treating the insane.</a:t>
            </a:r>
            <a:endParaRPr lang="en-GB">
              <a:ea typeface="+mn-lt"/>
              <a:cs typeface="+mn-lt"/>
            </a:endParaRPr>
          </a:p>
          <a:p>
            <a:pPr marL="359410" indent="-35941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09115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AEB7F98-32EC-40D3-89EE-C8433023163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50144C-B033-40B8-939D-EAB1F9908D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988" y="540033"/>
            <a:ext cx="3884962" cy="1331604"/>
          </a:xfrm>
        </p:spPr>
        <p:txBody>
          <a:bodyPr anchor="b">
            <a:normAutofit/>
          </a:bodyPr>
          <a:lstStyle/>
          <a:p>
            <a:pPr algn="ctr"/>
            <a:r>
              <a:rPr lang="en-GB" dirty="0">
                <a:ea typeface="+mj-lt"/>
                <a:cs typeface="+mj-lt"/>
              </a:rPr>
              <a:t>Late 16</a:t>
            </a:r>
            <a:r>
              <a:rPr lang="en-GB" baseline="30000" dirty="0">
                <a:ea typeface="+mj-lt"/>
                <a:cs typeface="+mj-lt"/>
              </a:rPr>
              <a:t>th</a:t>
            </a:r>
            <a:r>
              <a:rPr lang="en-GB" dirty="0">
                <a:ea typeface="+mj-lt"/>
                <a:cs typeface="+mj-lt"/>
              </a:rPr>
              <a:t> and Early 17</a:t>
            </a:r>
            <a:r>
              <a:rPr lang="en-GB" baseline="30000" dirty="0">
                <a:ea typeface="+mj-lt"/>
                <a:cs typeface="+mj-lt"/>
              </a:rPr>
              <a:t>th</a:t>
            </a:r>
            <a:r>
              <a:rPr lang="en-GB" dirty="0">
                <a:ea typeface="+mj-lt"/>
                <a:cs typeface="+mj-lt"/>
              </a:rPr>
              <a:t> Century</a:t>
            </a:r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7C6DF49-CBE3-4038-AC78-35DE4FD7CE8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13469" y="2310207"/>
            <a:ext cx="540000" cy="0"/>
          </a:xfrm>
          <a:prstGeom prst="line">
            <a:avLst/>
          </a:prstGeom>
          <a:ln w="1016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CB141E-E67C-4062-9280-7CD3DB8E2A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0988" y="2759076"/>
            <a:ext cx="3884962" cy="3009899"/>
          </a:xfrm>
        </p:spPr>
        <p:txBody>
          <a:bodyPr>
            <a:normAutofit/>
          </a:bodyPr>
          <a:lstStyle/>
          <a:p>
            <a:pPr marL="359410" indent="-359410"/>
            <a:r>
              <a:rPr lang="en-GB">
                <a:ea typeface="+mn-lt"/>
                <a:cs typeface="+mn-lt"/>
              </a:rPr>
              <a:t>Public becoming more concerned about the prevalence of insanity, gloom and self-murder.</a:t>
            </a:r>
            <a:endParaRPr lang="en-GB"/>
          </a:p>
          <a:p>
            <a:pPr marL="359410" indent="-359410"/>
            <a:r>
              <a:rPr lang="en-GB">
                <a:ea typeface="+mn-lt"/>
                <a:cs typeface="+mn-lt"/>
              </a:rPr>
              <a:t>More visibility of violent acts committed by insane persons</a:t>
            </a:r>
            <a:endParaRPr lang="en-GB"/>
          </a:p>
          <a:p>
            <a:pPr marL="359410" indent="-359410"/>
            <a:r>
              <a:rPr lang="en-GB">
                <a:ea typeface="+mn-lt"/>
                <a:cs typeface="+mn-lt"/>
              </a:rPr>
              <a:t>Peter </a:t>
            </a:r>
            <a:r>
              <a:rPr lang="en-GB" err="1">
                <a:ea typeface="+mn-lt"/>
                <a:cs typeface="+mn-lt"/>
              </a:rPr>
              <a:t>Berchet</a:t>
            </a:r>
            <a:r>
              <a:rPr lang="en-GB">
                <a:ea typeface="+mn-lt"/>
                <a:cs typeface="+mn-lt"/>
              </a:rPr>
              <a:t> 1573 </a:t>
            </a:r>
            <a:endParaRPr lang="en-GB"/>
          </a:p>
          <a:p>
            <a:pPr marL="359410" indent="-359410"/>
            <a:endParaRPr lang="en-GB" dirty="0"/>
          </a:p>
        </p:txBody>
      </p:sp>
      <p:sp>
        <p:nvSpPr>
          <p:cNvPr id="13" name="Rectangle 5">
            <a:extLst>
              <a:ext uri="{FF2B5EF4-FFF2-40B4-BE49-F238E27FC236}">
                <a16:creationId xmlns:a16="http://schemas.microsoft.com/office/drawing/2014/main" id="{8722F292-BB2F-4786-ADC4-716D8F35B89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4882058" y="443198"/>
            <a:ext cx="6660000" cy="5760000"/>
          </a:xfrm>
          <a:custGeom>
            <a:avLst/>
            <a:gdLst>
              <a:gd name="connsiteX0" fmla="*/ 0 w 6660000"/>
              <a:gd name="connsiteY0" fmla="*/ 0 h 5760000"/>
              <a:gd name="connsiteX1" fmla="*/ 6660000 w 6660000"/>
              <a:gd name="connsiteY1" fmla="*/ 0 h 5760000"/>
              <a:gd name="connsiteX2" fmla="*/ 6660000 w 6660000"/>
              <a:gd name="connsiteY2" fmla="*/ 5760000 h 5760000"/>
              <a:gd name="connsiteX3" fmla="*/ 0 w 6660000"/>
              <a:gd name="connsiteY3" fmla="*/ 5760000 h 5760000"/>
              <a:gd name="connsiteX4" fmla="*/ 0 w 6660000"/>
              <a:gd name="connsiteY4" fmla="*/ 0 h 5760000"/>
              <a:gd name="connsiteX0" fmla="*/ 6660000 w 6751440"/>
              <a:gd name="connsiteY0" fmla="*/ 0 h 5760000"/>
              <a:gd name="connsiteX1" fmla="*/ 6660000 w 6751440"/>
              <a:gd name="connsiteY1" fmla="*/ 5760000 h 5760000"/>
              <a:gd name="connsiteX2" fmla="*/ 0 w 6751440"/>
              <a:gd name="connsiteY2" fmla="*/ 5760000 h 5760000"/>
              <a:gd name="connsiteX3" fmla="*/ 0 w 6751440"/>
              <a:gd name="connsiteY3" fmla="*/ 0 h 5760000"/>
              <a:gd name="connsiteX4" fmla="*/ 6751440 w 6751440"/>
              <a:gd name="connsiteY4" fmla="*/ 91440 h 5760000"/>
              <a:gd name="connsiteX0" fmla="*/ 6660000 w 6660000"/>
              <a:gd name="connsiteY0" fmla="*/ 0 h 5760000"/>
              <a:gd name="connsiteX1" fmla="*/ 6660000 w 6660000"/>
              <a:gd name="connsiteY1" fmla="*/ 5760000 h 5760000"/>
              <a:gd name="connsiteX2" fmla="*/ 0 w 6660000"/>
              <a:gd name="connsiteY2" fmla="*/ 5760000 h 5760000"/>
              <a:gd name="connsiteX3" fmla="*/ 0 w 6660000"/>
              <a:gd name="connsiteY3" fmla="*/ 0 h 5760000"/>
              <a:gd name="connsiteX4" fmla="*/ 5068690 w 6660000"/>
              <a:gd name="connsiteY4" fmla="*/ 224790 h 5760000"/>
              <a:gd name="connsiteX0" fmla="*/ 6660000 w 6660000"/>
              <a:gd name="connsiteY0" fmla="*/ 0 h 5760000"/>
              <a:gd name="connsiteX1" fmla="*/ 6660000 w 6660000"/>
              <a:gd name="connsiteY1" fmla="*/ 5760000 h 5760000"/>
              <a:gd name="connsiteX2" fmla="*/ 0 w 6660000"/>
              <a:gd name="connsiteY2" fmla="*/ 5760000 h 5760000"/>
              <a:gd name="connsiteX3" fmla="*/ 0 w 6660000"/>
              <a:gd name="connsiteY3" fmla="*/ 0 h 5760000"/>
              <a:gd name="connsiteX0" fmla="*/ 6660000 w 6660000"/>
              <a:gd name="connsiteY0" fmla="*/ 5760000 h 5760000"/>
              <a:gd name="connsiteX1" fmla="*/ 0 w 6660000"/>
              <a:gd name="connsiteY1" fmla="*/ 5760000 h 5760000"/>
              <a:gd name="connsiteX2" fmla="*/ 0 w 6660000"/>
              <a:gd name="connsiteY2" fmla="*/ 0 h 576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660000" h="5760000">
                <a:moveTo>
                  <a:pt x="6660000" y="5760000"/>
                </a:moveTo>
                <a:lnTo>
                  <a:pt x="0" y="5760000"/>
                </a:lnTo>
                <a:lnTo>
                  <a:pt x="0" y="0"/>
                </a:lnTo>
              </a:path>
            </a:pathLst>
          </a:cu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 picture containing text, book, photo&#10;&#10;Description automatically generated">
            <a:extLst>
              <a:ext uri="{FF2B5EF4-FFF2-40B4-BE49-F238E27FC236}">
                <a16:creationId xmlns:a16="http://schemas.microsoft.com/office/drawing/2014/main" id="{FF42BD45-E38F-4C32-B1E2-AB8046788D7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592" r="1" b="1"/>
          <a:stretch/>
        </p:blipFill>
        <p:spPr>
          <a:xfrm>
            <a:off x="4979987" y="540033"/>
            <a:ext cx="6671025" cy="5775279"/>
          </a:xfrm>
          <a:prstGeom prst="rect">
            <a:avLst/>
          </a:prstGeom>
        </p:spPr>
      </p:pic>
      <p:sp>
        <p:nvSpPr>
          <p:cNvPr id="15" name="Rectangle 5">
            <a:extLst>
              <a:ext uri="{FF2B5EF4-FFF2-40B4-BE49-F238E27FC236}">
                <a16:creationId xmlns:a16="http://schemas.microsoft.com/office/drawing/2014/main" id="{1E666EE2-AC41-4D5F-8602-4A85B83B40B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4882058" y="6203198"/>
            <a:ext cx="6660000" cy="0"/>
          </a:xfrm>
          <a:custGeom>
            <a:avLst/>
            <a:gdLst>
              <a:gd name="connsiteX0" fmla="*/ 0 w 6660000"/>
              <a:gd name="connsiteY0" fmla="*/ 0 h 5760000"/>
              <a:gd name="connsiteX1" fmla="*/ 6660000 w 6660000"/>
              <a:gd name="connsiteY1" fmla="*/ 0 h 5760000"/>
              <a:gd name="connsiteX2" fmla="*/ 6660000 w 6660000"/>
              <a:gd name="connsiteY2" fmla="*/ 5760000 h 5760000"/>
              <a:gd name="connsiteX3" fmla="*/ 0 w 6660000"/>
              <a:gd name="connsiteY3" fmla="*/ 5760000 h 5760000"/>
              <a:gd name="connsiteX4" fmla="*/ 0 w 6660000"/>
              <a:gd name="connsiteY4" fmla="*/ 0 h 5760000"/>
              <a:gd name="connsiteX0" fmla="*/ 6660000 w 6751440"/>
              <a:gd name="connsiteY0" fmla="*/ 0 h 5760000"/>
              <a:gd name="connsiteX1" fmla="*/ 6660000 w 6751440"/>
              <a:gd name="connsiteY1" fmla="*/ 5760000 h 5760000"/>
              <a:gd name="connsiteX2" fmla="*/ 0 w 6751440"/>
              <a:gd name="connsiteY2" fmla="*/ 5760000 h 5760000"/>
              <a:gd name="connsiteX3" fmla="*/ 0 w 6751440"/>
              <a:gd name="connsiteY3" fmla="*/ 0 h 5760000"/>
              <a:gd name="connsiteX4" fmla="*/ 6751440 w 6751440"/>
              <a:gd name="connsiteY4" fmla="*/ 91440 h 5760000"/>
              <a:gd name="connsiteX0" fmla="*/ 6660000 w 6660000"/>
              <a:gd name="connsiteY0" fmla="*/ 0 h 5760000"/>
              <a:gd name="connsiteX1" fmla="*/ 6660000 w 6660000"/>
              <a:gd name="connsiteY1" fmla="*/ 5760000 h 5760000"/>
              <a:gd name="connsiteX2" fmla="*/ 0 w 6660000"/>
              <a:gd name="connsiteY2" fmla="*/ 5760000 h 5760000"/>
              <a:gd name="connsiteX3" fmla="*/ 0 w 6660000"/>
              <a:gd name="connsiteY3" fmla="*/ 0 h 5760000"/>
              <a:gd name="connsiteX4" fmla="*/ 5068690 w 6660000"/>
              <a:gd name="connsiteY4" fmla="*/ 224790 h 5760000"/>
              <a:gd name="connsiteX0" fmla="*/ 6660000 w 6660000"/>
              <a:gd name="connsiteY0" fmla="*/ 0 h 5760000"/>
              <a:gd name="connsiteX1" fmla="*/ 6660000 w 6660000"/>
              <a:gd name="connsiteY1" fmla="*/ 5760000 h 5760000"/>
              <a:gd name="connsiteX2" fmla="*/ 0 w 6660000"/>
              <a:gd name="connsiteY2" fmla="*/ 5760000 h 5760000"/>
              <a:gd name="connsiteX3" fmla="*/ 0 w 6660000"/>
              <a:gd name="connsiteY3" fmla="*/ 0 h 5760000"/>
              <a:gd name="connsiteX0" fmla="*/ 6660000 w 6660000"/>
              <a:gd name="connsiteY0" fmla="*/ 5760000 h 5760000"/>
              <a:gd name="connsiteX1" fmla="*/ 0 w 6660000"/>
              <a:gd name="connsiteY1" fmla="*/ 5760000 h 5760000"/>
              <a:gd name="connsiteX2" fmla="*/ 0 w 6660000"/>
              <a:gd name="connsiteY2" fmla="*/ 0 h 5760000"/>
              <a:gd name="connsiteX0" fmla="*/ 6660000 w 6660000"/>
              <a:gd name="connsiteY0" fmla="*/ 0 h 0"/>
              <a:gd name="connsiteX1" fmla="*/ 0 w 6660000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660000">
                <a:moveTo>
                  <a:pt x="6660000" y="0"/>
                </a:moveTo>
                <a:lnTo>
                  <a:pt x="0" y="0"/>
                </a:lnTo>
              </a:path>
            </a:pathLst>
          </a:custGeom>
          <a:solidFill>
            <a:schemeClr val="tx2">
              <a:alpha val="80000"/>
            </a:schemeClr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5">
            <a:extLst>
              <a:ext uri="{FF2B5EF4-FFF2-40B4-BE49-F238E27FC236}">
                <a16:creationId xmlns:a16="http://schemas.microsoft.com/office/drawing/2014/main" id="{8009D30C-C51F-4809-83DD-C2F58649B2C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11542058" y="443198"/>
            <a:ext cx="0" cy="5760000"/>
          </a:xfrm>
          <a:custGeom>
            <a:avLst/>
            <a:gdLst>
              <a:gd name="connsiteX0" fmla="*/ 0 w 6660000"/>
              <a:gd name="connsiteY0" fmla="*/ 0 h 5760000"/>
              <a:gd name="connsiteX1" fmla="*/ 6660000 w 6660000"/>
              <a:gd name="connsiteY1" fmla="*/ 0 h 5760000"/>
              <a:gd name="connsiteX2" fmla="*/ 6660000 w 6660000"/>
              <a:gd name="connsiteY2" fmla="*/ 5760000 h 5760000"/>
              <a:gd name="connsiteX3" fmla="*/ 0 w 6660000"/>
              <a:gd name="connsiteY3" fmla="*/ 5760000 h 5760000"/>
              <a:gd name="connsiteX4" fmla="*/ 0 w 6660000"/>
              <a:gd name="connsiteY4" fmla="*/ 0 h 5760000"/>
              <a:gd name="connsiteX0" fmla="*/ 6660000 w 6751440"/>
              <a:gd name="connsiteY0" fmla="*/ 0 h 5760000"/>
              <a:gd name="connsiteX1" fmla="*/ 6660000 w 6751440"/>
              <a:gd name="connsiteY1" fmla="*/ 5760000 h 5760000"/>
              <a:gd name="connsiteX2" fmla="*/ 0 w 6751440"/>
              <a:gd name="connsiteY2" fmla="*/ 5760000 h 5760000"/>
              <a:gd name="connsiteX3" fmla="*/ 0 w 6751440"/>
              <a:gd name="connsiteY3" fmla="*/ 0 h 5760000"/>
              <a:gd name="connsiteX4" fmla="*/ 6751440 w 6751440"/>
              <a:gd name="connsiteY4" fmla="*/ 91440 h 5760000"/>
              <a:gd name="connsiteX0" fmla="*/ 6660000 w 6660000"/>
              <a:gd name="connsiteY0" fmla="*/ 0 h 5760000"/>
              <a:gd name="connsiteX1" fmla="*/ 6660000 w 6660000"/>
              <a:gd name="connsiteY1" fmla="*/ 5760000 h 5760000"/>
              <a:gd name="connsiteX2" fmla="*/ 0 w 6660000"/>
              <a:gd name="connsiteY2" fmla="*/ 5760000 h 5760000"/>
              <a:gd name="connsiteX3" fmla="*/ 0 w 6660000"/>
              <a:gd name="connsiteY3" fmla="*/ 0 h 5760000"/>
              <a:gd name="connsiteX4" fmla="*/ 5068690 w 6660000"/>
              <a:gd name="connsiteY4" fmla="*/ 224790 h 5760000"/>
              <a:gd name="connsiteX0" fmla="*/ 6660000 w 6660000"/>
              <a:gd name="connsiteY0" fmla="*/ 0 h 5760000"/>
              <a:gd name="connsiteX1" fmla="*/ 6660000 w 6660000"/>
              <a:gd name="connsiteY1" fmla="*/ 5760000 h 5760000"/>
              <a:gd name="connsiteX2" fmla="*/ 0 w 6660000"/>
              <a:gd name="connsiteY2" fmla="*/ 5760000 h 5760000"/>
              <a:gd name="connsiteX3" fmla="*/ 0 w 6660000"/>
              <a:gd name="connsiteY3" fmla="*/ 0 h 5760000"/>
              <a:gd name="connsiteX0" fmla="*/ 6660000 w 6660000"/>
              <a:gd name="connsiteY0" fmla="*/ 5760000 h 5760000"/>
              <a:gd name="connsiteX1" fmla="*/ 0 w 6660000"/>
              <a:gd name="connsiteY1" fmla="*/ 5760000 h 5760000"/>
              <a:gd name="connsiteX2" fmla="*/ 0 w 6660000"/>
              <a:gd name="connsiteY2" fmla="*/ 0 h 5760000"/>
              <a:gd name="connsiteX0" fmla="*/ 0 w 0"/>
              <a:gd name="connsiteY0" fmla="*/ 5760000 h 5760000"/>
              <a:gd name="connsiteX1" fmla="*/ 0 w 0"/>
              <a:gd name="connsiteY1" fmla="*/ 0 h 576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5760000">
                <a:moveTo>
                  <a:pt x="0" y="5760000"/>
                </a:moveTo>
                <a:lnTo>
                  <a:pt x="0" y="0"/>
                </a:lnTo>
              </a:path>
            </a:pathLst>
          </a:custGeom>
          <a:solidFill>
            <a:schemeClr val="tx2">
              <a:alpha val="80000"/>
            </a:schemeClr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76883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AD3EED-3169-4DBF-9371-C52D865839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Ballads of madness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A9F208-972E-48D6-BBBD-0517235405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59410" indent="-359410"/>
            <a:r>
              <a:rPr lang="en-GB">
                <a:solidFill>
                  <a:srgbClr val="FFFFFF"/>
                </a:solidFill>
                <a:ea typeface="+mn-lt"/>
                <a:cs typeface="+mn-lt"/>
              </a:rPr>
              <a:t>Bedlamite Texts</a:t>
            </a:r>
            <a:endParaRPr lang="en-GB">
              <a:solidFill>
                <a:srgbClr val="FFFFFF"/>
              </a:solidFill>
            </a:endParaRPr>
          </a:p>
          <a:p>
            <a:pPr marL="359410" indent="-359410"/>
            <a:r>
              <a:rPr lang="en-GB">
                <a:solidFill>
                  <a:srgbClr val="FFFFFF"/>
                </a:solidFill>
                <a:ea typeface="+mn-lt"/>
                <a:cs typeface="+mn-lt"/>
              </a:rPr>
              <a:t>Mad Songs</a:t>
            </a:r>
            <a:endParaRPr lang="en-GB">
              <a:solidFill>
                <a:srgbClr val="FFFFFF"/>
              </a:solidFill>
            </a:endParaRPr>
          </a:p>
          <a:p>
            <a:pPr marL="359410" indent="-359410"/>
            <a:r>
              <a:rPr lang="en-GB">
                <a:solidFill>
                  <a:srgbClr val="FFFFFF"/>
                </a:solidFill>
                <a:ea typeface="+mn-lt"/>
                <a:cs typeface="+mn-lt"/>
              </a:rPr>
              <a:t>Those that had been released from Bedlam were allowed license to beg. The released patients were widely known as ‘Toms o’Bedlam’. </a:t>
            </a:r>
            <a:endParaRPr lang="en-GB"/>
          </a:p>
          <a:p>
            <a:pPr marL="359410" indent="-35941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06487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7B8865-AEDF-4475-B40A-7CBFA5ED4C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Ballads of madness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4EEB95-9B76-47C7-8B7A-3AD096480A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59410" indent="-359410"/>
            <a:r>
              <a:rPr lang="en-GB" i="1">
                <a:solidFill>
                  <a:srgbClr val="FFFFFF"/>
                </a:solidFill>
                <a:ea typeface="+mn-lt"/>
                <a:cs typeface="+mn-lt"/>
              </a:rPr>
              <a:t>From forth my sad and darksome cell, </a:t>
            </a:r>
            <a:endParaRPr lang="en-GB">
              <a:solidFill>
                <a:srgbClr val="FFFFFF">
                  <a:alpha val="70000"/>
                </a:srgbClr>
              </a:solidFill>
            </a:endParaRPr>
          </a:p>
          <a:p>
            <a:pPr marL="359410" indent="-359410"/>
            <a:r>
              <a:rPr lang="en-GB" i="1">
                <a:solidFill>
                  <a:srgbClr val="FFFFFF"/>
                </a:solidFill>
                <a:ea typeface="+mn-lt"/>
                <a:cs typeface="+mn-lt"/>
              </a:rPr>
              <a:t>And from the deep abyss of hell</a:t>
            </a:r>
            <a:endParaRPr lang="en-GB">
              <a:solidFill>
                <a:srgbClr val="FFFFFF"/>
              </a:solidFill>
            </a:endParaRPr>
          </a:p>
          <a:p>
            <a:pPr marL="359410" indent="-359410"/>
            <a:r>
              <a:rPr lang="en-GB" i="1">
                <a:solidFill>
                  <a:srgbClr val="FFFFFF"/>
                </a:solidFill>
                <a:ea typeface="+mn-lt"/>
                <a:cs typeface="+mn-lt"/>
              </a:rPr>
              <a:t>Poor Tom is come to view the world again,</a:t>
            </a:r>
            <a:endParaRPr lang="en-GB">
              <a:solidFill>
                <a:srgbClr val="FFFFFF"/>
              </a:solidFill>
            </a:endParaRPr>
          </a:p>
          <a:p>
            <a:pPr marL="359410" indent="-359410"/>
            <a:r>
              <a:rPr lang="en-GB" i="1">
                <a:solidFill>
                  <a:srgbClr val="FFFFFF"/>
                </a:solidFill>
                <a:ea typeface="+mn-lt"/>
                <a:cs typeface="+mn-lt"/>
              </a:rPr>
              <a:t>To See if he can ease distempered brain.</a:t>
            </a:r>
            <a:endParaRPr lang="en-GB">
              <a:solidFill>
                <a:srgbClr val="FFFFFF"/>
              </a:solidFill>
            </a:endParaRPr>
          </a:p>
          <a:p>
            <a:pPr marL="359410" indent="-359410"/>
            <a:r>
              <a:rPr lang="en-GB" i="1">
                <a:solidFill>
                  <a:srgbClr val="FFFFFF"/>
                </a:solidFill>
                <a:ea typeface="+mn-lt"/>
                <a:cs typeface="+mn-lt"/>
              </a:rPr>
              <a:t>Fear and despair possess his soul,</a:t>
            </a:r>
            <a:endParaRPr lang="en-GB">
              <a:solidFill>
                <a:srgbClr val="FFFFFF"/>
              </a:solidFill>
            </a:endParaRPr>
          </a:p>
          <a:p>
            <a:pPr marL="359410" indent="-359410"/>
            <a:r>
              <a:rPr lang="en-GB" i="1">
                <a:ea typeface="+mn-lt"/>
                <a:cs typeface="+mn-lt"/>
              </a:rPr>
              <a:t>Hark how the angry furies howl!</a:t>
            </a:r>
            <a:endParaRPr lang="en-GB"/>
          </a:p>
          <a:p>
            <a:pPr marL="359410" indent="-35941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38479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66C9CD-6BF4-44CA-8078-0BB81908076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574939-C444-426C-BE49-F99992BF49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0000" y="862151"/>
            <a:ext cx="6120000" cy="1009486"/>
          </a:xfrm>
        </p:spPr>
        <p:txBody>
          <a:bodyPr anchor="b">
            <a:normAutofit/>
          </a:bodyPr>
          <a:lstStyle/>
          <a:p>
            <a:pPr algn="ctr"/>
            <a:r>
              <a:rPr lang="en-GB"/>
              <a:t>Shakespeare plays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7C6DF49-CBE3-4038-AC78-35DE4FD7CE8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870000" y="2310207"/>
            <a:ext cx="540000" cy="0"/>
          </a:xfrm>
          <a:prstGeom prst="line">
            <a:avLst/>
          </a:prstGeom>
          <a:ln w="1016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5E580A-EAE2-4E76-9ACE-1E3946365A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0000" y="2759076"/>
            <a:ext cx="6121400" cy="3009899"/>
          </a:xfrm>
        </p:spPr>
        <p:txBody>
          <a:bodyPr>
            <a:normAutofit/>
          </a:bodyPr>
          <a:lstStyle/>
          <a:p>
            <a:pPr marL="359410" indent="-359410"/>
            <a:r>
              <a:rPr lang="en-GB">
                <a:solidFill>
                  <a:srgbClr val="FFFFFF"/>
                </a:solidFill>
                <a:ea typeface="+mn-lt"/>
                <a:cs typeface="+mn-lt"/>
              </a:rPr>
              <a:t>William Shakespeare</a:t>
            </a:r>
            <a:endParaRPr lang="en-GB">
              <a:solidFill>
                <a:srgbClr val="FFFFFF"/>
              </a:solidFill>
            </a:endParaRPr>
          </a:p>
          <a:p>
            <a:pPr marL="359410" indent="-359410"/>
            <a:r>
              <a:rPr lang="en-GB">
                <a:solidFill>
                  <a:srgbClr val="FFFFFF"/>
                </a:solidFill>
                <a:ea typeface="+mn-lt"/>
                <a:cs typeface="+mn-lt"/>
              </a:rPr>
              <a:t>Madness presents itself in at least 20 of his 38 plays.</a:t>
            </a:r>
            <a:endParaRPr lang="en-GB">
              <a:solidFill>
                <a:srgbClr val="FFFFFF"/>
              </a:solidFill>
            </a:endParaRPr>
          </a:p>
          <a:p>
            <a:pPr marL="359410" indent="-359410"/>
            <a:r>
              <a:rPr lang="en-GB">
                <a:solidFill>
                  <a:srgbClr val="FFFFFF"/>
                </a:solidFill>
                <a:ea typeface="+mn-lt"/>
                <a:cs typeface="+mn-lt"/>
              </a:rPr>
              <a:t>King Lear</a:t>
            </a:r>
            <a:endParaRPr lang="en-GB">
              <a:solidFill>
                <a:srgbClr val="FFFFFF"/>
              </a:solidFill>
            </a:endParaRPr>
          </a:p>
          <a:p>
            <a:pPr marL="359410" indent="-359410"/>
            <a:r>
              <a:rPr lang="en-GB">
                <a:solidFill>
                  <a:srgbClr val="FFFFFF"/>
                </a:solidFill>
                <a:ea typeface="+mn-lt"/>
                <a:cs typeface="+mn-lt"/>
              </a:rPr>
              <a:t>As you like it</a:t>
            </a:r>
            <a:endParaRPr lang="en-GB">
              <a:solidFill>
                <a:srgbClr val="FFFFFF"/>
              </a:solidFill>
            </a:endParaRPr>
          </a:p>
          <a:p>
            <a:pPr marL="359410" indent="-359410"/>
            <a:endParaRPr lang="en-GB" dirty="0"/>
          </a:p>
        </p:txBody>
      </p:sp>
      <p:pic>
        <p:nvPicPr>
          <p:cNvPr id="4" name="Picture 4" descr="A person looking at the camera&#10;&#10;Description automatically generated">
            <a:extLst>
              <a:ext uri="{FF2B5EF4-FFF2-40B4-BE49-F238E27FC236}">
                <a16:creationId xmlns:a16="http://schemas.microsoft.com/office/drawing/2014/main" id="{BF0F8352-6D94-4000-8537-779827D1A3C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475" r="30269"/>
          <a:stretch/>
        </p:blipFill>
        <p:spPr>
          <a:xfrm>
            <a:off x="8321011" y="10"/>
            <a:ext cx="3870989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38703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8">
            <a:extLst>
              <a:ext uri="{FF2B5EF4-FFF2-40B4-BE49-F238E27FC236}">
                <a16:creationId xmlns:a16="http://schemas.microsoft.com/office/drawing/2014/main" id="{DB66C9CD-6BF4-44CA-8078-0BB81908076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AC4FC2-AB11-4161-B9EF-25EB358B1F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0000" y="540033"/>
            <a:ext cx="4426782" cy="1331604"/>
          </a:xfrm>
        </p:spPr>
        <p:txBody>
          <a:bodyPr anchor="b">
            <a:normAutofit/>
          </a:bodyPr>
          <a:lstStyle/>
          <a:p>
            <a:pPr algn="ctr"/>
            <a:r>
              <a:rPr lang="en-GB"/>
              <a:t>Hamlet and ophelia</a:t>
            </a:r>
          </a:p>
        </p:txBody>
      </p:sp>
      <p:cxnSp>
        <p:nvCxnSpPr>
          <p:cNvPr id="10" name="Straight Connector 10">
            <a:extLst>
              <a:ext uri="{FF2B5EF4-FFF2-40B4-BE49-F238E27FC236}">
                <a16:creationId xmlns:a16="http://schemas.microsoft.com/office/drawing/2014/main" id="{77C6DF49-CBE3-4038-AC78-35DE4FD7CE8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023391" y="2310207"/>
            <a:ext cx="540000" cy="0"/>
          </a:xfrm>
          <a:prstGeom prst="line">
            <a:avLst/>
          </a:prstGeom>
          <a:ln w="1016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660CAE-FBEB-42B9-A8BB-70E39CD951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0000" y="2759076"/>
            <a:ext cx="4460874" cy="3009899"/>
          </a:xfrm>
        </p:spPr>
        <p:txBody>
          <a:bodyPr>
            <a:normAutofit/>
          </a:bodyPr>
          <a:lstStyle/>
          <a:p>
            <a:pPr marL="359410" indent="-359410">
              <a:lnSpc>
                <a:spcPct val="115000"/>
              </a:lnSpc>
            </a:pPr>
            <a:r>
              <a:rPr lang="en-GB" sz="1400">
                <a:ea typeface="+mn-lt"/>
                <a:cs typeface="+mn-lt"/>
              </a:rPr>
              <a:t>◦Hamlet/Ophelia</a:t>
            </a:r>
            <a:endParaRPr lang="en-GB" sz="1400"/>
          </a:p>
          <a:p>
            <a:pPr marL="359410" indent="-359410">
              <a:lnSpc>
                <a:spcPct val="115000"/>
              </a:lnSpc>
            </a:pPr>
            <a:r>
              <a:rPr lang="en-GB" sz="1400">
                <a:ea typeface="+mn-lt"/>
                <a:cs typeface="+mn-lt"/>
              </a:rPr>
              <a:t>“Fell in the weeping brook. Her clothes spread wide;</a:t>
            </a:r>
            <a:endParaRPr lang="en-GB" sz="1400"/>
          </a:p>
          <a:p>
            <a:pPr marL="359410" indent="-359410">
              <a:lnSpc>
                <a:spcPct val="115000"/>
              </a:lnSpc>
            </a:pPr>
            <a:r>
              <a:rPr lang="en-GB" sz="1400">
                <a:ea typeface="+mn-lt"/>
                <a:cs typeface="+mn-lt"/>
              </a:rPr>
              <a:t>And, mermaid-like, awhile they bore her up….</a:t>
            </a:r>
            <a:endParaRPr lang="en-GB" sz="1400"/>
          </a:p>
          <a:p>
            <a:pPr marL="359410" indent="-359410">
              <a:lnSpc>
                <a:spcPct val="115000"/>
              </a:lnSpc>
            </a:pPr>
            <a:r>
              <a:rPr lang="en-GB" sz="1400">
                <a:ea typeface="+mn-lt"/>
                <a:cs typeface="+mn-lt"/>
              </a:rPr>
              <a:t>Till that her garments, heavy with their drink,</a:t>
            </a:r>
            <a:endParaRPr lang="en-GB" sz="1400"/>
          </a:p>
          <a:p>
            <a:pPr marL="359410" indent="-359410">
              <a:lnSpc>
                <a:spcPct val="115000"/>
              </a:lnSpc>
            </a:pPr>
            <a:r>
              <a:rPr lang="en-GB" sz="1400">
                <a:ea typeface="+mn-lt"/>
                <a:cs typeface="+mn-lt"/>
              </a:rPr>
              <a:t>Pull’d the poor wretch from her melodious lay,</a:t>
            </a:r>
            <a:endParaRPr lang="en-GB" sz="1400"/>
          </a:p>
          <a:p>
            <a:pPr marL="359410" indent="-359410">
              <a:lnSpc>
                <a:spcPct val="115000"/>
              </a:lnSpc>
            </a:pPr>
            <a:r>
              <a:rPr lang="en-GB" sz="1400">
                <a:ea typeface="+mn-lt"/>
                <a:cs typeface="+mn-lt"/>
              </a:rPr>
              <a:t>To muddy Death.</a:t>
            </a:r>
            <a:endParaRPr lang="en-GB" sz="1400"/>
          </a:p>
          <a:p>
            <a:pPr marL="359410" indent="-359410">
              <a:lnSpc>
                <a:spcPct val="115000"/>
              </a:lnSpc>
            </a:pPr>
            <a:endParaRPr lang="en-GB" sz="1400"/>
          </a:p>
        </p:txBody>
      </p:sp>
      <p:pic>
        <p:nvPicPr>
          <p:cNvPr id="4" name="Picture 4" descr="A picture containing grass, outdoor, sitting, forest&#10;&#10;Description automatically generated">
            <a:extLst>
              <a:ext uri="{FF2B5EF4-FFF2-40B4-BE49-F238E27FC236}">
                <a16:creationId xmlns:a16="http://schemas.microsoft.com/office/drawing/2014/main" id="{A38D5962-F384-4B8D-8B39-CF8E0CF6A0E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5461" r="26793" b="-1"/>
          <a:stretch/>
        </p:blipFill>
        <p:spPr>
          <a:xfrm>
            <a:off x="6654800" y="540033"/>
            <a:ext cx="4996212" cy="57752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23213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8">
            <a:extLst>
              <a:ext uri="{FF2B5EF4-FFF2-40B4-BE49-F238E27FC236}">
                <a16:creationId xmlns:a16="http://schemas.microsoft.com/office/drawing/2014/main" id="{DB66C9CD-6BF4-44CA-8078-0BB81908076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9DC4CA-A524-4184-93AC-E13AE227D5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84750" y="1011237"/>
            <a:ext cx="6120000" cy="860400"/>
          </a:xfrm>
        </p:spPr>
        <p:txBody>
          <a:bodyPr anchor="b">
            <a:normAutofit/>
          </a:bodyPr>
          <a:lstStyle/>
          <a:p>
            <a:pPr algn="ctr"/>
            <a:r>
              <a:rPr lang="en-GB">
                <a:ea typeface="+mj-lt"/>
                <a:cs typeface="+mj-lt"/>
              </a:rPr>
              <a:t>Ludovico Arioso – Orlando Furioso</a:t>
            </a:r>
            <a:endParaRPr lang="en-US"/>
          </a:p>
        </p:txBody>
      </p:sp>
      <p:pic>
        <p:nvPicPr>
          <p:cNvPr id="4" name="Picture 4" descr="A painting of a book&#10;&#10;Description automatically generated">
            <a:extLst>
              <a:ext uri="{FF2B5EF4-FFF2-40B4-BE49-F238E27FC236}">
                <a16:creationId xmlns:a16="http://schemas.microsoft.com/office/drawing/2014/main" id="{E855EF36-34C2-45F4-AEF7-CBB92AE7D26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722" r="10629" b="-2"/>
          <a:stretch/>
        </p:blipFill>
        <p:spPr>
          <a:xfrm>
            <a:off x="20" y="10"/>
            <a:ext cx="3870969" cy="6857990"/>
          </a:xfrm>
          <a:prstGeom prst="rect">
            <a:avLst/>
          </a:prstGeom>
        </p:spPr>
      </p:pic>
      <p:cxnSp>
        <p:nvCxnSpPr>
          <p:cNvPr id="7" name="Straight Connector 10">
            <a:extLst>
              <a:ext uri="{FF2B5EF4-FFF2-40B4-BE49-F238E27FC236}">
                <a16:creationId xmlns:a16="http://schemas.microsoft.com/office/drawing/2014/main" id="{77C6DF49-CBE3-4038-AC78-35DE4FD7CE8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774750" y="2310207"/>
            <a:ext cx="540000" cy="0"/>
          </a:xfrm>
          <a:prstGeom prst="line">
            <a:avLst/>
          </a:prstGeom>
          <a:ln w="1016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D13C5-9964-44A4-BD48-FE40BA31B8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84750" y="2759076"/>
            <a:ext cx="6121400" cy="3009899"/>
          </a:xfrm>
        </p:spPr>
        <p:txBody>
          <a:bodyPr>
            <a:normAutofit/>
          </a:bodyPr>
          <a:lstStyle/>
          <a:p>
            <a:pPr marL="359410" indent="-359410">
              <a:lnSpc>
                <a:spcPct val="115000"/>
              </a:lnSpc>
            </a:pPr>
            <a:r>
              <a:rPr lang="en-GB" sz="1600">
                <a:ea typeface="+mn-lt"/>
                <a:cs typeface="+mn-lt"/>
              </a:rPr>
              <a:t>◦Epic Poem on the madness of Roland:</a:t>
            </a:r>
            <a:endParaRPr lang="en-GB" sz="1600"/>
          </a:p>
          <a:p>
            <a:pPr marL="359410" indent="-359410">
              <a:lnSpc>
                <a:spcPct val="115000"/>
              </a:lnSpc>
            </a:pPr>
            <a:r>
              <a:rPr lang="en-GB" sz="1600">
                <a:ea typeface="+mn-lt"/>
                <a:cs typeface="+mn-lt"/>
              </a:rPr>
              <a:t>◦Orlando Furioso:</a:t>
            </a:r>
            <a:endParaRPr lang="en-GB" sz="1600"/>
          </a:p>
          <a:p>
            <a:pPr marL="359410" indent="-359410">
              <a:lnSpc>
                <a:spcPct val="115000"/>
              </a:lnSpc>
            </a:pPr>
            <a:r>
              <a:rPr lang="en-GB" sz="1600">
                <a:ea typeface="+mn-lt"/>
                <a:cs typeface="+mn-lt"/>
              </a:rPr>
              <a:t>◦Draws from the chivalric romances of Roland, The Arthurian tales and classical tales of Heroism and furious madness</a:t>
            </a:r>
            <a:endParaRPr lang="en-GB" sz="1600"/>
          </a:p>
          <a:p>
            <a:pPr marL="359410" indent="-359410">
              <a:lnSpc>
                <a:spcPct val="115000"/>
              </a:lnSpc>
            </a:pPr>
            <a:r>
              <a:rPr lang="en-GB" sz="1600">
                <a:ea typeface="+mn-lt"/>
                <a:cs typeface="+mn-lt"/>
              </a:rPr>
              <a:t>◦The Madness of Orlando</a:t>
            </a:r>
            <a:endParaRPr lang="en-GB" sz="1600"/>
          </a:p>
          <a:p>
            <a:pPr marL="359410" indent="-359410">
              <a:lnSpc>
                <a:spcPct val="115000"/>
              </a:lnSpc>
            </a:pPr>
            <a:r>
              <a:rPr lang="en-GB" sz="1600">
                <a:ea typeface="+mn-lt"/>
                <a:cs typeface="+mn-lt"/>
              </a:rPr>
              <a:t>◦Heavily influenced later works, including</a:t>
            </a:r>
            <a:endParaRPr lang="en-GB" sz="1600"/>
          </a:p>
          <a:p>
            <a:pPr marL="359410" indent="-359410">
              <a:lnSpc>
                <a:spcPct val="115000"/>
              </a:lnSpc>
            </a:pPr>
            <a:r>
              <a:rPr lang="en-GB" sz="1600">
                <a:ea typeface="+mn-lt"/>
                <a:cs typeface="+mn-lt"/>
              </a:rPr>
              <a:t>◦Cervantes’ </a:t>
            </a:r>
            <a:r>
              <a:rPr lang="en-GB" sz="1600" i="1">
                <a:ea typeface="+mn-lt"/>
                <a:cs typeface="+mn-lt"/>
              </a:rPr>
              <a:t>Don Quixote  </a:t>
            </a:r>
            <a:endParaRPr lang="en-GB" sz="1600"/>
          </a:p>
          <a:p>
            <a:pPr marL="359410" indent="-359410">
              <a:lnSpc>
                <a:spcPct val="115000"/>
              </a:lnSpc>
            </a:pPr>
            <a:endParaRPr lang="en-GB" sz="1600"/>
          </a:p>
        </p:txBody>
      </p:sp>
    </p:spTree>
    <p:extLst>
      <p:ext uri="{BB962C8B-B14F-4D97-AF65-F5344CB8AC3E}">
        <p14:creationId xmlns:p14="http://schemas.microsoft.com/office/powerpoint/2010/main" val="25475067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69F5FE0-EBCF-4A14-AF3D-1ADCD6443E6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B2B23E-D1E5-489D-8C73-98FE4176B0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0000" y="1011236"/>
            <a:ext cx="4426782" cy="1292662"/>
          </a:xfrm>
        </p:spPr>
        <p:txBody>
          <a:bodyPr anchor="t">
            <a:normAutofit/>
          </a:bodyPr>
          <a:lstStyle/>
          <a:p>
            <a:r>
              <a:rPr lang="en-GB">
                <a:ea typeface="+mj-lt"/>
                <a:cs typeface="+mj-lt"/>
              </a:rPr>
              <a:t>Cervantes: Don Quixote</a:t>
            </a:r>
            <a:endParaRPr lang="en-US"/>
          </a:p>
        </p:txBody>
      </p:sp>
      <p:pic>
        <p:nvPicPr>
          <p:cNvPr id="4" name="Picture 4" descr="A person riding a horse&#10;&#10;Description automatically generated">
            <a:extLst>
              <a:ext uri="{FF2B5EF4-FFF2-40B4-BE49-F238E27FC236}">
                <a16:creationId xmlns:a16="http://schemas.microsoft.com/office/drawing/2014/main" id="{164EEE70-0764-4586-9E81-536B3428E33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9499" y="2901918"/>
            <a:ext cx="4457701" cy="280835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49BF88-B23F-4EFE-AC77-92BDE5BC95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987423"/>
            <a:ext cx="5555012" cy="4781552"/>
          </a:xfrm>
        </p:spPr>
        <p:txBody>
          <a:bodyPr>
            <a:normAutofit/>
          </a:bodyPr>
          <a:lstStyle/>
          <a:p>
            <a:pPr marL="359410" indent="-359410">
              <a:lnSpc>
                <a:spcPct val="115000"/>
              </a:lnSpc>
            </a:pPr>
            <a:r>
              <a:rPr lang="en-GB" sz="1700">
                <a:ea typeface="+mn-lt"/>
                <a:cs typeface="+mn-lt"/>
              </a:rPr>
              <a:t>Don Quixote’s madness is very different to that of Orlando’s.</a:t>
            </a:r>
            <a:endParaRPr lang="en-GB" sz="1700"/>
          </a:p>
          <a:p>
            <a:pPr marL="359410" indent="-359410">
              <a:lnSpc>
                <a:spcPct val="115000"/>
              </a:lnSpc>
            </a:pPr>
            <a:r>
              <a:rPr lang="en-GB" sz="1700">
                <a:solidFill>
                  <a:srgbClr val="FFFFFF"/>
                </a:solidFill>
                <a:ea typeface="+mn-lt"/>
                <a:cs typeface="+mn-lt"/>
              </a:rPr>
              <a:t>It has fights and injuries, but they tend to be more humorous and funny, compared to the violent and frightening stories of Orlando Furioso. </a:t>
            </a:r>
            <a:endParaRPr lang="en-GB" sz="1700">
              <a:solidFill>
                <a:srgbClr val="FFFFFF"/>
              </a:solidFill>
            </a:endParaRPr>
          </a:p>
          <a:p>
            <a:pPr marL="359410" indent="-359410">
              <a:lnSpc>
                <a:spcPct val="115000"/>
              </a:lnSpc>
            </a:pPr>
            <a:r>
              <a:rPr lang="en-GB" sz="1700">
                <a:solidFill>
                  <a:srgbClr val="FFFFFF"/>
                </a:solidFill>
                <a:ea typeface="+mn-lt"/>
                <a:cs typeface="+mn-lt"/>
              </a:rPr>
              <a:t>Don Quixote does show signs of madness, he does hallucinate, he does have obsessions and he does act as a man possessed.</a:t>
            </a:r>
            <a:endParaRPr lang="en-GB" sz="1700">
              <a:solidFill>
                <a:srgbClr val="FFFFFF"/>
              </a:solidFill>
            </a:endParaRPr>
          </a:p>
          <a:p>
            <a:pPr marL="359410" indent="-359410">
              <a:lnSpc>
                <a:spcPct val="115000"/>
              </a:lnSpc>
            </a:pPr>
            <a:r>
              <a:rPr lang="en-GB" sz="1700">
                <a:solidFill>
                  <a:srgbClr val="FFFFFF"/>
                </a:solidFill>
                <a:ea typeface="+mn-lt"/>
                <a:cs typeface="+mn-lt"/>
              </a:rPr>
              <a:t>People he encounters mock and accuse him</a:t>
            </a:r>
            <a:endParaRPr lang="en-GB" sz="1700">
              <a:solidFill>
                <a:srgbClr val="FFFFFF"/>
              </a:solidFill>
            </a:endParaRPr>
          </a:p>
          <a:p>
            <a:pPr marL="359410" indent="-359410">
              <a:lnSpc>
                <a:spcPct val="115000"/>
              </a:lnSpc>
            </a:pPr>
            <a:r>
              <a:rPr lang="en-GB" sz="1700">
                <a:solidFill>
                  <a:srgbClr val="FFFFFF"/>
                </a:solidFill>
                <a:ea typeface="+mn-lt"/>
                <a:cs typeface="+mn-lt"/>
              </a:rPr>
              <a:t>We are instructed to believe that the mad cannot be reasoned with. He does recover his sanity…and promptly dies! </a:t>
            </a:r>
            <a:endParaRPr lang="en-GB" sz="1700">
              <a:solidFill>
                <a:srgbClr val="FFFFFF"/>
              </a:solidFill>
            </a:endParaRPr>
          </a:p>
          <a:p>
            <a:pPr marL="359410" indent="-359410">
              <a:lnSpc>
                <a:spcPct val="115000"/>
              </a:lnSpc>
            </a:pPr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11460656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66C9CD-6BF4-44CA-8078-0BB81908076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445C26-A4B8-4C00-B8E8-3216D79295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0000" y="540032"/>
            <a:ext cx="4426782" cy="1331605"/>
          </a:xfrm>
        </p:spPr>
        <p:txBody>
          <a:bodyPr anchor="b">
            <a:normAutofit/>
          </a:bodyPr>
          <a:lstStyle/>
          <a:p>
            <a:pPr algn="ctr"/>
            <a:r>
              <a:rPr lang="en-GB">
                <a:ea typeface="+mj-lt"/>
                <a:cs typeface="+mj-lt"/>
              </a:rPr>
              <a:t>Madness and Art</a:t>
            </a:r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7C6DF49-CBE3-4038-AC78-35DE4FD7CE8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023391" y="2310207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0A117A-47EE-4234-A55C-21F558C033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0000" y="2759076"/>
            <a:ext cx="4460874" cy="3009899"/>
          </a:xfrm>
        </p:spPr>
        <p:txBody>
          <a:bodyPr>
            <a:normAutofit/>
          </a:bodyPr>
          <a:lstStyle/>
          <a:p>
            <a:pPr marL="359410" indent="-359410">
              <a:lnSpc>
                <a:spcPct val="115000"/>
              </a:lnSpc>
            </a:pPr>
            <a:r>
              <a:rPr lang="en-GB" sz="1700">
                <a:ea typeface="+mn-lt"/>
                <a:cs typeface="+mn-lt"/>
              </a:rPr>
              <a:t>◦A variety of visual signs and symbols were used</a:t>
            </a:r>
            <a:endParaRPr lang="en-GB" sz="1700"/>
          </a:p>
          <a:p>
            <a:pPr marL="359410" indent="-359410">
              <a:lnSpc>
                <a:spcPct val="115000"/>
              </a:lnSpc>
            </a:pPr>
            <a:r>
              <a:rPr lang="en-GB" sz="1700">
                <a:ea typeface="+mn-lt"/>
                <a:cs typeface="+mn-lt"/>
              </a:rPr>
              <a:t>◦Some were from the Medieval depictions of Hell and the Last Judgement</a:t>
            </a:r>
            <a:endParaRPr lang="en-GB" sz="1700"/>
          </a:p>
          <a:p>
            <a:pPr marL="359410" indent="-359410">
              <a:lnSpc>
                <a:spcPct val="115000"/>
              </a:lnSpc>
            </a:pPr>
            <a:r>
              <a:rPr lang="en-GB" sz="1700">
                <a:ea typeface="+mn-lt"/>
                <a:cs typeface="+mn-lt"/>
              </a:rPr>
              <a:t>◦Bedlam figures</a:t>
            </a:r>
            <a:endParaRPr lang="en-GB" sz="1700"/>
          </a:p>
          <a:p>
            <a:pPr marL="359410" indent="-359410">
              <a:lnSpc>
                <a:spcPct val="115000"/>
              </a:lnSpc>
            </a:pPr>
            <a:r>
              <a:rPr lang="en-GB" sz="1700">
                <a:ea typeface="+mn-lt"/>
                <a:cs typeface="+mn-lt"/>
              </a:rPr>
              <a:t>◦Barely clothed maniacs</a:t>
            </a:r>
            <a:endParaRPr lang="en-GB" sz="1700"/>
          </a:p>
          <a:p>
            <a:pPr marL="359410" indent="-359410">
              <a:lnSpc>
                <a:spcPct val="115000"/>
              </a:lnSpc>
            </a:pPr>
            <a:r>
              <a:rPr lang="en-GB" sz="1700">
                <a:ea typeface="+mn-lt"/>
                <a:cs typeface="+mn-lt"/>
              </a:rPr>
              <a:t>◦Pieter Xavery: </a:t>
            </a:r>
            <a:r>
              <a:rPr lang="en-GB" sz="1700" i="1">
                <a:ea typeface="+mn-lt"/>
                <a:cs typeface="+mn-lt"/>
              </a:rPr>
              <a:t>Two Madmen </a:t>
            </a:r>
            <a:endParaRPr lang="en-GB" sz="1700"/>
          </a:p>
          <a:p>
            <a:pPr marL="359410" indent="-359410">
              <a:lnSpc>
                <a:spcPct val="115000"/>
              </a:lnSpc>
            </a:pPr>
            <a:endParaRPr lang="en-GB" sz="170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11AC2B-E0EE-4BB9-8BC1-EC5DA9DBEE3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54794" y="0"/>
            <a:ext cx="5537206" cy="6858000"/>
          </a:xfrm>
          <a:prstGeom prst="rect">
            <a:avLst/>
          </a:prstGeom>
          <a:solidFill>
            <a:schemeClr val="bg1">
              <a:alpha val="2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alpha val="20000"/>
                </a:schemeClr>
              </a:solidFill>
            </a:endParaRPr>
          </a:p>
        </p:txBody>
      </p:sp>
      <p:pic>
        <p:nvPicPr>
          <p:cNvPr id="4" name="Picture 4" descr="A statue of a person&#10;&#10;Description automatically generated">
            <a:extLst>
              <a:ext uri="{FF2B5EF4-FFF2-40B4-BE49-F238E27FC236}">
                <a16:creationId xmlns:a16="http://schemas.microsoft.com/office/drawing/2014/main" id="{7CBFA5C4-40AC-466C-922F-91109B459CD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98864" y="611217"/>
            <a:ext cx="4452148" cy="56356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58106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8">
            <a:extLst>
              <a:ext uri="{FF2B5EF4-FFF2-40B4-BE49-F238E27FC236}">
                <a16:creationId xmlns:a16="http://schemas.microsoft.com/office/drawing/2014/main" id="{2C627EC6-61A4-4CA2-925A-D9C31421C43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 picture containing old, photo, room, many&#10;&#10;Description automatically generated">
            <a:extLst>
              <a:ext uri="{FF2B5EF4-FFF2-40B4-BE49-F238E27FC236}">
                <a16:creationId xmlns:a16="http://schemas.microsoft.com/office/drawing/2014/main" id="{D5F93915-6B0C-4E62-9E3E-43A75350F500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 rotWithShape="1">
          <a:blip r:embed="rId3"/>
          <a:srcRect l="5778"/>
          <a:stretch/>
        </p:blipFill>
        <p:spPr>
          <a:xfrm>
            <a:off x="20" y="10"/>
            <a:ext cx="12191980" cy="685799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46571257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66C9CD-6BF4-44CA-8078-0BB81908076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32793C-43F1-49D0-8505-96599A62DC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0000" y="862151"/>
            <a:ext cx="6120000" cy="1009486"/>
          </a:xfrm>
        </p:spPr>
        <p:txBody>
          <a:bodyPr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2400">
                <a:ea typeface="+mj-lt"/>
                <a:cs typeface="+mj-lt"/>
              </a:rPr>
              <a:t>A tale of a tub: Jonathon Swift/Bernard Lens</a:t>
            </a:r>
            <a:endParaRPr lang="en-US" sz="240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7C6DF49-CBE3-4038-AC78-35DE4FD7CE8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870000" y="2310207"/>
            <a:ext cx="540000" cy="0"/>
          </a:xfrm>
          <a:prstGeom prst="line">
            <a:avLst/>
          </a:prstGeom>
          <a:ln w="1016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2924C7-BFE4-4E41-B9D6-712D5243F2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0000" y="2759076"/>
            <a:ext cx="6121400" cy="3009899"/>
          </a:xfrm>
        </p:spPr>
        <p:txBody>
          <a:bodyPr>
            <a:normAutofit/>
          </a:bodyPr>
          <a:lstStyle/>
          <a:p>
            <a:pPr marL="359410" indent="-359410"/>
            <a:r>
              <a:rPr lang="en-GB">
                <a:ea typeface="+mn-lt"/>
                <a:cs typeface="+mn-lt"/>
              </a:rPr>
              <a:t>◦Engraving of the interior of a Bedlam cell.</a:t>
            </a:r>
            <a:endParaRPr lang="en-GB"/>
          </a:p>
          <a:p>
            <a:pPr marL="359410" indent="-359410"/>
            <a:r>
              <a:rPr lang="en-GB">
                <a:ea typeface="+mn-lt"/>
                <a:cs typeface="+mn-lt"/>
              </a:rPr>
              <a:t>◦Barred windows</a:t>
            </a:r>
            <a:endParaRPr lang="en-GB"/>
          </a:p>
          <a:p>
            <a:pPr marL="359410" indent="-359410"/>
            <a:r>
              <a:rPr lang="en-GB">
                <a:ea typeface="+mn-lt"/>
                <a:cs typeface="+mn-lt"/>
              </a:rPr>
              <a:t>◦Near naked lunatic throwing the contents of a chamber pot at the viewer</a:t>
            </a:r>
            <a:endParaRPr lang="en-GB"/>
          </a:p>
          <a:p>
            <a:pPr marL="359410" indent="-359410"/>
            <a:r>
              <a:rPr lang="en-GB">
                <a:ea typeface="+mn-lt"/>
                <a:cs typeface="+mn-lt"/>
              </a:rPr>
              <a:t>◦The more passive and melancholic are seen towards the back</a:t>
            </a:r>
            <a:endParaRPr lang="en-GB"/>
          </a:p>
          <a:p>
            <a:pPr marL="359410" indent="-359410"/>
            <a:endParaRPr lang="en-GB" dirty="0"/>
          </a:p>
        </p:txBody>
      </p:sp>
      <p:pic>
        <p:nvPicPr>
          <p:cNvPr id="4" name="Picture 4" descr="An old photo of a person&#10;&#10;Description automatically generated">
            <a:extLst>
              <a:ext uri="{FF2B5EF4-FFF2-40B4-BE49-F238E27FC236}">
                <a16:creationId xmlns:a16="http://schemas.microsoft.com/office/drawing/2014/main" id="{92199409-76FA-4BF8-9BB0-58D0DA48F0C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481" r="21096" b="-2"/>
          <a:stretch/>
        </p:blipFill>
        <p:spPr>
          <a:xfrm>
            <a:off x="8321011" y="10"/>
            <a:ext cx="3870989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961398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2DE9B8-2DE1-4200-ABE4-D57E76A422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C03D45-9A34-495D-8F4E-A9141D834D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59410" indent="-359410"/>
            <a:r>
              <a:rPr lang="en-GB">
                <a:ea typeface="+mn-lt"/>
                <a:cs typeface="+mn-lt"/>
              </a:rPr>
              <a:t>◦Why do you think we are now starting to see more of a prevalence of insanity within the literature and artwork and even music of the period?</a:t>
            </a:r>
            <a:endParaRPr lang="en-GB">
              <a:solidFill>
                <a:srgbClr val="FFFFFF">
                  <a:alpha val="70000"/>
                </a:srgbClr>
              </a:solidFill>
            </a:endParaRPr>
          </a:p>
          <a:p>
            <a:pPr marL="359410" indent="-359410"/>
            <a:r>
              <a:rPr lang="en-GB">
                <a:ea typeface="+mn-lt"/>
                <a:cs typeface="+mn-lt"/>
              </a:rPr>
              <a:t>◦How are the insane viewed?</a:t>
            </a:r>
            <a:endParaRPr lang="en-GB"/>
          </a:p>
          <a:p>
            <a:pPr marL="359410" indent="-35941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76753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127EE2-733E-4A9F-9EAC-0F10CFCF8F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Interpretations of insanity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58E119-71AE-4E39-AED4-0AFAF52104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359410" indent="-359410"/>
            <a:r>
              <a:rPr lang="en-GB">
                <a:solidFill>
                  <a:srgbClr val="FFFFFF"/>
                </a:solidFill>
                <a:ea typeface="+mn-lt"/>
                <a:cs typeface="+mn-lt"/>
              </a:rPr>
              <a:t>◦Complex: it is still viewed by many as a consequence of supernatural forces.</a:t>
            </a:r>
            <a:endParaRPr lang="en-GB">
              <a:solidFill>
                <a:srgbClr val="FFFFFF"/>
              </a:solidFill>
            </a:endParaRPr>
          </a:p>
          <a:p>
            <a:pPr marL="359410" indent="-359410"/>
            <a:r>
              <a:rPr lang="en-GB">
                <a:solidFill>
                  <a:srgbClr val="FFFFFF"/>
                </a:solidFill>
                <a:ea typeface="+mn-lt"/>
                <a:cs typeface="+mn-lt"/>
              </a:rPr>
              <a:t>◦However this view is starting to be challenged, not least because of the accessibility of challenging view points (Greeks and Romans)</a:t>
            </a:r>
            <a:endParaRPr lang="en-GB">
              <a:solidFill>
                <a:srgbClr val="FFFFFF"/>
              </a:solidFill>
            </a:endParaRPr>
          </a:p>
          <a:p>
            <a:pPr marL="359410" indent="-359410"/>
            <a:r>
              <a:rPr lang="en-GB">
                <a:solidFill>
                  <a:srgbClr val="FFFFFF"/>
                </a:solidFill>
                <a:ea typeface="+mn-lt"/>
                <a:cs typeface="+mn-lt"/>
              </a:rPr>
              <a:t>◦Still only a few individuals demonstrating signs of madness were being locked up.</a:t>
            </a:r>
            <a:endParaRPr lang="en-GB">
              <a:solidFill>
                <a:srgbClr val="FFFFFF"/>
              </a:solidFill>
            </a:endParaRPr>
          </a:p>
          <a:p>
            <a:pPr marL="359410" indent="-359410"/>
            <a:r>
              <a:rPr lang="en-GB">
                <a:solidFill>
                  <a:srgbClr val="FFFFFF"/>
                </a:solidFill>
                <a:ea typeface="+mn-lt"/>
                <a:cs typeface="+mn-lt"/>
              </a:rPr>
              <a:t>◦However those that were in Bedlam began to capture the imaginations of writers and artists.</a:t>
            </a:r>
            <a:endParaRPr lang="en-GB">
              <a:solidFill>
                <a:srgbClr val="FFFFFF"/>
              </a:solidFill>
            </a:endParaRPr>
          </a:p>
          <a:p>
            <a:pPr marL="359410" indent="-359410"/>
            <a:r>
              <a:rPr lang="en-GB">
                <a:ea typeface="+mn-lt"/>
                <a:cs typeface="+mn-lt"/>
              </a:rPr>
              <a:t>◦Around this time we have the dissolution of the abbeys, the traditional place in which sick individuals would be looked after…does this mean that more poor souls were now without a place to stay and were free to roam?</a:t>
            </a:r>
            <a:endParaRPr lang="en-GB"/>
          </a:p>
          <a:p>
            <a:pPr marL="359410" indent="-359410"/>
            <a:r>
              <a:rPr lang="en-GB">
                <a:ea typeface="+mn-lt"/>
                <a:cs typeface="+mn-lt"/>
              </a:rPr>
              <a:t>◦Is insanity in the seventeenth century about to change its course? Is it becoming more severe? More Prevelant?</a:t>
            </a:r>
            <a:endParaRPr lang="en-GB"/>
          </a:p>
          <a:p>
            <a:pPr marL="359410" indent="-359410"/>
            <a:r>
              <a:rPr lang="en-GB">
                <a:ea typeface="+mn-lt"/>
                <a:cs typeface="+mn-lt"/>
              </a:rPr>
              <a:t>◦Is it because populations are growing, therefore there are more mad people around?</a:t>
            </a:r>
            <a:endParaRPr lang="en-GB"/>
          </a:p>
          <a:p>
            <a:pPr marL="359410" indent="-35941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5703198"/>
      </p:ext>
    </p:extLst>
  </p:cSld>
  <p:clrMapOvr>
    <a:masterClrMapping/>
  </p:clrMapOvr>
</p:sld>
</file>

<file path=ppt/theme/theme1.xml><?xml version="1.0" encoding="utf-8"?>
<a:theme xmlns:a="http://schemas.openxmlformats.org/drawingml/2006/main" name="LeafVTI">
  <a:themeElements>
    <a:clrScheme name="Leaf">
      <a:dk1>
        <a:sysClr val="windowText" lastClr="000000"/>
      </a:dk1>
      <a:lt1>
        <a:sysClr val="window" lastClr="FFFFFF"/>
      </a:lt1>
      <a:dk2>
        <a:srgbClr val="732124"/>
      </a:dk2>
      <a:lt2>
        <a:srgbClr val="F0EDE5"/>
      </a:lt2>
      <a:accent1>
        <a:srgbClr val="D34817"/>
      </a:accent1>
      <a:accent2>
        <a:srgbClr val="A68D65"/>
      </a:accent2>
      <a:accent3>
        <a:srgbClr val="728377"/>
      </a:accent3>
      <a:accent4>
        <a:srgbClr val="B4797B"/>
      </a:accent4>
      <a:accent5>
        <a:srgbClr val="CE8439"/>
      </a:accent5>
      <a:accent6>
        <a:srgbClr val="CF3A2A"/>
      </a:accent6>
      <a:hlink>
        <a:srgbClr val="D06853"/>
      </a:hlink>
      <a:folHlink>
        <a:srgbClr val="B67779"/>
      </a:folHlink>
    </a:clrScheme>
    <a:fontScheme name="Leaf">
      <a:majorFont>
        <a:latin typeface="Rockwell Nova Light"/>
        <a:ea typeface=""/>
        <a:cs typeface=""/>
      </a:majorFont>
      <a:minorFont>
        <a:latin typeface="Avenir Next LT Pro Light"/>
        <a:ea typeface=""/>
        <a:cs typeface=""/>
      </a:minorFont>
    </a:fontScheme>
    <a:fmtScheme name="Subtle Solids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LeafVTI" id="{AD13D32C-3873-4EF1-A28C-5D0E64FF0913}" vid="{0D2E0FD0-9C17-4337-BD21-33917FC300A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</TotalTime>
  <Words>750</Words>
  <Application>Microsoft Office PowerPoint</Application>
  <PresentationFormat>Widescreen</PresentationFormat>
  <Paragraphs>85</Paragraphs>
  <Slides>16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4" baseType="lpstr">
      <vt:lpstr>Arial</vt:lpstr>
      <vt:lpstr>Avenir Next LT Pro Light</vt:lpstr>
      <vt:lpstr>Bell MT</vt:lpstr>
      <vt:lpstr>Calibri</vt:lpstr>
      <vt:lpstr>Calibri Light</vt:lpstr>
      <vt:lpstr>Rockwell Nova Light</vt:lpstr>
      <vt:lpstr>Wingdings</vt:lpstr>
      <vt:lpstr>LeafVTI</vt:lpstr>
      <vt:lpstr>Creativity and Madness</vt:lpstr>
      <vt:lpstr>Aims</vt:lpstr>
      <vt:lpstr>The Changing awareness of insanity</vt:lpstr>
      <vt:lpstr>Interpretations of insanity</vt:lpstr>
      <vt:lpstr>Late 16th and Early 17th Century</vt:lpstr>
      <vt:lpstr>Ballads of madness</vt:lpstr>
      <vt:lpstr>Ballads of madness</vt:lpstr>
      <vt:lpstr>Shakespeare plays</vt:lpstr>
      <vt:lpstr>Hamlet and ophelia</vt:lpstr>
      <vt:lpstr>Ludovico Arioso – Orlando Furioso</vt:lpstr>
      <vt:lpstr>Cervantes: Don Quixote</vt:lpstr>
      <vt:lpstr>Madness and Art</vt:lpstr>
      <vt:lpstr>PowerPoint Presentation</vt:lpstr>
      <vt:lpstr>A tale of a tub: Jonathon Swift/Bernard Lens</vt:lpstr>
      <vt:lpstr>Questions</vt:lpstr>
      <vt:lpstr>Interpretations of insanity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Catherine Slade</dc:creator>
  <cp:lastModifiedBy>Catherine Slade</cp:lastModifiedBy>
  <cp:revision>135</cp:revision>
  <dcterms:created xsi:type="dcterms:W3CDTF">2020-10-19T19:27:27Z</dcterms:created>
  <dcterms:modified xsi:type="dcterms:W3CDTF">2020-10-19T20:32:25Z</dcterms:modified>
</cp:coreProperties>
</file>