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277" r:id="rId2"/>
    <p:sldId id="257" r:id="rId3"/>
    <p:sldId id="296" r:id="rId4"/>
    <p:sldId id="259" r:id="rId5"/>
    <p:sldId id="303" r:id="rId6"/>
    <p:sldId id="261" r:id="rId7"/>
    <p:sldId id="289" r:id="rId8"/>
    <p:sldId id="297" r:id="rId9"/>
    <p:sldId id="304" r:id="rId10"/>
    <p:sldId id="262" r:id="rId11"/>
    <p:sldId id="283" r:id="rId12"/>
    <p:sldId id="290" r:id="rId13"/>
    <p:sldId id="298" r:id="rId14"/>
    <p:sldId id="263" r:id="rId15"/>
    <p:sldId id="285" r:id="rId16"/>
    <p:sldId id="286" r:id="rId17"/>
    <p:sldId id="299" r:id="rId18"/>
    <p:sldId id="264" r:id="rId19"/>
    <p:sldId id="287" r:id="rId20"/>
    <p:sldId id="281" r:id="rId21"/>
    <p:sldId id="288" r:id="rId22"/>
    <p:sldId id="282" r:id="rId23"/>
    <p:sldId id="291" r:id="rId24"/>
    <p:sldId id="267" r:id="rId25"/>
    <p:sldId id="268" r:id="rId26"/>
    <p:sldId id="269" r:id="rId27"/>
    <p:sldId id="270" r:id="rId28"/>
    <p:sldId id="271" r:id="rId29"/>
    <p:sldId id="260" r:id="rId30"/>
    <p:sldId id="301" r:id="rId31"/>
    <p:sldId id="302" r:id="rId3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0D0062-E716-4406-B9DD-398B5EF3ED08}" v="99" dt="2025-10-22T21:09:46.7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87" autoAdjust="0"/>
    <p:restoredTop sz="94576" autoAdjust="0"/>
  </p:normalViewPr>
  <p:slideViewPr>
    <p:cSldViewPr>
      <p:cViewPr varScale="1">
        <p:scale>
          <a:sx n="72" d="100"/>
          <a:sy n="72" d="100"/>
        </p:scale>
        <p:origin x="12" y="5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ad Banissi" userId="46ce2bb489724496" providerId="LiveId" clId="{00C2EBFC-F7A4-4F9D-811A-7E1AEC1E73C0}"/>
    <pc:docChg chg="addSld delSld modSld">
      <pc:chgData name="Ebad Banissi" userId="46ce2bb489724496" providerId="LiveId" clId="{00C2EBFC-F7A4-4F9D-811A-7E1AEC1E73C0}" dt="2025-10-22T21:09:46.720" v="203" actId="122"/>
      <pc:docMkLst>
        <pc:docMk/>
      </pc:docMkLst>
      <pc:sldChg chg="modSp add mod">
        <pc:chgData name="Ebad Banissi" userId="46ce2bb489724496" providerId="LiveId" clId="{00C2EBFC-F7A4-4F9D-811A-7E1AEC1E73C0}" dt="2025-10-22T20:41:19.768" v="121" actId="1076"/>
        <pc:sldMkLst>
          <pc:docMk/>
          <pc:sldMk cId="0" sldId="260"/>
        </pc:sldMkLst>
        <pc:spChg chg="mod">
          <ac:chgData name="Ebad Banissi" userId="46ce2bb489724496" providerId="LiveId" clId="{00C2EBFC-F7A4-4F9D-811A-7E1AEC1E73C0}" dt="2025-10-22T20:41:07.546" v="120" actId="14100"/>
          <ac:spMkLst>
            <pc:docMk/>
            <pc:sldMk cId="0" sldId="260"/>
            <ac:spMk id="2" creationId="{00000000-0000-0000-0000-000000000000}"/>
          </ac:spMkLst>
        </pc:spChg>
        <pc:graphicFrameChg chg="mod modGraphic">
          <ac:chgData name="Ebad Banissi" userId="46ce2bb489724496" providerId="LiveId" clId="{00C2EBFC-F7A4-4F9D-811A-7E1AEC1E73C0}" dt="2025-10-22T20:41:19.768" v="121" actId="1076"/>
          <ac:graphicFrameMkLst>
            <pc:docMk/>
            <pc:sldMk cId="0" sldId="260"/>
            <ac:graphicFrameMk id="3" creationId="{00000000-0000-0000-0000-000000000000}"/>
          </ac:graphicFrameMkLst>
        </pc:graphicFrameChg>
      </pc:sldChg>
      <pc:sldChg chg="modSp">
        <pc:chgData name="Ebad Banissi" userId="46ce2bb489724496" providerId="LiveId" clId="{00C2EBFC-F7A4-4F9D-811A-7E1AEC1E73C0}" dt="2025-10-22T20:32:42.732" v="77" actId="14100"/>
        <pc:sldMkLst>
          <pc:docMk/>
          <pc:sldMk cId="1234042371" sldId="267"/>
        </pc:sldMkLst>
        <pc:spChg chg="mod">
          <ac:chgData name="Ebad Banissi" userId="46ce2bb489724496" providerId="LiveId" clId="{00C2EBFC-F7A4-4F9D-811A-7E1AEC1E73C0}" dt="2025-10-22T20:32:42.732" v="77" actId="14100"/>
          <ac:spMkLst>
            <pc:docMk/>
            <pc:sldMk cId="1234042371" sldId="267"/>
            <ac:spMk id="19458" creationId="{82FD34C3-2EDC-9D48-9CDB-D203E61EDD30}"/>
          </ac:spMkLst>
        </pc:spChg>
      </pc:sldChg>
      <pc:sldChg chg="modSp mod">
        <pc:chgData name="Ebad Banissi" userId="46ce2bb489724496" providerId="LiveId" clId="{00C2EBFC-F7A4-4F9D-811A-7E1AEC1E73C0}" dt="2025-10-22T20:33:47.509" v="92" actId="20577"/>
        <pc:sldMkLst>
          <pc:docMk/>
          <pc:sldMk cId="3411967245" sldId="268"/>
        </pc:sldMkLst>
        <pc:spChg chg="mod">
          <ac:chgData name="Ebad Banissi" userId="46ce2bb489724496" providerId="LiveId" clId="{00C2EBFC-F7A4-4F9D-811A-7E1AEC1E73C0}" dt="2025-10-22T20:33:24.956" v="80" actId="1076"/>
          <ac:spMkLst>
            <pc:docMk/>
            <pc:sldMk cId="3411967245" sldId="268"/>
            <ac:spMk id="20482" creationId="{BF7543F9-D83B-A547-8D29-9AEBD2F392B5}"/>
          </ac:spMkLst>
        </pc:spChg>
        <pc:spChg chg="mod">
          <ac:chgData name="Ebad Banissi" userId="46ce2bb489724496" providerId="LiveId" clId="{00C2EBFC-F7A4-4F9D-811A-7E1AEC1E73C0}" dt="2025-10-22T20:33:47.509" v="92" actId="20577"/>
          <ac:spMkLst>
            <pc:docMk/>
            <pc:sldMk cId="3411967245" sldId="268"/>
            <ac:spMk id="20483" creationId="{39D39CFB-0FC3-4B4B-89EB-D833C57EA859}"/>
          </ac:spMkLst>
        </pc:spChg>
      </pc:sldChg>
      <pc:sldChg chg="modSp">
        <pc:chgData name="Ebad Banissi" userId="46ce2bb489724496" providerId="LiveId" clId="{00C2EBFC-F7A4-4F9D-811A-7E1AEC1E73C0}" dt="2025-10-22T20:34:03.801" v="94" actId="14100"/>
        <pc:sldMkLst>
          <pc:docMk/>
          <pc:sldMk cId="2468177120" sldId="269"/>
        </pc:sldMkLst>
        <pc:spChg chg="mod">
          <ac:chgData name="Ebad Banissi" userId="46ce2bb489724496" providerId="LiveId" clId="{00C2EBFC-F7A4-4F9D-811A-7E1AEC1E73C0}" dt="2025-10-22T20:34:03.801" v="94" actId="14100"/>
          <ac:spMkLst>
            <pc:docMk/>
            <pc:sldMk cId="2468177120" sldId="269"/>
            <ac:spMk id="21506" creationId="{A44192B4-C9A7-3643-9544-BF2AF83C5856}"/>
          </ac:spMkLst>
        </pc:spChg>
      </pc:sldChg>
      <pc:sldChg chg="modSp">
        <pc:chgData name="Ebad Banissi" userId="46ce2bb489724496" providerId="LiveId" clId="{00C2EBFC-F7A4-4F9D-811A-7E1AEC1E73C0}" dt="2025-10-22T20:35:04.543" v="99" actId="14100"/>
        <pc:sldMkLst>
          <pc:docMk/>
          <pc:sldMk cId="79881428" sldId="270"/>
        </pc:sldMkLst>
        <pc:spChg chg="mod">
          <ac:chgData name="Ebad Banissi" userId="46ce2bb489724496" providerId="LiveId" clId="{00C2EBFC-F7A4-4F9D-811A-7E1AEC1E73C0}" dt="2025-10-22T20:34:42.831" v="96" actId="14100"/>
          <ac:spMkLst>
            <pc:docMk/>
            <pc:sldMk cId="79881428" sldId="270"/>
            <ac:spMk id="22530" creationId="{7628A7D9-D345-D74D-9F61-6DDC4F23484E}"/>
          </ac:spMkLst>
        </pc:spChg>
        <pc:spChg chg="mod">
          <ac:chgData name="Ebad Banissi" userId="46ce2bb489724496" providerId="LiveId" clId="{00C2EBFC-F7A4-4F9D-811A-7E1AEC1E73C0}" dt="2025-10-22T20:35:04.543" v="99" actId="14100"/>
          <ac:spMkLst>
            <pc:docMk/>
            <pc:sldMk cId="79881428" sldId="270"/>
            <ac:spMk id="22531" creationId="{E6691B2C-ED67-0949-A5C5-70194DFF08DB}"/>
          </ac:spMkLst>
        </pc:spChg>
      </pc:sldChg>
      <pc:sldChg chg="modSp">
        <pc:chgData name="Ebad Banissi" userId="46ce2bb489724496" providerId="LiveId" clId="{00C2EBFC-F7A4-4F9D-811A-7E1AEC1E73C0}" dt="2025-10-22T20:35:34.183" v="102" actId="14100"/>
        <pc:sldMkLst>
          <pc:docMk/>
          <pc:sldMk cId="3738626448" sldId="271"/>
        </pc:sldMkLst>
        <pc:spChg chg="mod">
          <ac:chgData name="Ebad Banissi" userId="46ce2bb489724496" providerId="LiveId" clId="{00C2EBFC-F7A4-4F9D-811A-7E1AEC1E73C0}" dt="2025-10-22T20:35:34.183" v="102" actId="14100"/>
          <ac:spMkLst>
            <pc:docMk/>
            <pc:sldMk cId="3738626448" sldId="271"/>
            <ac:spMk id="23554" creationId="{5B883F2B-8393-4443-AC9A-CF677DBDCE2C}"/>
          </ac:spMkLst>
        </pc:spChg>
      </pc:sldChg>
      <pc:sldChg chg="modSp mod">
        <pc:chgData name="Ebad Banissi" userId="46ce2bb489724496" providerId="LiveId" clId="{00C2EBFC-F7A4-4F9D-811A-7E1AEC1E73C0}" dt="2025-10-22T20:29:09.722" v="53" actId="20577"/>
        <pc:sldMkLst>
          <pc:docMk/>
          <pc:sldMk cId="1076122258" sldId="281"/>
        </pc:sldMkLst>
        <pc:spChg chg="mod">
          <ac:chgData name="Ebad Banissi" userId="46ce2bb489724496" providerId="LiveId" clId="{00C2EBFC-F7A4-4F9D-811A-7E1AEC1E73C0}" dt="2025-10-22T20:28:13.343" v="5" actId="14100"/>
          <ac:spMkLst>
            <pc:docMk/>
            <pc:sldMk cId="1076122258" sldId="281"/>
            <ac:spMk id="15362" creationId="{9B5E9299-96FF-1A45-A3DD-294ACDDB77AC}"/>
          </ac:spMkLst>
        </pc:spChg>
        <pc:spChg chg="mod">
          <ac:chgData name="Ebad Banissi" userId="46ce2bb489724496" providerId="LiveId" clId="{00C2EBFC-F7A4-4F9D-811A-7E1AEC1E73C0}" dt="2025-10-22T20:29:09.722" v="53" actId="20577"/>
          <ac:spMkLst>
            <pc:docMk/>
            <pc:sldMk cId="1076122258" sldId="281"/>
            <ac:spMk id="15363" creationId="{518203DE-A36D-744C-8B96-EF7AAF23980A}"/>
          </ac:spMkLst>
        </pc:spChg>
      </pc:sldChg>
      <pc:sldChg chg="modSp mod">
        <pc:chgData name="Ebad Banissi" userId="46ce2bb489724496" providerId="LiveId" clId="{00C2EBFC-F7A4-4F9D-811A-7E1AEC1E73C0}" dt="2025-10-22T20:31:29.188" v="74" actId="20577"/>
        <pc:sldMkLst>
          <pc:docMk/>
          <pc:sldMk cId="1554067822" sldId="282"/>
        </pc:sldMkLst>
        <pc:spChg chg="mod">
          <ac:chgData name="Ebad Banissi" userId="46ce2bb489724496" providerId="LiveId" clId="{00C2EBFC-F7A4-4F9D-811A-7E1AEC1E73C0}" dt="2025-10-22T20:30:34.788" v="57" actId="14100"/>
          <ac:spMkLst>
            <pc:docMk/>
            <pc:sldMk cId="1554067822" sldId="282"/>
            <ac:spMk id="17410" creationId="{747C5D4F-4EF9-E94F-A842-57DDDB1FA65D}"/>
          </ac:spMkLst>
        </pc:spChg>
        <pc:spChg chg="mod">
          <ac:chgData name="Ebad Banissi" userId="46ce2bb489724496" providerId="LiveId" clId="{00C2EBFC-F7A4-4F9D-811A-7E1AEC1E73C0}" dt="2025-10-22T20:31:29.188" v="74" actId="20577"/>
          <ac:spMkLst>
            <pc:docMk/>
            <pc:sldMk cId="1554067822" sldId="282"/>
            <ac:spMk id="17411" creationId="{A39A10E1-6AE3-454A-887C-A3E7C38F4B4F}"/>
          </ac:spMkLst>
        </pc:spChg>
      </pc:sldChg>
      <pc:sldChg chg="modSp">
        <pc:chgData name="Ebad Banissi" userId="46ce2bb489724496" providerId="LiveId" clId="{00C2EBFC-F7A4-4F9D-811A-7E1AEC1E73C0}" dt="2025-10-22T20:27:46.518" v="3" actId="14100"/>
        <pc:sldMkLst>
          <pc:docMk/>
          <pc:sldMk cId="1548618790" sldId="287"/>
        </pc:sldMkLst>
        <pc:spChg chg="mod">
          <ac:chgData name="Ebad Banissi" userId="46ce2bb489724496" providerId="LiveId" clId="{00C2EBFC-F7A4-4F9D-811A-7E1AEC1E73C0}" dt="2025-10-22T20:27:38.297" v="1" actId="14100"/>
          <ac:spMkLst>
            <pc:docMk/>
            <pc:sldMk cId="1548618790" sldId="287"/>
            <ac:spMk id="14338" creationId="{62136A38-BAF9-0F48-BFEE-BB88E75D7648}"/>
          </ac:spMkLst>
        </pc:spChg>
        <pc:spChg chg="mod">
          <ac:chgData name="Ebad Banissi" userId="46ce2bb489724496" providerId="LiveId" clId="{00C2EBFC-F7A4-4F9D-811A-7E1AEC1E73C0}" dt="2025-10-22T20:27:46.518" v="3" actId="14100"/>
          <ac:spMkLst>
            <pc:docMk/>
            <pc:sldMk cId="1548618790" sldId="287"/>
            <ac:spMk id="14339" creationId="{571089F9-BFB0-074B-A40A-8268D58460E7}"/>
          </ac:spMkLst>
        </pc:spChg>
      </pc:sldChg>
      <pc:sldChg chg="modSp mod">
        <pc:chgData name="Ebad Banissi" userId="46ce2bb489724496" providerId="LiveId" clId="{00C2EBFC-F7A4-4F9D-811A-7E1AEC1E73C0}" dt="2025-10-22T20:29:50.716" v="55" actId="6549"/>
        <pc:sldMkLst>
          <pc:docMk/>
          <pc:sldMk cId="2190982489" sldId="288"/>
        </pc:sldMkLst>
        <pc:spChg chg="mod">
          <ac:chgData name="Ebad Banissi" userId="46ce2bb489724496" providerId="LiveId" clId="{00C2EBFC-F7A4-4F9D-811A-7E1AEC1E73C0}" dt="2025-10-22T20:29:50.716" v="55" actId="6549"/>
          <ac:spMkLst>
            <pc:docMk/>
            <pc:sldMk cId="2190982489" sldId="288"/>
            <ac:spMk id="16387" creationId="{7F635DFC-58B6-3B4E-B3B3-D677747A2CEE}"/>
          </ac:spMkLst>
        </pc:spChg>
      </pc:sldChg>
      <pc:sldChg chg="modSp mod">
        <pc:chgData name="Ebad Banissi" userId="46ce2bb489724496" providerId="LiveId" clId="{00C2EBFC-F7A4-4F9D-811A-7E1AEC1E73C0}" dt="2025-10-22T21:09:46.720" v="203" actId="122"/>
        <pc:sldMkLst>
          <pc:docMk/>
          <pc:sldMk cId="1628019008" sldId="297"/>
        </pc:sldMkLst>
        <pc:spChg chg="mod">
          <ac:chgData name="Ebad Banissi" userId="46ce2bb489724496" providerId="LiveId" clId="{00C2EBFC-F7A4-4F9D-811A-7E1AEC1E73C0}" dt="2025-10-22T21:06:31.456" v="190" actId="14100"/>
          <ac:spMkLst>
            <pc:docMk/>
            <pc:sldMk cId="1628019008" sldId="297"/>
            <ac:spMk id="2" creationId="{CE368379-6258-568A-344B-7CFDB1B8B0AE}"/>
          </ac:spMkLst>
        </pc:spChg>
        <pc:spChg chg="mod">
          <ac:chgData name="Ebad Banissi" userId="46ce2bb489724496" providerId="LiveId" clId="{00C2EBFC-F7A4-4F9D-811A-7E1AEC1E73C0}" dt="2025-10-22T21:09:46.720" v="203" actId="122"/>
          <ac:spMkLst>
            <pc:docMk/>
            <pc:sldMk cId="1628019008" sldId="297"/>
            <ac:spMk id="3" creationId="{6E8EFFF3-2569-247D-482E-2C91214E3DEB}"/>
          </ac:spMkLst>
        </pc:spChg>
      </pc:sldChg>
      <pc:sldChg chg="modSp mod">
        <pc:chgData name="Ebad Banissi" userId="46ce2bb489724496" providerId="LiveId" clId="{00C2EBFC-F7A4-4F9D-811A-7E1AEC1E73C0}" dt="2025-10-22T21:00:03.702" v="166" actId="122"/>
        <pc:sldMkLst>
          <pc:docMk/>
          <pc:sldMk cId="1383772573" sldId="298"/>
        </pc:sldMkLst>
        <pc:spChg chg="mod">
          <ac:chgData name="Ebad Banissi" userId="46ce2bb489724496" providerId="LiveId" clId="{00C2EBFC-F7A4-4F9D-811A-7E1AEC1E73C0}" dt="2025-10-22T20:58:24.142" v="160" actId="14100"/>
          <ac:spMkLst>
            <pc:docMk/>
            <pc:sldMk cId="1383772573" sldId="298"/>
            <ac:spMk id="2" creationId="{4EB5111B-07D5-56E9-F017-CE1C6B6B131B}"/>
          </ac:spMkLst>
        </pc:spChg>
        <pc:spChg chg="mod">
          <ac:chgData name="Ebad Banissi" userId="46ce2bb489724496" providerId="LiveId" clId="{00C2EBFC-F7A4-4F9D-811A-7E1AEC1E73C0}" dt="2025-10-22T21:00:03.702" v="166" actId="122"/>
          <ac:spMkLst>
            <pc:docMk/>
            <pc:sldMk cId="1383772573" sldId="298"/>
            <ac:spMk id="3" creationId="{77DB64FD-1851-A611-A73F-9DC022F2D363}"/>
          </ac:spMkLst>
        </pc:spChg>
      </pc:sldChg>
      <pc:sldChg chg="modSp add mod">
        <pc:chgData name="Ebad Banissi" userId="46ce2bb489724496" providerId="LiveId" clId="{00C2EBFC-F7A4-4F9D-811A-7E1AEC1E73C0}" dt="2025-10-22T20:37:40.874" v="110" actId="14100"/>
        <pc:sldMkLst>
          <pc:docMk/>
          <pc:sldMk cId="0" sldId="299"/>
        </pc:sldMkLst>
        <pc:spChg chg="mod">
          <ac:chgData name="Ebad Banissi" userId="46ce2bb489724496" providerId="LiveId" clId="{00C2EBFC-F7A4-4F9D-811A-7E1AEC1E73C0}" dt="2025-10-22T20:37:29.985" v="107" actId="14100"/>
          <ac:spMkLst>
            <pc:docMk/>
            <pc:sldMk cId="0" sldId="299"/>
            <ac:spMk id="2" creationId="{00000000-0000-0000-0000-000000000000}"/>
          </ac:spMkLst>
        </pc:spChg>
        <pc:spChg chg="mod">
          <ac:chgData name="Ebad Banissi" userId="46ce2bb489724496" providerId="LiveId" clId="{00C2EBFC-F7A4-4F9D-811A-7E1AEC1E73C0}" dt="2025-10-22T20:37:40.874" v="110" actId="14100"/>
          <ac:spMkLst>
            <pc:docMk/>
            <pc:sldMk cId="0" sldId="299"/>
            <ac:spMk id="3" creationId="{00000000-0000-0000-0000-000000000000}"/>
          </ac:spMkLst>
        </pc:spChg>
      </pc:sldChg>
      <pc:sldChg chg="modSp add del mod">
        <pc:chgData name="Ebad Banissi" userId="46ce2bb489724496" providerId="LiveId" clId="{00C2EBFC-F7A4-4F9D-811A-7E1AEC1E73C0}" dt="2025-10-22T21:05:48.725" v="188" actId="2696"/>
        <pc:sldMkLst>
          <pc:docMk/>
          <pc:sldMk cId="0" sldId="300"/>
        </pc:sldMkLst>
        <pc:spChg chg="mod">
          <ac:chgData name="Ebad Banissi" userId="46ce2bb489724496" providerId="LiveId" clId="{00C2EBFC-F7A4-4F9D-811A-7E1AEC1E73C0}" dt="2025-10-22T20:42:27.121" v="126" actId="14100"/>
          <ac:spMkLst>
            <pc:docMk/>
            <pc:sldMk cId="0" sldId="300"/>
            <ac:spMk id="2" creationId="{00000000-0000-0000-0000-000000000000}"/>
          </ac:spMkLst>
        </pc:spChg>
        <pc:spChg chg="mod">
          <ac:chgData name="Ebad Banissi" userId="46ce2bb489724496" providerId="LiveId" clId="{00C2EBFC-F7A4-4F9D-811A-7E1AEC1E73C0}" dt="2025-10-22T20:43:03.961" v="131" actId="14100"/>
          <ac:spMkLst>
            <pc:docMk/>
            <pc:sldMk cId="0" sldId="300"/>
            <ac:spMk id="3" creationId="{00000000-0000-0000-0000-000000000000}"/>
          </ac:spMkLst>
        </pc:spChg>
      </pc:sldChg>
      <pc:sldChg chg="modSp add mod">
        <pc:chgData name="Ebad Banissi" userId="46ce2bb489724496" providerId="LiveId" clId="{00C2EBFC-F7A4-4F9D-811A-7E1AEC1E73C0}" dt="2025-10-22T20:45:05.439" v="138" actId="14100"/>
        <pc:sldMkLst>
          <pc:docMk/>
          <pc:sldMk cId="0" sldId="301"/>
        </pc:sldMkLst>
        <pc:spChg chg="mod">
          <ac:chgData name="Ebad Banissi" userId="46ce2bb489724496" providerId="LiveId" clId="{00C2EBFC-F7A4-4F9D-811A-7E1AEC1E73C0}" dt="2025-10-22T20:44:55.007" v="135" actId="255"/>
          <ac:spMkLst>
            <pc:docMk/>
            <pc:sldMk cId="0" sldId="301"/>
            <ac:spMk id="2" creationId="{00000000-0000-0000-0000-000000000000}"/>
          </ac:spMkLst>
        </pc:spChg>
        <pc:spChg chg="mod">
          <ac:chgData name="Ebad Banissi" userId="46ce2bb489724496" providerId="LiveId" clId="{00C2EBFC-F7A4-4F9D-811A-7E1AEC1E73C0}" dt="2025-10-22T20:45:05.439" v="138" actId="14100"/>
          <ac:spMkLst>
            <pc:docMk/>
            <pc:sldMk cId="0" sldId="301"/>
            <ac:spMk id="3" creationId="{00000000-0000-0000-0000-000000000000}"/>
          </ac:spMkLst>
        </pc:spChg>
      </pc:sldChg>
      <pc:sldChg chg="modSp add mod">
        <pc:chgData name="Ebad Banissi" userId="46ce2bb489724496" providerId="LiveId" clId="{00C2EBFC-F7A4-4F9D-811A-7E1AEC1E73C0}" dt="2025-10-22T20:46:22.168" v="147" actId="255"/>
        <pc:sldMkLst>
          <pc:docMk/>
          <pc:sldMk cId="0" sldId="302"/>
        </pc:sldMkLst>
        <pc:spChg chg="mod">
          <ac:chgData name="Ebad Banissi" userId="46ce2bb489724496" providerId="LiveId" clId="{00C2EBFC-F7A4-4F9D-811A-7E1AEC1E73C0}" dt="2025-10-22T20:45:56.627" v="142" actId="14100"/>
          <ac:spMkLst>
            <pc:docMk/>
            <pc:sldMk cId="0" sldId="302"/>
            <ac:spMk id="2" creationId="{00000000-0000-0000-0000-000000000000}"/>
          </ac:spMkLst>
        </pc:spChg>
        <pc:spChg chg="mod">
          <ac:chgData name="Ebad Banissi" userId="46ce2bb489724496" providerId="LiveId" clId="{00C2EBFC-F7A4-4F9D-811A-7E1AEC1E73C0}" dt="2025-10-22T20:46:22.168" v="147" actId="255"/>
          <ac:spMkLst>
            <pc:docMk/>
            <pc:sldMk cId="0" sldId="302"/>
            <ac:spMk id="3" creationId="{00000000-0000-0000-0000-000000000000}"/>
          </ac:spMkLst>
        </pc:spChg>
      </pc:sldChg>
      <pc:sldChg chg="addSp modSp add mod">
        <pc:chgData name="Ebad Banissi" userId="46ce2bb489724496" providerId="LiveId" clId="{00C2EBFC-F7A4-4F9D-811A-7E1AEC1E73C0}" dt="2025-10-22T20:55:14.465" v="157" actId="14100"/>
        <pc:sldMkLst>
          <pc:docMk/>
          <pc:sldMk cId="468931556" sldId="303"/>
        </pc:sldMkLst>
        <pc:spChg chg="mod">
          <ac:chgData name="Ebad Banissi" userId="46ce2bb489724496" providerId="LiveId" clId="{00C2EBFC-F7A4-4F9D-811A-7E1AEC1E73C0}" dt="2025-10-22T20:55:11.585" v="156" actId="14100"/>
          <ac:spMkLst>
            <pc:docMk/>
            <pc:sldMk cId="468931556" sldId="303"/>
            <ac:spMk id="2" creationId="{445ABF7B-5C6F-4646-A570-2570B412254C}"/>
          </ac:spMkLst>
        </pc:spChg>
        <pc:spChg chg="mod">
          <ac:chgData name="Ebad Banissi" userId="46ce2bb489724496" providerId="LiveId" clId="{00C2EBFC-F7A4-4F9D-811A-7E1AEC1E73C0}" dt="2025-10-22T20:55:14.465" v="157" actId="14100"/>
          <ac:spMkLst>
            <pc:docMk/>
            <pc:sldMk cId="468931556" sldId="303"/>
            <ac:spMk id="3" creationId="{A8FB2C40-3FE0-B18F-8A31-E93E4FDB5C57}"/>
          </ac:spMkLst>
        </pc:spChg>
        <pc:picChg chg="add mod">
          <ac:chgData name="Ebad Banissi" userId="46ce2bb489724496" providerId="LiveId" clId="{00C2EBFC-F7A4-4F9D-811A-7E1AEC1E73C0}" dt="2025-10-22T20:54:23.938" v="151" actId="14100"/>
          <ac:picMkLst>
            <pc:docMk/>
            <pc:sldMk cId="468931556" sldId="303"/>
            <ac:picMk id="4" creationId="{81E58EE0-4DF2-6768-F26F-678403A78DC9}"/>
          </ac:picMkLst>
        </pc:picChg>
      </pc:sldChg>
      <pc:sldChg chg="modSp new mod">
        <pc:chgData name="Ebad Banissi" userId="46ce2bb489724496" providerId="LiveId" clId="{00C2EBFC-F7A4-4F9D-811A-7E1AEC1E73C0}" dt="2025-10-22T21:04:40.180" v="187" actId="20577"/>
        <pc:sldMkLst>
          <pc:docMk/>
          <pc:sldMk cId="3770439454" sldId="304"/>
        </pc:sldMkLst>
        <pc:spChg chg="mod">
          <ac:chgData name="Ebad Banissi" userId="46ce2bb489724496" providerId="LiveId" clId="{00C2EBFC-F7A4-4F9D-811A-7E1AEC1E73C0}" dt="2025-10-22T21:01:49.263" v="173" actId="255"/>
          <ac:spMkLst>
            <pc:docMk/>
            <pc:sldMk cId="3770439454" sldId="304"/>
            <ac:spMk id="2" creationId="{EDF7C066-FFA6-2A3B-6622-64A9F521062F}"/>
          </ac:spMkLst>
        </pc:spChg>
        <pc:spChg chg="mod">
          <ac:chgData name="Ebad Banissi" userId="46ce2bb489724496" providerId="LiveId" clId="{00C2EBFC-F7A4-4F9D-811A-7E1AEC1E73C0}" dt="2025-10-22T21:04:40.180" v="187" actId="20577"/>
          <ac:spMkLst>
            <pc:docMk/>
            <pc:sldMk cId="3770439454" sldId="304"/>
            <ac:spMk id="3" creationId="{E1AFE5BA-7E54-48DA-3E8E-A81D2B4D965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539552" y="1556792"/>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Slide Number Placeholder 5">
            <a:extLst>
              <a:ext uri="{FF2B5EF4-FFF2-40B4-BE49-F238E27FC236}">
                <a16:creationId xmlns:a16="http://schemas.microsoft.com/office/drawing/2014/main" id="{3B4C6F13-A80F-4A39-A4A0-19B5FE3B9C95}"/>
              </a:ext>
            </a:extLst>
          </p:cNvPr>
          <p:cNvSpPr>
            <a:spLocks noGrp="1"/>
          </p:cNvSpPr>
          <p:nvPr>
            <p:ph type="sldNum" sz="quarter" idx="11"/>
          </p:nvPr>
        </p:nvSpPr>
        <p:spPr>
          <a:xfrm>
            <a:off x="8321675" y="5334488"/>
            <a:ext cx="730250" cy="339725"/>
          </a:xfrm>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a:xfrm>
            <a:off x="8316416" y="5323407"/>
            <a:ext cx="730250" cy="339725"/>
          </a:xfrm>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a:xfrm>
            <a:off x="250825" y="6524625"/>
            <a:ext cx="971550" cy="219075"/>
          </a:xfrm>
          <a:prstGeom prst="rect">
            <a:avLst/>
          </a:prstGeom>
        </p:spPr>
        <p:txBody>
          <a:bodyPr/>
          <a:lstStyle>
            <a:lvl1pPr>
              <a:defRPr/>
            </a:lvl1pPr>
          </a:lstStyle>
          <a:p>
            <a:pPr>
              <a:defRPr/>
            </a:pPr>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8321675" y="5334488"/>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79512" y="1412776"/>
            <a:ext cx="9500592" cy="2520280"/>
          </a:xfrm>
        </p:spPr>
        <p:txBody>
          <a:bodyPr/>
          <a:lstStyle/>
          <a:p>
            <a:br>
              <a:rPr lang="en-GB" altLang="en-US" sz="3200" dirty="0"/>
            </a:br>
            <a:br>
              <a:rPr lang="en-GB" altLang="en-US" sz="3200" dirty="0"/>
            </a:br>
            <a:r>
              <a:rPr lang="en-GB" altLang="en-US" sz="3200" b="1" dirty="0"/>
              <a:t>Research Principles and Philosophy </a:t>
            </a:r>
            <a:br>
              <a:rPr lang="en-GB" altLang="en-US" sz="3200" b="1" dirty="0"/>
            </a:br>
            <a:r>
              <a:rPr lang="en-GB" altLang="en-US" sz="3200" b="1" dirty="0"/>
              <a:t>[LCDB7007] </a:t>
            </a:r>
            <a:br>
              <a:rPr lang="en-GB" altLang="en-US" sz="3200" b="1" dirty="0"/>
            </a:br>
            <a:br>
              <a:rPr lang="en-GB" altLang="en-US" sz="3200" b="1" dirty="0"/>
            </a:br>
            <a:r>
              <a:rPr lang="en-US" altLang="en-US" sz="3200" b="1" dirty="0">
                <a:solidFill>
                  <a:srgbClr val="FF0000"/>
                </a:solidFill>
              </a:rPr>
              <a:t>Week  3  (Part 1 of 2)</a:t>
            </a:r>
            <a:br>
              <a:rPr lang="en-US" altLang="en-US" sz="3200" b="1" dirty="0">
                <a:solidFill>
                  <a:srgbClr val="FF0000"/>
                </a:solidFill>
              </a:rPr>
            </a:br>
            <a:br>
              <a:rPr lang="en-US" altLang="en-US" sz="3200" b="1" dirty="0">
                <a:solidFill>
                  <a:srgbClr val="FF0000"/>
                </a:solidFill>
              </a:rPr>
            </a:br>
            <a:r>
              <a:rPr lang="en-GB" altLang="en-US" sz="3200" b="1" dirty="0">
                <a:solidFill>
                  <a:srgbClr val="0000FF"/>
                </a:solidFill>
                <a:highlight>
                  <a:srgbClr val="FFFF00"/>
                </a:highlight>
                <a:latin typeface="Arial" panose="020B0604020202020204" pitchFamily="34" charset="0"/>
              </a:rPr>
              <a:t>Understanding Research Philosophy and Approaches</a:t>
            </a:r>
            <a:endParaRPr lang="en-US" b="1" dirty="0">
              <a:solidFill>
                <a:srgbClr val="0000FF"/>
              </a:solidFill>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CBBAF78E-8529-DC48-A3BA-8354AD1B6A93}"/>
              </a:ext>
            </a:extLst>
          </p:cNvPr>
          <p:cNvSpPr>
            <a:spLocks noGrp="1" noChangeArrowheads="1"/>
          </p:cNvSpPr>
          <p:nvPr>
            <p:ph type="title"/>
          </p:nvPr>
        </p:nvSpPr>
        <p:spPr>
          <a:xfrm>
            <a:off x="539750" y="1700212"/>
            <a:ext cx="7620000" cy="2376859"/>
          </a:xfrm>
        </p:spPr>
        <p:txBody>
          <a:bodyPr/>
          <a:lstStyle/>
          <a:p>
            <a:pPr eaLnBrk="1" hangingPunct="1"/>
            <a:r>
              <a:rPr lang="en-GB" sz="3200" dirty="0"/>
              <a:t>Understanding Research Philosophy and Approaches</a:t>
            </a:r>
            <a:endParaRPr lang="en-GB" altLang="en-US" sz="2800" dirty="0">
              <a:latin typeface="Arial" panose="020B0604020202020204" pitchFamily="34" charset="0"/>
            </a:endParaRPr>
          </a:p>
        </p:txBody>
      </p:sp>
    </p:spTree>
    <p:extLst>
      <p:ext uri="{BB962C8B-B14F-4D97-AF65-F5344CB8AC3E}">
        <p14:creationId xmlns:p14="http://schemas.microsoft.com/office/powerpoint/2010/main" val="3377294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عنوان 1">
            <a:extLst>
              <a:ext uri="{FF2B5EF4-FFF2-40B4-BE49-F238E27FC236}">
                <a16:creationId xmlns:a16="http://schemas.microsoft.com/office/drawing/2014/main" id="{C2D22D58-6A31-D746-8A5E-E284BC0EFA92}"/>
              </a:ext>
            </a:extLst>
          </p:cNvPr>
          <p:cNvSpPr>
            <a:spLocks noGrp="1"/>
          </p:cNvSpPr>
          <p:nvPr>
            <p:ph type="title"/>
          </p:nvPr>
        </p:nvSpPr>
        <p:spPr>
          <a:xfrm>
            <a:off x="0" y="8046"/>
            <a:ext cx="9144000" cy="828666"/>
          </a:xfrm>
        </p:spPr>
        <p:txBody>
          <a:bodyPr/>
          <a:lstStyle/>
          <a:p>
            <a:r>
              <a:rPr lang="en-US" altLang="en-US" b="1" dirty="0">
                <a:solidFill>
                  <a:srgbClr val="0000FF"/>
                </a:solidFill>
              </a:rPr>
              <a:t>Today’s plan…. </a:t>
            </a:r>
            <a:endParaRPr lang="ar-SA" altLang="en-US" b="1" dirty="0">
              <a:solidFill>
                <a:srgbClr val="0000FF"/>
              </a:solidFill>
            </a:endParaRPr>
          </a:p>
        </p:txBody>
      </p:sp>
      <p:sp>
        <p:nvSpPr>
          <p:cNvPr id="3075" name="عنصر نائب للمحتوى 2">
            <a:extLst>
              <a:ext uri="{FF2B5EF4-FFF2-40B4-BE49-F238E27FC236}">
                <a16:creationId xmlns:a16="http://schemas.microsoft.com/office/drawing/2014/main" id="{2AE89A33-373B-1A49-B10A-E1FF32D910DC}"/>
              </a:ext>
            </a:extLst>
          </p:cNvPr>
          <p:cNvSpPr>
            <a:spLocks noGrp="1"/>
          </p:cNvSpPr>
          <p:nvPr>
            <p:ph idx="1"/>
          </p:nvPr>
        </p:nvSpPr>
        <p:spPr>
          <a:xfrm>
            <a:off x="0" y="836712"/>
            <a:ext cx="9144000" cy="4896544"/>
          </a:xfrm>
        </p:spPr>
        <p:txBody>
          <a:bodyPr/>
          <a:lstStyle/>
          <a:p>
            <a:r>
              <a:rPr lang="en-US" altLang="en-US" sz="2400" dirty="0"/>
              <a:t>Define the key terms ontology and epistemology, and explain their relevance to business research;</a:t>
            </a:r>
          </a:p>
          <a:p>
            <a:r>
              <a:rPr lang="en-US" altLang="en-US" sz="2400" dirty="0"/>
              <a:t>Explain the relevance for business research of philosophical perspectives such as positivism, pragmatism,  and interpretivism;</a:t>
            </a:r>
          </a:p>
          <a:p>
            <a:r>
              <a:rPr lang="en-US" altLang="en-US" sz="2400" dirty="0"/>
              <a:t>Distinguish between main research approaches; deductive and inductive;</a:t>
            </a:r>
          </a:p>
        </p:txBody>
      </p:sp>
    </p:spTree>
    <p:extLst>
      <p:ext uri="{BB962C8B-B14F-4D97-AF65-F5344CB8AC3E}">
        <p14:creationId xmlns:p14="http://schemas.microsoft.com/office/powerpoint/2010/main" val="3434363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0C5C25F4-945A-C649-BA46-B3FD70847E63}"/>
              </a:ext>
            </a:extLst>
          </p:cNvPr>
          <p:cNvSpPr>
            <a:spLocks noGrp="1" noChangeArrowheads="1"/>
          </p:cNvSpPr>
          <p:nvPr>
            <p:ph type="title"/>
          </p:nvPr>
        </p:nvSpPr>
        <p:spPr>
          <a:xfrm>
            <a:off x="35496" y="44624"/>
            <a:ext cx="9108504" cy="720080"/>
          </a:xfrm>
        </p:spPr>
        <p:txBody>
          <a:bodyPr/>
          <a:lstStyle/>
          <a:p>
            <a:pPr eaLnBrk="1" hangingPunct="1"/>
            <a:r>
              <a:rPr lang="en-GB" altLang="en-US" sz="3200" dirty="0">
                <a:solidFill>
                  <a:srgbClr val="0000FF"/>
                </a:solidFill>
                <a:latin typeface="Arial" panose="020B0604020202020204" pitchFamily="34" charset="0"/>
              </a:rPr>
              <a:t>Underlying issues of data collection &amp; analysis</a:t>
            </a:r>
          </a:p>
        </p:txBody>
      </p:sp>
      <p:sp>
        <p:nvSpPr>
          <p:cNvPr id="4099" name="Rectangle 3">
            <a:extLst>
              <a:ext uri="{FF2B5EF4-FFF2-40B4-BE49-F238E27FC236}">
                <a16:creationId xmlns:a16="http://schemas.microsoft.com/office/drawing/2014/main" id="{CAF785D2-729D-584E-A309-4F0D767C8547}"/>
              </a:ext>
            </a:extLst>
          </p:cNvPr>
          <p:cNvSpPr>
            <a:spLocks noGrp="1" noChangeArrowheads="1"/>
          </p:cNvSpPr>
          <p:nvPr>
            <p:ph type="body" idx="1"/>
          </p:nvPr>
        </p:nvSpPr>
        <p:spPr>
          <a:xfrm>
            <a:off x="35496" y="836712"/>
            <a:ext cx="2857483" cy="4608512"/>
          </a:xfrm>
        </p:spPr>
        <p:txBody>
          <a:bodyPr/>
          <a:lstStyle/>
          <a:p>
            <a:pPr eaLnBrk="1" hangingPunct="1">
              <a:buFontTx/>
              <a:buNone/>
            </a:pPr>
            <a:r>
              <a:rPr lang="en-GB" altLang="en-US" sz="2600" b="1" dirty="0">
                <a:latin typeface="Arial" panose="020B0604020202020204" pitchFamily="34" charset="0"/>
              </a:rPr>
              <a:t>The research ‘onion’ </a:t>
            </a:r>
          </a:p>
          <a:p>
            <a:pPr algn="ctr" eaLnBrk="1" hangingPunct="1">
              <a:buFontTx/>
              <a:buNone/>
            </a:pPr>
            <a:endParaRPr lang="en-GB" altLang="en-US" sz="2600" b="1" dirty="0">
              <a:latin typeface="Arial" panose="020B0604020202020204" pitchFamily="34" charset="0"/>
            </a:endParaRPr>
          </a:p>
          <a:p>
            <a:pPr algn="ctr" eaLnBrk="1" hangingPunct="1">
              <a:buFontTx/>
              <a:buNone/>
            </a:pPr>
            <a:endParaRPr lang="en-GB" altLang="en-US" sz="2400" dirty="0">
              <a:latin typeface="Arial" panose="020B0604020202020204" pitchFamily="34" charset="0"/>
            </a:endParaRPr>
          </a:p>
          <a:p>
            <a:pPr algn="ctr" eaLnBrk="1" hangingPunct="1">
              <a:buFontTx/>
              <a:buNone/>
            </a:pPr>
            <a:endParaRPr lang="en-GB" altLang="en-US" sz="2400" dirty="0">
              <a:latin typeface="Arial" panose="020B0604020202020204" pitchFamily="34" charset="0"/>
            </a:endParaRPr>
          </a:p>
          <a:p>
            <a:pPr algn="ctr" eaLnBrk="1" hangingPunct="1">
              <a:buFontTx/>
              <a:buNone/>
            </a:pPr>
            <a:endParaRPr lang="en-GB" altLang="en-US" sz="2400" dirty="0">
              <a:latin typeface="Arial" panose="020B0604020202020204" pitchFamily="34" charset="0"/>
            </a:endParaRPr>
          </a:p>
          <a:p>
            <a:pPr algn="ctr" eaLnBrk="1" hangingPunct="1">
              <a:buFontTx/>
              <a:buNone/>
            </a:pPr>
            <a:endParaRPr lang="en-GB" altLang="en-US" sz="2400" dirty="0">
              <a:latin typeface="Arial" panose="020B0604020202020204" pitchFamily="34" charset="0"/>
            </a:endParaRPr>
          </a:p>
          <a:p>
            <a:pPr algn="r" eaLnBrk="1" hangingPunct="1">
              <a:buFontTx/>
              <a:buNone/>
            </a:pPr>
            <a:endParaRPr lang="en-GB" altLang="en-US" sz="2000" dirty="0">
              <a:latin typeface="Arial" panose="020B0604020202020204" pitchFamily="34" charset="0"/>
            </a:endParaRPr>
          </a:p>
          <a:p>
            <a:pPr algn="r" eaLnBrk="1" hangingPunct="1">
              <a:buFontTx/>
              <a:buNone/>
            </a:pPr>
            <a:endParaRPr lang="en-GB" altLang="en-US" sz="2000" dirty="0">
              <a:latin typeface="Arial" panose="020B0604020202020204" pitchFamily="34" charset="0"/>
            </a:endParaRPr>
          </a:p>
          <a:p>
            <a:pPr algn="r" eaLnBrk="1" hangingPunct="1">
              <a:buFontTx/>
              <a:buNone/>
            </a:pPr>
            <a:endParaRPr lang="en-GB" altLang="en-US" sz="2000" dirty="0">
              <a:latin typeface="Arial" panose="020B0604020202020204" pitchFamily="34" charset="0"/>
            </a:endParaRPr>
          </a:p>
          <a:p>
            <a:pPr algn="r" eaLnBrk="1" hangingPunct="1">
              <a:buFontTx/>
              <a:buNone/>
            </a:pPr>
            <a:endParaRPr lang="en-GB" altLang="en-US" sz="2000" dirty="0">
              <a:latin typeface="Arial" panose="020B0604020202020204" pitchFamily="34" charset="0"/>
            </a:endParaRPr>
          </a:p>
          <a:p>
            <a:pPr eaLnBrk="1" hangingPunct="1">
              <a:buFontTx/>
              <a:buNone/>
            </a:pPr>
            <a:r>
              <a:rPr lang="en-GB" altLang="en-US" sz="1600" dirty="0">
                <a:latin typeface="Arial" panose="020B0604020202020204" pitchFamily="34" charset="0"/>
              </a:rPr>
              <a:t>Saunders </a:t>
            </a:r>
            <a:r>
              <a:rPr lang="en-GB" altLang="en-US" sz="1600" i="1" dirty="0">
                <a:latin typeface="Arial" panose="020B0604020202020204" pitchFamily="34" charset="0"/>
              </a:rPr>
              <a:t>et al</a:t>
            </a:r>
            <a:r>
              <a:rPr lang="en-GB" altLang="en-US" sz="1600" dirty="0">
                <a:latin typeface="Arial" panose="020B0604020202020204" pitchFamily="34" charset="0"/>
              </a:rPr>
              <a:t>, (2008)</a:t>
            </a:r>
          </a:p>
          <a:p>
            <a:pPr algn="ctr" eaLnBrk="1" hangingPunct="1">
              <a:buFontTx/>
              <a:buNone/>
            </a:pPr>
            <a:endParaRPr lang="en-GB" altLang="en-US" sz="1800" dirty="0">
              <a:latin typeface="Arial" panose="020B0604020202020204" pitchFamily="34" charset="0"/>
            </a:endParaRPr>
          </a:p>
        </p:txBody>
      </p:sp>
      <p:pic>
        <p:nvPicPr>
          <p:cNvPr id="4100" name="Picture 4" descr="M04NF001">
            <a:extLst>
              <a:ext uri="{FF2B5EF4-FFF2-40B4-BE49-F238E27FC236}">
                <a16:creationId xmlns:a16="http://schemas.microsoft.com/office/drawing/2014/main" id="{EBEDB395-1F29-FA49-8751-A959D2CCECD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267744" y="752242"/>
            <a:ext cx="6876191" cy="491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1" name="Text Box 5">
            <a:extLst>
              <a:ext uri="{FF2B5EF4-FFF2-40B4-BE49-F238E27FC236}">
                <a16:creationId xmlns:a16="http://schemas.microsoft.com/office/drawing/2014/main" id="{98364540-2186-F443-B7DC-12C901059698}"/>
              </a:ext>
            </a:extLst>
          </p:cNvPr>
          <p:cNvSpPr txBox="1">
            <a:spLocks noChangeArrowheads="1"/>
          </p:cNvSpPr>
          <p:nvPr/>
        </p:nvSpPr>
        <p:spPr bwMode="auto">
          <a:xfrm>
            <a:off x="519113" y="6126163"/>
            <a:ext cx="808513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bg1"/>
                </a:solidFill>
                <a:latin typeface="Times New Roman" panose="02020603050405020304" pitchFamily="18" charset="0"/>
              </a:defRPr>
            </a:lvl1pPr>
            <a:lvl2pPr marL="742950" indent="-285750">
              <a:spcBef>
                <a:spcPct val="20000"/>
              </a:spcBef>
              <a:buChar char="–"/>
              <a:defRPr sz="2800">
                <a:solidFill>
                  <a:schemeClr val="bg1"/>
                </a:solidFill>
                <a:latin typeface="Times New Roman" panose="02020603050405020304" pitchFamily="18" charset="0"/>
              </a:defRPr>
            </a:lvl2pPr>
            <a:lvl3pPr marL="1143000" indent="-228600">
              <a:spcBef>
                <a:spcPct val="20000"/>
              </a:spcBef>
              <a:buChar char="•"/>
              <a:defRPr sz="2400">
                <a:solidFill>
                  <a:schemeClr val="bg1"/>
                </a:solidFill>
                <a:latin typeface="Times New Roman" panose="02020603050405020304" pitchFamily="18" charset="0"/>
              </a:defRPr>
            </a:lvl3pPr>
            <a:lvl4pPr marL="1600200" indent="-228600">
              <a:spcBef>
                <a:spcPct val="20000"/>
              </a:spcBef>
              <a:buChar char="–"/>
              <a:defRPr sz="2000">
                <a:solidFill>
                  <a:schemeClr val="bg1"/>
                </a:solidFill>
                <a:latin typeface="Times New Roman" panose="02020603050405020304" pitchFamily="18" charset="0"/>
              </a:defRPr>
            </a:lvl4pPr>
            <a:lvl5pPr marL="2057400" indent="-228600">
              <a:spcBef>
                <a:spcPct val="20000"/>
              </a:spcBef>
              <a:buChar char="»"/>
              <a:defRPr sz="2000">
                <a:solidFill>
                  <a:schemeClr val="bg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bg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bg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bg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bg1"/>
                </a:solidFill>
                <a:latin typeface="Times New Roman" panose="02020603050405020304" pitchFamily="18" charset="0"/>
              </a:defRPr>
            </a:lvl9pPr>
          </a:lstStyle>
          <a:p>
            <a:pPr eaLnBrk="1" hangingPunct="1">
              <a:spcBef>
                <a:spcPct val="0"/>
              </a:spcBef>
              <a:buFontTx/>
              <a:buNone/>
            </a:pPr>
            <a:r>
              <a:rPr lang="en-US" altLang="en-US" sz="1800">
                <a:latin typeface="Arial" panose="020B0604020202020204" pitchFamily="34" charset="0"/>
              </a:rPr>
              <a:t>Figure 4.1  The research ‘onion’</a:t>
            </a:r>
          </a:p>
        </p:txBody>
      </p:sp>
    </p:spTree>
    <p:extLst>
      <p:ext uri="{BB962C8B-B14F-4D97-AF65-F5344CB8AC3E}">
        <p14:creationId xmlns:p14="http://schemas.microsoft.com/office/powerpoint/2010/main" val="535889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C6FCD0-8C62-9133-E83D-C62CA6B47D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5ABF7B-5C6F-4646-A570-2570B412254C}"/>
              </a:ext>
            </a:extLst>
          </p:cNvPr>
          <p:cNvSpPr>
            <a:spLocks noGrp="1"/>
          </p:cNvSpPr>
          <p:nvPr>
            <p:ph type="title"/>
          </p:nvPr>
        </p:nvSpPr>
        <p:spPr>
          <a:xfrm>
            <a:off x="0" y="0"/>
            <a:ext cx="5436096" cy="764704"/>
          </a:xfrm>
        </p:spPr>
        <p:txBody>
          <a:bodyPr/>
          <a:lstStyle/>
          <a:p>
            <a:r>
              <a:rPr dirty="0"/>
              <a:t>The Research Onion </a:t>
            </a:r>
            <a:r>
              <a:rPr sz="1800" dirty="0"/>
              <a:t>(DBA Enhanced)</a:t>
            </a:r>
          </a:p>
        </p:txBody>
      </p:sp>
      <p:sp>
        <p:nvSpPr>
          <p:cNvPr id="3" name="Content Placeholder 2">
            <a:extLst>
              <a:ext uri="{FF2B5EF4-FFF2-40B4-BE49-F238E27FC236}">
                <a16:creationId xmlns:a16="http://schemas.microsoft.com/office/drawing/2014/main" id="{A8FB2C40-3FE0-B18F-8A31-E93E4FDB5C57}"/>
              </a:ext>
            </a:extLst>
          </p:cNvPr>
          <p:cNvSpPr>
            <a:spLocks noGrp="1"/>
          </p:cNvSpPr>
          <p:nvPr>
            <p:ph idx="1"/>
          </p:nvPr>
        </p:nvSpPr>
        <p:spPr>
          <a:xfrm>
            <a:off x="0" y="881336"/>
            <a:ext cx="6156176" cy="4635896"/>
          </a:xfrm>
        </p:spPr>
        <p:txBody>
          <a:bodyPr/>
          <a:lstStyle/>
          <a:p>
            <a:r>
              <a:rPr sz="2800" dirty="0"/>
              <a:t>Adds an outer layer: 'Impact on </a:t>
            </a:r>
            <a:r>
              <a:rPr sz="2800" dirty="0" err="1"/>
              <a:t>Organisational</a:t>
            </a:r>
            <a:r>
              <a:rPr sz="2800" dirty="0"/>
              <a:t> Practice'.</a:t>
            </a:r>
          </a:p>
          <a:p>
            <a:r>
              <a:rPr sz="2800" dirty="0"/>
              <a:t>Includes inner layers on 'AI-assisted methodologies' and 'Data ethics'.</a:t>
            </a:r>
          </a:p>
          <a:p>
            <a:r>
              <a:rPr sz="2800" dirty="0"/>
              <a:t>Encourages linking philosophical stance → method → executive action insights.</a:t>
            </a:r>
          </a:p>
          <a:p>
            <a:r>
              <a:rPr sz="2800" dirty="0"/>
              <a:t>Illustrates the iterative rather than linear nature of DBA research design</a:t>
            </a:r>
            <a:r>
              <a:rPr dirty="0"/>
              <a:t>.</a:t>
            </a:r>
          </a:p>
        </p:txBody>
      </p:sp>
      <p:pic>
        <p:nvPicPr>
          <p:cNvPr id="4" name="Picture 3">
            <a:extLst>
              <a:ext uri="{FF2B5EF4-FFF2-40B4-BE49-F238E27FC236}">
                <a16:creationId xmlns:a16="http://schemas.microsoft.com/office/drawing/2014/main" id="{81E58EE0-4DF2-6768-F26F-678403A78DC9}"/>
              </a:ext>
            </a:extLst>
          </p:cNvPr>
          <p:cNvPicPr>
            <a:picLocks noChangeAspect="1"/>
          </p:cNvPicPr>
          <p:nvPr/>
        </p:nvPicPr>
        <p:blipFill>
          <a:blip r:embed="rId2"/>
          <a:stretch>
            <a:fillRect/>
          </a:stretch>
        </p:blipFill>
        <p:spPr>
          <a:xfrm>
            <a:off x="5364088" y="116632"/>
            <a:ext cx="3769770" cy="5654655"/>
          </a:xfrm>
          <a:prstGeom prst="rect">
            <a:avLst/>
          </a:prstGeom>
        </p:spPr>
      </p:pic>
    </p:spTree>
    <p:extLst>
      <p:ext uri="{BB962C8B-B14F-4D97-AF65-F5344CB8AC3E}">
        <p14:creationId xmlns:p14="http://schemas.microsoft.com/office/powerpoint/2010/main" val="468931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0E658E6-5B2A-834B-B43A-E50D3AFDD6E1}"/>
              </a:ext>
            </a:extLst>
          </p:cNvPr>
          <p:cNvSpPr>
            <a:spLocks noGrp="1" noChangeArrowheads="1"/>
          </p:cNvSpPr>
          <p:nvPr>
            <p:ph type="title"/>
          </p:nvPr>
        </p:nvSpPr>
        <p:spPr>
          <a:xfrm>
            <a:off x="35496" y="-1691"/>
            <a:ext cx="8305800" cy="769441"/>
          </a:xfrm>
          <a:noFill/>
        </p:spPr>
        <p:txBody>
          <a:bodyPr>
            <a:spAutoFit/>
          </a:bodyPr>
          <a:lstStyle/>
          <a:p>
            <a:pPr eaLnBrk="1" hangingPunct="1"/>
            <a:r>
              <a:rPr lang="en-GB" altLang="en-US" b="1" dirty="0">
                <a:solidFill>
                  <a:srgbClr val="0000FF"/>
                </a:solidFill>
                <a:latin typeface="Arial" panose="020B0604020202020204" pitchFamily="34" charset="0"/>
              </a:rPr>
              <a:t>Research philosophy </a:t>
            </a:r>
          </a:p>
        </p:txBody>
      </p:sp>
      <p:sp>
        <p:nvSpPr>
          <p:cNvPr id="5123" name="Rectangle 3">
            <a:extLst>
              <a:ext uri="{FF2B5EF4-FFF2-40B4-BE49-F238E27FC236}">
                <a16:creationId xmlns:a16="http://schemas.microsoft.com/office/drawing/2014/main" id="{BE2BDEDB-2C27-004F-9669-D445282314F3}"/>
              </a:ext>
            </a:extLst>
          </p:cNvPr>
          <p:cNvSpPr>
            <a:spLocks noGrp="1" noChangeArrowheads="1"/>
          </p:cNvSpPr>
          <p:nvPr>
            <p:ph type="body" idx="1"/>
          </p:nvPr>
        </p:nvSpPr>
        <p:spPr>
          <a:xfrm>
            <a:off x="37592" y="980728"/>
            <a:ext cx="9070912" cy="4680520"/>
          </a:xfrm>
        </p:spPr>
        <p:txBody>
          <a:bodyPr/>
          <a:lstStyle/>
          <a:p>
            <a:pPr eaLnBrk="1" hangingPunct="1">
              <a:buFontTx/>
              <a:buNone/>
            </a:pPr>
            <a:endParaRPr lang="en-GB" altLang="en-US" sz="2800" dirty="0">
              <a:latin typeface="Arial" panose="020B0604020202020204" pitchFamily="34" charset="0"/>
            </a:endParaRPr>
          </a:p>
          <a:p>
            <a:pPr eaLnBrk="1" hangingPunct="1">
              <a:buFontTx/>
              <a:buNone/>
            </a:pPr>
            <a:endParaRPr lang="en-GB" altLang="en-US" sz="2800" dirty="0">
              <a:latin typeface="Arial" panose="020B0604020202020204" pitchFamily="34" charset="0"/>
            </a:endParaRPr>
          </a:p>
          <a:p>
            <a:pPr eaLnBrk="1" hangingPunct="1">
              <a:buFontTx/>
              <a:buNone/>
            </a:pPr>
            <a:r>
              <a:rPr lang="en-GB" altLang="en-US" sz="2800" dirty="0">
                <a:latin typeface="Arial" panose="020B0604020202020204" pitchFamily="34" charset="0"/>
              </a:rPr>
              <a:t> ‘Research philosophy is an overarching term relating to the development of knowledge and the nature of that knowledge’</a:t>
            </a:r>
          </a:p>
          <a:p>
            <a:pPr eaLnBrk="1" hangingPunct="1">
              <a:buFontTx/>
              <a:buNone/>
            </a:pPr>
            <a:endParaRPr lang="en-GB" altLang="en-US" sz="2800" dirty="0">
              <a:latin typeface="Arial" panose="020B0604020202020204" pitchFamily="34" charset="0"/>
            </a:endParaRPr>
          </a:p>
          <a:p>
            <a:pPr eaLnBrk="1" hangingPunct="1">
              <a:buFontTx/>
              <a:buNone/>
            </a:pPr>
            <a:endParaRPr lang="en-GB" altLang="en-US" sz="2800" dirty="0">
              <a:latin typeface="Arial" panose="020B0604020202020204" pitchFamily="34" charset="0"/>
            </a:endParaRPr>
          </a:p>
        </p:txBody>
      </p:sp>
    </p:spTree>
    <p:extLst>
      <p:ext uri="{BB962C8B-B14F-4D97-AF65-F5344CB8AC3E}">
        <p14:creationId xmlns:p14="http://schemas.microsoft.com/office/powerpoint/2010/main" val="3514508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4D65025A-BACB-3B4C-9B2D-4542B4E588E3}"/>
              </a:ext>
            </a:extLst>
          </p:cNvPr>
          <p:cNvSpPr>
            <a:spLocks noGrp="1"/>
          </p:cNvSpPr>
          <p:nvPr>
            <p:ph type="title"/>
          </p:nvPr>
        </p:nvSpPr>
        <p:spPr/>
        <p:txBody>
          <a:bodyPr/>
          <a:lstStyle/>
          <a:p>
            <a:r>
              <a:rPr lang="en-GB" altLang="en-US" b="1" dirty="0">
                <a:solidFill>
                  <a:srgbClr val="0000FF"/>
                </a:solidFill>
                <a:latin typeface="Arial" panose="020B0604020202020204" pitchFamily="34" charset="0"/>
              </a:rPr>
              <a:t>Understanding your research philosophy </a:t>
            </a:r>
            <a:endParaRPr lang="en-US" altLang="en-US" b="1" dirty="0">
              <a:solidFill>
                <a:srgbClr val="0000FF"/>
              </a:solidFill>
            </a:endParaRPr>
          </a:p>
        </p:txBody>
      </p:sp>
      <p:sp>
        <p:nvSpPr>
          <p:cNvPr id="6147" name="Content Placeholder 2">
            <a:extLst>
              <a:ext uri="{FF2B5EF4-FFF2-40B4-BE49-F238E27FC236}">
                <a16:creationId xmlns:a16="http://schemas.microsoft.com/office/drawing/2014/main" id="{0DF38DE9-38A9-8246-9FC2-09B3596B7AB5}"/>
              </a:ext>
            </a:extLst>
          </p:cNvPr>
          <p:cNvSpPr>
            <a:spLocks noGrp="1"/>
          </p:cNvSpPr>
          <p:nvPr>
            <p:ph idx="1"/>
          </p:nvPr>
        </p:nvSpPr>
        <p:spPr/>
        <p:txBody>
          <a:bodyPr/>
          <a:lstStyle/>
          <a:p>
            <a:r>
              <a:rPr lang="en-US" altLang="en-US"/>
              <a:t>Two major research Philosophy:</a:t>
            </a:r>
          </a:p>
          <a:p>
            <a:pPr lvl="1"/>
            <a:r>
              <a:rPr lang="en-US" altLang="en-US"/>
              <a:t>Ontology and</a:t>
            </a:r>
          </a:p>
          <a:p>
            <a:pPr lvl="1"/>
            <a:r>
              <a:rPr lang="en-US" altLang="en-US"/>
              <a:t>Epistemology </a:t>
            </a:r>
          </a:p>
        </p:txBody>
      </p:sp>
    </p:spTree>
    <p:extLst>
      <p:ext uri="{BB962C8B-B14F-4D97-AF65-F5344CB8AC3E}">
        <p14:creationId xmlns:p14="http://schemas.microsoft.com/office/powerpoint/2010/main" val="1267406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68379-6258-568A-344B-7CFDB1B8B0AE}"/>
              </a:ext>
            </a:extLst>
          </p:cNvPr>
          <p:cNvSpPr>
            <a:spLocks noGrp="1"/>
          </p:cNvSpPr>
          <p:nvPr>
            <p:ph type="title"/>
          </p:nvPr>
        </p:nvSpPr>
        <p:spPr>
          <a:xfrm>
            <a:off x="0" y="0"/>
            <a:ext cx="9144000" cy="983398"/>
          </a:xfrm>
        </p:spPr>
        <p:txBody>
          <a:bodyPr/>
          <a:lstStyle/>
          <a:p>
            <a:r>
              <a:rPr lang="en-GB" sz="3200" dirty="0"/>
              <a:t>Why Research Philosophy Matters in Executive Doctorates</a:t>
            </a:r>
          </a:p>
        </p:txBody>
      </p:sp>
      <p:sp>
        <p:nvSpPr>
          <p:cNvPr id="3" name="Content Placeholder 2">
            <a:extLst>
              <a:ext uri="{FF2B5EF4-FFF2-40B4-BE49-F238E27FC236}">
                <a16:creationId xmlns:a16="http://schemas.microsoft.com/office/drawing/2014/main" id="{6E8EFFF3-2569-247D-482E-2C91214E3DEB}"/>
              </a:ext>
            </a:extLst>
          </p:cNvPr>
          <p:cNvSpPr>
            <a:spLocks noGrp="1"/>
          </p:cNvSpPr>
          <p:nvPr>
            <p:ph idx="1"/>
          </p:nvPr>
        </p:nvSpPr>
        <p:spPr>
          <a:xfrm>
            <a:off x="-1" y="908721"/>
            <a:ext cx="9143999" cy="4565104"/>
          </a:xfrm>
        </p:spPr>
        <p:txBody>
          <a:bodyPr/>
          <a:lstStyle/>
          <a:p>
            <a:r>
              <a:rPr lang="en-GB" sz="2400" dirty="0"/>
              <a:t>Links ontology and epistemology to executive decision-making, digital transformation, and organisational ethics.</a:t>
            </a:r>
          </a:p>
          <a:p>
            <a:r>
              <a:rPr lang="en-GB" sz="2400" dirty="0"/>
              <a:t>Positivist DBA: tests predictive AI or quantitative performance models.</a:t>
            </a:r>
          </a:p>
          <a:p>
            <a:r>
              <a:rPr lang="en-GB" sz="2400" dirty="0"/>
              <a:t>Interpretivist DBA: explores leadership sensemaking in ethical or sustainability contexts.</a:t>
            </a:r>
          </a:p>
          <a:p>
            <a:r>
              <a:rPr lang="en-GB" sz="2400" dirty="0"/>
              <a:t>Philosophical clarity strengthens methodological rigour and organisational impact.</a:t>
            </a:r>
          </a:p>
          <a:p>
            <a:pPr marL="0" indent="0" algn="ctr">
              <a:buNone/>
            </a:pPr>
            <a:r>
              <a:rPr lang="en-GB" sz="2400" i="1" dirty="0">
                <a:solidFill>
                  <a:srgbClr val="C00000"/>
                </a:solidFill>
              </a:rPr>
              <a:t>“A positivist DBA researcher might test predictive AI models for consumer behaviour, whereas an interpretivist DBA researcher might explore leaders’ sensemaking around AI ethics.”</a:t>
            </a:r>
          </a:p>
        </p:txBody>
      </p:sp>
      <p:sp>
        <p:nvSpPr>
          <p:cNvPr id="4" name="Slide Number Placeholder 3">
            <a:extLst>
              <a:ext uri="{FF2B5EF4-FFF2-40B4-BE49-F238E27FC236}">
                <a16:creationId xmlns:a16="http://schemas.microsoft.com/office/drawing/2014/main" id="{90D2888D-686C-1B84-1EC0-FFFC6856014A}"/>
              </a:ext>
            </a:extLst>
          </p:cNvPr>
          <p:cNvSpPr>
            <a:spLocks noGrp="1"/>
          </p:cNvSpPr>
          <p:nvPr>
            <p:ph type="sldNum" sz="quarter" idx="11"/>
          </p:nvPr>
        </p:nvSpPr>
        <p:spPr/>
        <p:txBody>
          <a:bodyPr/>
          <a:lstStyle/>
          <a:p>
            <a:pPr>
              <a:defRPr/>
            </a:pPr>
            <a:fld id="{0669F83E-C611-4B90-8FAE-1379528B23C3}" type="slidenum">
              <a:rPr lang="en-GB" altLang="en-US" smtClean="0"/>
              <a:pPr>
                <a:defRPr/>
              </a:pPr>
              <a:t>8</a:t>
            </a:fld>
            <a:endParaRPr lang="en-GB" altLang="en-US"/>
          </a:p>
        </p:txBody>
      </p:sp>
    </p:spTree>
    <p:extLst>
      <p:ext uri="{BB962C8B-B14F-4D97-AF65-F5344CB8AC3E}">
        <p14:creationId xmlns:p14="http://schemas.microsoft.com/office/powerpoint/2010/main" val="16280190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7C066-FFA6-2A3B-6622-64A9F521062F}"/>
              </a:ext>
            </a:extLst>
          </p:cNvPr>
          <p:cNvSpPr>
            <a:spLocks noGrp="1"/>
          </p:cNvSpPr>
          <p:nvPr>
            <p:ph type="title"/>
          </p:nvPr>
        </p:nvSpPr>
        <p:spPr>
          <a:xfrm>
            <a:off x="0" y="0"/>
            <a:ext cx="9144000" cy="980728"/>
          </a:xfrm>
        </p:spPr>
        <p:txBody>
          <a:bodyPr/>
          <a:lstStyle/>
          <a:p>
            <a:r>
              <a:rPr lang="en-GB" sz="3600" dirty="0"/>
              <a:t>Core Concepts with Contemporary Thinking</a:t>
            </a:r>
          </a:p>
        </p:txBody>
      </p:sp>
      <p:sp>
        <p:nvSpPr>
          <p:cNvPr id="3" name="Content Placeholder 2">
            <a:extLst>
              <a:ext uri="{FF2B5EF4-FFF2-40B4-BE49-F238E27FC236}">
                <a16:creationId xmlns:a16="http://schemas.microsoft.com/office/drawing/2014/main" id="{E1AFE5BA-7E54-48DA-3E8E-A81D2B4D9651}"/>
              </a:ext>
            </a:extLst>
          </p:cNvPr>
          <p:cNvSpPr>
            <a:spLocks noGrp="1"/>
          </p:cNvSpPr>
          <p:nvPr>
            <p:ph idx="1"/>
          </p:nvPr>
        </p:nvSpPr>
        <p:spPr>
          <a:xfrm>
            <a:off x="-1" y="836712"/>
            <a:ext cx="9051925" cy="4637112"/>
          </a:xfrm>
        </p:spPr>
        <p:txBody>
          <a:bodyPr/>
          <a:lstStyle/>
          <a:p>
            <a:r>
              <a:rPr lang="en-GB" dirty="0"/>
              <a:t>A contrast between </a:t>
            </a:r>
            <a:r>
              <a:rPr lang="en-GB" i="1" dirty="0"/>
              <a:t>static ontology</a:t>
            </a:r>
            <a:r>
              <a:rPr lang="en-GB" dirty="0"/>
              <a:t> and </a:t>
            </a:r>
            <a:r>
              <a:rPr lang="en-GB" i="1" dirty="0"/>
              <a:t>process ontology</a:t>
            </a:r>
            <a:r>
              <a:rPr lang="en-GB" dirty="0"/>
              <a:t> (</a:t>
            </a:r>
            <a:r>
              <a:rPr lang="en-GB" dirty="0" err="1"/>
              <a:t>Tsoukas</a:t>
            </a:r>
            <a:r>
              <a:rPr lang="en-GB" dirty="0"/>
              <a:t>, 2017), reflecting the fluid, dynamic nature of organisations and markets.</a:t>
            </a:r>
          </a:p>
          <a:p>
            <a:pPr marL="0" indent="0" algn="ctr">
              <a:buNone/>
            </a:pPr>
            <a:r>
              <a:rPr lang="en-GB" sz="2400" i="1" dirty="0">
                <a:solidFill>
                  <a:srgbClr val="C00000"/>
                </a:solidFill>
              </a:rPr>
              <a:t>“Reality in organisations is not fixed but continuously enacted through digital interactions, data flows, and stakeholder narratives.”</a:t>
            </a:r>
            <a:endParaRPr lang="en-GB" sz="2400" dirty="0">
              <a:solidFill>
                <a:srgbClr val="C00000"/>
              </a:solidFill>
            </a:endParaRPr>
          </a:p>
          <a:p>
            <a:r>
              <a:rPr lang="en-GB" dirty="0"/>
              <a:t>Digital epistemologies — how datafication, AI, and algorithmic decision-making redefine what counts as “knowledge” in business research.</a:t>
            </a:r>
          </a:p>
        </p:txBody>
      </p:sp>
      <p:sp>
        <p:nvSpPr>
          <p:cNvPr id="4" name="Slide Number Placeholder 3">
            <a:extLst>
              <a:ext uri="{FF2B5EF4-FFF2-40B4-BE49-F238E27FC236}">
                <a16:creationId xmlns:a16="http://schemas.microsoft.com/office/drawing/2014/main" id="{54FC89AC-EC7D-5581-8D18-AA94748D181D}"/>
              </a:ext>
            </a:extLst>
          </p:cNvPr>
          <p:cNvSpPr>
            <a:spLocks noGrp="1"/>
          </p:cNvSpPr>
          <p:nvPr>
            <p:ph type="sldNum" sz="quarter" idx="11"/>
          </p:nvPr>
        </p:nvSpPr>
        <p:spPr/>
        <p:txBody>
          <a:bodyPr/>
          <a:lstStyle/>
          <a:p>
            <a:pPr>
              <a:defRPr/>
            </a:pPr>
            <a:fld id="{0669F83E-C611-4B90-8FAE-1379528B23C3}" type="slidenum">
              <a:rPr lang="en-GB" altLang="en-US" smtClean="0"/>
              <a:pPr>
                <a:defRPr/>
              </a:pPr>
              <a:t>9</a:t>
            </a:fld>
            <a:endParaRPr lang="en-GB" altLang="en-US"/>
          </a:p>
        </p:txBody>
      </p:sp>
    </p:spTree>
    <p:extLst>
      <p:ext uri="{BB962C8B-B14F-4D97-AF65-F5344CB8AC3E}">
        <p14:creationId xmlns:p14="http://schemas.microsoft.com/office/powerpoint/2010/main" val="3770439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DC88B7A4-E60B-834E-A03C-F5B2D709C696}"/>
              </a:ext>
            </a:extLst>
          </p:cNvPr>
          <p:cNvSpPr>
            <a:spLocks noGrp="1" noChangeArrowheads="1"/>
          </p:cNvSpPr>
          <p:nvPr>
            <p:ph type="title"/>
          </p:nvPr>
        </p:nvSpPr>
        <p:spPr>
          <a:xfrm>
            <a:off x="25084" y="0"/>
            <a:ext cx="9118916" cy="584775"/>
          </a:xfrm>
          <a:noFill/>
        </p:spPr>
        <p:txBody>
          <a:bodyPr wrap="square">
            <a:spAutoFit/>
          </a:bodyPr>
          <a:lstStyle/>
          <a:p>
            <a:pPr eaLnBrk="1" hangingPunct="1"/>
            <a:r>
              <a:rPr lang="en-GB" altLang="en-US" sz="3200" b="1" dirty="0">
                <a:solidFill>
                  <a:srgbClr val="0000FF"/>
                </a:solidFill>
                <a:latin typeface="Arial" panose="020B0604020202020204" pitchFamily="34" charset="0"/>
                <a:cs typeface="Arial" panose="020B0604020202020204" pitchFamily="34" charset="0"/>
              </a:rPr>
              <a:t>Understanding </a:t>
            </a:r>
            <a:r>
              <a:rPr lang="en-GB" altLang="en-US" sz="3200" b="1" dirty="0">
                <a:solidFill>
                  <a:srgbClr val="0000FF"/>
                </a:solidFill>
                <a:latin typeface="Arial" panose="020B0604020202020204" pitchFamily="34" charset="0"/>
              </a:rPr>
              <a:t>Ontology</a:t>
            </a:r>
            <a:endParaRPr lang="en-GB" altLang="en-US" sz="3200" b="1" dirty="0">
              <a:solidFill>
                <a:srgbClr val="0000FF"/>
              </a:solidFill>
              <a:latin typeface="Arial" panose="020B0604020202020204" pitchFamily="34" charset="0"/>
              <a:cs typeface="Arial" panose="020B0604020202020204" pitchFamily="34" charset="0"/>
            </a:endParaRPr>
          </a:p>
        </p:txBody>
      </p:sp>
      <p:sp>
        <p:nvSpPr>
          <p:cNvPr id="7171" name="Rectangle 3">
            <a:extLst>
              <a:ext uri="{FF2B5EF4-FFF2-40B4-BE49-F238E27FC236}">
                <a16:creationId xmlns:a16="http://schemas.microsoft.com/office/drawing/2014/main" id="{EE098664-89CA-1B4E-9DAB-4BEB909B8FCF}"/>
              </a:ext>
            </a:extLst>
          </p:cNvPr>
          <p:cNvSpPr>
            <a:spLocks noGrp="1" noChangeArrowheads="1"/>
          </p:cNvSpPr>
          <p:nvPr>
            <p:ph type="body" idx="1"/>
          </p:nvPr>
        </p:nvSpPr>
        <p:spPr>
          <a:xfrm>
            <a:off x="25084" y="764704"/>
            <a:ext cx="9118916" cy="4721696"/>
          </a:xfrm>
        </p:spPr>
        <p:txBody>
          <a:bodyPr/>
          <a:lstStyle/>
          <a:p>
            <a:pPr eaLnBrk="1" hangingPunct="1">
              <a:buFontTx/>
              <a:buNone/>
            </a:pPr>
            <a:r>
              <a:rPr lang="en-GB" altLang="en-US" sz="2800" dirty="0">
                <a:latin typeface="Arial" panose="020B0604020202020204" pitchFamily="34" charset="0"/>
              </a:rPr>
              <a:t>Ontology</a:t>
            </a:r>
            <a:endParaRPr lang="en-GB" altLang="en-US" sz="2800" b="1" dirty="0">
              <a:latin typeface="Arial" panose="020B0604020202020204" pitchFamily="34" charset="0"/>
            </a:endParaRPr>
          </a:p>
          <a:p>
            <a:pPr eaLnBrk="1" hangingPunct="1"/>
            <a:r>
              <a:rPr lang="en-GB" altLang="en-US" sz="2400" dirty="0">
                <a:latin typeface="Arial" panose="020B0604020202020204" pitchFamily="34" charset="0"/>
              </a:rPr>
              <a:t>It is concerned with the nature of reality. </a:t>
            </a:r>
          </a:p>
          <a:p>
            <a:pPr eaLnBrk="1" hangingPunct="1"/>
            <a:r>
              <a:rPr lang="en-GB" altLang="en-US" sz="2400" dirty="0">
                <a:latin typeface="Arial" panose="020B0604020202020204" pitchFamily="34" charset="0"/>
              </a:rPr>
              <a:t>This raises questions about the assumptions researchers make regarding how the world operates and the commitment to particular views. </a:t>
            </a:r>
          </a:p>
          <a:p>
            <a:pPr eaLnBrk="1" hangingPunct="1"/>
            <a:r>
              <a:rPr lang="en-GB" altLang="en-US" sz="2400" dirty="0">
                <a:latin typeface="Arial" panose="020B0604020202020204" pitchFamily="34" charset="0"/>
              </a:rPr>
              <a:t>The two aspects of ontology we describe here will both have their devotees among business and management researchers. In addition, both are likely to be accepted as producing valid knowledge by many researchers</a:t>
            </a:r>
            <a:endParaRPr lang="en-GB" altLang="en-US" sz="2800" dirty="0">
              <a:latin typeface="Arial" panose="020B0604020202020204" pitchFamily="34" charset="0"/>
            </a:endParaRPr>
          </a:p>
          <a:p>
            <a:pPr eaLnBrk="1" hangingPunct="1">
              <a:buFontTx/>
              <a:buNone/>
            </a:pPr>
            <a:endParaRPr lang="en-GB" altLang="en-US" sz="2800" dirty="0">
              <a:latin typeface="Arial" panose="020B0604020202020204" pitchFamily="34" charset="0"/>
            </a:endParaRPr>
          </a:p>
        </p:txBody>
      </p:sp>
    </p:spTree>
    <p:extLst>
      <p:ext uri="{BB962C8B-B14F-4D97-AF65-F5344CB8AC3E}">
        <p14:creationId xmlns:p14="http://schemas.microsoft.com/office/powerpoint/2010/main" val="1245147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عنوان 1">
            <a:extLst>
              <a:ext uri="{FF2B5EF4-FFF2-40B4-BE49-F238E27FC236}">
                <a16:creationId xmlns:a16="http://schemas.microsoft.com/office/drawing/2014/main" id="{6CAFD454-3F4D-8C49-8661-FA247A7F566C}"/>
              </a:ext>
            </a:extLst>
          </p:cNvPr>
          <p:cNvSpPr>
            <a:spLocks noGrp="1"/>
          </p:cNvSpPr>
          <p:nvPr>
            <p:ph type="title"/>
          </p:nvPr>
        </p:nvSpPr>
        <p:spPr>
          <a:xfrm>
            <a:off x="0" y="0"/>
            <a:ext cx="9180512" cy="1143000"/>
          </a:xfrm>
        </p:spPr>
        <p:txBody>
          <a:bodyPr/>
          <a:lstStyle/>
          <a:p>
            <a:r>
              <a:rPr lang="en-US" altLang="en-US" b="1" dirty="0">
                <a:solidFill>
                  <a:srgbClr val="0000FF"/>
                </a:solidFill>
              </a:rPr>
              <a:t>Ontology    </a:t>
            </a:r>
            <a:r>
              <a:rPr lang="en-US" altLang="en-US" b="1" dirty="0">
                <a:solidFill>
                  <a:srgbClr val="FF0000"/>
                </a:solidFill>
              </a:rPr>
              <a:t>Contd….</a:t>
            </a:r>
            <a:endParaRPr lang="ar-SA" altLang="en-US" b="1" dirty="0">
              <a:solidFill>
                <a:srgbClr val="FF0000"/>
              </a:solidFill>
            </a:endParaRPr>
          </a:p>
        </p:txBody>
      </p:sp>
      <p:sp>
        <p:nvSpPr>
          <p:cNvPr id="8195" name="عنصر نائب للمحتوى 2">
            <a:extLst>
              <a:ext uri="{FF2B5EF4-FFF2-40B4-BE49-F238E27FC236}">
                <a16:creationId xmlns:a16="http://schemas.microsoft.com/office/drawing/2014/main" id="{F562D53C-BEEA-214E-BDBC-E3EB8F0E2852}"/>
              </a:ext>
            </a:extLst>
          </p:cNvPr>
          <p:cNvSpPr>
            <a:spLocks noGrp="1"/>
          </p:cNvSpPr>
          <p:nvPr>
            <p:ph idx="1"/>
          </p:nvPr>
        </p:nvSpPr>
        <p:spPr>
          <a:xfrm>
            <a:off x="0" y="908720"/>
            <a:ext cx="9144000" cy="4565104"/>
          </a:xfrm>
        </p:spPr>
        <p:txBody>
          <a:bodyPr/>
          <a:lstStyle/>
          <a:p>
            <a:r>
              <a:rPr lang="en-US" altLang="en-US" sz="2400" dirty="0"/>
              <a:t>Blaikie (1993) …</a:t>
            </a:r>
          </a:p>
          <a:p>
            <a:r>
              <a:rPr lang="en-US" altLang="en-US" sz="2400" dirty="0"/>
              <a:t>describes the root definition of ontology as ‘the science or study of being’ and develops this description for the social sciences to encompass ‘claims about what exists, what it looks like, what units make it up and how these units interact with each other’. </a:t>
            </a:r>
          </a:p>
          <a:p>
            <a:r>
              <a:rPr lang="en-US" altLang="en-US" sz="2400" dirty="0"/>
              <a:t>In short, ontology describes our view (whether claims or assumptions) on the nature of reality, and specifically, is this an objective reality that really exists, or only a subjective reality, created in our minds</a:t>
            </a:r>
            <a:r>
              <a:rPr lang="en-US" altLang="en-US" dirty="0"/>
              <a:t>.</a:t>
            </a:r>
            <a:endParaRPr lang="ar-SA" altLang="en-US" dirty="0"/>
          </a:p>
        </p:txBody>
      </p:sp>
    </p:spTree>
    <p:extLst>
      <p:ext uri="{BB962C8B-B14F-4D97-AF65-F5344CB8AC3E}">
        <p14:creationId xmlns:p14="http://schemas.microsoft.com/office/powerpoint/2010/main" val="902268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عنوان 1">
            <a:extLst>
              <a:ext uri="{FF2B5EF4-FFF2-40B4-BE49-F238E27FC236}">
                <a16:creationId xmlns:a16="http://schemas.microsoft.com/office/drawing/2014/main" id="{3B0AE963-95AF-104D-95A8-5EBB33B1E0F6}"/>
              </a:ext>
            </a:extLst>
          </p:cNvPr>
          <p:cNvSpPr>
            <a:spLocks noGrp="1"/>
          </p:cNvSpPr>
          <p:nvPr>
            <p:ph type="title"/>
          </p:nvPr>
        </p:nvSpPr>
        <p:spPr>
          <a:xfrm>
            <a:off x="107504" y="0"/>
            <a:ext cx="9036496" cy="976312"/>
          </a:xfrm>
        </p:spPr>
        <p:txBody>
          <a:bodyPr/>
          <a:lstStyle/>
          <a:p>
            <a:r>
              <a:rPr lang="en-US" altLang="en-US" b="1" dirty="0">
                <a:solidFill>
                  <a:srgbClr val="0000FF"/>
                </a:solidFill>
              </a:rPr>
              <a:t>Ontology</a:t>
            </a:r>
            <a:r>
              <a:rPr lang="en-US" altLang="en-US" b="1" dirty="0">
                <a:solidFill>
                  <a:srgbClr val="FF0000"/>
                </a:solidFill>
              </a:rPr>
              <a:t>  Contd….</a:t>
            </a:r>
            <a:endParaRPr lang="ar-SA" altLang="en-US" dirty="0"/>
          </a:p>
        </p:txBody>
      </p:sp>
      <p:sp>
        <p:nvSpPr>
          <p:cNvPr id="9219" name="عنصر نائب للمحتوى 2">
            <a:extLst>
              <a:ext uri="{FF2B5EF4-FFF2-40B4-BE49-F238E27FC236}">
                <a16:creationId xmlns:a16="http://schemas.microsoft.com/office/drawing/2014/main" id="{2C034670-1CA4-4C44-B4AA-796D44EF0AF9}"/>
              </a:ext>
            </a:extLst>
          </p:cNvPr>
          <p:cNvSpPr>
            <a:spLocks noGrp="1"/>
          </p:cNvSpPr>
          <p:nvPr>
            <p:ph idx="1"/>
          </p:nvPr>
        </p:nvSpPr>
        <p:spPr>
          <a:xfrm>
            <a:off x="0" y="976311"/>
            <a:ext cx="9144000" cy="5116513"/>
          </a:xfrm>
        </p:spPr>
        <p:txBody>
          <a:bodyPr/>
          <a:lstStyle/>
          <a:p>
            <a:r>
              <a:rPr lang="en-US" altLang="en-US" sz="2800" dirty="0"/>
              <a:t> The first aspect of ontology we discuss is </a:t>
            </a:r>
            <a:r>
              <a:rPr lang="en-US" altLang="en-US" sz="2800" dirty="0">
                <a:solidFill>
                  <a:srgbClr val="C00000"/>
                </a:solidFill>
              </a:rPr>
              <a:t>objectivism</a:t>
            </a:r>
            <a:r>
              <a:rPr lang="en-US" altLang="en-US" sz="2800" dirty="0"/>
              <a:t>. This portrays the position that social entities exist in reality external to social actors concerned with their existence.</a:t>
            </a:r>
          </a:p>
          <a:p>
            <a:r>
              <a:rPr lang="en-US" altLang="en-US" sz="2800" dirty="0"/>
              <a:t>Second aspect, </a:t>
            </a:r>
            <a:r>
              <a:rPr lang="en-US" altLang="en-US" sz="2800" dirty="0">
                <a:solidFill>
                  <a:srgbClr val="C00000"/>
                </a:solidFill>
              </a:rPr>
              <a:t>subjectivism</a:t>
            </a:r>
            <a:r>
              <a:rPr lang="en-US" altLang="en-US" sz="2800" dirty="0"/>
              <a:t> holds that social phenomena are created from the perceptions and consequent actions of those social actors concerned with their existence </a:t>
            </a:r>
          </a:p>
          <a:p>
            <a:pPr marL="0" indent="0">
              <a:buNone/>
            </a:pPr>
            <a:r>
              <a:rPr lang="en-US" altLang="en-US" sz="2400" i="1" dirty="0"/>
              <a:t>For example, a workplace report – asking one to question whether it describes what is really going on, or only what the author thinks is going on.</a:t>
            </a:r>
            <a:r>
              <a:rPr lang="en-US" altLang="en-US" sz="2400" dirty="0"/>
              <a:t> </a:t>
            </a:r>
          </a:p>
          <a:p>
            <a:r>
              <a:rPr lang="en-US" altLang="en-US" dirty="0"/>
              <a:t> </a:t>
            </a:r>
            <a:endParaRPr lang="ar-SA" altLang="en-US" dirty="0"/>
          </a:p>
        </p:txBody>
      </p:sp>
    </p:spTree>
    <p:extLst>
      <p:ext uri="{BB962C8B-B14F-4D97-AF65-F5344CB8AC3E}">
        <p14:creationId xmlns:p14="http://schemas.microsoft.com/office/powerpoint/2010/main" val="4236904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5111B-07D5-56E9-F017-CE1C6B6B131B}"/>
              </a:ext>
            </a:extLst>
          </p:cNvPr>
          <p:cNvSpPr>
            <a:spLocks noGrp="1"/>
          </p:cNvSpPr>
          <p:nvPr>
            <p:ph type="title"/>
          </p:nvPr>
        </p:nvSpPr>
        <p:spPr>
          <a:xfrm>
            <a:off x="32520" y="0"/>
            <a:ext cx="9111479" cy="620688"/>
          </a:xfrm>
        </p:spPr>
        <p:txBody>
          <a:bodyPr/>
          <a:lstStyle/>
          <a:p>
            <a:r>
              <a:rPr lang="en-GB" sz="3600" dirty="0"/>
              <a:t>Ontology: From Static to Process View</a:t>
            </a:r>
          </a:p>
        </p:txBody>
      </p:sp>
      <p:sp>
        <p:nvSpPr>
          <p:cNvPr id="3" name="Content Placeholder 2">
            <a:extLst>
              <a:ext uri="{FF2B5EF4-FFF2-40B4-BE49-F238E27FC236}">
                <a16:creationId xmlns:a16="http://schemas.microsoft.com/office/drawing/2014/main" id="{77DB64FD-1851-A611-A73F-9DC022F2D363}"/>
              </a:ext>
            </a:extLst>
          </p:cNvPr>
          <p:cNvSpPr>
            <a:spLocks noGrp="1"/>
          </p:cNvSpPr>
          <p:nvPr>
            <p:ph idx="1"/>
          </p:nvPr>
        </p:nvSpPr>
        <p:spPr>
          <a:xfrm>
            <a:off x="32519" y="620689"/>
            <a:ext cx="9111479" cy="5053524"/>
          </a:xfrm>
        </p:spPr>
        <p:txBody>
          <a:bodyPr/>
          <a:lstStyle/>
          <a:p>
            <a:r>
              <a:rPr lang="en-GB" sz="2800" dirty="0"/>
              <a:t>Traditional ontology views reality as stable and objective.</a:t>
            </a:r>
          </a:p>
          <a:p>
            <a:r>
              <a:rPr lang="en-GB" sz="2800" dirty="0"/>
              <a:t>Process ontology (</a:t>
            </a:r>
            <a:r>
              <a:rPr lang="en-GB" sz="2800" dirty="0" err="1"/>
              <a:t>Tsoukas</a:t>
            </a:r>
            <a:r>
              <a:rPr lang="en-GB" sz="2800" dirty="0"/>
              <a:t>, 2017) views organisations as dynamic and continuously enacted.</a:t>
            </a:r>
          </a:p>
          <a:p>
            <a:r>
              <a:rPr lang="en-GB" sz="2800" dirty="0"/>
              <a:t>DBA relevance: business realities are co-constructed through digital interactions, stakeholder engagement, and evolving contexts.</a:t>
            </a:r>
          </a:p>
          <a:p>
            <a:pPr algn="ctr"/>
            <a:r>
              <a:rPr lang="en-GB" sz="2400" dirty="0"/>
              <a:t>“Reality in organisations is not fixed but continuously enacted through digital interactions, data flows, and stakeholder narratives.”</a:t>
            </a:r>
          </a:p>
        </p:txBody>
      </p:sp>
      <p:sp>
        <p:nvSpPr>
          <p:cNvPr id="4" name="Slide Number Placeholder 3">
            <a:extLst>
              <a:ext uri="{FF2B5EF4-FFF2-40B4-BE49-F238E27FC236}">
                <a16:creationId xmlns:a16="http://schemas.microsoft.com/office/drawing/2014/main" id="{95353815-788A-4F98-E35C-C6CE6DE9A9EB}"/>
              </a:ext>
            </a:extLst>
          </p:cNvPr>
          <p:cNvSpPr>
            <a:spLocks noGrp="1"/>
          </p:cNvSpPr>
          <p:nvPr>
            <p:ph type="sldNum" sz="quarter" idx="11"/>
          </p:nvPr>
        </p:nvSpPr>
        <p:spPr/>
        <p:txBody>
          <a:bodyPr/>
          <a:lstStyle/>
          <a:p>
            <a:pPr>
              <a:defRPr/>
            </a:pPr>
            <a:fld id="{0669F83E-C611-4B90-8FAE-1379528B23C3}" type="slidenum">
              <a:rPr lang="en-GB" altLang="en-US" smtClean="0"/>
              <a:pPr>
                <a:defRPr/>
              </a:pPr>
              <a:t>13</a:t>
            </a:fld>
            <a:endParaRPr lang="en-GB" altLang="en-US"/>
          </a:p>
        </p:txBody>
      </p:sp>
    </p:spTree>
    <p:extLst>
      <p:ext uri="{BB962C8B-B14F-4D97-AF65-F5344CB8AC3E}">
        <p14:creationId xmlns:p14="http://schemas.microsoft.com/office/powerpoint/2010/main" val="13837725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2D5DC387-371B-D84C-8336-3BBDB22E2F51}"/>
              </a:ext>
            </a:extLst>
          </p:cNvPr>
          <p:cNvSpPr>
            <a:spLocks noGrp="1" noChangeArrowheads="1"/>
          </p:cNvSpPr>
          <p:nvPr>
            <p:ph type="title"/>
          </p:nvPr>
        </p:nvSpPr>
        <p:spPr>
          <a:xfrm>
            <a:off x="0" y="44624"/>
            <a:ext cx="9108504" cy="707886"/>
          </a:xfrm>
          <a:noFill/>
        </p:spPr>
        <p:txBody>
          <a:bodyPr wrap="square">
            <a:spAutoFit/>
          </a:bodyPr>
          <a:lstStyle/>
          <a:p>
            <a:pPr eaLnBrk="1" hangingPunct="1"/>
            <a:r>
              <a:rPr lang="en-GB" altLang="en-US" sz="4000" b="1" dirty="0">
                <a:solidFill>
                  <a:srgbClr val="0000FF"/>
                </a:solidFill>
                <a:latin typeface="Arial" panose="020B0604020202020204" pitchFamily="34" charset="0"/>
                <a:cs typeface="Arial" panose="020B0604020202020204" pitchFamily="34" charset="0"/>
              </a:rPr>
              <a:t>Epistemology</a:t>
            </a:r>
          </a:p>
        </p:txBody>
      </p:sp>
      <p:sp>
        <p:nvSpPr>
          <p:cNvPr id="8195" name="Rectangle 3">
            <a:extLst>
              <a:ext uri="{FF2B5EF4-FFF2-40B4-BE49-F238E27FC236}">
                <a16:creationId xmlns:a16="http://schemas.microsoft.com/office/drawing/2014/main" id="{2001456B-BA06-2F49-9E0D-446E138E0673}"/>
              </a:ext>
            </a:extLst>
          </p:cNvPr>
          <p:cNvSpPr>
            <a:spLocks noGrp="1" noChangeArrowheads="1"/>
          </p:cNvSpPr>
          <p:nvPr>
            <p:ph type="body" idx="1"/>
          </p:nvPr>
        </p:nvSpPr>
        <p:spPr>
          <a:xfrm>
            <a:off x="0" y="980728"/>
            <a:ext cx="9108504" cy="4114800"/>
          </a:xfrm>
        </p:spPr>
        <p:txBody>
          <a:bodyPr/>
          <a:lstStyle/>
          <a:p>
            <a:pPr eaLnBrk="1" hangingPunct="1">
              <a:defRPr/>
            </a:pPr>
            <a:r>
              <a:rPr lang="en-GB" sz="2400" dirty="0">
                <a:latin typeface="Arial" pitchFamily="34" charset="0"/>
              </a:rPr>
              <a:t>It concerns what constitutes acceptable knowledge in a field of study.</a:t>
            </a:r>
          </a:p>
          <a:p>
            <a:pPr>
              <a:defRPr/>
            </a:pPr>
            <a:r>
              <a:rPr lang="en-US" sz="2400" dirty="0">
                <a:latin typeface="+mj-lt"/>
              </a:rPr>
              <a:t>Closely coupled with ontology and its consideration of what constitutes reality, epistemology considers views about the most appropriate ways of enquiring into the</a:t>
            </a:r>
          </a:p>
          <a:p>
            <a:pPr>
              <a:buFontTx/>
              <a:buNone/>
              <a:defRPr/>
            </a:pPr>
            <a:r>
              <a:rPr lang="en-US" sz="2400" dirty="0">
                <a:latin typeface="+mj-lt"/>
              </a:rPr>
              <a:t>	nature of the world (</a:t>
            </a:r>
            <a:r>
              <a:rPr lang="en-US" sz="2400" dirty="0" err="1">
                <a:latin typeface="+mj-lt"/>
              </a:rPr>
              <a:t>Easterby</a:t>
            </a:r>
            <a:r>
              <a:rPr lang="en-US" sz="2400" dirty="0">
                <a:latin typeface="+mj-lt"/>
              </a:rPr>
              <a:t>-Smith, Thorpe and Jackson, 2008) and ‘what is knowledge and what are the sources and limits of knowledge’ (Eriksson and </a:t>
            </a:r>
            <a:r>
              <a:rPr lang="en-US" sz="2400" dirty="0" err="1">
                <a:latin typeface="+mj-lt"/>
              </a:rPr>
              <a:t>Kovalainen</a:t>
            </a:r>
            <a:r>
              <a:rPr lang="en-US" sz="2400" dirty="0">
                <a:latin typeface="+mj-lt"/>
              </a:rPr>
              <a:t>, 2008). </a:t>
            </a:r>
            <a:endParaRPr lang="en-GB" sz="2400" dirty="0">
              <a:latin typeface="+mj-lt"/>
            </a:endParaRPr>
          </a:p>
        </p:txBody>
      </p:sp>
    </p:spTree>
    <p:extLst>
      <p:ext uri="{BB962C8B-B14F-4D97-AF65-F5344CB8AC3E}">
        <p14:creationId xmlns:p14="http://schemas.microsoft.com/office/powerpoint/2010/main" val="926162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عنوان 1">
            <a:extLst>
              <a:ext uri="{FF2B5EF4-FFF2-40B4-BE49-F238E27FC236}">
                <a16:creationId xmlns:a16="http://schemas.microsoft.com/office/drawing/2014/main" id="{6A721670-BE93-A24C-8CE9-DE974A4EBE8D}"/>
              </a:ext>
            </a:extLst>
          </p:cNvPr>
          <p:cNvSpPr>
            <a:spLocks noGrp="1"/>
          </p:cNvSpPr>
          <p:nvPr>
            <p:ph type="title"/>
          </p:nvPr>
        </p:nvSpPr>
        <p:spPr>
          <a:xfrm>
            <a:off x="457200" y="-24494"/>
            <a:ext cx="8229600" cy="1143000"/>
          </a:xfrm>
        </p:spPr>
        <p:txBody>
          <a:bodyPr/>
          <a:lstStyle/>
          <a:p>
            <a:r>
              <a:rPr lang="en-US" altLang="en-US" b="1" dirty="0">
                <a:solidFill>
                  <a:srgbClr val="0000FF"/>
                </a:solidFill>
              </a:rPr>
              <a:t>Epistemology</a:t>
            </a:r>
            <a:r>
              <a:rPr lang="en-US" altLang="en-US" b="1" dirty="0">
                <a:solidFill>
                  <a:srgbClr val="FF0000"/>
                </a:solidFill>
              </a:rPr>
              <a:t> Contd….</a:t>
            </a:r>
            <a:endParaRPr lang="ar-SA" altLang="en-US" dirty="0"/>
          </a:p>
        </p:txBody>
      </p:sp>
      <p:sp>
        <p:nvSpPr>
          <p:cNvPr id="11267" name="عنصر نائب للمحتوى 2">
            <a:extLst>
              <a:ext uri="{FF2B5EF4-FFF2-40B4-BE49-F238E27FC236}">
                <a16:creationId xmlns:a16="http://schemas.microsoft.com/office/drawing/2014/main" id="{812A88DB-612D-DD48-84C2-3E9A7FF99040}"/>
              </a:ext>
            </a:extLst>
          </p:cNvPr>
          <p:cNvSpPr>
            <a:spLocks noGrp="1"/>
          </p:cNvSpPr>
          <p:nvPr>
            <p:ph idx="1"/>
          </p:nvPr>
        </p:nvSpPr>
        <p:spPr>
          <a:xfrm>
            <a:off x="107504" y="1118506"/>
            <a:ext cx="8856983" cy="3917032"/>
          </a:xfrm>
        </p:spPr>
        <p:txBody>
          <a:bodyPr/>
          <a:lstStyle/>
          <a:p>
            <a:pPr marL="0" indent="0">
              <a:buNone/>
            </a:pPr>
            <a:r>
              <a:rPr lang="en-US" altLang="en-US" sz="2400" dirty="0"/>
              <a:t>Blaikie (1993) describes epistemology as ‘the theory or science of the method or grounds of knowledge’ expanding this into a set of claims or assumptions about the ways in which it is possible to gain knowledge of reality, how what exists may be known, what can be known, and what criteria must be satisfied in order to be described as knowledge. </a:t>
            </a:r>
          </a:p>
          <a:p>
            <a:pPr>
              <a:buFontTx/>
              <a:buNone/>
            </a:pPr>
            <a:endParaRPr lang="en-US" altLang="en-US" sz="2400" dirty="0"/>
          </a:p>
          <a:p>
            <a:pPr>
              <a:buFontTx/>
              <a:buNone/>
            </a:pPr>
            <a:r>
              <a:rPr lang="en-US" altLang="en-US" sz="2400" dirty="0"/>
              <a:t>Chia (2002) describes epistemology as ‘how and what it is</a:t>
            </a:r>
          </a:p>
          <a:p>
            <a:pPr>
              <a:buFontTx/>
              <a:buNone/>
            </a:pPr>
            <a:r>
              <a:rPr lang="en-US" altLang="en-US" sz="2400" dirty="0"/>
              <a:t>possible to know’ and the need to reflect on methods and</a:t>
            </a:r>
          </a:p>
          <a:p>
            <a:pPr>
              <a:buFontTx/>
              <a:buNone/>
            </a:pPr>
            <a:r>
              <a:rPr lang="en-US" altLang="en-US" sz="2400" dirty="0"/>
              <a:t>standards through which reliable and verifiable knowledge is</a:t>
            </a:r>
          </a:p>
          <a:p>
            <a:pPr>
              <a:buFontTx/>
              <a:buNone/>
            </a:pPr>
            <a:r>
              <a:rPr lang="en-US" altLang="en-US" sz="2400" dirty="0"/>
              <a:t>produced.</a:t>
            </a:r>
            <a:endParaRPr lang="ar-SA" altLang="en-US" sz="2400" dirty="0"/>
          </a:p>
        </p:txBody>
      </p:sp>
    </p:spTree>
    <p:extLst>
      <p:ext uri="{BB962C8B-B14F-4D97-AF65-F5344CB8AC3E}">
        <p14:creationId xmlns:p14="http://schemas.microsoft.com/office/powerpoint/2010/main" val="17928071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عنوان 1">
            <a:extLst>
              <a:ext uri="{FF2B5EF4-FFF2-40B4-BE49-F238E27FC236}">
                <a16:creationId xmlns:a16="http://schemas.microsoft.com/office/drawing/2014/main" id="{D80657A0-FCDA-CD4A-BD6E-94737EAE1939}"/>
              </a:ext>
            </a:extLst>
          </p:cNvPr>
          <p:cNvSpPr>
            <a:spLocks noGrp="1"/>
          </p:cNvSpPr>
          <p:nvPr>
            <p:ph type="title"/>
          </p:nvPr>
        </p:nvSpPr>
        <p:spPr>
          <a:xfrm>
            <a:off x="457200" y="-61565"/>
            <a:ext cx="8229600" cy="1143000"/>
          </a:xfrm>
        </p:spPr>
        <p:txBody>
          <a:bodyPr/>
          <a:lstStyle/>
          <a:p>
            <a:r>
              <a:rPr lang="en-US" altLang="en-US" b="1" dirty="0">
                <a:solidFill>
                  <a:srgbClr val="0000FF"/>
                </a:solidFill>
              </a:rPr>
              <a:t>Epistemology</a:t>
            </a:r>
            <a:endParaRPr lang="ar-SA" altLang="en-US" dirty="0"/>
          </a:p>
        </p:txBody>
      </p:sp>
      <p:sp>
        <p:nvSpPr>
          <p:cNvPr id="12291" name="عنصر نائب للمحتوى 2">
            <a:extLst>
              <a:ext uri="{FF2B5EF4-FFF2-40B4-BE49-F238E27FC236}">
                <a16:creationId xmlns:a16="http://schemas.microsoft.com/office/drawing/2014/main" id="{E259AE91-BB18-B247-9D16-67F2B7F803C5}"/>
              </a:ext>
            </a:extLst>
          </p:cNvPr>
          <p:cNvSpPr>
            <a:spLocks noGrp="1"/>
          </p:cNvSpPr>
          <p:nvPr>
            <p:ph idx="1"/>
          </p:nvPr>
        </p:nvSpPr>
        <p:spPr>
          <a:xfrm>
            <a:off x="107504" y="980728"/>
            <a:ext cx="8856984" cy="3917032"/>
          </a:xfrm>
        </p:spPr>
        <p:txBody>
          <a:bodyPr/>
          <a:lstStyle/>
          <a:p>
            <a:r>
              <a:rPr lang="en-US" altLang="en-US" sz="2800" dirty="0"/>
              <a:t>Hatch and Cunliffe (2006) </a:t>
            </a:r>
            <a:r>
              <a:rPr lang="en-US" altLang="en-US" sz="2800" dirty="0" err="1"/>
              <a:t>summarise</a:t>
            </a:r>
            <a:r>
              <a:rPr lang="en-US" altLang="en-US" sz="2800" dirty="0"/>
              <a:t> epistemology as ‘</a:t>
            </a:r>
            <a:r>
              <a:rPr lang="en-US" altLang="en-US" sz="2800" u="sng" dirty="0"/>
              <a:t>knowing how you can know</a:t>
            </a:r>
            <a:r>
              <a:rPr lang="en-US" altLang="en-US" sz="2800" dirty="0"/>
              <a:t>’ and expand this by asking how is knowledge generated, what criteria discriminate good knowledge from bad knowledge, and how should reality be represented or described. </a:t>
            </a:r>
          </a:p>
          <a:p>
            <a:endParaRPr lang="en-US" altLang="en-US" sz="2800" dirty="0"/>
          </a:p>
          <a:p>
            <a:r>
              <a:rPr lang="en-US" altLang="en-US" sz="2800" dirty="0"/>
              <a:t>They go on to highlight the inter-dependent relationship between epistemology and ontology, and how one both informs, and depends upon, the other.</a:t>
            </a:r>
            <a:endParaRPr lang="ar-SA" altLang="en-US" sz="2800" dirty="0"/>
          </a:p>
          <a:p>
            <a:endParaRPr lang="ar-SA" altLang="en-US" dirty="0"/>
          </a:p>
        </p:txBody>
      </p:sp>
    </p:spTree>
    <p:extLst>
      <p:ext uri="{BB962C8B-B14F-4D97-AF65-F5344CB8AC3E}">
        <p14:creationId xmlns:p14="http://schemas.microsoft.com/office/powerpoint/2010/main" val="26393428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12" y="44624"/>
            <a:ext cx="9180512" cy="778098"/>
          </a:xfrm>
        </p:spPr>
        <p:txBody>
          <a:bodyPr/>
          <a:lstStyle/>
          <a:p>
            <a:r>
              <a:rPr dirty="0"/>
              <a:t>Epistemology in the Digital Era</a:t>
            </a:r>
          </a:p>
        </p:txBody>
      </p:sp>
      <p:sp>
        <p:nvSpPr>
          <p:cNvPr id="3" name="Content Placeholder 2"/>
          <p:cNvSpPr>
            <a:spLocks noGrp="1"/>
          </p:cNvSpPr>
          <p:nvPr>
            <p:ph idx="1"/>
          </p:nvPr>
        </p:nvSpPr>
        <p:spPr>
          <a:xfrm>
            <a:off x="0" y="908720"/>
            <a:ext cx="9144000" cy="3917032"/>
          </a:xfrm>
        </p:spPr>
        <p:txBody>
          <a:bodyPr/>
          <a:lstStyle/>
          <a:p>
            <a:r>
              <a:rPr dirty="0"/>
              <a:t>Explores what constitutes valid knowledge in data-driven contexts.</a:t>
            </a:r>
          </a:p>
          <a:p>
            <a:r>
              <a:rPr dirty="0"/>
              <a:t>Big Data positivism vs. critical digital interpretivism.</a:t>
            </a:r>
          </a:p>
          <a:p>
            <a:r>
              <a:rPr dirty="0"/>
              <a:t>How AI, algorithms, and datafication redefine what 'knowing' means in business research.</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1B8DFBD-88B5-5F46-BA01-3335CF7566AF}"/>
              </a:ext>
            </a:extLst>
          </p:cNvPr>
          <p:cNvSpPr>
            <a:spLocks noGrp="1" noChangeArrowheads="1"/>
          </p:cNvSpPr>
          <p:nvPr>
            <p:ph type="title"/>
          </p:nvPr>
        </p:nvSpPr>
        <p:spPr>
          <a:xfrm>
            <a:off x="35496" y="44624"/>
            <a:ext cx="9108504" cy="707886"/>
          </a:xfrm>
          <a:noFill/>
        </p:spPr>
        <p:txBody>
          <a:bodyPr wrap="square">
            <a:spAutoFit/>
          </a:bodyPr>
          <a:lstStyle/>
          <a:p>
            <a:pPr eaLnBrk="1" hangingPunct="1"/>
            <a:r>
              <a:rPr lang="en-GB" altLang="en-US" sz="4000" b="1" dirty="0">
                <a:solidFill>
                  <a:srgbClr val="0000FF"/>
                </a:solidFill>
                <a:latin typeface="Arial" panose="020B0604020202020204" pitchFamily="34" charset="0"/>
                <a:cs typeface="Arial" panose="020B0604020202020204" pitchFamily="34" charset="0"/>
              </a:rPr>
              <a:t>Aspects of philosophy </a:t>
            </a:r>
          </a:p>
        </p:txBody>
      </p:sp>
      <p:sp>
        <p:nvSpPr>
          <p:cNvPr id="13315" name="Rectangle 3">
            <a:extLst>
              <a:ext uri="{FF2B5EF4-FFF2-40B4-BE49-F238E27FC236}">
                <a16:creationId xmlns:a16="http://schemas.microsoft.com/office/drawing/2014/main" id="{2F138D1E-7123-2C41-A7D4-42FE72F2047D}"/>
              </a:ext>
            </a:extLst>
          </p:cNvPr>
          <p:cNvSpPr>
            <a:spLocks noGrp="1" noChangeArrowheads="1"/>
          </p:cNvSpPr>
          <p:nvPr>
            <p:ph type="body" idx="1"/>
          </p:nvPr>
        </p:nvSpPr>
        <p:spPr>
          <a:xfrm>
            <a:off x="35496" y="836712"/>
            <a:ext cx="9073008" cy="4876800"/>
          </a:xfrm>
        </p:spPr>
        <p:txBody>
          <a:bodyPr/>
          <a:lstStyle/>
          <a:p>
            <a:pPr algn="ctr" eaLnBrk="1" hangingPunct="1">
              <a:buFontTx/>
              <a:buNone/>
            </a:pPr>
            <a:endParaRPr lang="en-GB" altLang="en-US" sz="2800" b="1" dirty="0">
              <a:latin typeface="Arial" panose="020B0604020202020204" pitchFamily="34" charset="0"/>
            </a:endParaRPr>
          </a:p>
          <a:p>
            <a:pPr eaLnBrk="1" hangingPunct="1"/>
            <a:r>
              <a:rPr lang="en-GB" altLang="en-US" sz="2600" dirty="0">
                <a:latin typeface="Arial" panose="020B0604020202020204" pitchFamily="34" charset="0"/>
              </a:rPr>
              <a:t>Positivism -   the stance of the natural scientist</a:t>
            </a:r>
          </a:p>
          <a:p>
            <a:pPr eaLnBrk="1" hangingPunct="1">
              <a:buFontTx/>
              <a:buNone/>
            </a:pPr>
            <a:endParaRPr lang="en-GB" altLang="en-US" sz="2600" dirty="0">
              <a:latin typeface="Arial" panose="020B0604020202020204" pitchFamily="34" charset="0"/>
            </a:endParaRPr>
          </a:p>
          <a:p>
            <a:pPr eaLnBrk="1" hangingPunct="1"/>
            <a:r>
              <a:rPr lang="en-GB" altLang="en-US" sz="2600" dirty="0">
                <a:latin typeface="Arial" panose="020B0604020202020204" pitchFamily="34" charset="0"/>
              </a:rPr>
              <a:t>Interpretivism – researchers as ‘social actors’ </a:t>
            </a:r>
          </a:p>
          <a:p>
            <a:pPr eaLnBrk="1" hangingPunct="1">
              <a:buFontTx/>
              <a:buNone/>
            </a:pPr>
            <a:endParaRPr lang="en-GB" altLang="en-US" sz="2600" dirty="0">
              <a:latin typeface="Arial" panose="020B0604020202020204" pitchFamily="34" charset="0"/>
            </a:endParaRPr>
          </a:p>
          <a:p>
            <a:pPr eaLnBrk="1" hangingPunct="1"/>
            <a:r>
              <a:rPr lang="en-GB" altLang="en-US" sz="2600" dirty="0">
                <a:latin typeface="Arial" panose="020B0604020202020204" pitchFamily="34" charset="0"/>
              </a:rPr>
              <a:t>Pragmatism </a:t>
            </a:r>
          </a:p>
        </p:txBody>
      </p:sp>
    </p:spTree>
    <p:extLst>
      <p:ext uri="{BB962C8B-B14F-4D97-AF65-F5344CB8AC3E}">
        <p14:creationId xmlns:p14="http://schemas.microsoft.com/office/powerpoint/2010/main" val="20915455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عنوان 1">
            <a:extLst>
              <a:ext uri="{FF2B5EF4-FFF2-40B4-BE49-F238E27FC236}">
                <a16:creationId xmlns:a16="http://schemas.microsoft.com/office/drawing/2014/main" id="{62136A38-BAF9-0F48-BFEE-BB88E75D7648}"/>
              </a:ext>
            </a:extLst>
          </p:cNvPr>
          <p:cNvSpPr>
            <a:spLocks noGrp="1"/>
          </p:cNvSpPr>
          <p:nvPr>
            <p:ph type="title"/>
          </p:nvPr>
        </p:nvSpPr>
        <p:spPr>
          <a:xfrm>
            <a:off x="-3178" y="0"/>
            <a:ext cx="9111682" cy="1143000"/>
          </a:xfrm>
        </p:spPr>
        <p:txBody>
          <a:bodyPr/>
          <a:lstStyle/>
          <a:p>
            <a:r>
              <a:rPr lang="en-US" altLang="en-US" b="1" dirty="0">
                <a:solidFill>
                  <a:srgbClr val="0000FF"/>
                </a:solidFill>
              </a:rPr>
              <a:t>Positivism</a:t>
            </a:r>
            <a:endParaRPr lang="ar-SA" altLang="en-US" b="1" dirty="0">
              <a:solidFill>
                <a:srgbClr val="0000FF"/>
              </a:solidFill>
            </a:endParaRPr>
          </a:p>
        </p:txBody>
      </p:sp>
      <p:sp>
        <p:nvSpPr>
          <p:cNvPr id="14339" name="عنصر نائب للمحتوى 2">
            <a:extLst>
              <a:ext uri="{FF2B5EF4-FFF2-40B4-BE49-F238E27FC236}">
                <a16:creationId xmlns:a16="http://schemas.microsoft.com/office/drawing/2014/main" id="{571089F9-BFB0-074B-A40A-8268D58460E7}"/>
              </a:ext>
            </a:extLst>
          </p:cNvPr>
          <p:cNvSpPr>
            <a:spLocks noGrp="1"/>
          </p:cNvSpPr>
          <p:nvPr>
            <p:ph idx="1"/>
          </p:nvPr>
        </p:nvSpPr>
        <p:spPr>
          <a:xfrm>
            <a:off x="35496" y="980728"/>
            <a:ext cx="9073008" cy="3917032"/>
          </a:xfrm>
        </p:spPr>
        <p:txBody>
          <a:bodyPr/>
          <a:lstStyle/>
          <a:p>
            <a:r>
              <a:rPr lang="en-US" altLang="en-US" dirty="0"/>
              <a:t>Positivism can be defined as “research approaches that employ empirical methods, make extensive use of quantitative analysis, or develop logical calculi to build formal explanatory theory” </a:t>
            </a:r>
            <a:endParaRPr lang="ar-SA" altLang="en-US" dirty="0"/>
          </a:p>
        </p:txBody>
      </p:sp>
    </p:spTree>
    <p:extLst>
      <p:ext uri="{BB962C8B-B14F-4D97-AF65-F5344CB8AC3E}">
        <p14:creationId xmlns:p14="http://schemas.microsoft.com/office/powerpoint/2010/main" val="15486187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عنوان 1">
            <a:extLst>
              <a:ext uri="{FF2B5EF4-FFF2-40B4-BE49-F238E27FC236}">
                <a16:creationId xmlns:a16="http://schemas.microsoft.com/office/drawing/2014/main" id="{9B5E9299-96FF-1A45-A3DD-294ACDDB77AC}"/>
              </a:ext>
            </a:extLst>
          </p:cNvPr>
          <p:cNvSpPr>
            <a:spLocks noGrp="1"/>
          </p:cNvSpPr>
          <p:nvPr>
            <p:ph type="title"/>
          </p:nvPr>
        </p:nvSpPr>
        <p:spPr>
          <a:xfrm>
            <a:off x="35496" y="-18459"/>
            <a:ext cx="9108504" cy="1143000"/>
          </a:xfrm>
        </p:spPr>
        <p:txBody>
          <a:bodyPr/>
          <a:lstStyle/>
          <a:p>
            <a:r>
              <a:rPr lang="en-US" altLang="en-US" b="1" dirty="0">
                <a:solidFill>
                  <a:srgbClr val="0000FF"/>
                </a:solidFill>
              </a:rPr>
              <a:t>Interpretivism </a:t>
            </a:r>
            <a:endParaRPr lang="ar-SA" altLang="en-US" b="1" dirty="0">
              <a:solidFill>
                <a:srgbClr val="0000FF"/>
              </a:solidFill>
            </a:endParaRPr>
          </a:p>
        </p:txBody>
      </p:sp>
      <p:sp>
        <p:nvSpPr>
          <p:cNvPr id="15363" name="عنصر نائب للمحتوى 2">
            <a:extLst>
              <a:ext uri="{FF2B5EF4-FFF2-40B4-BE49-F238E27FC236}">
                <a16:creationId xmlns:a16="http://schemas.microsoft.com/office/drawing/2014/main" id="{518203DE-A36D-744C-8B96-EF7AAF23980A}"/>
              </a:ext>
            </a:extLst>
          </p:cNvPr>
          <p:cNvSpPr>
            <a:spLocks noGrp="1"/>
          </p:cNvSpPr>
          <p:nvPr>
            <p:ph idx="1"/>
          </p:nvPr>
        </p:nvSpPr>
        <p:spPr>
          <a:xfrm>
            <a:off x="0" y="1268760"/>
            <a:ext cx="9144000" cy="3917032"/>
          </a:xfrm>
        </p:spPr>
        <p:txBody>
          <a:bodyPr/>
          <a:lstStyle/>
          <a:p>
            <a:r>
              <a:rPr lang="en-US" altLang="en-US" dirty="0"/>
              <a:t>Interpretivism advocates that the researcher must understand</a:t>
            </a:r>
            <a:r>
              <a:rPr lang="en-US" altLang="en-US" u="sng" dirty="0"/>
              <a:t> differences between humans in our role as social actors</a:t>
            </a:r>
            <a:r>
              <a:rPr lang="en-US" altLang="en-US" dirty="0"/>
              <a:t>. </a:t>
            </a:r>
          </a:p>
          <a:p>
            <a:r>
              <a:rPr lang="en-US" altLang="en-US" dirty="0"/>
              <a:t>This </a:t>
            </a:r>
            <a:r>
              <a:rPr lang="en-US" altLang="en-US" dirty="0" err="1"/>
              <a:t>emphasises</a:t>
            </a:r>
            <a:r>
              <a:rPr lang="en-US" altLang="en-US" dirty="0"/>
              <a:t> the differences between conducting research among people rather than objects such as trucks and computers. </a:t>
            </a:r>
            <a:endParaRPr lang="ar-SA" altLang="en-US" dirty="0"/>
          </a:p>
        </p:txBody>
      </p:sp>
    </p:spTree>
    <p:extLst>
      <p:ext uri="{BB962C8B-B14F-4D97-AF65-F5344CB8AC3E}">
        <p14:creationId xmlns:p14="http://schemas.microsoft.com/office/powerpoint/2010/main" val="10761222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عنوان 1">
            <a:extLst>
              <a:ext uri="{FF2B5EF4-FFF2-40B4-BE49-F238E27FC236}">
                <a16:creationId xmlns:a16="http://schemas.microsoft.com/office/drawing/2014/main" id="{20A335D2-CFC5-2641-B364-F19031B8055C}"/>
              </a:ext>
            </a:extLst>
          </p:cNvPr>
          <p:cNvSpPr>
            <a:spLocks noGrp="1"/>
          </p:cNvSpPr>
          <p:nvPr>
            <p:ph type="title"/>
          </p:nvPr>
        </p:nvSpPr>
        <p:spPr>
          <a:xfrm>
            <a:off x="323528" y="-49208"/>
            <a:ext cx="8229600" cy="1143000"/>
          </a:xfrm>
        </p:spPr>
        <p:txBody>
          <a:bodyPr/>
          <a:lstStyle/>
          <a:p>
            <a:r>
              <a:rPr lang="en-US" altLang="en-US" b="1" dirty="0">
                <a:solidFill>
                  <a:srgbClr val="0000FF"/>
                </a:solidFill>
              </a:rPr>
              <a:t>Interpretivism </a:t>
            </a:r>
            <a:endParaRPr lang="ar-SA" altLang="en-US" b="1" dirty="0">
              <a:solidFill>
                <a:srgbClr val="0000FF"/>
              </a:solidFill>
            </a:endParaRPr>
          </a:p>
        </p:txBody>
      </p:sp>
      <p:sp>
        <p:nvSpPr>
          <p:cNvPr id="16387" name="عنصر نائب للمحتوى 2">
            <a:extLst>
              <a:ext uri="{FF2B5EF4-FFF2-40B4-BE49-F238E27FC236}">
                <a16:creationId xmlns:a16="http://schemas.microsoft.com/office/drawing/2014/main" id="{7F635DFC-58B6-3B4E-B3B3-D677747A2CEE}"/>
              </a:ext>
            </a:extLst>
          </p:cNvPr>
          <p:cNvSpPr>
            <a:spLocks noGrp="1"/>
          </p:cNvSpPr>
          <p:nvPr>
            <p:ph idx="1"/>
          </p:nvPr>
        </p:nvSpPr>
        <p:spPr>
          <a:xfrm>
            <a:off x="107504" y="908720"/>
            <a:ext cx="9036496" cy="3917032"/>
          </a:xfrm>
        </p:spPr>
        <p:txBody>
          <a:bodyPr/>
          <a:lstStyle/>
          <a:p>
            <a:r>
              <a:rPr lang="en-US" altLang="en-US" sz="2400" dirty="0"/>
              <a:t>Interpretive research is concerned with the meanings that people attach to norms, rules, and values that regulate their interactions. </a:t>
            </a:r>
          </a:p>
          <a:p>
            <a:r>
              <a:rPr lang="en-US" altLang="en-US" sz="2400" dirty="0"/>
              <a:t>Care is taken not to impose a previous understanding of norms, rules, and values on others but rather to understand their beliefs and actions from their point of view. </a:t>
            </a:r>
          </a:p>
          <a:p>
            <a:r>
              <a:rPr lang="en-US" altLang="en-US" sz="2400" dirty="0"/>
              <a:t>The focus is not only on what they tell us directly about the reasons for their beliefs and actions but also on the social practices that underlie them. Social practice gives meaning to social action</a:t>
            </a:r>
            <a:endParaRPr lang="ar-SA" altLang="en-US" sz="2400" dirty="0"/>
          </a:p>
        </p:txBody>
      </p:sp>
    </p:spTree>
    <p:extLst>
      <p:ext uri="{BB962C8B-B14F-4D97-AF65-F5344CB8AC3E}">
        <p14:creationId xmlns:p14="http://schemas.microsoft.com/office/powerpoint/2010/main" val="21909824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عنوان 1">
            <a:extLst>
              <a:ext uri="{FF2B5EF4-FFF2-40B4-BE49-F238E27FC236}">
                <a16:creationId xmlns:a16="http://schemas.microsoft.com/office/drawing/2014/main" id="{747C5D4F-4EF9-E94F-A842-57DDDB1FA65D}"/>
              </a:ext>
            </a:extLst>
          </p:cNvPr>
          <p:cNvSpPr>
            <a:spLocks noGrp="1"/>
          </p:cNvSpPr>
          <p:nvPr>
            <p:ph type="title"/>
          </p:nvPr>
        </p:nvSpPr>
        <p:spPr>
          <a:xfrm>
            <a:off x="0" y="0"/>
            <a:ext cx="9144000" cy="1143000"/>
          </a:xfrm>
        </p:spPr>
        <p:txBody>
          <a:bodyPr/>
          <a:lstStyle/>
          <a:p>
            <a:r>
              <a:rPr lang="en-US" altLang="en-US" b="1" dirty="0">
                <a:solidFill>
                  <a:srgbClr val="0000FF"/>
                </a:solidFill>
              </a:rPr>
              <a:t>Pragmatism</a:t>
            </a:r>
            <a:r>
              <a:rPr lang="en-US" altLang="en-US" b="1" dirty="0">
                <a:solidFill>
                  <a:srgbClr val="FF0000"/>
                </a:solidFill>
              </a:rPr>
              <a:t> Contd….</a:t>
            </a:r>
            <a:endParaRPr lang="ar-SA" altLang="en-US" dirty="0"/>
          </a:p>
        </p:txBody>
      </p:sp>
      <p:sp>
        <p:nvSpPr>
          <p:cNvPr id="17411" name="عنصر نائب للمحتوى 2">
            <a:extLst>
              <a:ext uri="{FF2B5EF4-FFF2-40B4-BE49-F238E27FC236}">
                <a16:creationId xmlns:a16="http://schemas.microsoft.com/office/drawing/2014/main" id="{A39A10E1-6AE3-454A-887C-A3E7C38F4B4F}"/>
              </a:ext>
            </a:extLst>
          </p:cNvPr>
          <p:cNvSpPr>
            <a:spLocks noGrp="1"/>
          </p:cNvSpPr>
          <p:nvPr>
            <p:ph idx="1"/>
          </p:nvPr>
        </p:nvSpPr>
        <p:spPr>
          <a:xfrm>
            <a:off x="0" y="908720"/>
            <a:ext cx="9144000" cy="4824536"/>
          </a:xfrm>
        </p:spPr>
        <p:txBody>
          <a:bodyPr/>
          <a:lstStyle/>
          <a:p>
            <a:r>
              <a:rPr lang="en-US" altLang="en-US" dirty="0"/>
              <a:t>Pragmatism holds that the most critical determinant of the epistemology, ontology, and axiology adopted is the research question. </a:t>
            </a:r>
          </a:p>
          <a:p>
            <a:r>
              <a:rPr lang="en-US" altLang="en-US" dirty="0"/>
              <a:t>Pragmatist </a:t>
            </a:r>
            <a:r>
              <a:rPr lang="en-GB" altLang="en-US" dirty="0"/>
              <a:t>recognises that there are many different ways of interpreting the world and undertaking research, that no single point of view can ever give us the </a:t>
            </a:r>
            <a:r>
              <a:rPr lang="en-US" altLang="en-US" dirty="0"/>
              <a:t>entire picture and that there may be multiple realities. </a:t>
            </a:r>
            <a:endParaRPr lang="ar-SA" altLang="en-US" dirty="0"/>
          </a:p>
        </p:txBody>
      </p:sp>
    </p:spTree>
    <p:extLst>
      <p:ext uri="{BB962C8B-B14F-4D97-AF65-F5344CB8AC3E}">
        <p14:creationId xmlns:p14="http://schemas.microsoft.com/office/powerpoint/2010/main" val="15540678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A3636E3-6D04-7D46-A5B6-A7A50F20DCF6}"/>
              </a:ext>
            </a:extLst>
          </p:cNvPr>
          <p:cNvSpPr>
            <a:spLocks noGrp="1"/>
          </p:cNvSpPr>
          <p:nvPr>
            <p:ph type="title"/>
          </p:nvPr>
        </p:nvSpPr>
        <p:spPr>
          <a:xfrm>
            <a:off x="684213" y="-171400"/>
            <a:ext cx="7772400" cy="1143000"/>
          </a:xfrm>
        </p:spPr>
        <p:txBody>
          <a:bodyPr/>
          <a:lstStyle/>
          <a:p>
            <a:r>
              <a:rPr lang="en-US" altLang="en-US" b="1" dirty="0">
                <a:solidFill>
                  <a:srgbClr val="0000FF"/>
                </a:solidFill>
              </a:rPr>
              <a:t>Research Approaches</a:t>
            </a:r>
          </a:p>
        </p:txBody>
      </p:sp>
      <p:sp>
        <p:nvSpPr>
          <p:cNvPr id="18435" name="Content Placeholder 2">
            <a:extLst>
              <a:ext uri="{FF2B5EF4-FFF2-40B4-BE49-F238E27FC236}">
                <a16:creationId xmlns:a16="http://schemas.microsoft.com/office/drawing/2014/main" id="{16DCD340-8E25-C842-98FC-9771207EBFD7}"/>
              </a:ext>
            </a:extLst>
          </p:cNvPr>
          <p:cNvSpPr>
            <a:spLocks noGrp="1"/>
          </p:cNvSpPr>
          <p:nvPr>
            <p:ph idx="1"/>
          </p:nvPr>
        </p:nvSpPr>
        <p:spPr>
          <a:xfrm>
            <a:off x="0" y="729456"/>
            <a:ext cx="9032032" cy="5399087"/>
          </a:xfrm>
        </p:spPr>
        <p:txBody>
          <a:bodyPr/>
          <a:lstStyle/>
          <a:p>
            <a:r>
              <a:rPr lang="en-US" altLang="en-US" sz="2800" b="1" dirty="0">
                <a:solidFill>
                  <a:srgbClr val="C00000"/>
                </a:solidFill>
              </a:rPr>
              <a:t>Deduction</a:t>
            </a:r>
            <a:r>
              <a:rPr lang="en-US" altLang="en-US" sz="2800" dirty="0">
                <a:solidFill>
                  <a:srgbClr val="C00000"/>
                </a:solidFill>
              </a:rPr>
              <a:t>: </a:t>
            </a:r>
            <a:r>
              <a:rPr lang="en-US" altLang="en-US" sz="2800" dirty="0"/>
              <a:t>if your research starts with theory, often developed based on literature review, and you design a research strategy to test the theory.</a:t>
            </a:r>
          </a:p>
          <a:p>
            <a:r>
              <a:rPr lang="en-US" altLang="en-US" sz="2800" b="1" dirty="0">
                <a:solidFill>
                  <a:srgbClr val="C00000"/>
                </a:solidFill>
              </a:rPr>
              <a:t>Induction</a:t>
            </a:r>
            <a:r>
              <a:rPr lang="en-US" altLang="en-US" sz="2800" dirty="0">
                <a:solidFill>
                  <a:srgbClr val="C00000"/>
                </a:solidFill>
              </a:rPr>
              <a:t>: </a:t>
            </a:r>
            <a:r>
              <a:rPr lang="en-US" altLang="en-US" sz="2800" dirty="0"/>
              <a:t>If your research starts by collecting data to explore a phenomenon and you generate or build theory (conceptual framework).</a:t>
            </a:r>
          </a:p>
          <a:p>
            <a:r>
              <a:rPr lang="en-US" altLang="en-US" sz="2800" b="1" dirty="0">
                <a:solidFill>
                  <a:srgbClr val="C00000"/>
                </a:solidFill>
              </a:rPr>
              <a:t>Abduction</a:t>
            </a:r>
            <a:r>
              <a:rPr lang="en-US" altLang="en-US" sz="2800" dirty="0">
                <a:solidFill>
                  <a:srgbClr val="C00000"/>
                </a:solidFill>
              </a:rPr>
              <a:t>: </a:t>
            </a:r>
            <a:r>
              <a:rPr lang="en-US" altLang="en-US" sz="2800" dirty="0"/>
              <a:t>You are collecting data to explore a phenomenon, identify themes, and explain patterns to generate a new or modify an exiting theory which you subsequently test through additional data collection . </a:t>
            </a:r>
          </a:p>
          <a:p>
            <a:endParaRPr lang="en-US" altLang="en-US" dirty="0"/>
          </a:p>
        </p:txBody>
      </p:sp>
    </p:spTree>
    <p:extLst>
      <p:ext uri="{BB962C8B-B14F-4D97-AF65-F5344CB8AC3E}">
        <p14:creationId xmlns:p14="http://schemas.microsoft.com/office/powerpoint/2010/main" val="23828953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82FD34C3-2EDC-9D48-9CDB-D203E61EDD30}"/>
              </a:ext>
            </a:extLst>
          </p:cNvPr>
          <p:cNvSpPr>
            <a:spLocks noGrp="1" noChangeArrowheads="1"/>
          </p:cNvSpPr>
          <p:nvPr>
            <p:ph type="title"/>
          </p:nvPr>
        </p:nvSpPr>
        <p:spPr>
          <a:xfrm>
            <a:off x="0" y="0"/>
            <a:ext cx="9144000" cy="892175"/>
          </a:xfrm>
        </p:spPr>
        <p:txBody>
          <a:bodyPr/>
          <a:lstStyle/>
          <a:p>
            <a:pPr eaLnBrk="1" hangingPunct="1"/>
            <a:r>
              <a:rPr lang="en-GB" altLang="en-US" sz="4000" b="1" dirty="0">
                <a:solidFill>
                  <a:srgbClr val="0000FF"/>
                </a:solidFill>
                <a:latin typeface="Arial" panose="020B0604020202020204" pitchFamily="34" charset="0"/>
              </a:rPr>
              <a:t>Deduction </a:t>
            </a:r>
            <a:br>
              <a:rPr lang="en-GB" altLang="en-US" sz="3200" dirty="0">
                <a:latin typeface="Arial" panose="020B0604020202020204" pitchFamily="34" charset="0"/>
              </a:rPr>
            </a:br>
            <a:r>
              <a:rPr lang="en-GB" altLang="en-US" sz="3200" dirty="0">
                <a:latin typeface="Arial" panose="020B0604020202020204" pitchFamily="34" charset="0"/>
              </a:rPr>
              <a:t> </a:t>
            </a:r>
          </a:p>
        </p:txBody>
      </p:sp>
      <p:sp>
        <p:nvSpPr>
          <p:cNvPr id="19459" name="Rectangle 3">
            <a:extLst>
              <a:ext uri="{FF2B5EF4-FFF2-40B4-BE49-F238E27FC236}">
                <a16:creationId xmlns:a16="http://schemas.microsoft.com/office/drawing/2014/main" id="{4F916F55-9AD6-4348-AC24-500FCA85DFC6}"/>
              </a:ext>
            </a:extLst>
          </p:cNvPr>
          <p:cNvSpPr>
            <a:spLocks noGrp="1" noChangeArrowheads="1"/>
          </p:cNvSpPr>
          <p:nvPr>
            <p:ph type="body" idx="1"/>
          </p:nvPr>
        </p:nvSpPr>
        <p:spPr>
          <a:xfrm>
            <a:off x="467544" y="764704"/>
            <a:ext cx="7772400" cy="4724400"/>
          </a:xfrm>
        </p:spPr>
        <p:txBody>
          <a:bodyPr/>
          <a:lstStyle/>
          <a:p>
            <a:pPr algn="ctr" eaLnBrk="1" hangingPunct="1">
              <a:lnSpc>
                <a:spcPct val="90000"/>
              </a:lnSpc>
              <a:buFontTx/>
              <a:buNone/>
            </a:pPr>
            <a:r>
              <a:rPr lang="en-GB" altLang="en-US" sz="2800" dirty="0">
                <a:latin typeface="Arial" panose="020B0604020202020204" pitchFamily="34" charset="0"/>
              </a:rPr>
              <a:t> 5 sequential stages of testing theory</a:t>
            </a:r>
          </a:p>
          <a:p>
            <a:pPr algn="ctr" eaLnBrk="1" hangingPunct="1">
              <a:lnSpc>
                <a:spcPct val="90000"/>
              </a:lnSpc>
              <a:buFontTx/>
              <a:buNone/>
            </a:pPr>
            <a:endParaRPr lang="en-GB" altLang="en-US" sz="2800" dirty="0">
              <a:latin typeface="Arial" panose="020B0604020202020204" pitchFamily="34" charset="0"/>
            </a:endParaRPr>
          </a:p>
          <a:p>
            <a:pPr eaLnBrk="1" hangingPunct="1">
              <a:lnSpc>
                <a:spcPct val="90000"/>
              </a:lnSpc>
            </a:pPr>
            <a:r>
              <a:rPr lang="en-GB" altLang="en-US" sz="2600" dirty="0">
                <a:latin typeface="Arial" panose="020B0604020202020204" pitchFamily="34" charset="0"/>
              </a:rPr>
              <a:t>Deducing a hypothesis</a:t>
            </a:r>
          </a:p>
          <a:p>
            <a:pPr eaLnBrk="1" hangingPunct="1">
              <a:lnSpc>
                <a:spcPct val="90000"/>
              </a:lnSpc>
            </a:pPr>
            <a:r>
              <a:rPr lang="en-GB" altLang="en-US" sz="2600" dirty="0">
                <a:latin typeface="Arial" panose="020B0604020202020204" pitchFamily="34" charset="0"/>
              </a:rPr>
              <a:t>Expressing the hypothesis operationally</a:t>
            </a:r>
          </a:p>
          <a:p>
            <a:pPr eaLnBrk="1" hangingPunct="1">
              <a:lnSpc>
                <a:spcPct val="90000"/>
              </a:lnSpc>
            </a:pPr>
            <a:r>
              <a:rPr lang="en-GB" altLang="en-US" sz="2600" dirty="0">
                <a:latin typeface="Arial" panose="020B0604020202020204" pitchFamily="34" charset="0"/>
              </a:rPr>
              <a:t>Testing the operational hypothesis</a:t>
            </a:r>
          </a:p>
          <a:p>
            <a:pPr eaLnBrk="1" hangingPunct="1">
              <a:lnSpc>
                <a:spcPct val="90000"/>
              </a:lnSpc>
            </a:pPr>
            <a:r>
              <a:rPr lang="en-GB" altLang="en-US" sz="2600" dirty="0">
                <a:latin typeface="Arial" panose="020B0604020202020204" pitchFamily="34" charset="0"/>
              </a:rPr>
              <a:t>Examining the specific outcome of the enquiry</a:t>
            </a:r>
          </a:p>
          <a:p>
            <a:pPr eaLnBrk="1" hangingPunct="1">
              <a:lnSpc>
                <a:spcPct val="90000"/>
              </a:lnSpc>
            </a:pPr>
            <a:r>
              <a:rPr lang="en-GB" altLang="en-US" sz="2600" dirty="0">
                <a:latin typeface="Arial" panose="020B0604020202020204" pitchFamily="34" charset="0"/>
              </a:rPr>
              <a:t>Modifying the theory (if necessary) </a:t>
            </a:r>
          </a:p>
          <a:p>
            <a:pPr eaLnBrk="1" hangingPunct="1">
              <a:lnSpc>
                <a:spcPct val="90000"/>
              </a:lnSpc>
            </a:pPr>
            <a:endParaRPr lang="en-GB" altLang="en-US" sz="2600" dirty="0">
              <a:latin typeface="Arial" panose="020B0604020202020204" pitchFamily="34" charset="0"/>
            </a:endParaRPr>
          </a:p>
          <a:p>
            <a:pPr algn="r" eaLnBrk="1" hangingPunct="1">
              <a:lnSpc>
                <a:spcPct val="90000"/>
              </a:lnSpc>
              <a:buFontTx/>
              <a:buNone/>
            </a:pPr>
            <a:r>
              <a:rPr lang="en-GB" altLang="en-US" sz="2000" dirty="0">
                <a:latin typeface="Arial" panose="020B0604020202020204" pitchFamily="34" charset="0"/>
              </a:rPr>
              <a:t>Adapted from Robson (2002)</a:t>
            </a:r>
          </a:p>
          <a:p>
            <a:pPr eaLnBrk="1" hangingPunct="1">
              <a:lnSpc>
                <a:spcPct val="90000"/>
              </a:lnSpc>
            </a:pPr>
            <a:endParaRPr lang="en-GB" altLang="en-US" sz="2600" dirty="0">
              <a:latin typeface="Arial" panose="020B0604020202020204" pitchFamily="34" charset="0"/>
            </a:endParaRPr>
          </a:p>
        </p:txBody>
      </p:sp>
    </p:spTree>
    <p:extLst>
      <p:ext uri="{BB962C8B-B14F-4D97-AF65-F5344CB8AC3E}">
        <p14:creationId xmlns:p14="http://schemas.microsoft.com/office/powerpoint/2010/main" val="12340423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BF7543F9-D83B-A547-8D29-9AEBD2F392B5}"/>
              </a:ext>
            </a:extLst>
          </p:cNvPr>
          <p:cNvSpPr>
            <a:spLocks noGrp="1" noChangeArrowheads="1"/>
          </p:cNvSpPr>
          <p:nvPr>
            <p:ph type="title"/>
          </p:nvPr>
        </p:nvSpPr>
        <p:spPr>
          <a:xfrm>
            <a:off x="20893" y="7572"/>
            <a:ext cx="9144000" cy="609600"/>
          </a:xfrm>
        </p:spPr>
        <p:txBody>
          <a:bodyPr/>
          <a:lstStyle/>
          <a:p>
            <a:pPr eaLnBrk="1" hangingPunct="1">
              <a:lnSpc>
                <a:spcPct val="90000"/>
              </a:lnSpc>
            </a:pPr>
            <a:r>
              <a:rPr lang="en-GB" altLang="en-US" sz="4000" b="1" dirty="0">
                <a:solidFill>
                  <a:srgbClr val="0000FF"/>
                </a:solidFill>
                <a:latin typeface="Arial" panose="020B0604020202020204" pitchFamily="34" charset="0"/>
              </a:rPr>
              <a:t>Characteristics of Deduction</a:t>
            </a:r>
          </a:p>
        </p:txBody>
      </p:sp>
      <p:sp>
        <p:nvSpPr>
          <p:cNvPr id="20483" name="Rectangle 3">
            <a:extLst>
              <a:ext uri="{FF2B5EF4-FFF2-40B4-BE49-F238E27FC236}">
                <a16:creationId xmlns:a16="http://schemas.microsoft.com/office/drawing/2014/main" id="{39D39CFB-0FC3-4B4B-89EB-D833C57EA859}"/>
              </a:ext>
            </a:extLst>
          </p:cNvPr>
          <p:cNvSpPr>
            <a:spLocks noGrp="1" noChangeArrowheads="1"/>
          </p:cNvSpPr>
          <p:nvPr>
            <p:ph type="body" idx="1"/>
          </p:nvPr>
        </p:nvSpPr>
        <p:spPr>
          <a:xfrm>
            <a:off x="395536" y="838200"/>
            <a:ext cx="8534400" cy="5181600"/>
          </a:xfrm>
        </p:spPr>
        <p:txBody>
          <a:bodyPr/>
          <a:lstStyle/>
          <a:p>
            <a:pPr eaLnBrk="1" hangingPunct="1">
              <a:lnSpc>
                <a:spcPct val="90000"/>
              </a:lnSpc>
              <a:buFontTx/>
              <a:buNone/>
            </a:pPr>
            <a:endParaRPr lang="en-GB" altLang="en-US" sz="2600" dirty="0">
              <a:latin typeface="Arial" panose="020B0604020202020204" pitchFamily="34" charset="0"/>
            </a:endParaRPr>
          </a:p>
          <a:p>
            <a:pPr eaLnBrk="1" hangingPunct="1">
              <a:lnSpc>
                <a:spcPct val="90000"/>
              </a:lnSpc>
            </a:pPr>
            <a:r>
              <a:rPr lang="en-GB" altLang="en-US" sz="2600" dirty="0">
                <a:latin typeface="Arial" panose="020B0604020202020204" pitchFamily="34" charset="0"/>
              </a:rPr>
              <a:t>Explaining causal relationships between variables</a:t>
            </a:r>
          </a:p>
          <a:p>
            <a:pPr eaLnBrk="1" hangingPunct="1">
              <a:lnSpc>
                <a:spcPct val="90000"/>
              </a:lnSpc>
              <a:buFontTx/>
              <a:buNone/>
            </a:pPr>
            <a:endParaRPr lang="en-GB" altLang="en-US" sz="2600" dirty="0">
              <a:latin typeface="Arial" panose="020B0604020202020204" pitchFamily="34" charset="0"/>
            </a:endParaRPr>
          </a:p>
          <a:p>
            <a:pPr eaLnBrk="1" hangingPunct="1">
              <a:lnSpc>
                <a:spcPct val="90000"/>
              </a:lnSpc>
            </a:pPr>
            <a:r>
              <a:rPr lang="en-GB" altLang="en-US" sz="2600" dirty="0">
                <a:latin typeface="Arial" panose="020B0604020202020204" pitchFamily="34" charset="0"/>
              </a:rPr>
              <a:t>Establishing controls for testing hypotheses</a:t>
            </a:r>
          </a:p>
          <a:p>
            <a:pPr eaLnBrk="1" hangingPunct="1">
              <a:lnSpc>
                <a:spcPct val="90000"/>
              </a:lnSpc>
              <a:buFontTx/>
              <a:buNone/>
            </a:pPr>
            <a:endParaRPr lang="en-GB" altLang="en-US" sz="2600" dirty="0">
              <a:latin typeface="Arial" panose="020B0604020202020204" pitchFamily="34" charset="0"/>
            </a:endParaRPr>
          </a:p>
          <a:p>
            <a:pPr eaLnBrk="1" hangingPunct="1">
              <a:lnSpc>
                <a:spcPct val="90000"/>
              </a:lnSpc>
            </a:pPr>
            <a:r>
              <a:rPr lang="en-GB" altLang="en-US" sz="2600" dirty="0">
                <a:latin typeface="Arial" panose="020B0604020202020204" pitchFamily="34" charset="0"/>
              </a:rPr>
              <a:t>Independence of the researcher</a:t>
            </a:r>
          </a:p>
          <a:p>
            <a:pPr eaLnBrk="1" hangingPunct="1">
              <a:lnSpc>
                <a:spcPct val="90000"/>
              </a:lnSpc>
              <a:buFontTx/>
              <a:buNone/>
            </a:pPr>
            <a:endParaRPr lang="en-GB" altLang="en-US" sz="2600" dirty="0">
              <a:latin typeface="Arial" panose="020B0604020202020204" pitchFamily="34" charset="0"/>
            </a:endParaRPr>
          </a:p>
          <a:p>
            <a:pPr eaLnBrk="1" hangingPunct="1">
              <a:lnSpc>
                <a:spcPct val="90000"/>
              </a:lnSpc>
            </a:pPr>
            <a:r>
              <a:rPr lang="en-GB" altLang="en-US" sz="2600" dirty="0">
                <a:latin typeface="Arial" panose="020B0604020202020204" pitchFamily="34" charset="0"/>
              </a:rPr>
              <a:t>Concepts operationalised for quantitative measurement</a:t>
            </a:r>
          </a:p>
          <a:p>
            <a:pPr eaLnBrk="1" hangingPunct="1">
              <a:lnSpc>
                <a:spcPct val="90000"/>
              </a:lnSpc>
              <a:buFontTx/>
              <a:buNone/>
            </a:pPr>
            <a:endParaRPr lang="en-GB" altLang="en-US" sz="2600" dirty="0">
              <a:latin typeface="Arial" panose="020B0604020202020204" pitchFamily="34" charset="0"/>
            </a:endParaRPr>
          </a:p>
          <a:p>
            <a:pPr eaLnBrk="1" hangingPunct="1">
              <a:lnSpc>
                <a:spcPct val="90000"/>
              </a:lnSpc>
            </a:pPr>
            <a:r>
              <a:rPr lang="en-GB" altLang="en-US" sz="2600" dirty="0">
                <a:latin typeface="Arial" panose="020B0604020202020204" pitchFamily="34" charset="0"/>
              </a:rPr>
              <a:t>Generalisation </a:t>
            </a:r>
          </a:p>
        </p:txBody>
      </p:sp>
    </p:spTree>
    <p:extLst>
      <p:ext uri="{BB962C8B-B14F-4D97-AF65-F5344CB8AC3E}">
        <p14:creationId xmlns:p14="http://schemas.microsoft.com/office/powerpoint/2010/main" val="34119672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44192B4-C9A7-3643-9544-BF2AF83C5856}"/>
              </a:ext>
            </a:extLst>
          </p:cNvPr>
          <p:cNvSpPr>
            <a:spLocks noGrp="1" noChangeArrowheads="1"/>
          </p:cNvSpPr>
          <p:nvPr>
            <p:ph type="title"/>
          </p:nvPr>
        </p:nvSpPr>
        <p:spPr>
          <a:xfrm>
            <a:off x="0" y="946"/>
            <a:ext cx="9144000" cy="609600"/>
          </a:xfrm>
        </p:spPr>
        <p:txBody>
          <a:bodyPr/>
          <a:lstStyle/>
          <a:p>
            <a:pPr eaLnBrk="1" hangingPunct="1"/>
            <a:r>
              <a:rPr lang="en-GB" altLang="en-US" b="1" dirty="0">
                <a:solidFill>
                  <a:srgbClr val="0000FF"/>
                </a:solidFill>
                <a:latin typeface="Arial" panose="020B0604020202020204" pitchFamily="34" charset="0"/>
              </a:rPr>
              <a:t>Induction</a:t>
            </a:r>
          </a:p>
        </p:txBody>
      </p:sp>
      <p:sp>
        <p:nvSpPr>
          <p:cNvPr id="21507" name="Rectangle 3">
            <a:extLst>
              <a:ext uri="{FF2B5EF4-FFF2-40B4-BE49-F238E27FC236}">
                <a16:creationId xmlns:a16="http://schemas.microsoft.com/office/drawing/2014/main" id="{C3FBACA9-4FBB-7F4F-B18E-EC218C5A7E6C}"/>
              </a:ext>
            </a:extLst>
          </p:cNvPr>
          <p:cNvSpPr>
            <a:spLocks noGrp="1" noChangeArrowheads="1"/>
          </p:cNvSpPr>
          <p:nvPr>
            <p:ph type="body" idx="1"/>
          </p:nvPr>
        </p:nvSpPr>
        <p:spPr>
          <a:xfrm>
            <a:off x="506413" y="1066800"/>
            <a:ext cx="7772400" cy="5257800"/>
          </a:xfrm>
        </p:spPr>
        <p:txBody>
          <a:bodyPr/>
          <a:lstStyle/>
          <a:p>
            <a:pPr algn="ctr" eaLnBrk="1" hangingPunct="1">
              <a:buFontTx/>
              <a:buNone/>
            </a:pPr>
            <a:r>
              <a:rPr lang="en-GB" altLang="en-US" sz="2800" dirty="0">
                <a:latin typeface="Arial" panose="020B0604020202020204" pitchFamily="34" charset="0"/>
              </a:rPr>
              <a:t>Building theory by –</a:t>
            </a:r>
            <a:endParaRPr lang="en-GB" altLang="en-US" sz="2400" dirty="0">
              <a:latin typeface="Arial" panose="020B0604020202020204" pitchFamily="34" charset="0"/>
            </a:endParaRPr>
          </a:p>
          <a:p>
            <a:pPr eaLnBrk="1" hangingPunct="1"/>
            <a:r>
              <a:rPr lang="en-GB" altLang="en-US" sz="2600" dirty="0">
                <a:latin typeface="Arial" panose="020B0604020202020204" pitchFamily="34" charset="0"/>
              </a:rPr>
              <a:t>Understanding the way human build their world</a:t>
            </a:r>
          </a:p>
          <a:p>
            <a:pPr eaLnBrk="1" hangingPunct="1"/>
            <a:r>
              <a:rPr lang="en-GB" altLang="en-US" sz="2600" dirty="0">
                <a:latin typeface="Arial" panose="020B0604020202020204" pitchFamily="34" charset="0"/>
              </a:rPr>
              <a:t>Permitting alternative explanations of what’s going on</a:t>
            </a:r>
          </a:p>
          <a:p>
            <a:pPr eaLnBrk="1" hangingPunct="1"/>
            <a:r>
              <a:rPr lang="en-GB" altLang="en-US" sz="2600" dirty="0">
                <a:latin typeface="Arial" panose="020B0604020202020204" pitchFamily="34" charset="0"/>
              </a:rPr>
              <a:t>Being concerned with the context of events</a:t>
            </a:r>
          </a:p>
          <a:p>
            <a:pPr eaLnBrk="1" hangingPunct="1"/>
            <a:r>
              <a:rPr lang="en-GB" altLang="en-US" sz="2600" dirty="0">
                <a:latin typeface="Arial" panose="020B0604020202020204" pitchFamily="34" charset="0"/>
              </a:rPr>
              <a:t>Using more qualitative data</a:t>
            </a:r>
          </a:p>
          <a:p>
            <a:pPr eaLnBrk="1" hangingPunct="1"/>
            <a:r>
              <a:rPr lang="en-GB" altLang="en-US" sz="2600" dirty="0">
                <a:latin typeface="Arial" panose="020B0604020202020204" pitchFamily="34" charset="0"/>
              </a:rPr>
              <a:t>Using a variety of data collection methods</a:t>
            </a:r>
          </a:p>
        </p:txBody>
      </p:sp>
    </p:spTree>
    <p:extLst>
      <p:ext uri="{BB962C8B-B14F-4D97-AF65-F5344CB8AC3E}">
        <p14:creationId xmlns:p14="http://schemas.microsoft.com/office/powerpoint/2010/main" val="24681771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7628A7D9-D345-D74D-9F61-6DDC4F23484E}"/>
              </a:ext>
            </a:extLst>
          </p:cNvPr>
          <p:cNvSpPr>
            <a:spLocks noGrp="1" noChangeArrowheads="1"/>
          </p:cNvSpPr>
          <p:nvPr>
            <p:ph type="title"/>
          </p:nvPr>
        </p:nvSpPr>
        <p:spPr>
          <a:xfrm>
            <a:off x="0" y="34077"/>
            <a:ext cx="9144000" cy="533400"/>
          </a:xfrm>
        </p:spPr>
        <p:txBody>
          <a:bodyPr/>
          <a:lstStyle/>
          <a:p>
            <a:pPr eaLnBrk="1" hangingPunct="1"/>
            <a:r>
              <a:rPr lang="en-GB" altLang="en-US" sz="3600" b="1" dirty="0">
                <a:solidFill>
                  <a:srgbClr val="0000FF"/>
                </a:solidFill>
                <a:latin typeface="Arial" panose="020B0604020202020204" pitchFamily="34" charset="0"/>
              </a:rPr>
              <a:t>Right research approach</a:t>
            </a:r>
          </a:p>
        </p:txBody>
      </p:sp>
      <p:sp>
        <p:nvSpPr>
          <p:cNvPr id="22531" name="Rectangle 3">
            <a:extLst>
              <a:ext uri="{FF2B5EF4-FFF2-40B4-BE49-F238E27FC236}">
                <a16:creationId xmlns:a16="http://schemas.microsoft.com/office/drawing/2014/main" id="{E6691B2C-ED67-0949-A5C5-70194DFF08DB}"/>
              </a:ext>
            </a:extLst>
          </p:cNvPr>
          <p:cNvSpPr>
            <a:spLocks noGrp="1" noChangeArrowheads="1"/>
          </p:cNvSpPr>
          <p:nvPr>
            <p:ph type="body" idx="1"/>
          </p:nvPr>
        </p:nvSpPr>
        <p:spPr>
          <a:xfrm>
            <a:off x="0" y="836712"/>
            <a:ext cx="9144000" cy="4916388"/>
          </a:xfrm>
        </p:spPr>
        <p:txBody>
          <a:bodyPr/>
          <a:lstStyle/>
          <a:p>
            <a:pPr algn="ctr" eaLnBrk="1" hangingPunct="1">
              <a:lnSpc>
                <a:spcPct val="90000"/>
              </a:lnSpc>
              <a:buFontTx/>
              <a:buNone/>
            </a:pPr>
            <a:r>
              <a:rPr lang="en-GB" altLang="en-US" sz="2800" b="1" dirty="0">
                <a:latin typeface="Arial" panose="020B0604020202020204" pitchFamily="34" charset="0"/>
              </a:rPr>
              <a:t>The right choice of approach helps you to</a:t>
            </a:r>
          </a:p>
          <a:p>
            <a:pPr algn="ctr" eaLnBrk="1" hangingPunct="1">
              <a:lnSpc>
                <a:spcPct val="90000"/>
              </a:lnSpc>
              <a:buFontTx/>
              <a:buNone/>
            </a:pPr>
            <a:endParaRPr lang="en-GB" altLang="en-US" sz="2800" b="1" dirty="0">
              <a:latin typeface="Arial" panose="020B0604020202020204" pitchFamily="34" charset="0"/>
            </a:endParaRPr>
          </a:p>
          <a:p>
            <a:pPr eaLnBrk="1" hangingPunct="1">
              <a:lnSpc>
                <a:spcPct val="90000"/>
              </a:lnSpc>
            </a:pPr>
            <a:r>
              <a:rPr lang="en-GB" altLang="en-US" sz="2600" dirty="0">
                <a:latin typeface="Arial" panose="020B0604020202020204" pitchFamily="34" charset="0"/>
              </a:rPr>
              <a:t>Make a more informed decision about the research design</a:t>
            </a:r>
          </a:p>
          <a:p>
            <a:pPr eaLnBrk="1" hangingPunct="1">
              <a:lnSpc>
                <a:spcPct val="90000"/>
              </a:lnSpc>
              <a:buFontTx/>
              <a:buNone/>
            </a:pPr>
            <a:endParaRPr lang="en-GB" altLang="en-US" sz="2600" dirty="0">
              <a:latin typeface="Arial" panose="020B0604020202020204" pitchFamily="34" charset="0"/>
            </a:endParaRPr>
          </a:p>
          <a:p>
            <a:pPr eaLnBrk="1" hangingPunct="1">
              <a:lnSpc>
                <a:spcPct val="90000"/>
              </a:lnSpc>
            </a:pPr>
            <a:r>
              <a:rPr lang="en-GB" altLang="en-US" sz="2600" dirty="0">
                <a:latin typeface="Arial" panose="020B0604020202020204" pitchFamily="34" charset="0"/>
              </a:rPr>
              <a:t>Think about which strategies will work for your research topic</a:t>
            </a:r>
          </a:p>
          <a:p>
            <a:pPr eaLnBrk="1" hangingPunct="1">
              <a:lnSpc>
                <a:spcPct val="90000"/>
              </a:lnSpc>
              <a:buFontTx/>
              <a:buNone/>
            </a:pPr>
            <a:endParaRPr lang="en-GB" altLang="en-US" sz="2600" dirty="0">
              <a:latin typeface="Arial" panose="020B0604020202020204" pitchFamily="34" charset="0"/>
            </a:endParaRPr>
          </a:p>
          <a:p>
            <a:pPr eaLnBrk="1" hangingPunct="1">
              <a:lnSpc>
                <a:spcPct val="90000"/>
              </a:lnSpc>
            </a:pPr>
            <a:r>
              <a:rPr lang="en-GB" altLang="en-US" sz="2600" dirty="0">
                <a:latin typeface="Arial" panose="020B0604020202020204" pitchFamily="34" charset="0"/>
              </a:rPr>
              <a:t>Adapt your design to cater for any constraints</a:t>
            </a:r>
          </a:p>
          <a:p>
            <a:pPr algn="r" eaLnBrk="1" hangingPunct="1">
              <a:lnSpc>
                <a:spcPct val="90000"/>
              </a:lnSpc>
              <a:buFontTx/>
              <a:buNone/>
            </a:pPr>
            <a:endParaRPr lang="en-GB" altLang="en-US" sz="2000" dirty="0">
              <a:latin typeface="Arial" panose="020B0604020202020204" pitchFamily="34" charset="0"/>
            </a:endParaRPr>
          </a:p>
          <a:p>
            <a:pPr algn="r" eaLnBrk="1" hangingPunct="1">
              <a:lnSpc>
                <a:spcPct val="90000"/>
              </a:lnSpc>
              <a:buFontTx/>
              <a:buNone/>
            </a:pPr>
            <a:r>
              <a:rPr lang="en-GB" altLang="en-US" sz="2000" dirty="0">
                <a:latin typeface="Arial" panose="020B0604020202020204" pitchFamily="34" charset="0"/>
              </a:rPr>
              <a:t>Adapted from </a:t>
            </a:r>
            <a:r>
              <a:rPr lang="en-GB" altLang="en-US" sz="2000" dirty="0" err="1">
                <a:latin typeface="Arial" panose="020B0604020202020204" pitchFamily="34" charset="0"/>
              </a:rPr>
              <a:t>Easterby</a:t>
            </a:r>
            <a:r>
              <a:rPr lang="en-GB" altLang="en-US" sz="2000" dirty="0">
                <a:latin typeface="Arial" panose="020B0604020202020204" pitchFamily="34" charset="0"/>
              </a:rPr>
              <a:t>-Smith </a:t>
            </a:r>
            <a:r>
              <a:rPr lang="en-GB" altLang="en-US" sz="2000" i="1" dirty="0">
                <a:latin typeface="Arial" panose="020B0604020202020204" pitchFamily="34" charset="0"/>
              </a:rPr>
              <a:t>et al</a:t>
            </a:r>
            <a:r>
              <a:rPr lang="en-GB" altLang="en-US" sz="2000" dirty="0">
                <a:latin typeface="Arial" panose="020B0604020202020204" pitchFamily="34" charset="0"/>
              </a:rPr>
              <a:t>. (2008)</a:t>
            </a:r>
          </a:p>
          <a:p>
            <a:pPr eaLnBrk="1" hangingPunct="1">
              <a:lnSpc>
                <a:spcPct val="90000"/>
              </a:lnSpc>
            </a:pPr>
            <a:endParaRPr lang="en-GB" altLang="en-US" sz="2600" dirty="0">
              <a:latin typeface="Arial" panose="020B0604020202020204" pitchFamily="34" charset="0"/>
            </a:endParaRPr>
          </a:p>
        </p:txBody>
      </p:sp>
    </p:spTree>
    <p:extLst>
      <p:ext uri="{BB962C8B-B14F-4D97-AF65-F5344CB8AC3E}">
        <p14:creationId xmlns:p14="http://schemas.microsoft.com/office/powerpoint/2010/main" val="798814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5B883F2B-8393-4443-AC9A-CF677DBDCE2C}"/>
              </a:ext>
            </a:extLst>
          </p:cNvPr>
          <p:cNvSpPr>
            <a:spLocks noGrp="1" noChangeArrowheads="1"/>
          </p:cNvSpPr>
          <p:nvPr>
            <p:ph type="title"/>
          </p:nvPr>
        </p:nvSpPr>
        <p:spPr>
          <a:xfrm>
            <a:off x="0" y="0"/>
            <a:ext cx="9144000" cy="609600"/>
          </a:xfrm>
        </p:spPr>
        <p:txBody>
          <a:bodyPr/>
          <a:lstStyle/>
          <a:p>
            <a:pPr eaLnBrk="1" hangingPunct="1"/>
            <a:r>
              <a:rPr lang="en-GB" altLang="en-US" sz="3600" b="1" dirty="0">
                <a:solidFill>
                  <a:srgbClr val="0000FF"/>
                </a:solidFill>
                <a:latin typeface="Arial" panose="020B0604020202020204" pitchFamily="34" charset="0"/>
              </a:rPr>
              <a:t>Combining research approaches</a:t>
            </a:r>
          </a:p>
        </p:txBody>
      </p:sp>
      <p:sp>
        <p:nvSpPr>
          <p:cNvPr id="23555" name="Rectangle 3">
            <a:extLst>
              <a:ext uri="{FF2B5EF4-FFF2-40B4-BE49-F238E27FC236}">
                <a16:creationId xmlns:a16="http://schemas.microsoft.com/office/drawing/2014/main" id="{66C411B4-83E4-6B49-8F22-44D30ED05543}"/>
              </a:ext>
            </a:extLst>
          </p:cNvPr>
          <p:cNvSpPr>
            <a:spLocks noGrp="1" noChangeArrowheads="1"/>
          </p:cNvSpPr>
          <p:nvPr>
            <p:ph type="body" idx="1"/>
          </p:nvPr>
        </p:nvSpPr>
        <p:spPr>
          <a:xfrm>
            <a:off x="539552" y="980728"/>
            <a:ext cx="7772400" cy="4114800"/>
          </a:xfrm>
        </p:spPr>
        <p:txBody>
          <a:bodyPr/>
          <a:lstStyle/>
          <a:p>
            <a:pPr algn="ctr" eaLnBrk="1" hangingPunct="1">
              <a:lnSpc>
                <a:spcPct val="90000"/>
              </a:lnSpc>
              <a:buFontTx/>
              <a:buNone/>
            </a:pPr>
            <a:r>
              <a:rPr lang="en-GB" altLang="en-US" sz="2800" b="1" dirty="0">
                <a:latin typeface="Arial" panose="020B0604020202020204" pitchFamily="34" charset="0"/>
              </a:rPr>
              <a:t>Things worth considering</a:t>
            </a:r>
          </a:p>
          <a:p>
            <a:pPr eaLnBrk="1" hangingPunct="1">
              <a:lnSpc>
                <a:spcPct val="90000"/>
              </a:lnSpc>
              <a:buFontTx/>
              <a:buNone/>
            </a:pPr>
            <a:endParaRPr lang="en-GB" altLang="en-US" sz="2600" dirty="0">
              <a:latin typeface="Arial" panose="020B0604020202020204" pitchFamily="34" charset="0"/>
            </a:endParaRPr>
          </a:p>
          <a:p>
            <a:pPr eaLnBrk="1" hangingPunct="1">
              <a:lnSpc>
                <a:spcPct val="90000"/>
              </a:lnSpc>
            </a:pPr>
            <a:r>
              <a:rPr lang="en-GB" altLang="en-US" sz="2600" dirty="0">
                <a:latin typeface="Arial" panose="020B0604020202020204" pitchFamily="34" charset="0"/>
              </a:rPr>
              <a:t>The nature of the research topic</a:t>
            </a:r>
          </a:p>
          <a:p>
            <a:pPr eaLnBrk="1" hangingPunct="1">
              <a:lnSpc>
                <a:spcPct val="90000"/>
              </a:lnSpc>
              <a:buFontTx/>
              <a:buNone/>
            </a:pPr>
            <a:endParaRPr lang="en-GB" altLang="en-US" sz="2600" dirty="0">
              <a:latin typeface="Arial" panose="020B0604020202020204" pitchFamily="34" charset="0"/>
            </a:endParaRPr>
          </a:p>
          <a:p>
            <a:pPr eaLnBrk="1" hangingPunct="1">
              <a:lnSpc>
                <a:spcPct val="90000"/>
              </a:lnSpc>
            </a:pPr>
            <a:r>
              <a:rPr lang="en-GB" altLang="en-US" sz="2600" dirty="0">
                <a:latin typeface="Arial" panose="020B0604020202020204" pitchFamily="34" charset="0"/>
              </a:rPr>
              <a:t>The time available</a:t>
            </a:r>
          </a:p>
          <a:p>
            <a:pPr eaLnBrk="1" hangingPunct="1">
              <a:lnSpc>
                <a:spcPct val="90000"/>
              </a:lnSpc>
              <a:buFontTx/>
              <a:buNone/>
            </a:pPr>
            <a:endParaRPr lang="en-GB" altLang="en-US" sz="2600" dirty="0">
              <a:latin typeface="Arial" panose="020B0604020202020204" pitchFamily="34" charset="0"/>
            </a:endParaRPr>
          </a:p>
          <a:p>
            <a:pPr eaLnBrk="1" hangingPunct="1">
              <a:lnSpc>
                <a:spcPct val="90000"/>
              </a:lnSpc>
            </a:pPr>
            <a:r>
              <a:rPr lang="en-GB" altLang="en-US" sz="2600" dirty="0">
                <a:latin typeface="Arial" panose="020B0604020202020204" pitchFamily="34" charset="0"/>
              </a:rPr>
              <a:t>The extent of risk</a:t>
            </a:r>
          </a:p>
          <a:p>
            <a:pPr eaLnBrk="1" hangingPunct="1">
              <a:lnSpc>
                <a:spcPct val="90000"/>
              </a:lnSpc>
              <a:buFontTx/>
              <a:buNone/>
            </a:pPr>
            <a:endParaRPr lang="en-GB" altLang="en-US" sz="2600" dirty="0">
              <a:latin typeface="Arial" panose="020B0604020202020204" pitchFamily="34" charset="0"/>
            </a:endParaRPr>
          </a:p>
          <a:p>
            <a:pPr eaLnBrk="1" hangingPunct="1">
              <a:lnSpc>
                <a:spcPct val="90000"/>
              </a:lnSpc>
            </a:pPr>
            <a:r>
              <a:rPr lang="en-GB" altLang="en-US" sz="2600" dirty="0">
                <a:latin typeface="Arial" panose="020B0604020202020204" pitchFamily="34" charset="0"/>
              </a:rPr>
              <a:t>The research audience – managers and markers</a:t>
            </a:r>
          </a:p>
        </p:txBody>
      </p:sp>
    </p:spTree>
    <p:extLst>
      <p:ext uri="{BB962C8B-B14F-4D97-AF65-F5344CB8AC3E}">
        <p14:creationId xmlns:p14="http://schemas.microsoft.com/office/powerpoint/2010/main" val="37386264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64704"/>
          </a:xfrm>
        </p:spPr>
        <p:txBody>
          <a:bodyPr/>
          <a:lstStyle/>
          <a:p>
            <a:r>
              <a:rPr sz="2800" dirty="0"/>
              <a:t>Contemporary Philosophical Paradigms in DBA Research</a:t>
            </a:r>
          </a:p>
        </p:txBody>
      </p:sp>
      <p:graphicFrame>
        <p:nvGraphicFramePr>
          <p:cNvPr id="3" name="Table 2"/>
          <p:cNvGraphicFramePr>
            <a:graphicFrameLocks noGrp="1"/>
          </p:cNvGraphicFramePr>
          <p:nvPr>
            <p:extLst>
              <p:ext uri="{D42A27DB-BD31-4B8C-83A1-F6EECF244321}">
                <p14:modId xmlns:p14="http://schemas.microsoft.com/office/powerpoint/2010/main" val="3287981683"/>
              </p:ext>
            </p:extLst>
          </p:nvPr>
        </p:nvGraphicFramePr>
        <p:xfrm>
          <a:off x="0" y="735536"/>
          <a:ext cx="9144000" cy="5386928"/>
        </p:xfrm>
        <a:graphic>
          <a:graphicData uri="http://schemas.openxmlformats.org/drawingml/2006/table">
            <a:tbl>
              <a:tblPr firstRow="1" bandRow="1">
                <a:tableStyleId>{5C22544A-7EE6-4342-B048-85BDC9FD1C3A}</a:tableStyleId>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661553">
                <a:tc>
                  <a:txBody>
                    <a:bodyPr/>
                    <a:lstStyle/>
                    <a:p>
                      <a:pPr>
                        <a:defRPr b="1"/>
                      </a:pPr>
                      <a:r>
                        <a:t>Paradigm</a:t>
                      </a:r>
                    </a:p>
                  </a:txBody>
                  <a:tcPr/>
                </a:tc>
                <a:tc>
                  <a:txBody>
                    <a:bodyPr/>
                    <a:lstStyle/>
                    <a:p>
                      <a:pPr>
                        <a:defRPr b="1"/>
                      </a:pPr>
                      <a:r>
                        <a:rPr dirty="0"/>
                        <a:t>Ontological View</a:t>
                      </a:r>
                    </a:p>
                  </a:txBody>
                  <a:tcPr/>
                </a:tc>
                <a:tc>
                  <a:txBody>
                    <a:bodyPr/>
                    <a:lstStyle/>
                    <a:p>
                      <a:pPr>
                        <a:defRPr b="1"/>
                      </a:pPr>
                      <a:r>
                        <a:t>Epistemological View</a:t>
                      </a:r>
                    </a:p>
                  </a:txBody>
                  <a:tcPr/>
                </a:tc>
                <a:tc>
                  <a:txBody>
                    <a:bodyPr/>
                    <a:lstStyle/>
                    <a:p>
                      <a:pPr>
                        <a:defRPr b="1"/>
                      </a:pPr>
                      <a:r>
                        <a:t>Typical DBA Application</a:t>
                      </a:r>
                    </a:p>
                  </a:txBody>
                  <a:tcPr/>
                </a:tc>
                <a:extLst>
                  <a:ext uri="{0D108BD9-81ED-4DB2-BD59-A6C34878D82A}">
                    <a16:rowId xmlns:a16="http://schemas.microsoft.com/office/drawing/2014/main" val="10000"/>
                  </a:ext>
                </a:extLst>
              </a:tr>
              <a:tr h="945075">
                <a:tc>
                  <a:txBody>
                    <a:bodyPr/>
                    <a:lstStyle/>
                    <a:p>
                      <a:r>
                        <a:t>Post-positivism</a:t>
                      </a:r>
                    </a:p>
                  </a:txBody>
                  <a:tcPr/>
                </a:tc>
                <a:tc>
                  <a:txBody>
                    <a:bodyPr/>
                    <a:lstStyle/>
                    <a:p>
                      <a:r>
                        <a:t>Objective but fallible reality</a:t>
                      </a:r>
                    </a:p>
                  </a:txBody>
                  <a:tcPr/>
                </a:tc>
                <a:tc>
                  <a:txBody>
                    <a:bodyPr/>
                    <a:lstStyle/>
                    <a:p>
                      <a:r>
                        <a:t>Probabilistic verification</a:t>
                      </a:r>
                    </a:p>
                  </a:txBody>
                  <a:tcPr/>
                </a:tc>
                <a:tc>
                  <a:txBody>
                    <a:bodyPr/>
                    <a:lstStyle/>
                    <a:p>
                      <a:r>
                        <a:t>Econometric forecasting, ESG analytics</a:t>
                      </a:r>
                    </a:p>
                  </a:txBody>
                  <a:tcPr/>
                </a:tc>
                <a:extLst>
                  <a:ext uri="{0D108BD9-81ED-4DB2-BD59-A6C34878D82A}">
                    <a16:rowId xmlns:a16="http://schemas.microsoft.com/office/drawing/2014/main" val="10001"/>
                  </a:ext>
                </a:extLst>
              </a:tr>
              <a:tr h="945075">
                <a:tc>
                  <a:txBody>
                    <a:bodyPr/>
                    <a:lstStyle/>
                    <a:p>
                      <a:r>
                        <a:t>Critical realism</a:t>
                      </a:r>
                    </a:p>
                  </a:txBody>
                  <a:tcPr/>
                </a:tc>
                <a:tc>
                  <a:txBody>
                    <a:bodyPr/>
                    <a:lstStyle/>
                    <a:p>
                      <a:r>
                        <a:t>Reality exists but interpreted</a:t>
                      </a:r>
                    </a:p>
                  </a:txBody>
                  <a:tcPr/>
                </a:tc>
                <a:tc>
                  <a:txBody>
                    <a:bodyPr/>
                    <a:lstStyle/>
                    <a:p>
                      <a:r>
                        <a:t>Seeks underlying causal mechanisms</a:t>
                      </a:r>
                    </a:p>
                  </a:txBody>
                  <a:tcPr/>
                </a:tc>
                <a:tc>
                  <a:txBody>
                    <a:bodyPr/>
                    <a:lstStyle/>
                    <a:p>
                      <a:r>
                        <a:rPr dirty="0"/>
                        <a:t>Corporate sustainability, policy impact analysis</a:t>
                      </a:r>
                    </a:p>
                  </a:txBody>
                  <a:tcPr/>
                </a:tc>
                <a:extLst>
                  <a:ext uri="{0D108BD9-81ED-4DB2-BD59-A6C34878D82A}">
                    <a16:rowId xmlns:a16="http://schemas.microsoft.com/office/drawing/2014/main" val="10002"/>
                  </a:ext>
                </a:extLst>
              </a:tr>
              <a:tr h="945075">
                <a:tc>
                  <a:txBody>
                    <a:bodyPr/>
                    <a:lstStyle/>
                    <a:p>
                      <a:r>
                        <a:t>Constructivism</a:t>
                      </a:r>
                    </a:p>
                  </a:txBody>
                  <a:tcPr/>
                </a:tc>
                <a:tc>
                  <a:txBody>
                    <a:bodyPr/>
                    <a:lstStyle/>
                    <a:p>
                      <a:r>
                        <a:t>Reality is co-constructed</a:t>
                      </a:r>
                    </a:p>
                  </a:txBody>
                  <a:tcPr/>
                </a:tc>
                <a:tc>
                  <a:txBody>
                    <a:bodyPr/>
                    <a:lstStyle/>
                    <a:p>
                      <a:r>
                        <a:t>Subjective meaning-making</a:t>
                      </a:r>
                    </a:p>
                  </a:txBody>
                  <a:tcPr/>
                </a:tc>
                <a:tc>
                  <a:txBody>
                    <a:bodyPr/>
                    <a:lstStyle/>
                    <a:p>
                      <a:r>
                        <a:t>Organisational identity, leadership narratives</a:t>
                      </a:r>
                    </a:p>
                  </a:txBody>
                  <a:tcPr/>
                </a:tc>
                <a:extLst>
                  <a:ext uri="{0D108BD9-81ED-4DB2-BD59-A6C34878D82A}">
                    <a16:rowId xmlns:a16="http://schemas.microsoft.com/office/drawing/2014/main" val="10003"/>
                  </a:ext>
                </a:extLst>
              </a:tr>
              <a:tr h="945075">
                <a:tc>
                  <a:txBody>
                    <a:bodyPr/>
                    <a:lstStyle/>
                    <a:p>
                      <a:r>
                        <a:t>Pragmatism</a:t>
                      </a:r>
                    </a:p>
                  </a:txBody>
                  <a:tcPr/>
                </a:tc>
                <a:tc>
                  <a:txBody>
                    <a:bodyPr/>
                    <a:lstStyle/>
                    <a:p>
                      <a:r>
                        <a:t>Truth as what works</a:t>
                      </a:r>
                    </a:p>
                  </a:txBody>
                  <a:tcPr/>
                </a:tc>
                <a:tc>
                  <a:txBody>
                    <a:bodyPr/>
                    <a:lstStyle/>
                    <a:p>
                      <a:r>
                        <a:t>Mixed methods</a:t>
                      </a:r>
                    </a:p>
                  </a:txBody>
                  <a:tcPr/>
                </a:tc>
                <a:tc>
                  <a:txBody>
                    <a:bodyPr/>
                    <a:lstStyle/>
                    <a:p>
                      <a:r>
                        <a:t>Digital transformation, strategy evaluation</a:t>
                      </a:r>
                    </a:p>
                  </a:txBody>
                  <a:tcPr/>
                </a:tc>
                <a:extLst>
                  <a:ext uri="{0D108BD9-81ED-4DB2-BD59-A6C34878D82A}">
                    <a16:rowId xmlns:a16="http://schemas.microsoft.com/office/drawing/2014/main" val="10004"/>
                  </a:ext>
                </a:extLst>
              </a:tr>
              <a:tr h="945075">
                <a:tc>
                  <a:txBody>
                    <a:bodyPr/>
                    <a:lstStyle/>
                    <a:p>
                      <a:r>
                        <a:t>Posthumanism</a:t>
                      </a:r>
                    </a:p>
                  </a:txBody>
                  <a:tcPr/>
                </a:tc>
                <a:tc>
                  <a:txBody>
                    <a:bodyPr/>
                    <a:lstStyle/>
                    <a:p>
                      <a:r>
                        <a:t>Human–machine entanglement</a:t>
                      </a:r>
                    </a:p>
                  </a:txBody>
                  <a:tcPr/>
                </a:tc>
                <a:tc>
                  <a:txBody>
                    <a:bodyPr/>
                    <a:lstStyle/>
                    <a:p>
                      <a:r>
                        <a:t>Co-production of knowledge</a:t>
                      </a:r>
                    </a:p>
                  </a:txBody>
                  <a:tcPr/>
                </a:tc>
                <a:tc>
                  <a:txBody>
                    <a:bodyPr/>
                    <a:lstStyle/>
                    <a:p>
                      <a:r>
                        <a:rPr dirty="0"/>
                        <a:t>AI ethics, algorithmic governance</a:t>
                      </a:r>
                    </a:p>
                  </a:txBody>
                  <a:tcPr/>
                </a:tc>
                <a:extLst>
                  <a:ext uri="{0D108BD9-81ED-4DB2-BD59-A6C34878D82A}">
                    <a16:rowId xmlns:a16="http://schemas.microsoft.com/office/drawing/2014/main" val="10005"/>
                  </a:ext>
                </a:extLst>
              </a:tr>
            </a:tbl>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4624"/>
            <a:ext cx="9144000" cy="1143000"/>
          </a:xfrm>
        </p:spPr>
        <p:txBody>
          <a:bodyPr/>
          <a:lstStyle/>
          <a:p>
            <a:r>
              <a:rPr sz="4000" dirty="0"/>
              <a:t>Philosophical Reflexivity in DBA Research</a:t>
            </a:r>
          </a:p>
        </p:txBody>
      </p:sp>
      <p:sp>
        <p:nvSpPr>
          <p:cNvPr id="3" name="Content Placeholder 2"/>
          <p:cNvSpPr>
            <a:spLocks noGrp="1"/>
          </p:cNvSpPr>
          <p:nvPr>
            <p:ph idx="1"/>
          </p:nvPr>
        </p:nvSpPr>
        <p:spPr>
          <a:xfrm>
            <a:off x="0" y="1556792"/>
            <a:ext cx="9144000" cy="3917032"/>
          </a:xfrm>
        </p:spPr>
        <p:txBody>
          <a:bodyPr/>
          <a:lstStyle/>
          <a:p>
            <a:r>
              <a:rPr dirty="0"/>
              <a:t>Reflexivity means examining how your professional position shapes what you consider valid knowledge.</a:t>
            </a:r>
          </a:p>
          <a:p>
            <a:r>
              <a:rPr dirty="0"/>
              <a:t>Encourages awareness of bias, role, and assumptions in knowledge creation.</a:t>
            </a:r>
          </a:p>
          <a:p>
            <a:r>
              <a:rPr dirty="0"/>
              <a:t>Relates to Alvesson &amp; Sandberg’s (2013) concept of 'problematization'.</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26" y="44624"/>
            <a:ext cx="9108774" cy="720080"/>
          </a:xfrm>
        </p:spPr>
        <p:txBody>
          <a:bodyPr/>
          <a:lstStyle/>
          <a:p>
            <a:r>
              <a:rPr dirty="0"/>
              <a:t>Further Readings</a:t>
            </a:r>
          </a:p>
        </p:txBody>
      </p:sp>
      <p:sp>
        <p:nvSpPr>
          <p:cNvPr id="3" name="Content Placeholder 2"/>
          <p:cNvSpPr>
            <a:spLocks noGrp="1"/>
          </p:cNvSpPr>
          <p:nvPr>
            <p:ph idx="1"/>
          </p:nvPr>
        </p:nvSpPr>
        <p:spPr>
          <a:xfrm>
            <a:off x="35226" y="836712"/>
            <a:ext cx="9108774" cy="4637112"/>
          </a:xfrm>
        </p:spPr>
        <p:txBody>
          <a:bodyPr/>
          <a:lstStyle/>
          <a:p>
            <a:r>
              <a:rPr sz="2800" dirty="0"/>
              <a:t>Alvesson, M. &amp; Sandberg, J. (2013). Constructing Research Questions: Doing Interesting Research.</a:t>
            </a:r>
          </a:p>
          <a:p>
            <a:r>
              <a:rPr sz="2800" dirty="0" err="1"/>
              <a:t>Tsoukas</a:t>
            </a:r>
            <a:r>
              <a:rPr sz="2800" dirty="0"/>
              <a:t>, H. (2017). Process Ontology in </a:t>
            </a:r>
            <a:r>
              <a:rPr sz="2800" dirty="0" err="1"/>
              <a:t>Organisation</a:t>
            </a:r>
            <a:r>
              <a:rPr sz="2800" dirty="0"/>
              <a:t> Studies.</a:t>
            </a:r>
          </a:p>
          <a:p>
            <a:r>
              <a:rPr sz="2800" dirty="0"/>
              <a:t>Cunliffe, A. (2022). Reflexive Inquiry in Organizational Research.</a:t>
            </a:r>
          </a:p>
          <a:p>
            <a:r>
              <a:rPr sz="2800" dirty="0"/>
              <a:t>Orlikowski, W. (2021). </a:t>
            </a:r>
            <a:r>
              <a:rPr sz="2800" dirty="0" err="1"/>
              <a:t>Sociomateriality</a:t>
            </a:r>
            <a:r>
              <a:rPr sz="2800" dirty="0"/>
              <a:t> and Digital Organizing.</a:t>
            </a:r>
          </a:p>
          <a:p>
            <a:r>
              <a:rPr sz="2800" dirty="0"/>
              <a:t>Saunders, M., Lewis, P., &amp; Thornhill, A. (2019). Research Methods for Business Students (8th ed.).</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3153</TotalTime>
  <Words>1671</Words>
  <Application>Microsoft Office PowerPoint</Application>
  <PresentationFormat>On-screen Show (4:3)</PresentationFormat>
  <Paragraphs>190</Paragraphs>
  <Slides>31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Myriad Pro</vt:lpstr>
      <vt:lpstr>Verdana</vt:lpstr>
      <vt:lpstr>20140311PresentationUWTSDTemplate</vt:lpstr>
      <vt:lpstr>  Research Principles and Philosophy  [LCDB7007]   Week  3  (Part 1 of 2)  Understanding Research Philosophy and Approaches</vt:lpstr>
      <vt:lpstr>Understanding Research Philosophy and Approaches</vt:lpstr>
      <vt:lpstr>Today’s plan…. </vt:lpstr>
      <vt:lpstr>Underlying issues of data collection &amp; analysis</vt:lpstr>
      <vt:lpstr>The Research Onion (DBA Enhanced)</vt:lpstr>
      <vt:lpstr>Research philosophy </vt:lpstr>
      <vt:lpstr>Understanding your research philosophy </vt:lpstr>
      <vt:lpstr>Why Research Philosophy Matters in Executive Doctorates</vt:lpstr>
      <vt:lpstr>Core Concepts with Contemporary Thinking</vt:lpstr>
      <vt:lpstr>Understanding Ontology</vt:lpstr>
      <vt:lpstr>Ontology    Contd….</vt:lpstr>
      <vt:lpstr>Ontology  Contd….</vt:lpstr>
      <vt:lpstr>Ontology: From Static to Process View</vt:lpstr>
      <vt:lpstr>Epistemology</vt:lpstr>
      <vt:lpstr>Epistemology Contd….</vt:lpstr>
      <vt:lpstr>Epistemology</vt:lpstr>
      <vt:lpstr>Epistemology in the Digital Era</vt:lpstr>
      <vt:lpstr>Aspects of philosophy </vt:lpstr>
      <vt:lpstr>Positivism</vt:lpstr>
      <vt:lpstr>Interpretivism </vt:lpstr>
      <vt:lpstr>Interpretivism </vt:lpstr>
      <vt:lpstr>Pragmatism Contd….</vt:lpstr>
      <vt:lpstr>Research Approaches</vt:lpstr>
      <vt:lpstr>Deduction   </vt:lpstr>
      <vt:lpstr>Characteristics of Deduction</vt:lpstr>
      <vt:lpstr>Induction</vt:lpstr>
      <vt:lpstr>Right research approach</vt:lpstr>
      <vt:lpstr>Combining research approaches</vt:lpstr>
      <vt:lpstr>Contemporary Philosophical Paradigms in DBA Research</vt:lpstr>
      <vt:lpstr>Philosophical Reflexivity in DBA Research</vt:lpstr>
      <vt:lpstr>Further Readings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Ebad Banissi</cp:lastModifiedBy>
  <cp:revision>184</cp:revision>
  <cp:lastPrinted>2018-07-09T15:27:01Z</cp:lastPrinted>
  <dcterms:created xsi:type="dcterms:W3CDTF">2002-10-07T19:43:58Z</dcterms:created>
  <dcterms:modified xsi:type="dcterms:W3CDTF">2025-10-22T21:09:51Z</dcterms:modified>
</cp:coreProperties>
</file>