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62" r:id="rId5"/>
    <p:sldId id="265" r:id="rId6"/>
    <p:sldId id="324" r:id="rId7"/>
    <p:sldId id="366" r:id="rId8"/>
    <p:sldId id="369" r:id="rId9"/>
    <p:sldId id="370" r:id="rId10"/>
    <p:sldId id="260" r:id="rId11"/>
    <p:sldId id="332" r:id="rId12"/>
    <p:sldId id="322" r:id="rId13"/>
    <p:sldId id="348" r:id="rId14"/>
    <p:sldId id="350" r:id="rId15"/>
    <p:sldId id="351" r:id="rId16"/>
    <p:sldId id="333" r:id="rId17"/>
    <p:sldId id="343" r:id="rId18"/>
    <p:sldId id="344" r:id="rId19"/>
    <p:sldId id="360" r:id="rId20"/>
    <p:sldId id="346" r:id="rId21"/>
    <p:sldId id="345" r:id="rId22"/>
    <p:sldId id="347" r:id="rId23"/>
    <p:sldId id="365" r:id="rId24"/>
    <p:sldId id="32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12772-0F2E-4094-979E-59620C735DD0}" v="5" dt="2024-01-26T13:11:10.153"/>
    <p1510:client id="{9D950B37-B8E7-497F-B51E-60B71692F8A5}" v="12" dt="2024-01-26T13:29:59.1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84959" autoAdjust="0"/>
  </p:normalViewPr>
  <p:slideViewPr>
    <p:cSldViewPr snapToGrid="0">
      <p:cViewPr varScale="1">
        <p:scale>
          <a:sx n="79" d="100"/>
          <a:sy n="79" d="100"/>
        </p:scale>
        <p:origin x="357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E4E6EC-F383-4163-9108-F6DC4E196348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B0C68-41F6-4B93-89C9-3146A3B81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48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77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7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172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 person has an unique perspective and sees things a little differently</a:t>
            </a:r>
          </a:p>
          <a:p>
            <a:endParaRPr lang="en-GB" dirty="0"/>
          </a:p>
          <a:p>
            <a:r>
              <a:rPr lang="en-GB" dirty="0"/>
              <a:t>Different people can see the same event and describe it very differently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19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 person has an unique perspective and sees things a little differently</a:t>
            </a:r>
          </a:p>
          <a:p>
            <a:endParaRPr lang="en-GB" dirty="0"/>
          </a:p>
          <a:p>
            <a:r>
              <a:rPr lang="en-GB" dirty="0"/>
              <a:t>Different people can see the same event and describe it very differently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751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414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747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1159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43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‘Danger’ sign hyperlinked to blog on critical incidents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process of generating a critical incident begins with a straightforward, descriptive account of an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event. The account, or record, can be generated through diary writing, jotted note-taking, or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reflective journal entry. Critical incident analysis depends on a thorough initial record of an event,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detailed description of your experience. But what to write about? Start by noticing the attributes of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particular events, and your reaction to them. For example, you may find something unsettling, or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confusing, rewarding or cheerful. Perhaps the event was unexpected. Or perhaps it was something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went almost unnoticed.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analysis of typical, routine events is of particular value. This is because such events can be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result of habits which have been simply adopted and then left to embed, unchallenged. They often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veil historical structures and assumptions which are at best outdated and, at worst, harmful. Typical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events are often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realisations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our expectations, perpetuated by our perception that they always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seem to be happening. By raising our professional awareness, and becoming mindful of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underlying structures which drive our thinking, our decision-making and our consequential actions,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in a position to challenge, reassess and make changes. And, of course, improvement does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tend to occur without change.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create a critical incident through analysis. That is, an incident becomes a critical incident as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result of our critical thinking about it. And this is the key: When you commit to the analysis of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experience (critical incident analysis) you must be prepared to question accepted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systems and routines, including your own taken-for-granted understanding, and your beliefs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feelings about what is good or bad, right or wrong. The point is not simply to confirm what you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already suspect may have caused the event, but to uncover something new. And through thorough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scrutiny of all relevant factors you raise your awareness and develop your understanding of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implicit structures and unquestioned assumptions which served to generate your incident in the first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place. </a:t>
            </a:r>
          </a:p>
          <a:p>
            <a:endParaRPr lang="en-GB" dirty="0"/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 Strategies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Tripp presents a selection of prompts, a sample of which are included below, to initiate analysis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broaden our thinking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Here are some examples of the thinking strategies Tripp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suggests that we consider, to ensure we obtain a fuller picture. Consider: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all the positive/negative/interesting points about the situation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alternatives/possibilities/choices which were also available </a:t>
            </a:r>
          </a:p>
          <a:p>
            <a:pPr marL="171450" indent="-171450">
              <a:buFontTx/>
              <a:buChar char="-"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alternate viewpoints/perspectives/opinions possibly held by others </a:t>
            </a:r>
          </a:p>
          <a:p>
            <a:pPr marL="0" indent="0">
              <a:buFontTx/>
              <a:buNone/>
            </a:pP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approach is not personally challenging. It does not demand a particularly critical approach, but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these prompts is useful for ensuring that the incident is considered in its entirety,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multiple perspectives.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Why? Challenge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title of this simple approach to analysis speaks for itself. However, its simplicity belies its ability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revealing assumptions of which you may be unaware. To apply this approach pick a specific issue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your account (mentioned above).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it down.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ask, 'Why does this matter?'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down the answer, beginning 'Because...'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this with a further 'Why?'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down the answer, 'Because...’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Continue, allowing the dialogue to take you wherever it needs to. Eventually, you are likely to come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a conclusion that is governed by policy, the law or faith, or by one of unavoidable practicality.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where the process stops is often a powerful indicator of the forces that combined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create your original event.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Dilemma Identification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times a day in their work teachers experience the feeling that if they had done what they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chose not to do, things might have turned out even better. But they can never know for certain.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is one of the very stressful and often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demoralising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aspects of being a [critically] thinking, feeling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teacher. (Tripp, 2012, p.54).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approach assists us by forcing us to view particularly complex or less-that-satisfactory events as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for, rather than by us. Identify the dilemmas which exist within your incident. By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considering your decisions, and the decisions of others, from an objective standpoint you are in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better position to uncover the motivations, values and beliefs which underpinned the actions.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Theory Analysis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personal theory represents the set of beliefs we have formed about how we view the world,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we think things must be, or how they should be. This is about your own ideological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viewpoint concerning professional practice. It is formed by your experiences to date: your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upbringing; your own journey through the education system; your teacher training; your tutors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mentors; your parents and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carers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everything you've seen, heard and read along the way.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crucial that you not only become aware of the existence of your personal theories, but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 them as the powerful, solid structures they are. Significant shifts in these structures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usually only occur through particularly emotional or stressful life events (see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Mezirow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At times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personal theories inevitably conflict with the policies and practices you are instructed to follow.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then quietly concede, and get on with it. By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analysing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accepted practices which don't appear to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 with your personal theories (those which are embedded without challenge) you can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reveal any unhealthy or harmful assumptions which have no place in the supposedly safe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nurturing classroom environment.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8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possible incidents that could occur within a FP class and how they could become critical?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725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5926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minimise possible observer bias, and strengthen the validity of data collected from observation, we are going to use the Leuven Scale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8455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Leuven Scale is a method of observation created by </a:t>
            </a:r>
            <a:r>
              <a:rPr lang="en-GB" dirty="0" err="1"/>
              <a:t>Ferre</a:t>
            </a:r>
            <a:r>
              <a:rPr lang="en-GB" dirty="0"/>
              <a:t> </a:t>
            </a:r>
            <a:r>
              <a:rPr lang="en-GB" dirty="0" err="1"/>
              <a:t>Laevers</a:t>
            </a:r>
            <a:r>
              <a:rPr lang="en-GB" dirty="0"/>
              <a:t> in order to observe wellbeing and involvement.</a:t>
            </a:r>
            <a:r>
              <a:rPr lang="en-GB" baseline="0" dirty="0"/>
              <a:t> This video is of </a:t>
            </a:r>
            <a:r>
              <a:rPr lang="en-GB" baseline="0" dirty="0" err="1"/>
              <a:t>Laevers</a:t>
            </a:r>
            <a:r>
              <a:rPr lang="en-GB" baseline="0" dirty="0"/>
              <a:t> explaining about wellbeing and involvement in learning. 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1407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Quick discussion whereby students generate what THEY consider possible signs of well being and involvement </a:t>
            </a:r>
            <a:r>
              <a:rPr lang="en-GB" b="1" dirty="0"/>
              <a:t>before offering bullet points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932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aseline="0" dirty="0"/>
              <a:t>In pairs, pick one pupil.  Use the Leuven Scale for INVOLVEMENT.  </a:t>
            </a:r>
          </a:p>
          <a:p>
            <a:pPr marL="0" indent="0">
              <a:buNone/>
            </a:pPr>
            <a:r>
              <a:rPr lang="en-GB" baseline="0" dirty="0"/>
              <a:t>Did the scores match between the pairs?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Initiate discussion/allow students to get into breakout rooms.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Whole-group discussion – what do they think are the possible benefits and limitations of using the Leuven Scale?  It’s not perfect!!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09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9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275E41-9B13-4E81-81D6-20A2BFA9CB6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54779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23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s://www.youtube.com/watch?v=vJG698U2Mvo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danieljayres.blogspot.com/2013/12/critical-incidents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heqdin.com/leuven-scale-for-early-years?gad_source=2&amp;gclid=CjwKCAiAzc2tBhA6EiwArv-i6RJPOfIWAqr-WqUjeomrJ_pOqhHsutHPzXM02K5q5bC5XNg2AoHUGxoCjLcQAvD_BwE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8l4n-aXfeKQ?si=0VzxBDXF5ECe_IiB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566471" y="4969985"/>
            <a:ext cx="3821338" cy="1323439"/>
          </a:xfrm>
          <a:prstGeom prst="rect">
            <a:avLst/>
          </a:prstGeom>
          <a:solidFill>
            <a:schemeClr val="accent6">
              <a:lumMod val="20000"/>
              <a:lumOff val="80000"/>
              <a:alpha val="4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solidFill>
                  <a:srgbClr val="FF0000"/>
                </a:solidFill>
              </a:rPr>
              <a:t>Sesiwn</a:t>
            </a:r>
            <a:r>
              <a:rPr lang="en-US" sz="3200" b="1" dirty="0">
                <a:solidFill>
                  <a:srgbClr val="FF0000"/>
                </a:solidFill>
              </a:rPr>
              <a:t> 6:</a:t>
            </a:r>
          </a:p>
          <a:p>
            <a:r>
              <a:rPr lang="cy-GB" sz="2800" dirty="0"/>
              <a:t>Damcaniaeth arsylwi </a:t>
            </a:r>
            <a:endParaRPr lang="en-GB" sz="2800" dirty="0"/>
          </a:p>
          <a:p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157EC-4413-4F79-A5B8-0A84C9C1EAF0}"/>
              </a:ext>
            </a:extLst>
          </p:cNvPr>
          <p:cNvSpPr txBox="1"/>
          <p:nvPr/>
        </p:nvSpPr>
        <p:spPr>
          <a:xfrm>
            <a:off x="296372" y="74316"/>
            <a:ext cx="112060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ECAD4010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Agweddau Ymchwil Yr Athrofa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sgeptigol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tystiolaeth empirig</a:t>
            </a:r>
            <a:r>
              <a:rPr lang="cy-GB" sz="2000" dirty="0"/>
              <a:t> mewn meysydd a amheuir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Bod yn ymwybodol o yrwyr gwleidyddol, economaidd a chymdeithasol ar gyfer ‘tystiolaeth’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foesegol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Gwybod a defnyddio egwyddorion moesegol ymchwil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ymagweddu (positionality)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ymchwilydd crefftus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dulliau </a:t>
            </a:r>
            <a:r>
              <a:rPr lang="cy-GB" sz="2000" dirty="0">
                <a:solidFill>
                  <a:srgbClr val="FF0000"/>
                </a:solidFill>
              </a:rPr>
              <a:t>ansoddol</a:t>
            </a:r>
            <a:r>
              <a:rPr lang="cy-GB" sz="2000" dirty="0"/>
              <a:t> a </a:t>
            </a:r>
            <a:r>
              <a:rPr lang="cy-GB" sz="2000" dirty="0">
                <a:solidFill>
                  <a:srgbClr val="FF0000"/>
                </a:solidFill>
              </a:rPr>
              <a:t>meintiol</a:t>
            </a:r>
            <a:endParaRPr lang="en-GB" sz="2000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Gallu llunio dadl yn seiliedig ar dystiolaeth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Defnyddio sgiliau </a:t>
            </a:r>
            <a:r>
              <a:rPr lang="cy-GB" sz="2000" dirty="0">
                <a:solidFill>
                  <a:srgbClr val="FF0000"/>
                </a:solidFill>
              </a:rPr>
              <a:t>darllen beirniadol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rhan o broffesiwn ymholgar</a:t>
            </a: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Cyfrannu’n rhagweithiol at ystod o gynulleidfaoedd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Cymryd rhan weithredol mewn ymholiadau a chanfyddiadau pob eraill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57DABCD-010C-4B87-BD8D-D985EE40F246}"/>
              </a:ext>
            </a:extLst>
          </p:cNvPr>
          <p:cNvSpPr/>
          <p:nvPr/>
        </p:nvSpPr>
        <p:spPr>
          <a:xfrm>
            <a:off x="162560" y="3664290"/>
            <a:ext cx="5680098" cy="282336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02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3990586" y="364296"/>
            <a:ext cx="9407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Nod y Sesiwn</a:t>
            </a:r>
            <a:endParaRPr lang="en-GB" sz="5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4995043" y="2795609"/>
            <a:ext cx="629213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4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Datblygu dealltwriaeth o strategaethau arsylwi</a:t>
            </a:r>
            <a:endParaRPr lang="en-GB" sz="4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72489E3-69F1-4F15-A39A-1FBB86DF5EED}"/>
              </a:ext>
            </a:extLst>
          </p:cNvPr>
          <p:cNvSpPr/>
          <p:nvPr/>
        </p:nvSpPr>
        <p:spPr>
          <a:xfrm>
            <a:off x="2045110" y="4735559"/>
            <a:ext cx="6096000" cy="7101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954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5AC6AD-B72E-4DE5-9C20-E21205BCE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0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9BC9C-C5D4-4201-96BC-32EFDDBFA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819" y="228022"/>
            <a:ext cx="8868697" cy="641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22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9BC9C-C5D4-4201-96BC-32EFDDBFA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1651819" y="228022"/>
            <a:ext cx="8868697" cy="641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13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blue shirt&#10;&#10;Description automatically generated">
            <a:extLst>
              <a:ext uri="{FF2B5EF4-FFF2-40B4-BE49-F238E27FC236}">
                <a16:creationId xmlns:a16="http://schemas.microsoft.com/office/drawing/2014/main" id="{0F7E9BFC-3CF8-4373-B60C-D4A7F71B78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8" t="450" r="3322" b="40794"/>
          <a:stretch/>
        </p:blipFill>
        <p:spPr>
          <a:xfrm>
            <a:off x="145472" y="1070265"/>
            <a:ext cx="6117266" cy="39381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8A0F66-EF5B-44F6-950C-E386FDE4F2EC}"/>
              </a:ext>
            </a:extLst>
          </p:cNvPr>
          <p:cNvSpPr txBox="1"/>
          <p:nvPr/>
        </p:nvSpPr>
        <p:spPr>
          <a:xfrm>
            <a:off x="6262738" y="1257300"/>
            <a:ext cx="54893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dirty="0"/>
              <a:t>Gwyliwch y clip YouTube canlynol a dilynwch y cyfarwyddiadau</a:t>
            </a:r>
          </a:p>
          <a:p>
            <a:endParaRPr lang="cy-GB" sz="3200" dirty="0"/>
          </a:p>
        </p:txBody>
      </p:sp>
      <p:pic>
        <p:nvPicPr>
          <p:cNvPr id="1026" name="Picture 2" descr="Image result for play button">
            <a:hlinkClick r:id="rId4"/>
            <a:extLst>
              <a:ext uri="{FF2B5EF4-FFF2-40B4-BE49-F238E27FC236}">
                <a16:creationId xmlns:a16="http://schemas.microsoft.com/office/drawing/2014/main" id="{3C167F70-D978-48A7-9456-F5F8E046C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450" y="5527901"/>
            <a:ext cx="1362941" cy="95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238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</a:t>
            </a:r>
            <a:endParaRPr lang="en-GB" sz="4000" b="1" dirty="0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54042A9-035C-46AB-9809-D8376917DE54}"/>
              </a:ext>
            </a:extLst>
          </p:cNvPr>
          <p:cNvSpPr/>
          <p:nvPr/>
        </p:nvSpPr>
        <p:spPr>
          <a:xfrm>
            <a:off x="543791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1BAD0BEB-5351-481C-82B1-BFD43F9F6A77}"/>
              </a:ext>
            </a:extLst>
          </p:cNvPr>
          <p:cNvSpPr/>
          <p:nvPr/>
        </p:nvSpPr>
        <p:spPr>
          <a:xfrm>
            <a:off x="4355522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4E3C772-01FD-4772-B82C-66F268E2747D}"/>
              </a:ext>
            </a:extLst>
          </p:cNvPr>
          <p:cNvSpPr/>
          <p:nvPr/>
        </p:nvSpPr>
        <p:spPr>
          <a:xfrm>
            <a:off x="8084126" y="1322146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C4EE0D-666C-427A-BE99-16DD3B546CC9}"/>
              </a:ext>
            </a:extLst>
          </p:cNvPr>
          <p:cNvSpPr txBox="1"/>
          <p:nvPr/>
        </p:nvSpPr>
        <p:spPr>
          <a:xfrm>
            <a:off x="800099" y="1463686"/>
            <a:ext cx="29897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Arsylwad naratif</a:t>
            </a:r>
          </a:p>
          <a:p>
            <a:r>
              <a:rPr lang="cy-GB" sz="2800" dirty="0"/>
              <a:t>  </a:t>
            </a:r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Narrative observation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B88F48-9C41-40D5-9031-37E7599F1F00}"/>
              </a:ext>
            </a:extLst>
          </p:cNvPr>
          <p:cNvSpPr txBox="1"/>
          <p:nvPr/>
        </p:nvSpPr>
        <p:spPr>
          <a:xfrm>
            <a:off x="4672444" y="1477376"/>
            <a:ext cx="2556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Digwyddiad critigol 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Critical incident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F4F88-5E76-4E93-A065-F0ECC8B996BF}"/>
              </a:ext>
            </a:extLst>
          </p:cNvPr>
          <p:cNvSpPr txBox="1"/>
          <p:nvPr/>
        </p:nvSpPr>
        <p:spPr>
          <a:xfrm>
            <a:off x="8294931" y="1477376"/>
            <a:ext cx="27683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Amserlen arsylwi</a:t>
            </a:r>
          </a:p>
          <a:p>
            <a:endParaRPr lang="cy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Observation schedule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581C05-713F-426C-A7D1-2F0523900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1235">
            <a:off x="336997" y="4019391"/>
            <a:ext cx="3404647" cy="2264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picture containing beach, sitting, toy, grass&#10;&#10;Description automatically generated">
            <a:extLst>
              <a:ext uri="{FF2B5EF4-FFF2-40B4-BE49-F238E27FC236}">
                <a16:creationId xmlns:a16="http://schemas.microsoft.com/office/drawing/2014/main" id="{EF0D5A9B-A4CD-4E65-A130-617C0E2693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37"/>
          <a:stretch/>
        </p:blipFill>
        <p:spPr>
          <a:xfrm rot="712741">
            <a:off x="3215146" y="4252763"/>
            <a:ext cx="3253545" cy="168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A person standing in a field&#10;&#10;Description automatically generated">
            <a:extLst>
              <a:ext uri="{FF2B5EF4-FFF2-40B4-BE49-F238E27FC236}">
                <a16:creationId xmlns:a16="http://schemas.microsoft.com/office/drawing/2014/main" id="{3AF35BD1-C61A-4296-A03D-F1BFADB6D6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82" r="26319"/>
          <a:stretch/>
        </p:blipFill>
        <p:spPr>
          <a:xfrm rot="20536474">
            <a:off x="6165527" y="3803626"/>
            <a:ext cx="2760009" cy="2249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66BAD9-1AEE-4FDE-8BFD-5B2CBF7375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887" b="6390"/>
          <a:stretch/>
        </p:blipFill>
        <p:spPr>
          <a:xfrm rot="787761">
            <a:off x="8852565" y="3659109"/>
            <a:ext cx="2434600" cy="29464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23443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66355" y="1092350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Arsylwad naratif...</a:t>
            </a:r>
            <a:r>
              <a:rPr lang="en-GB" sz="2800" dirty="0"/>
              <a:t>              </a:t>
            </a:r>
            <a:r>
              <a:rPr lang="en-GB" sz="2800" b="1" dirty="0">
                <a:solidFill>
                  <a:srgbClr val="00B0F0"/>
                </a:solidFill>
              </a:rPr>
              <a:t>Narrative observation…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CB8EAF-04EE-4075-905C-B89640A27E1C}"/>
              </a:ext>
            </a:extLst>
          </p:cNvPr>
          <p:cNvSpPr/>
          <p:nvPr/>
        </p:nvSpPr>
        <p:spPr>
          <a:xfrm>
            <a:off x="800099" y="1674674"/>
            <a:ext cx="10574481" cy="38164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Adroddiad manwl ar ymddygiad sydd wedi ei arsylwi mewn dosbarth yw arsylwad naratif 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A narrative observation is a detailed account of behavior that has been observed in a classroom</a:t>
            </a:r>
          </a:p>
          <a:p>
            <a:endParaRPr lang="en-US" sz="2000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Ysgrifennir arsylwadau naratif mewn trefn gronolegol ac fe’u hadroddir ar ffurf stori safonol 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Narrative observations are written in chronological order and told in standard story form</a:t>
            </a:r>
          </a:p>
          <a:p>
            <a:endParaRPr lang="en-US" sz="2000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Tasg yr arsylwr yw cofnodi popeth mae’n ei weld ac yn ei glywed – nid i gyfyngu cwmpas yr arsylwad i restr osodedig o faterion neu dopigau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The observer's task is to record everything she sees and hears – not to limit the scope of the observation to a predetermined list of issues or topics</a:t>
            </a:r>
          </a:p>
          <a:p>
            <a:endParaRPr lang="en-US" sz="2400" dirty="0">
              <a:solidFill>
                <a:srgbClr val="000000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14E0BF-6955-4CAF-837C-07DF44622164}"/>
              </a:ext>
            </a:extLst>
          </p:cNvPr>
          <p:cNvSpPr txBox="1"/>
          <p:nvPr/>
        </p:nvSpPr>
        <p:spPr>
          <a:xfrm>
            <a:off x="1983600" y="4950042"/>
            <a:ext cx="8481105" cy="1631216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000" dirty="0"/>
              <a:t>Pryd y gallai arsylwad naratif fod yn briodol o fewn dosbarth CS? </a:t>
            </a:r>
            <a:endParaRPr lang="en-GB" sz="2000" dirty="0"/>
          </a:p>
          <a:p>
            <a:r>
              <a:rPr lang="en-GB" sz="2000" dirty="0">
                <a:solidFill>
                  <a:srgbClr val="00B0F0"/>
                </a:solidFill>
              </a:rPr>
              <a:t>When might narrative observation be appropriate within a FP class?  </a:t>
            </a:r>
          </a:p>
          <a:p>
            <a:endParaRPr lang="en-GB" sz="2000" dirty="0"/>
          </a:p>
          <a:p>
            <a:r>
              <a:rPr lang="cy-GB" sz="2000" dirty="0"/>
              <a:t>Allwch chi feddwl am unrhyw beth negyddol am ddefnyddio’r arf ymchwil hwn? </a:t>
            </a:r>
            <a:endParaRPr lang="en-GB" sz="2000" dirty="0"/>
          </a:p>
          <a:p>
            <a:r>
              <a:rPr lang="en-GB" sz="2000" dirty="0">
                <a:solidFill>
                  <a:srgbClr val="00B0F0"/>
                </a:solidFill>
              </a:rPr>
              <a:t>Can you think of any negatives about using this research tool? </a:t>
            </a:r>
          </a:p>
        </p:txBody>
      </p:sp>
    </p:spTree>
    <p:extLst>
      <p:ext uri="{BB962C8B-B14F-4D97-AF65-F5344CB8AC3E}">
        <p14:creationId xmlns:p14="http://schemas.microsoft.com/office/powerpoint/2010/main" val="1418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95852" y="1037511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Amserlen arsylwi...</a:t>
            </a:r>
            <a:r>
              <a:rPr lang="en-GB" sz="2800" dirty="0"/>
              <a:t>               </a:t>
            </a:r>
            <a:r>
              <a:rPr lang="en-GB" sz="2800" b="1" dirty="0">
                <a:solidFill>
                  <a:srgbClr val="00B0F0"/>
                </a:solidFill>
              </a:rPr>
              <a:t>Observation schedule…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FCB30C-09C3-4480-9A93-4A5FB70B5B1C}"/>
              </a:ext>
            </a:extLst>
          </p:cNvPr>
          <p:cNvSpPr/>
          <p:nvPr/>
        </p:nvSpPr>
        <p:spPr>
          <a:xfrm>
            <a:off x="481445" y="1560731"/>
            <a:ext cx="11710555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Mae </a:t>
            </a:r>
            <a:r>
              <a:rPr lang="cy-GB" sz="2000" b="1" dirty="0"/>
              <a:t>amserlen arsylwi</a:t>
            </a:r>
            <a:r>
              <a:rPr lang="cy-GB" sz="2000" dirty="0"/>
              <a:t> yn ffurflen a baratoir cyn casglu data ac fe’i cwblheir gan ymchwilwyr yn ystod arsylwadau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An </a:t>
            </a:r>
            <a:r>
              <a:rPr lang="en-US" sz="2000" b="1" dirty="0">
                <a:solidFill>
                  <a:srgbClr val="00B0F0"/>
                </a:solidFill>
              </a:rPr>
              <a:t>observation schedule</a:t>
            </a:r>
            <a:r>
              <a:rPr lang="en-US" sz="2000" dirty="0">
                <a:solidFill>
                  <a:srgbClr val="00B0F0"/>
                </a:solidFill>
              </a:rPr>
              <a:t> is a form prepared before data collection and is filled out by researchers during observations</a:t>
            </a:r>
          </a:p>
          <a:p>
            <a:endParaRPr lang="en-US" sz="2000" dirty="0">
              <a:solidFill>
                <a:srgbClr val="22222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Defnyddir amserlenni arsylwi yn bennaf mewn addysg, seicoleg, therapi lleferydd ac iaith ac ymchwil farchnata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Observation schedules are used mainly in education, psychology, speech and language therapy and market research</a:t>
            </a:r>
          </a:p>
          <a:p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Gall amserlenni ymestyn o arholiadau cymhleth aml-dudalen i ddalennau cyfrif unigol syml 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Schedules can range from very complex multi-page examinations to simple tally sheets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6E0B7F-AE8A-4A6E-87F4-4B5ADA482757}"/>
              </a:ext>
            </a:extLst>
          </p:cNvPr>
          <p:cNvSpPr txBox="1"/>
          <p:nvPr/>
        </p:nvSpPr>
        <p:spPr>
          <a:xfrm>
            <a:off x="290051" y="5287193"/>
            <a:ext cx="11611897" cy="1477328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Gan ddefnyddio’ch profiadau eich hunain o fewn dosbarth CS, allwch chi feddwl am fanteision ac anfanteision defnyddio amserlen arsylwi o’i chymharu ag arsylwad naratif?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Using your own experiences within a FP class, can you think of any advantages and disadvantages of using an observation schedule, compared to a narrative observation?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25D31-4C1F-4B0C-98D4-C2417A4A4DAE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</p:spTree>
    <p:extLst>
      <p:ext uri="{BB962C8B-B14F-4D97-AF65-F5344CB8AC3E}">
        <p14:creationId xmlns:p14="http://schemas.microsoft.com/office/powerpoint/2010/main" val="336998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81A5150-FBCC-42F3-9EA9-8E692742F1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08" t="25741" r="56354" b="45555"/>
          <a:stretch/>
        </p:blipFill>
        <p:spPr>
          <a:xfrm>
            <a:off x="2207313" y="4053758"/>
            <a:ext cx="7297430" cy="3065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495300" y="1045653"/>
            <a:ext cx="114186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Digwyddiad critigol...</a:t>
            </a:r>
            <a:r>
              <a:rPr lang="en-GB" sz="2800" dirty="0"/>
              <a:t>                   </a:t>
            </a:r>
            <a:r>
              <a:rPr lang="en-GB" sz="2800" b="1" dirty="0">
                <a:solidFill>
                  <a:srgbClr val="00B0F0"/>
                </a:solidFill>
              </a:rPr>
              <a:t>Critical incident…</a:t>
            </a:r>
          </a:p>
          <a:p>
            <a:endParaRPr lang="en-GB" sz="2800" b="1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Dull Tripp (1993) tuag at ddysgu yw drwy’r hyn y mae’n ei ystyried yn ‘ddigwyddiadau critigol’ sy’n dod o ganlyniad i arsylwi ar yr hyn sy’n digwydd mewn dosbarthiadau.</a:t>
            </a:r>
            <a:endParaRPr lang="en-GB" sz="2000" dirty="0">
              <a:solidFill>
                <a:srgbClr val="47525D"/>
              </a:solidFill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Tripp’s (1993) approach to learning is via what he considers “critical incidents” that come out of observations of what happens in classrooms.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Nid oes angen i ddigwyddiad critigol fod yn ddigwyddiad difrifol neu beryglus; yn hytrach, dylid dehongli “critigol” fel perthnasol neu bwysig. </a:t>
            </a:r>
            <a:endParaRPr lang="en-US" sz="2000" dirty="0">
              <a:solidFill>
                <a:srgbClr val="47525D"/>
              </a:solidFill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A critical incident does not need to be a serious or dangerous event; rather “critical” is to be interpreted as relevant or important.</a:t>
            </a:r>
            <a:r>
              <a:rPr lang="en-GB" sz="2000" dirty="0">
                <a:solidFill>
                  <a:srgbClr val="00B0F0"/>
                </a:solidFill>
                <a:cs typeface="Arial" panose="020B0604020202020204" pitchFamily="34" charset="0"/>
              </a:rPr>
              <a:t>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Unwaith bod y sefyllfa wedi ei dadansoddi, cewch gynllunio ar gyfer ymateb neu strategaeth. </a:t>
            </a:r>
            <a:endParaRPr lang="en-GB" sz="2000" dirty="0"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Once the situation has been </a:t>
            </a:r>
            <a:r>
              <a:rPr lang="en-US" sz="2000" dirty="0" err="1">
                <a:solidFill>
                  <a:srgbClr val="00B0F0"/>
                </a:solidFill>
                <a:cs typeface="Arial" panose="020B0604020202020204" pitchFamily="34" charset="0"/>
              </a:rPr>
              <a:t>analysed</a:t>
            </a: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 you can plan for a response or a strategy.</a:t>
            </a:r>
            <a:endParaRPr lang="en-GB" sz="2000" dirty="0">
              <a:solidFill>
                <a:srgbClr val="00B0F0"/>
              </a:solidFill>
              <a:cs typeface="Arial" panose="020B0604020202020204" pitchFamily="34" charset="0"/>
            </a:endParaRPr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6" name="Picture 5" descr="A picture containing drawing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2386D00C-4360-4CF0-8942-28472A11F988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819" y="253511"/>
            <a:ext cx="1674782" cy="11808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B63F4D-E426-422A-8DF0-5A04DAACDCCA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</p:spTree>
    <p:extLst>
      <p:ext uri="{BB962C8B-B14F-4D97-AF65-F5344CB8AC3E}">
        <p14:creationId xmlns:p14="http://schemas.microsoft.com/office/powerpoint/2010/main" val="2571004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6167848" y="279400"/>
            <a:ext cx="6172782" cy="10033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6000" b="1" dirty="0"/>
              <a:t>Digwyddiad critigol… </a:t>
            </a:r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DB572D-51A6-404E-BE67-3A1CF29AD3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463" r="19562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A5B1DB-27BD-4B72-9ADD-0210F09A127D}"/>
              </a:ext>
            </a:extLst>
          </p:cNvPr>
          <p:cNvSpPr txBox="1"/>
          <p:nvPr/>
        </p:nvSpPr>
        <p:spPr>
          <a:xfrm>
            <a:off x="6167848" y="1282700"/>
            <a:ext cx="5600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Allwch</a:t>
            </a:r>
            <a:r>
              <a:rPr lang="en-US" sz="2800" dirty="0"/>
              <a:t> chi </a:t>
            </a:r>
            <a:r>
              <a:rPr lang="en-US" sz="2800" dirty="0" err="1"/>
              <a:t>feddwl</a:t>
            </a:r>
            <a:r>
              <a:rPr lang="en-US" sz="2800" dirty="0"/>
              <a:t> am </a:t>
            </a:r>
            <a:r>
              <a:rPr lang="en-US" sz="2800" dirty="0" err="1"/>
              <a:t>unrhyw</a:t>
            </a:r>
            <a:r>
              <a:rPr lang="en-US" sz="2800" dirty="0"/>
              <a:t> </a:t>
            </a:r>
            <a:r>
              <a:rPr lang="en-US" sz="2800" dirty="0" err="1"/>
              <a:t>ddigwyddiadau</a:t>
            </a:r>
            <a:r>
              <a:rPr lang="en-US" sz="2800" dirty="0"/>
              <a:t> </a:t>
            </a:r>
            <a:r>
              <a:rPr lang="en-US" sz="2800" dirty="0" err="1"/>
              <a:t>critigol</a:t>
            </a:r>
            <a:r>
              <a:rPr lang="en-US" sz="2800" dirty="0"/>
              <a:t> </a:t>
            </a:r>
            <a:r>
              <a:rPr lang="en-US" sz="2800" dirty="0" err="1"/>
              <a:t>rydych</a:t>
            </a:r>
            <a:r>
              <a:rPr lang="en-US" sz="2800" dirty="0"/>
              <a:t> </a:t>
            </a:r>
            <a:r>
              <a:rPr lang="en-US" sz="2800" dirty="0" err="1"/>
              <a:t>wedi'u</a:t>
            </a:r>
            <a:r>
              <a:rPr lang="en-US" sz="2800" dirty="0"/>
              <a:t> </a:t>
            </a:r>
            <a:r>
              <a:rPr lang="en-US" sz="2800" dirty="0" err="1"/>
              <a:t>harsylwi</a:t>
            </a:r>
            <a:r>
              <a:rPr lang="en-US" sz="2800" dirty="0"/>
              <a:t> o </a:t>
            </a:r>
            <a:r>
              <a:rPr lang="en-US" sz="2800" dirty="0" err="1"/>
              <a:t>fewn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addysgu</a:t>
            </a:r>
            <a:r>
              <a:rPr lang="en-US" sz="2800" dirty="0"/>
              <a:t>?  </a:t>
            </a:r>
            <a:r>
              <a:rPr lang="en-US" sz="2800" dirty="0" err="1"/>
              <a:t>Sut</a:t>
            </a:r>
            <a:r>
              <a:rPr lang="en-US" sz="2800" dirty="0"/>
              <a:t> y </a:t>
            </a:r>
            <a:r>
              <a:rPr lang="en-US" sz="2800" dirty="0" err="1"/>
              <a:t>gallech</a:t>
            </a:r>
            <a:r>
              <a:rPr lang="en-US" sz="2800" dirty="0"/>
              <a:t> chi </a:t>
            </a:r>
            <a:r>
              <a:rPr lang="en-US" sz="2800" dirty="0" err="1"/>
              <a:t>ddefnyddio'r</a:t>
            </a:r>
            <a:r>
              <a:rPr lang="en-US" sz="2800" dirty="0"/>
              <a:t> diagram </a:t>
            </a:r>
            <a:r>
              <a:rPr lang="en-US" sz="2800" dirty="0" err="1"/>
              <a:t>isod</a:t>
            </a:r>
            <a:r>
              <a:rPr lang="en-US" sz="2800" dirty="0"/>
              <a:t> i </a:t>
            </a:r>
            <a:r>
              <a:rPr lang="en-US" sz="2800" dirty="0" err="1"/>
              <a:t>wella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ymarfer</a:t>
            </a:r>
            <a:r>
              <a:rPr lang="en-US" sz="2800" dirty="0"/>
              <a:t>?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E9F2EB7-EF41-4760-A77F-9C3F1CFE46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08" t="26811" r="56354" b="45555"/>
          <a:stretch/>
        </p:blipFill>
        <p:spPr>
          <a:xfrm>
            <a:off x="2217146" y="3784600"/>
            <a:ext cx="7297430" cy="295101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1603386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21A80F-9C48-4532-AA0D-41F7B919E636}"/>
              </a:ext>
            </a:extLst>
          </p:cNvPr>
          <p:cNvSpPr txBox="1"/>
          <p:nvPr/>
        </p:nvSpPr>
        <p:spPr>
          <a:xfrm>
            <a:off x="935421" y="1639614"/>
            <a:ext cx="10657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17197-A5F7-4659-8AA4-A9BC65930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69" t="30345" r="32069" b="35479"/>
          <a:stretch/>
        </p:blipFill>
        <p:spPr>
          <a:xfrm>
            <a:off x="304800" y="1060928"/>
            <a:ext cx="9280634" cy="5347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B532E2-9092-49F9-9B55-1718D9C5B928}"/>
              </a:ext>
            </a:extLst>
          </p:cNvPr>
          <p:cNvSpPr txBox="1"/>
          <p:nvPr/>
        </p:nvSpPr>
        <p:spPr>
          <a:xfrm>
            <a:off x="9585434" y="4069799"/>
            <a:ext cx="2457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Source/</a:t>
            </a:r>
            <a:r>
              <a:rPr lang="en-GB" dirty="0" err="1">
                <a:solidFill>
                  <a:srgbClr val="FF0000"/>
                </a:solidFill>
              </a:rPr>
              <a:t>Ffynhonell</a:t>
            </a:r>
            <a:r>
              <a:rPr lang="en-GB" dirty="0">
                <a:solidFill>
                  <a:srgbClr val="FF0000"/>
                </a:solidFill>
              </a:rPr>
              <a:t>:  Grigg and Lewis, 2015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0B709387-08CB-424C-9CA9-280A985E502A}"/>
              </a:ext>
            </a:extLst>
          </p:cNvPr>
          <p:cNvSpPr/>
          <p:nvPr/>
        </p:nvSpPr>
        <p:spPr>
          <a:xfrm>
            <a:off x="9441180" y="306641"/>
            <a:ext cx="2319896" cy="3287897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8DA4A-4F53-423F-92C4-E56AA0860C78}"/>
              </a:ext>
            </a:extLst>
          </p:cNvPr>
          <p:cNvSpPr txBox="1"/>
          <p:nvPr/>
        </p:nvSpPr>
        <p:spPr>
          <a:xfrm>
            <a:off x="9441180" y="480060"/>
            <a:ext cx="21517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informative guide for the teaching profession – an easy read and well worth exploring! /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proffesiwn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– </a:t>
            </a:r>
            <a:r>
              <a:rPr lang="en-GB" dirty="0" err="1"/>
              <a:t>hawdd</a:t>
            </a:r>
            <a:r>
              <a:rPr lang="en-GB" dirty="0"/>
              <a:t> ei </a:t>
            </a:r>
            <a:r>
              <a:rPr lang="en-GB" dirty="0" err="1"/>
              <a:t>ddarllen</a:t>
            </a:r>
            <a:r>
              <a:rPr lang="en-GB" dirty="0"/>
              <a:t> ac yn </a:t>
            </a:r>
            <a:r>
              <a:rPr lang="en-GB" dirty="0" err="1"/>
              <a:t>werth</a:t>
            </a:r>
            <a:r>
              <a:rPr lang="en-GB" dirty="0"/>
              <a:t> ei </a:t>
            </a:r>
            <a:r>
              <a:rPr lang="en-GB" dirty="0" err="1"/>
              <a:t>archwilio</a:t>
            </a:r>
            <a:r>
              <a:rPr lang="en-GB" dirty="0"/>
              <a:t>!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D728B8-9B3D-4D36-BD9E-221C041A51C6}"/>
              </a:ext>
            </a:extLst>
          </p:cNvPr>
          <p:cNvSpPr/>
          <p:nvPr/>
        </p:nvSpPr>
        <p:spPr>
          <a:xfrm>
            <a:off x="9527627" y="4775876"/>
            <a:ext cx="22912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https://dera.ioe.ac.uk/24313/2/150814-effective-use-of-data-en_Redacted.pdf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729980-5241-4851-A18B-EEEC535282BF}"/>
              </a:ext>
            </a:extLst>
          </p:cNvPr>
          <p:cNvSpPr txBox="1"/>
          <p:nvPr/>
        </p:nvSpPr>
        <p:spPr>
          <a:xfrm>
            <a:off x="136849" y="237815"/>
            <a:ext cx="10867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Arsylwi</a:t>
            </a:r>
            <a:r>
              <a:rPr lang="en-GB" sz="3600" b="1" dirty="0"/>
              <a:t> - </a:t>
            </a:r>
            <a:r>
              <a:rPr lang="en-GB" sz="3600" b="1" dirty="0" err="1"/>
              <a:t>crynodeb</a:t>
            </a:r>
            <a:r>
              <a:rPr lang="en-GB" sz="3600" b="1"/>
              <a:t> / Observation </a:t>
            </a:r>
            <a:r>
              <a:rPr lang="en-GB" sz="3600" b="1" dirty="0"/>
              <a:t>– </a:t>
            </a:r>
            <a:r>
              <a:rPr lang="en-GB" sz="3600" b="1"/>
              <a:t>summary 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443438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C0C36A-1B3C-4858-86D6-7CDC987949A8}"/>
              </a:ext>
            </a:extLst>
          </p:cNvPr>
          <p:cNvSpPr txBox="1"/>
          <p:nvPr/>
        </p:nvSpPr>
        <p:spPr>
          <a:xfrm>
            <a:off x="771786" y="265458"/>
            <a:ext cx="10821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Cyflwyniad i Raddfa Leuven</a:t>
            </a:r>
            <a:r>
              <a:rPr lang="en-GB" sz="3200" dirty="0"/>
              <a:t> / </a:t>
            </a:r>
            <a:r>
              <a:rPr lang="en-GB" sz="3200" b="1" dirty="0">
                <a:solidFill>
                  <a:srgbClr val="00B0F0"/>
                </a:solidFill>
              </a:rPr>
              <a:t>Introduction to the Leuven Scale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50B5D7-17D7-4CBD-A5D9-6EB46251DE89}"/>
              </a:ext>
            </a:extLst>
          </p:cNvPr>
          <p:cNvSpPr/>
          <p:nvPr/>
        </p:nvSpPr>
        <p:spPr>
          <a:xfrm>
            <a:off x="771786" y="850233"/>
            <a:ext cx="11199495" cy="726352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/>
              <a:t>Wedi ei harloesi’n gyntaf gan Ferre Laevers a’i dîm ym Mhrifysgol Leuven yng Ngwlad Belg, mae Graddfa Leuven yn eich helpu i ddeall pa mor astud a chyfforddus yw plant mewn lleoliad.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First pioneered by Ferre Laevers and his team at Leuven University in Belgium, the Leuven Scales help you to understand how focused and comfortable children are in the setting.</a:t>
            </a:r>
          </a:p>
          <a:p>
            <a:endParaRPr lang="en-US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Yn ôl Laevers, mae lefelau uchel o lesiant a chynhwysiant yn gadael i blant brofi dysgu dwys. Mae plentyn hapus a chynwysedig yn un a all brofi’r byd yn y ffordd lawnaf. 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According to Laevers, high levels of both well-being and involvement allow children to experience deep learning. A happy, involved child is one who can experience the world at its fullest. </a:t>
            </a:r>
          </a:p>
          <a:p>
            <a:endParaRPr lang="en-US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Mae llesiant yn canolbwyntio ar y graddau y mae disgyblion yn teimlo’n gyfforddus, ac yn dangos bywiogrwydd a hunan-hyder. Mae’n elfen hanfodol o ddeallusrwydd emosiynol ac iechyd meddwl da.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Well-being focuses on the extent to which pupils feel at ease, act spontaneously, show vitality and self-confidence. It is a crucial component of emotional intelligence and good mental health.</a:t>
            </a:r>
          </a:p>
          <a:p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120A20"/>
              </a:solidFill>
              <a:latin typeface="La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61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5C149-283A-4758-9162-B269F3D67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576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9D0145-E2C9-2499-84BB-E4A591368FCB}"/>
              </a:ext>
            </a:extLst>
          </p:cNvPr>
          <p:cNvSpPr txBox="1"/>
          <p:nvPr/>
        </p:nvSpPr>
        <p:spPr>
          <a:xfrm>
            <a:off x="4675632" y="5419344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The Leuven Scale for Early Years : What Should Childcare Providers Know (cheqdin.com)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60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61422E-BEA8-474F-BA48-6F2B6E20C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4960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31E7EBE-3BD2-4F30-9E76-898770604EA8}"/>
              </a:ext>
            </a:extLst>
          </p:cNvPr>
          <p:cNvSpPr/>
          <p:nvPr/>
        </p:nvSpPr>
        <p:spPr>
          <a:xfrm>
            <a:off x="388882" y="1437394"/>
            <a:ext cx="11414235" cy="477053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Bod yn agored ac yn dderbyngar</a:t>
            </a:r>
            <a:r>
              <a:rPr lang="cy-GB" dirty="0"/>
              <a:t> – yn barod i dderbyn yr amgylchedd o’u cwmpas ac yn agored i sefyllfaoedd newydd â diddordeb allanol</a:t>
            </a:r>
            <a:endParaRPr lang="en-US" b="1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Openness and receptivity</a:t>
            </a:r>
            <a:r>
              <a:rPr lang="en-US" sz="2000" dirty="0">
                <a:solidFill>
                  <a:srgbClr val="00B0F0"/>
                </a:solidFill>
              </a:rPr>
              <a:t> – receptive to the environment around them and open to new situations and external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Hyblygrwydd</a:t>
            </a:r>
            <a:r>
              <a:rPr lang="cy-GB" dirty="0"/>
              <a:t> – yn addasu’n gyflym, yn enwedig mewn sefyllfaoedd newydd neu wahanol. Gallant symud ymlaen o broblemau yn gyflym ac ystyried dewisiadau eraill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Flexibility</a:t>
            </a:r>
            <a:r>
              <a:rPr lang="en-US" sz="2000" dirty="0">
                <a:solidFill>
                  <a:srgbClr val="00B0F0"/>
                </a:solidFill>
              </a:rPr>
              <a:t> – adapt easily, especially in new or different situations. They can quickly move on from problems and consider alternatives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Hunan-hyder a hunan-barch</a:t>
            </a:r>
            <a:r>
              <a:rPr lang="cy-GB" dirty="0"/>
              <a:t> – yn dangos hyder ac yn gallu mynegi eu hunain yn dda. Gyda’r gallu i fynd i’r afael â heriau newydd a mentro methiant, heb adael iddynt effeithio ar eu synnwyr o hunanwerth.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Self-confidence and self-esteem</a:t>
            </a:r>
            <a:r>
              <a:rPr lang="en-US" sz="2000" dirty="0">
                <a:solidFill>
                  <a:srgbClr val="00B0F0"/>
                </a:solidFill>
              </a:rPr>
              <a:t> – display confidence and can express themselves well. Can tackle new challenges and risk failure, not letting them affect their sense of self-worth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Mwynhad heb gyfyngiadau</a:t>
            </a:r>
            <a:r>
              <a:rPr lang="cy-GB" dirty="0"/>
              <a:t> – Maent yn dangos gwir fwynhad, ac i’w gweld yn hapus yn gyffredinol. Maent yn deall y rheolau ac yn dal i fynegi eu hapusrwydd drwy wenu neu fwmian yn dawel. 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Enjoyment without restraints</a:t>
            </a:r>
            <a:r>
              <a:rPr lang="en-US" sz="2000" dirty="0">
                <a:solidFill>
                  <a:srgbClr val="00B0F0"/>
                </a:solidFill>
              </a:rPr>
              <a:t> – They are showing genuine enjoyment, and seem generally happy. They understand rules and still express their happiness with smiling or humming quietly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51D25-8DB8-40A3-B996-D63ECCD1F29C}"/>
              </a:ext>
            </a:extLst>
          </p:cNvPr>
          <p:cNvSpPr txBox="1"/>
          <p:nvPr/>
        </p:nvSpPr>
        <p:spPr>
          <a:xfrm>
            <a:off x="546201" y="255626"/>
            <a:ext cx="11099598" cy="104644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3000" b="1" dirty="0"/>
              <a:t>Arwyddion posib o les a chyfranogiad?</a:t>
            </a:r>
            <a:endParaRPr lang="en-GB" sz="3000" dirty="0"/>
          </a:p>
          <a:p>
            <a:r>
              <a:rPr lang="en-GB" sz="3000" b="1" dirty="0">
                <a:solidFill>
                  <a:srgbClr val="00B0F0"/>
                </a:solidFill>
              </a:rPr>
              <a:t>Possible signs of wellbeing and involvement?  </a:t>
            </a:r>
          </a:p>
        </p:txBody>
      </p:sp>
    </p:spTree>
    <p:extLst>
      <p:ext uri="{BB962C8B-B14F-4D97-AF65-F5344CB8AC3E}">
        <p14:creationId xmlns:p14="http://schemas.microsoft.com/office/powerpoint/2010/main" val="248625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BE6B3B9-739E-490E-BFA6-2610FA2C7352}"/>
              </a:ext>
            </a:extLst>
          </p:cNvPr>
          <p:cNvSpPr txBox="1"/>
          <p:nvPr/>
        </p:nvSpPr>
        <p:spPr>
          <a:xfrm>
            <a:off x="9659997" y="5604603"/>
            <a:ext cx="2335669" cy="1144642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b="1" dirty="0"/>
              <a:t>Rhoi cynnig ar Raddfa Leuven </a:t>
            </a:r>
            <a:endParaRPr lang="en-GB" dirty="0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dirty="0">
                <a:ea typeface="+mj-ea"/>
                <a:cs typeface="+mj-cs"/>
              </a:rPr>
              <a:t>Trying out the Leuven Scale </a:t>
            </a:r>
          </a:p>
        </p:txBody>
      </p:sp>
      <p:pic>
        <p:nvPicPr>
          <p:cNvPr id="2" name="Picture 1" descr="A white and orange business card&#10;&#10;Description automatically generated">
            <a:extLst>
              <a:ext uri="{FF2B5EF4-FFF2-40B4-BE49-F238E27FC236}">
                <a16:creationId xmlns:a16="http://schemas.microsoft.com/office/drawing/2014/main" id="{673D2F05-C744-C388-DFCA-3D38D3AB20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46"/>
            <a:ext cx="12192000" cy="54941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AD926B-E7D0-3672-99DE-1387A13D6933}"/>
              </a:ext>
            </a:extLst>
          </p:cNvPr>
          <p:cNvSpPr txBox="1"/>
          <p:nvPr/>
        </p:nvSpPr>
        <p:spPr>
          <a:xfrm>
            <a:off x="1078992" y="5675376"/>
            <a:ext cx="5864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4"/>
              </a:rPr>
              <a:t>https://youtu.be/8l4n-aXfeKQ?si=0VzxBDXF5ECe_IiB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4235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FE5E1AD-78A0-4723-BAAF-BCA93F494A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6244325"/>
              </p:ext>
            </p:extLst>
          </p:nvPr>
        </p:nvGraphicFramePr>
        <p:xfrm>
          <a:off x="217169" y="959821"/>
          <a:ext cx="11578764" cy="5734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9382">
                  <a:extLst>
                    <a:ext uri="{9D8B030D-6E8A-4147-A177-3AD203B41FA5}">
                      <a16:colId xmlns:a16="http://schemas.microsoft.com/office/drawing/2014/main" val="744820328"/>
                    </a:ext>
                  </a:extLst>
                </a:gridCol>
                <a:gridCol w="5789382">
                  <a:extLst>
                    <a:ext uri="{9D8B030D-6E8A-4147-A177-3AD203B41FA5}">
                      <a16:colId xmlns:a16="http://schemas.microsoft.com/office/drawing/2014/main" val="433621791"/>
                    </a:ext>
                  </a:extLst>
                </a:gridCol>
              </a:tblGrid>
              <a:tr h="571799">
                <a:tc>
                  <a:txBody>
                    <a:bodyPr/>
                    <a:lstStyle/>
                    <a:p>
                      <a:r>
                        <a:rPr lang="en-GB" sz="2800" dirty="0" err="1"/>
                        <a:t>Manteision</a:t>
                      </a:r>
                      <a:endParaRPr lang="en-GB" sz="2800" dirty="0"/>
                    </a:p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Anfanteision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1297191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pl-PL" sz="2600" dirty="0">
                          <a:latin typeface="+mn-lt"/>
                        </a:rPr>
                        <a:t>Defnyddiol i wneud asesiadau o blant a dargedir rydych yn pryderu am</a:t>
                      </a:r>
                      <a:r>
                        <a:rPr lang="en-GB" sz="2600" dirty="0" err="1">
                          <a:latin typeface="+mn-lt"/>
                        </a:rPr>
                        <a:t>danynt</a:t>
                      </a:r>
                      <a:endParaRPr lang="pl-PL" sz="26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 err="1">
                          <a:latin typeface="+mn-lt"/>
                        </a:rPr>
                        <a:t>Nid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yw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arsylwi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unwaith</a:t>
                      </a:r>
                      <a:r>
                        <a:rPr lang="en-GB" sz="2600" dirty="0">
                          <a:latin typeface="+mn-lt"/>
                        </a:rPr>
                        <a:t> yn </a:t>
                      </a:r>
                      <a:r>
                        <a:rPr lang="en-GB" sz="2600" dirty="0" err="1">
                          <a:latin typeface="+mn-lt"/>
                        </a:rPr>
                        <a:t>unig</a:t>
                      </a:r>
                      <a:r>
                        <a:rPr lang="en-GB" sz="2600" dirty="0">
                          <a:latin typeface="+mn-lt"/>
                        </a:rPr>
                        <a:t> yn </a:t>
                      </a:r>
                      <a:r>
                        <a:rPr lang="en-GB" sz="2600" dirty="0" err="1">
                          <a:latin typeface="+mn-lt"/>
                        </a:rPr>
                        <a:t>ddigon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wrth</a:t>
                      </a:r>
                      <a:r>
                        <a:rPr lang="en-GB" sz="2600" dirty="0">
                          <a:latin typeface="+mn-lt"/>
                        </a:rPr>
                        <a:t> i </a:t>
                      </a:r>
                      <a:r>
                        <a:rPr lang="en-GB" sz="2600" dirty="0" err="1">
                          <a:latin typeface="+mn-lt"/>
                        </a:rPr>
                        <a:t>blant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newid</a:t>
                      </a:r>
                      <a:r>
                        <a:rPr lang="en-GB" sz="2600" dirty="0">
                          <a:latin typeface="+mn-lt"/>
                        </a:rPr>
                        <a:t> dros </a:t>
                      </a:r>
                      <a:r>
                        <a:rPr lang="en-GB" sz="2600" dirty="0" err="1">
                          <a:latin typeface="+mn-lt"/>
                        </a:rPr>
                        <a:t>amser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839304"/>
                  </a:ext>
                </a:extLst>
              </a:tr>
              <a:tr h="3021629">
                <a:tc>
                  <a:txBody>
                    <a:bodyPr/>
                    <a:lstStyle/>
                    <a:p>
                      <a:r>
                        <a:rPr lang="en-US" sz="2600" dirty="0">
                          <a:latin typeface="+mn-lt"/>
                        </a:rPr>
                        <a:t>Mae </a:t>
                      </a:r>
                      <a:r>
                        <a:rPr lang="en-US" sz="2600" dirty="0" err="1">
                          <a:latin typeface="+mn-lt"/>
                        </a:rPr>
                        <a:t>arsylwi</a:t>
                      </a:r>
                      <a:r>
                        <a:rPr lang="en-US" sz="2600" dirty="0">
                          <a:latin typeface="+mn-lt"/>
                        </a:rPr>
                        <a:t> ac </a:t>
                      </a:r>
                      <a:r>
                        <a:rPr lang="en-US" sz="2600" dirty="0" err="1">
                          <a:latin typeface="+mn-lt"/>
                        </a:rPr>
                        <a:t>asesu</a:t>
                      </a:r>
                      <a:r>
                        <a:rPr lang="en-US" sz="2600" dirty="0">
                          <a:latin typeface="+mn-lt"/>
                        </a:rPr>
                        <a:t> yn </a:t>
                      </a:r>
                      <a:r>
                        <a:rPr lang="en-US" sz="2600" dirty="0" err="1">
                          <a:latin typeface="+mn-lt"/>
                        </a:rPr>
                        <a:t>rhan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allweddol</a:t>
                      </a:r>
                      <a:r>
                        <a:rPr lang="en-US" sz="2600" dirty="0">
                          <a:latin typeface="+mn-lt"/>
                        </a:rPr>
                        <a:t> o</a:t>
                      </a:r>
                      <a:r>
                        <a:rPr lang="en-US" sz="2600" baseline="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raddfeydd</a:t>
                      </a:r>
                      <a:r>
                        <a:rPr lang="en-US" sz="2600" dirty="0">
                          <a:latin typeface="+mn-lt"/>
                        </a:rPr>
                        <a:t> Leuven. </a:t>
                      </a:r>
                      <a:r>
                        <a:rPr lang="en-US" sz="2600" dirty="0" err="1">
                          <a:latin typeface="+mn-lt"/>
                        </a:rPr>
                        <a:t>Bydd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eu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gwneud</a:t>
                      </a:r>
                      <a:r>
                        <a:rPr lang="en-US" sz="2600" dirty="0">
                          <a:latin typeface="+mn-lt"/>
                        </a:rPr>
                        <a:t> yn </a:t>
                      </a:r>
                      <a:r>
                        <a:rPr lang="en-US" sz="2600" dirty="0" err="1">
                          <a:latin typeface="+mn-lt"/>
                        </a:rPr>
                        <a:t>rhan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o'ch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ymarfer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adfyfyriol</a:t>
                      </a:r>
                      <a:r>
                        <a:rPr lang="en-US" sz="2600" dirty="0">
                          <a:latin typeface="+mn-lt"/>
                        </a:rPr>
                        <a:t> yn </a:t>
                      </a:r>
                      <a:r>
                        <a:rPr lang="en-US" sz="2600" dirty="0" err="1">
                          <a:latin typeface="+mn-lt"/>
                        </a:rPr>
                        <a:t>rhoi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dealltwriaeth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llawer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dyfnach</a:t>
                      </a:r>
                      <a:r>
                        <a:rPr lang="en-US" sz="2600" dirty="0">
                          <a:latin typeface="+mn-lt"/>
                        </a:rPr>
                        <a:t> i chi </a:t>
                      </a:r>
                      <a:r>
                        <a:rPr lang="en-US" sz="2600" dirty="0" err="1">
                          <a:latin typeface="+mn-lt"/>
                        </a:rPr>
                        <a:t>o'r</a:t>
                      </a:r>
                      <a:r>
                        <a:rPr lang="en-US" sz="2600" dirty="0">
                          <a:latin typeface="+mn-lt"/>
                        </a:rPr>
                        <a:t> plant </a:t>
                      </a:r>
                      <a:r>
                        <a:rPr lang="en-US" sz="2600" dirty="0" err="1">
                          <a:latin typeface="+mn-lt"/>
                        </a:rPr>
                        <a:t>rydych</a:t>
                      </a:r>
                      <a:r>
                        <a:rPr lang="en-US" sz="2600" dirty="0">
                          <a:latin typeface="+mn-lt"/>
                        </a:rPr>
                        <a:t> yn </a:t>
                      </a:r>
                      <a:r>
                        <a:rPr lang="en-US" sz="2600" dirty="0" err="1">
                          <a:latin typeface="+mn-lt"/>
                        </a:rPr>
                        <a:t>gofalu</a:t>
                      </a:r>
                      <a:r>
                        <a:rPr lang="en-US" sz="2600" dirty="0">
                          <a:latin typeface="+mn-lt"/>
                        </a:rPr>
                        <a:t> </a:t>
                      </a:r>
                      <a:r>
                        <a:rPr lang="en-US" sz="2600" dirty="0" err="1">
                          <a:latin typeface="+mn-lt"/>
                        </a:rPr>
                        <a:t>amdanynt</a:t>
                      </a:r>
                      <a:r>
                        <a:rPr lang="en-US" sz="2600" dirty="0">
                          <a:latin typeface="+mn-lt"/>
                        </a:rPr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“If we’ve got well-being, we’ve got the lot,”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dywed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Laevers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...gall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plentyn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hapus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fynd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ymlaen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thasgau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pheidio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byth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pheri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unrhyw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broblemau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yw'n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golygu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bod yn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cael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herio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gyfleoedd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ffocws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761639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+mn-lt"/>
                        </a:rPr>
                        <a:t>Gall </a:t>
                      </a:r>
                      <a:r>
                        <a:rPr lang="en-GB" sz="2600" dirty="0" err="1">
                          <a:latin typeface="+mn-lt"/>
                        </a:rPr>
                        <a:t>newid</a:t>
                      </a:r>
                      <a:r>
                        <a:rPr lang="en-GB" sz="2600" dirty="0">
                          <a:latin typeface="+mn-lt"/>
                        </a:rPr>
                        <a:t> yr </a:t>
                      </a:r>
                      <a:r>
                        <a:rPr lang="en-GB" sz="2600" dirty="0" err="1">
                          <a:latin typeface="+mn-lt"/>
                        </a:rPr>
                        <a:t>amgylchedd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dysgu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mewn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ymateb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i'ch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canfyddiadau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 err="1">
                          <a:latin typeface="+mn-lt"/>
                        </a:rPr>
                        <a:t>Perygl</a:t>
                      </a:r>
                      <a:r>
                        <a:rPr lang="en-GB" sz="2600" dirty="0">
                          <a:latin typeface="+mn-lt"/>
                        </a:rPr>
                        <a:t> o </a:t>
                      </a:r>
                      <a:r>
                        <a:rPr lang="en-GB" sz="2600" dirty="0" err="1">
                          <a:latin typeface="+mn-lt"/>
                        </a:rPr>
                        <a:t>ddod</a:t>
                      </a:r>
                      <a:r>
                        <a:rPr lang="en-GB" sz="2600" dirty="0">
                          <a:latin typeface="+mn-lt"/>
                        </a:rPr>
                        <a:t> yn '</a:t>
                      </a:r>
                      <a:r>
                        <a:rPr lang="en-GB" sz="2600" dirty="0" err="1">
                          <a:latin typeface="+mn-lt"/>
                        </a:rPr>
                        <a:t>rhestr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wirio</a:t>
                      </a:r>
                      <a:r>
                        <a:rPr lang="en-GB" sz="2600" dirty="0">
                          <a:latin typeface="+mn-lt"/>
                        </a:rPr>
                        <a:t>' </a:t>
                      </a:r>
                      <a:r>
                        <a:rPr lang="en-GB" sz="2600" dirty="0" err="1">
                          <a:latin typeface="+mn-lt"/>
                        </a:rPr>
                        <a:t>arall</a:t>
                      </a:r>
                      <a:r>
                        <a:rPr lang="en-GB" sz="2600" dirty="0">
                          <a:latin typeface="+mn-lt"/>
                        </a:rPr>
                        <a:t> yn </a:t>
                      </a:r>
                      <a:r>
                        <a:rPr lang="en-GB" sz="2600" dirty="0" err="1">
                          <a:latin typeface="+mn-lt"/>
                        </a:rPr>
                        <a:t>eich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  <a:r>
                        <a:rPr lang="en-GB" sz="2600" dirty="0" err="1">
                          <a:latin typeface="+mn-lt"/>
                        </a:rPr>
                        <a:t>arsylwadau</a:t>
                      </a:r>
                      <a:r>
                        <a:rPr lang="en-GB" sz="2600" dirty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7178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68E7E84-E1B0-484E-83A7-5359CC6D4F58}"/>
              </a:ext>
            </a:extLst>
          </p:cNvPr>
          <p:cNvSpPr txBox="1"/>
          <p:nvPr/>
        </p:nvSpPr>
        <p:spPr>
          <a:xfrm>
            <a:off x="872358" y="128824"/>
            <a:ext cx="108217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err="1"/>
              <a:t>Gwerthusiad</a:t>
            </a:r>
            <a:r>
              <a:rPr lang="en-GB" sz="4800" b="1" dirty="0"/>
              <a:t> </a:t>
            </a:r>
            <a:r>
              <a:rPr lang="en-GB" sz="4800" b="1" dirty="0" err="1"/>
              <a:t>o'r</a:t>
            </a:r>
            <a:r>
              <a:rPr lang="en-GB" sz="4800" b="1" dirty="0"/>
              <a:t> </a:t>
            </a:r>
            <a:r>
              <a:rPr lang="en-GB" sz="4800" b="1" dirty="0" err="1"/>
              <a:t>raddfa</a:t>
            </a:r>
            <a:r>
              <a:rPr lang="en-GB" sz="4800" b="1" dirty="0"/>
              <a:t> Leuven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4481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26B16D-1EE8-4346-9DCC-DC19DED0B20C}"/>
              </a:ext>
            </a:extLst>
          </p:cNvPr>
          <p:cNvSpPr txBox="1"/>
          <p:nvPr/>
        </p:nvSpPr>
        <p:spPr>
          <a:xfrm>
            <a:off x="294685" y="341209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6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Tasg Gyfeiriol 6 </a:t>
            </a:r>
            <a:endParaRPr kumimoji="0" lang="en-GB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Directed Task 6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8CE661-3A0D-4F10-8E82-7E00EE0A9E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86" r="679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C6C068-B822-482A-B0D0-483E07A8DE1B}"/>
              </a:ext>
            </a:extLst>
          </p:cNvPr>
          <p:cNvSpPr txBox="1"/>
          <p:nvPr/>
        </p:nvSpPr>
        <p:spPr>
          <a:xfrm>
            <a:off x="449426" y="2133828"/>
            <a:ext cx="604967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Darllenwch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Walker and Solvason (2014), Success with your early years research project.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 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London: Sage.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  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	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Chapter 1 – Considering your research question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Crewch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ddrafft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cyntaf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o'ch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cwestiwn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</a:t>
            </a:r>
            <a:r>
              <a:rPr lang="en-US" sz="3200" dirty="0" err="1">
                <a:solidFill>
                  <a:srgbClr val="FFFF00"/>
                </a:solidFill>
                <a:latin typeface="Calibri" panose="020F0502020204030204"/>
              </a:rPr>
              <a:t>ymchwil</a:t>
            </a: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 (CY) </a:t>
            </a:r>
            <a:endParaRPr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6706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1B3B3274-049E-4563-A876-31D240B6D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764" y="282864"/>
            <a:ext cx="4983017" cy="622299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064086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EC4D8C6-9B2E-4D21-94DE-7B12C1F187A8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62E20B01-3CEE-4064-A91A-5BA8D52647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8DFA1F5-CC53-4B68-8089-D24B64BC28F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2616</Words>
  <Application>Microsoft Office PowerPoint</Application>
  <PresentationFormat>Widescreen</PresentationFormat>
  <Paragraphs>236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Lato</vt:lpstr>
      <vt:lpstr>Roboto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Lisa Regan</cp:lastModifiedBy>
  <cp:revision>56</cp:revision>
  <dcterms:created xsi:type="dcterms:W3CDTF">2020-03-17T14:13:00Z</dcterms:created>
  <dcterms:modified xsi:type="dcterms:W3CDTF">2024-01-26T13:51:52Z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