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252991-B8B5-4846-8ECB-13C4E89C1F27}"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3167181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252991-B8B5-4846-8ECB-13C4E89C1F27}"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4220010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4043686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252991-B8B5-4846-8ECB-13C4E89C1F27}"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930686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252991-B8B5-4846-8ECB-13C4E89C1F27}" type="datetimeFigureOut">
              <a:rPr lang="en-GB" smtClean="0"/>
              <a:t>13/03/2020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3443469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252991-B8B5-4846-8ECB-13C4E89C1F27}" type="datetimeFigureOut">
              <a:rPr lang="en-GB" smtClean="0"/>
              <a:t>13/03/2020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190412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252991-B8B5-4846-8ECB-13C4E89C1F27}" type="datetimeFigureOut">
              <a:rPr lang="en-GB" smtClean="0"/>
              <a:t>13/03/2020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818899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252991-B8B5-4846-8ECB-13C4E89C1F27}"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426963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252991-B8B5-4846-8ECB-13C4E89C1F27}"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3039074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282556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404320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249028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29346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30981097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252991-B8B5-4846-8ECB-13C4E89C1F27}"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3055304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252991-B8B5-4846-8ECB-13C4E89C1F27}"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2466492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252991-B8B5-4846-8ECB-13C4E89C1F27}" type="datetimeFigureOut">
              <a:rPr lang="en-GB" smtClean="0"/>
              <a:t>13/03/2020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390A97-0454-4A4E-AC5F-33E981B25726}" type="slidenum">
              <a:rPr lang="en-GB" smtClean="0"/>
              <a:t>‹#›</a:t>
            </a:fld>
            <a:endParaRPr lang="en-GB"/>
          </a:p>
        </p:txBody>
      </p:sp>
    </p:spTree>
    <p:extLst>
      <p:ext uri="{BB962C8B-B14F-4D97-AF65-F5344CB8AC3E}">
        <p14:creationId xmlns:p14="http://schemas.microsoft.com/office/powerpoint/2010/main" val="6482817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B4B52-7B2E-46DF-A917-815166C6A9D3}"/>
              </a:ext>
            </a:extLst>
          </p:cNvPr>
          <p:cNvSpPr>
            <a:spLocks noGrp="1"/>
          </p:cNvSpPr>
          <p:nvPr>
            <p:ph type="ctrTitle"/>
          </p:nvPr>
        </p:nvSpPr>
        <p:spPr/>
        <p:txBody>
          <a:bodyPr/>
          <a:lstStyle/>
          <a:p>
            <a:r>
              <a:rPr lang="en-GB" sz="4000" dirty="0"/>
              <a:t>A critical perspective of ASDA in relation to its CRM, Ethics, Sustainability &amp; Quality Policies &amp; Operation</a:t>
            </a:r>
          </a:p>
        </p:txBody>
      </p:sp>
      <p:sp>
        <p:nvSpPr>
          <p:cNvPr id="3" name="Subtitle 2">
            <a:extLst>
              <a:ext uri="{FF2B5EF4-FFF2-40B4-BE49-F238E27FC236}">
                <a16:creationId xmlns:a16="http://schemas.microsoft.com/office/drawing/2014/main" id="{068C56EA-26F4-4960-B83B-FDA61FE08222}"/>
              </a:ext>
            </a:extLst>
          </p:cNvPr>
          <p:cNvSpPr>
            <a:spLocks noGrp="1"/>
          </p:cNvSpPr>
          <p:nvPr>
            <p:ph type="subTitle" idx="1"/>
          </p:nvPr>
        </p:nvSpPr>
        <p:spPr/>
        <p:txBody>
          <a:bodyPr/>
          <a:lstStyle/>
          <a:p>
            <a:r>
              <a:rPr lang="en-GB" dirty="0"/>
              <a:t>Rubeenaz Begum-1709395</a:t>
            </a:r>
          </a:p>
          <a:p>
            <a:r>
              <a:rPr lang="en-GB" dirty="0"/>
              <a:t>Lecturer- Dr Olu </a:t>
            </a:r>
            <a:r>
              <a:rPr lang="en-GB" dirty="0" err="1"/>
              <a:t>Adegbite</a:t>
            </a:r>
            <a:r>
              <a:rPr lang="en-GB" dirty="0"/>
              <a:t> </a:t>
            </a:r>
          </a:p>
        </p:txBody>
      </p:sp>
      <p:pic>
        <p:nvPicPr>
          <p:cNvPr id="1026" name="Picture 2" descr="Image result for asda logo">
            <a:extLst>
              <a:ext uri="{FF2B5EF4-FFF2-40B4-BE49-F238E27FC236}">
                <a16:creationId xmlns:a16="http://schemas.microsoft.com/office/drawing/2014/main" id="{2B784F7C-FF65-45D5-8AA7-4C911F9259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98" y="3429000"/>
            <a:ext cx="5903742" cy="3036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0413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E38D2-040C-4981-8BBD-0F4110E032F5}"/>
              </a:ext>
            </a:extLst>
          </p:cNvPr>
          <p:cNvSpPr>
            <a:spLocks noGrp="1"/>
          </p:cNvSpPr>
          <p:nvPr>
            <p:ph type="title"/>
          </p:nvPr>
        </p:nvSpPr>
        <p:spPr/>
        <p:txBody>
          <a:bodyPr>
            <a:normAutofit/>
          </a:bodyPr>
          <a:lstStyle/>
          <a:p>
            <a:pPr algn="ctr"/>
            <a:r>
              <a:rPr lang="en-GB" sz="6600" dirty="0"/>
              <a:t>Introduction </a:t>
            </a:r>
          </a:p>
        </p:txBody>
      </p:sp>
      <p:sp>
        <p:nvSpPr>
          <p:cNvPr id="3" name="Content Placeholder 2">
            <a:extLst>
              <a:ext uri="{FF2B5EF4-FFF2-40B4-BE49-F238E27FC236}">
                <a16:creationId xmlns:a16="http://schemas.microsoft.com/office/drawing/2014/main" id="{BE30B3B0-D5CB-44D5-B1A2-83025EEEC9B7}"/>
              </a:ext>
            </a:extLst>
          </p:cNvPr>
          <p:cNvSpPr>
            <a:spLocks noGrp="1"/>
          </p:cNvSpPr>
          <p:nvPr>
            <p:ph idx="1"/>
          </p:nvPr>
        </p:nvSpPr>
        <p:spPr/>
        <p:txBody>
          <a:bodyPr>
            <a:noAutofit/>
          </a:bodyPr>
          <a:lstStyle/>
          <a:p>
            <a:pPr algn="just"/>
            <a:r>
              <a:rPr lang="en-GB" sz="2800" dirty="0"/>
              <a:t>The supermarket industry in the UK is highly competitive,  all supermarkets ensure they are promoting products and providing good deals to win customers over. As well as giving them the best promotions to increase their sales and gaining good customer experiences. </a:t>
            </a:r>
          </a:p>
        </p:txBody>
      </p:sp>
    </p:spTree>
    <p:extLst>
      <p:ext uri="{BB962C8B-B14F-4D97-AF65-F5344CB8AC3E}">
        <p14:creationId xmlns:p14="http://schemas.microsoft.com/office/powerpoint/2010/main" val="1960187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92C65-138B-499F-9088-BFFB65E2A104}"/>
              </a:ext>
            </a:extLst>
          </p:cNvPr>
          <p:cNvSpPr>
            <a:spLocks noGrp="1"/>
          </p:cNvSpPr>
          <p:nvPr>
            <p:ph type="title"/>
          </p:nvPr>
        </p:nvSpPr>
        <p:spPr/>
        <p:txBody>
          <a:bodyPr>
            <a:normAutofit fontScale="90000"/>
          </a:bodyPr>
          <a:lstStyle/>
          <a:p>
            <a:r>
              <a:rPr lang="en-GB" b="1" u="sng" dirty="0"/>
              <a:t>Customer experience based on ethical and sustainability</a:t>
            </a:r>
            <a:br>
              <a:rPr lang="en-GB" dirty="0"/>
            </a:br>
            <a:endParaRPr lang="en-GB" dirty="0"/>
          </a:p>
        </p:txBody>
      </p:sp>
      <p:sp>
        <p:nvSpPr>
          <p:cNvPr id="3" name="Content Placeholder 2">
            <a:extLst>
              <a:ext uri="{FF2B5EF4-FFF2-40B4-BE49-F238E27FC236}">
                <a16:creationId xmlns:a16="http://schemas.microsoft.com/office/drawing/2014/main" id="{93A4705F-23A3-4E99-9BCB-DB790920BC7A}"/>
              </a:ext>
            </a:extLst>
          </p:cNvPr>
          <p:cNvSpPr>
            <a:spLocks noGrp="1"/>
          </p:cNvSpPr>
          <p:nvPr>
            <p:ph idx="1"/>
          </p:nvPr>
        </p:nvSpPr>
        <p:spPr>
          <a:xfrm>
            <a:off x="677334" y="2001565"/>
            <a:ext cx="8596668" cy="3880773"/>
          </a:xfrm>
        </p:spPr>
        <p:txBody>
          <a:bodyPr>
            <a:noAutofit/>
          </a:bodyPr>
          <a:lstStyle/>
          <a:p>
            <a:pPr algn="just"/>
            <a:r>
              <a:rPr lang="en-GB" sz="2400" dirty="0"/>
              <a:t>Ethical- Ethical means that there are moral principles that manage a company's ways with its customers, potential customers and previous customers. They are based on a specific set of values relating to the question of what is “right” or what is “wrong.”</a:t>
            </a:r>
          </a:p>
          <a:p>
            <a:pPr algn="just"/>
            <a:r>
              <a:rPr lang="en-GB" sz="2400" dirty="0"/>
              <a:t>Sustainability-  To be sustainable it means to understand a better experience of what is required to understand not only where opportunities lie, but also the plan limitations involved. For example the growth of  “green” consumer products. This means that the customers want to be more environmentally aware. </a:t>
            </a:r>
          </a:p>
        </p:txBody>
      </p:sp>
    </p:spTree>
    <p:extLst>
      <p:ext uri="{BB962C8B-B14F-4D97-AF65-F5344CB8AC3E}">
        <p14:creationId xmlns:p14="http://schemas.microsoft.com/office/powerpoint/2010/main" val="3018967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A94C9A-3368-40A3-AEEA-6BC9BB81BC3A}"/>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Deming’s Theory </a:t>
            </a:r>
          </a:p>
        </p:txBody>
      </p:sp>
      <p:pic>
        <p:nvPicPr>
          <p:cNvPr id="4" name="Picture 3">
            <a:extLst>
              <a:ext uri="{FF2B5EF4-FFF2-40B4-BE49-F238E27FC236}">
                <a16:creationId xmlns:a16="http://schemas.microsoft.com/office/drawing/2014/main" id="{2E2147D2-DEB4-4C5D-BCC2-CE132A67F2BA}"/>
              </a:ext>
            </a:extLst>
          </p:cNvPr>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32406" t="26307" r="33193" b="12216"/>
          <a:stretch/>
        </p:blipFill>
        <p:spPr bwMode="auto">
          <a:xfrm>
            <a:off x="497287" y="1167618"/>
            <a:ext cx="4116738" cy="4243352"/>
          </a:xfrm>
          <a:prstGeom prst="rect">
            <a:avLst/>
          </a:prstGeom>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1C68EC23-1700-40AD-9B4F-6B2BE3AD0B7B}"/>
              </a:ext>
            </a:extLst>
          </p:cNvPr>
          <p:cNvSpPr>
            <a:spLocks noGrp="1"/>
          </p:cNvSpPr>
          <p:nvPr>
            <p:ph idx="1"/>
          </p:nvPr>
        </p:nvSpPr>
        <p:spPr>
          <a:xfrm>
            <a:off x="7181725" y="2133952"/>
            <a:ext cx="4512988" cy="3317938"/>
          </a:xfrm>
        </p:spPr>
        <p:txBody>
          <a:bodyPr anchor="t">
            <a:noAutofit/>
          </a:bodyPr>
          <a:lstStyle/>
          <a:p>
            <a:pPr algn="just"/>
            <a:r>
              <a:rPr lang="en-GB" sz="2400" b="1" dirty="0">
                <a:solidFill>
                  <a:srgbClr val="FFFFFF"/>
                </a:solidFill>
              </a:rPr>
              <a:t>Deming’s theory: </a:t>
            </a:r>
            <a:r>
              <a:rPr lang="en-GB" sz="2400" dirty="0">
                <a:solidFill>
                  <a:srgbClr val="FFFFFF"/>
                </a:solidFill>
              </a:rPr>
              <a:t>According to Demin’s theory the quality improvement will increase the productivity that’s why the cost will be lower, because if the quality is ensured there will less mistakes and reworks or repairing and batter use of time and materials will ensure there is no delays</a:t>
            </a:r>
          </a:p>
        </p:txBody>
      </p:sp>
    </p:spTree>
    <p:extLst>
      <p:ext uri="{BB962C8B-B14F-4D97-AF65-F5344CB8AC3E}">
        <p14:creationId xmlns:p14="http://schemas.microsoft.com/office/powerpoint/2010/main" val="1557560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033BF9-FE70-472C-B4F6-29CACD8F8BF6}"/>
              </a:ext>
            </a:extLst>
          </p:cNvPr>
          <p:cNvSpPr>
            <a:spLocks noGrp="1"/>
          </p:cNvSpPr>
          <p:nvPr>
            <p:ph type="title"/>
          </p:nvPr>
        </p:nvSpPr>
        <p:spPr>
          <a:xfrm>
            <a:off x="7181723" y="-39757"/>
            <a:ext cx="4512989" cy="2227730"/>
          </a:xfrm>
        </p:spPr>
        <p:txBody>
          <a:bodyPr anchor="ctr">
            <a:normAutofit/>
          </a:bodyPr>
          <a:lstStyle/>
          <a:p>
            <a:r>
              <a:rPr lang="en-GB" b="1" dirty="0">
                <a:solidFill>
                  <a:srgbClr val="FFFFFF"/>
                </a:solidFill>
              </a:rPr>
              <a:t>Joseph </a:t>
            </a:r>
            <a:r>
              <a:rPr lang="en-GB" b="1" dirty="0" err="1">
                <a:solidFill>
                  <a:srgbClr val="FFFFFF"/>
                </a:solidFill>
              </a:rPr>
              <a:t>Juran’s</a:t>
            </a:r>
            <a:r>
              <a:rPr lang="en-GB" b="1" dirty="0">
                <a:solidFill>
                  <a:srgbClr val="FFFFFF"/>
                </a:solidFill>
              </a:rPr>
              <a:t> theory</a:t>
            </a:r>
            <a:r>
              <a:rPr lang="en-GB" dirty="0">
                <a:solidFill>
                  <a:srgbClr val="FFFFFF"/>
                </a:solidFill>
              </a:rPr>
              <a:t> </a:t>
            </a:r>
          </a:p>
        </p:txBody>
      </p:sp>
      <p:sp>
        <p:nvSpPr>
          <p:cNvPr id="10" name="Content Placeholder 9">
            <a:extLst>
              <a:ext uri="{FF2B5EF4-FFF2-40B4-BE49-F238E27FC236}">
                <a16:creationId xmlns:a16="http://schemas.microsoft.com/office/drawing/2014/main" id="{69A0C1C9-2DB2-4A34-9554-E166705FEC6C}"/>
              </a:ext>
            </a:extLst>
          </p:cNvPr>
          <p:cNvSpPr>
            <a:spLocks noGrp="1"/>
          </p:cNvSpPr>
          <p:nvPr>
            <p:ph idx="1"/>
          </p:nvPr>
        </p:nvSpPr>
        <p:spPr>
          <a:xfrm>
            <a:off x="7181725" y="1828800"/>
            <a:ext cx="4512988" cy="4757530"/>
          </a:xfrm>
        </p:spPr>
        <p:txBody>
          <a:bodyPr anchor="t">
            <a:normAutofit/>
          </a:bodyPr>
          <a:lstStyle/>
          <a:p>
            <a:pPr algn="just"/>
            <a:r>
              <a:rPr lang="en-GB" sz="1400" dirty="0">
                <a:solidFill>
                  <a:schemeClr val="bg1"/>
                </a:solidFill>
              </a:rPr>
              <a:t>Joseph Joran developed the idea of quality trilogy emphasize role such as: Quality planning, quality control and quality improvement.</a:t>
            </a:r>
          </a:p>
          <a:p>
            <a:pPr lvl="0" algn="just"/>
            <a:r>
              <a:rPr lang="en-GB" sz="1400" dirty="0">
                <a:solidFill>
                  <a:schemeClr val="bg1"/>
                </a:solidFill>
              </a:rPr>
              <a:t>Quality planning: The purpose of the quality planning is to give the operators idea and capability of producing quality products or services that meet customer expectation. At this stage the organisation must decides what product need be produced including what features should be present by analysing the customers’ demands.</a:t>
            </a:r>
          </a:p>
          <a:p>
            <a:pPr lvl="0" algn="just"/>
            <a:r>
              <a:rPr lang="en-GB" sz="1400" dirty="0">
                <a:solidFill>
                  <a:schemeClr val="bg1"/>
                </a:solidFill>
              </a:rPr>
              <a:t>Quality control: At this stage the operator inspect the quality and take corrective action to make any adjustment if necessary.</a:t>
            </a:r>
          </a:p>
          <a:p>
            <a:pPr lvl="0" algn="just"/>
            <a:r>
              <a:rPr lang="en-GB" sz="1400" dirty="0">
                <a:solidFill>
                  <a:schemeClr val="bg1"/>
                </a:solidFill>
              </a:rPr>
              <a:t>Quality improvement: By analysing the finished product new ideas are developed to fix any problem or add new features on to the product to make it more attractable to the customers. </a:t>
            </a:r>
          </a:p>
          <a:p>
            <a:endParaRPr lang="en-US" dirty="0">
              <a:solidFill>
                <a:srgbClr val="FFFFFF"/>
              </a:solidFill>
            </a:endParaRPr>
          </a:p>
        </p:txBody>
      </p:sp>
      <p:graphicFrame>
        <p:nvGraphicFramePr>
          <p:cNvPr id="8" name="Content Placeholder 4">
            <a:extLst>
              <a:ext uri="{FF2B5EF4-FFF2-40B4-BE49-F238E27FC236}">
                <a16:creationId xmlns:a16="http://schemas.microsoft.com/office/drawing/2014/main" id="{7F3F4130-FDC4-4B5E-A24B-4301B9EBB213}"/>
              </a:ext>
            </a:extLst>
          </p:cNvPr>
          <p:cNvGraphicFramePr>
            <a:graphicFrameLocks/>
          </p:cNvGraphicFramePr>
          <p:nvPr>
            <p:extLst>
              <p:ext uri="{D42A27DB-BD31-4B8C-83A1-F6EECF244321}">
                <p14:modId xmlns:p14="http://schemas.microsoft.com/office/powerpoint/2010/main" val="3790859670"/>
              </p:ext>
            </p:extLst>
          </p:nvPr>
        </p:nvGraphicFramePr>
        <p:xfrm>
          <a:off x="433971" y="428317"/>
          <a:ext cx="3856774" cy="5726950"/>
        </p:xfrm>
        <a:graphic>
          <a:graphicData uri="http://schemas.openxmlformats.org/drawingml/2006/table">
            <a:tbl>
              <a:tblPr firstRow="1" firstCol="1" bandRow="1">
                <a:noFill/>
                <a:tableStyleId>{5C22544A-7EE6-4342-B048-85BDC9FD1C3A}</a:tableStyleId>
              </a:tblPr>
              <a:tblGrid>
                <a:gridCol w="3856774">
                  <a:extLst>
                    <a:ext uri="{9D8B030D-6E8A-4147-A177-3AD203B41FA5}">
                      <a16:colId xmlns:a16="http://schemas.microsoft.com/office/drawing/2014/main" val="3517733379"/>
                    </a:ext>
                  </a:extLst>
                </a:gridCol>
              </a:tblGrid>
              <a:tr h="369475">
                <a:tc>
                  <a:txBody>
                    <a:bodyPr/>
                    <a:lstStyle/>
                    <a:p>
                      <a:pPr algn="just">
                        <a:lnSpc>
                          <a:spcPct val="150000"/>
                        </a:lnSpc>
                        <a:spcAft>
                          <a:spcPts val="0"/>
                        </a:spcAft>
                      </a:pPr>
                      <a:r>
                        <a:rPr lang="en-GB" sz="1400" b="1">
                          <a:solidFill>
                            <a:srgbClr val="FFFFFF"/>
                          </a:solidFill>
                          <a:effectLst/>
                        </a:rPr>
                        <a:t>Road map stage</a:t>
                      </a: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32547" marR="79528" marT="79528" marB="79528">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225972366"/>
                  </a:ext>
                </a:extLst>
              </a:tr>
              <a:tr h="369475">
                <a:tc>
                  <a:txBody>
                    <a:bodyPr/>
                    <a:lstStyle/>
                    <a:p>
                      <a:pPr algn="just">
                        <a:lnSpc>
                          <a:spcPct val="150000"/>
                        </a:lnSpc>
                        <a:spcAft>
                          <a:spcPts val="0"/>
                        </a:spcAft>
                      </a:pPr>
                      <a:r>
                        <a:rPr lang="en-GB" sz="1400" b="1">
                          <a:solidFill>
                            <a:srgbClr val="FFFFFF"/>
                          </a:solidFill>
                          <a:effectLst/>
                        </a:rPr>
                        <a:t>Identify who are the customer</a:t>
                      </a: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390602862"/>
                  </a:ext>
                </a:extLst>
              </a:tr>
              <a:tr h="369475">
                <a:tc>
                  <a:txBody>
                    <a:bodyPr/>
                    <a:lstStyle/>
                    <a:p>
                      <a:pPr algn="just">
                        <a:lnSpc>
                          <a:spcPct val="150000"/>
                        </a:lnSpc>
                        <a:spcAft>
                          <a:spcPts val="0"/>
                        </a:spcAft>
                      </a:pPr>
                      <a:r>
                        <a:rPr lang="en-GB" sz="1400" b="1">
                          <a:solidFill>
                            <a:srgbClr val="FFFFFF"/>
                          </a:solidFill>
                          <a:effectLst/>
                        </a:rPr>
                        <a:t>Determine the needs of those customer</a:t>
                      </a: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813076782"/>
                  </a:ext>
                </a:extLst>
              </a:tr>
              <a:tr h="369475">
                <a:tc>
                  <a:txBody>
                    <a:bodyPr/>
                    <a:lstStyle/>
                    <a:p>
                      <a:pPr algn="just">
                        <a:lnSpc>
                          <a:spcPct val="150000"/>
                        </a:lnSpc>
                        <a:spcAft>
                          <a:spcPts val="0"/>
                        </a:spcAft>
                      </a:pPr>
                      <a:r>
                        <a:rPr lang="en-GB" sz="1400" b="1" dirty="0">
                          <a:solidFill>
                            <a:srgbClr val="FFFFFF"/>
                          </a:solidFill>
                          <a:effectLst/>
                        </a:rPr>
                        <a:t>Translate those needs into our language</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053226636"/>
                  </a:ext>
                </a:extLst>
              </a:tr>
              <a:tr h="369475">
                <a:tc>
                  <a:txBody>
                    <a:bodyPr/>
                    <a:lstStyle/>
                    <a:p>
                      <a:pPr algn="just">
                        <a:lnSpc>
                          <a:spcPct val="150000"/>
                        </a:lnSpc>
                        <a:spcAft>
                          <a:spcPts val="0"/>
                        </a:spcAft>
                      </a:pPr>
                      <a:r>
                        <a:rPr lang="en-GB" sz="1400" b="1">
                          <a:solidFill>
                            <a:srgbClr val="FFFFFF"/>
                          </a:solidFill>
                          <a:effectLst/>
                        </a:rPr>
                        <a:t>Develop a product that can respond to those needs</a:t>
                      </a: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886601906"/>
                  </a:ext>
                </a:extLst>
              </a:tr>
              <a:tr h="581550">
                <a:tc>
                  <a:txBody>
                    <a:bodyPr/>
                    <a:lstStyle/>
                    <a:p>
                      <a:pPr algn="just">
                        <a:lnSpc>
                          <a:spcPct val="150000"/>
                        </a:lnSpc>
                        <a:spcAft>
                          <a:spcPts val="0"/>
                        </a:spcAft>
                      </a:pPr>
                      <a:r>
                        <a:rPr lang="en-GB" sz="1400" b="1">
                          <a:solidFill>
                            <a:srgbClr val="FFFFFF"/>
                          </a:solidFill>
                          <a:effectLst/>
                        </a:rPr>
                        <a:t>Optimise the product features so as to meet our needs as well customer needs.</a:t>
                      </a: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112587600"/>
                  </a:ext>
                </a:extLst>
              </a:tr>
              <a:tr h="369475">
                <a:tc>
                  <a:txBody>
                    <a:bodyPr/>
                    <a:lstStyle/>
                    <a:p>
                      <a:pPr algn="just">
                        <a:lnSpc>
                          <a:spcPct val="150000"/>
                        </a:lnSpc>
                        <a:spcAft>
                          <a:spcPts val="0"/>
                        </a:spcAft>
                      </a:pPr>
                      <a:r>
                        <a:rPr lang="en-GB" sz="1400" b="1">
                          <a:solidFill>
                            <a:srgbClr val="FFFFFF"/>
                          </a:solidFill>
                          <a:effectLst/>
                        </a:rPr>
                        <a:t>Develop a process which is able to produce the product</a:t>
                      </a: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65695895"/>
                  </a:ext>
                </a:extLst>
              </a:tr>
              <a:tr h="369475">
                <a:tc>
                  <a:txBody>
                    <a:bodyPr/>
                    <a:lstStyle/>
                    <a:p>
                      <a:pPr algn="just">
                        <a:lnSpc>
                          <a:spcPct val="150000"/>
                        </a:lnSpc>
                        <a:spcAft>
                          <a:spcPts val="0"/>
                        </a:spcAft>
                      </a:pPr>
                      <a:r>
                        <a:rPr lang="en-GB" sz="1400" b="1">
                          <a:solidFill>
                            <a:srgbClr val="FFFFFF"/>
                          </a:solidFill>
                          <a:effectLst/>
                        </a:rPr>
                        <a:t>Optimise the process</a:t>
                      </a: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795935561"/>
                  </a:ext>
                </a:extLst>
              </a:tr>
              <a:tr h="581550">
                <a:tc>
                  <a:txBody>
                    <a:bodyPr/>
                    <a:lstStyle/>
                    <a:p>
                      <a:pPr algn="just">
                        <a:lnSpc>
                          <a:spcPct val="150000"/>
                        </a:lnSpc>
                        <a:spcAft>
                          <a:spcPts val="0"/>
                        </a:spcAft>
                      </a:pPr>
                      <a:r>
                        <a:rPr lang="en-GB" sz="1400" b="1">
                          <a:solidFill>
                            <a:srgbClr val="FFFFFF"/>
                          </a:solidFill>
                          <a:effectLst/>
                        </a:rPr>
                        <a:t>Prove that process can produce the product under operating conditions.</a:t>
                      </a: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576024576"/>
                  </a:ext>
                </a:extLst>
              </a:tr>
              <a:tr h="369475">
                <a:tc>
                  <a:txBody>
                    <a:bodyPr/>
                    <a:lstStyle/>
                    <a:p>
                      <a:pPr algn="just">
                        <a:lnSpc>
                          <a:spcPct val="150000"/>
                        </a:lnSpc>
                        <a:spcAft>
                          <a:spcPts val="0"/>
                        </a:spcAft>
                      </a:pPr>
                      <a:r>
                        <a:rPr lang="en-GB" sz="1400" b="1" dirty="0">
                          <a:solidFill>
                            <a:srgbClr val="FFFFFF"/>
                          </a:solidFill>
                          <a:effectLst/>
                        </a:rPr>
                        <a:t>Transfer the process of operation</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890286783"/>
                  </a:ext>
                </a:extLst>
              </a:tr>
            </a:tbl>
          </a:graphicData>
        </a:graphic>
      </p:graphicFrame>
    </p:spTree>
    <p:extLst>
      <p:ext uri="{BB962C8B-B14F-4D97-AF65-F5344CB8AC3E}">
        <p14:creationId xmlns:p14="http://schemas.microsoft.com/office/powerpoint/2010/main" val="2495766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Straight Connector 7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8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Freeform: Shape 8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D12C40-28C7-42E1-92C1-CB52A23AA9B5}"/>
              </a:ext>
            </a:extLst>
          </p:cNvPr>
          <p:cNvSpPr>
            <a:spLocks noGrp="1"/>
          </p:cNvSpPr>
          <p:nvPr>
            <p:ph type="title"/>
          </p:nvPr>
        </p:nvSpPr>
        <p:spPr>
          <a:xfrm>
            <a:off x="7181723" y="609600"/>
            <a:ext cx="4512989" cy="2227730"/>
          </a:xfrm>
        </p:spPr>
        <p:txBody>
          <a:bodyPr anchor="ctr">
            <a:normAutofit/>
          </a:bodyPr>
          <a:lstStyle/>
          <a:p>
            <a:r>
              <a:rPr lang="en-GB" b="1">
                <a:solidFill>
                  <a:srgbClr val="FFFFFF"/>
                </a:solidFill>
              </a:rPr>
              <a:t>Crosby’s theory</a:t>
            </a:r>
            <a:endParaRPr lang="en-GB">
              <a:solidFill>
                <a:srgbClr val="FFFFFF"/>
              </a:solidFill>
            </a:endParaRPr>
          </a:p>
        </p:txBody>
      </p:sp>
      <p:pic>
        <p:nvPicPr>
          <p:cNvPr id="3074" name="Picture 2" descr="Image result for crosby theory">
            <a:extLst>
              <a:ext uri="{FF2B5EF4-FFF2-40B4-BE49-F238E27FC236}">
                <a16:creationId xmlns:a16="http://schemas.microsoft.com/office/drawing/2014/main" id="{74A3D61A-9926-473F-8C09-B3D97E9F0BA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7744" y="1772529"/>
            <a:ext cx="4196281" cy="314721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6DF23AA-9AEA-4407-90C3-57FF5DF92380}"/>
              </a:ext>
            </a:extLst>
          </p:cNvPr>
          <p:cNvSpPr>
            <a:spLocks noGrp="1"/>
          </p:cNvSpPr>
          <p:nvPr>
            <p:ph idx="1"/>
          </p:nvPr>
        </p:nvSpPr>
        <p:spPr>
          <a:xfrm>
            <a:off x="7181725" y="2837329"/>
            <a:ext cx="4512988" cy="3317938"/>
          </a:xfrm>
        </p:spPr>
        <p:txBody>
          <a:bodyPr anchor="t">
            <a:normAutofit/>
          </a:bodyPr>
          <a:lstStyle/>
          <a:p>
            <a:pPr>
              <a:lnSpc>
                <a:spcPct val="90000"/>
              </a:lnSpc>
            </a:pPr>
            <a:r>
              <a:rPr lang="en-GB">
                <a:solidFill>
                  <a:srgbClr val="FFFFFF"/>
                </a:solidFill>
              </a:rPr>
              <a:t>Crosby developed the cost of quality, where he argued that business must concentrate or put attention to transforming the quality culture of an organisation. Crosby thought that quality means conformance to carefully determined requirements and not to goodness, also he believed that rather than just being based on techniques and statistics quality is matter of philosophy  (Butts, Karen L. Rich 2017).</a:t>
            </a:r>
          </a:p>
          <a:p>
            <a:pPr>
              <a:lnSpc>
                <a:spcPct val="90000"/>
              </a:lnSpc>
            </a:pPr>
            <a:endParaRPr lang="en-GB" dirty="0">
              <a:solidFill>
                <a:srgbClr val="FFFFFF"/>
              </a:solidFill>
            </a:endParaRPr>
          </a:p>
        </p:txBody>
      </p:sp>
    </p:spTree>
    <p:extLst>
      <p:ext uri="{BB962C8B-B14F-4D97-AF65-F5344CB8AC3E}">
        <p14:creationId xmlns:p14="http://schemas.microsoft.com/office/powerpoint/2010/main" val="2186594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78D5B-0BF3-4A64-A39D-E41DF2CC260A}"/>
              </a:ext>
            </a:extLst>
          </p:cNvPr>
          <p:cNvSpPr>
            <a:spLocks noGrp="1"/>
          </p:cNvSpPr>
          <p:nvPr>
            <p:ph type="title"/>
          </p:nvPr>
        </p:nvSpPr>
        <p:spPr/>
        <p:txBody>
          <a:bodyPr>
            <a:normAutofit/>
          </a:bodyPr>
          <a:lstStyle/>
          <a:p>
            <a:pPr algn="ctr"/>
            <a:r>
              <a:rPr lang="en-GB" sz="6000" dirty="0"/>
              <a:t>Conclusion </a:t>
            </a:r>
          </a:p>
        </p:txBody>
      </p:sp>
      <p:sp>
        <p:nvSpPr>
          <p:cNvPr id="3" name="Content Placeholder 2">
            <a:extLst>
              <a:ext uri="{FF2B5EF4-FFF2-40B4-BE49-F238E27FC236}">
                <a16:creationId xmlns:a16="http://schemas.microsoft.com/office/drawing/2014/main" id="{699D2C21-E342-442A-B0CC-C5E29807FFF4}"/>
              </a:ext>
            </a:extLst>
          </p:cNvPr>
          <p:cNvSpPr>
            <a:spLocks noGrp="1"/>
          </p:cNvSpPr>
          <p:nvPr>
            <p:ph idx="1"/>
          </p:nvPr>
        </p:nvSpPr>
        <p:spPr>
          <a:xfrm>
            <a:off x="677334" y="1930400"/>
            <a:ext cx="8596668" cy="3880773"/>
          </a:xfrm>
        </p:spPr>
        <p:txBody>
          <a:bodyPr>
            <a:noAutofit/>
          </a:bodyPr>
          <a:lstStyle/>
          <a:p>
            <a:pPr algn="just"/>
            <a:r>
              <a:rPr lang="en-GB" sz="2400" dirty="0"/>
              <a:t>If a business organisation becomes 100% ethical which means the organisation are providing the customers with what they are expected to get for the product which has been advertised. This will help to build a long term relationship based of good customer experience. This is why there will be either positive or negative impacts on both ethical and sustainability policies on the quality of CRM in ASDA depending on whether the company remaining in the same position that was seen in the above discussion or will adopt and take steps that the company committed to protect the environment in the company statement 2020. </a:t>
            </a:r>
          </a:p>
        </p:txBody>
      </p:sp>
    </p:spTree>
    <p:extLst>
      <p:ext uri="{BB962C8B-B14F-4D97-AF65-F5344CB8AC3E}">
        <p14:creationId xmlns:p14="http://schemas.microsoft.com/office/powerpoint/2010/main" val="25562066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5</TotalTime>
  <Words>614</Words>
  <Application>Microsoft Office PowerPoint</Application>
  <PresentationFormat>Widescreen</PresentationFormat>
  <Paragraphs>29</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Trebuchet MS</vt:lpstr>
      <vt:lpstr>Wingdings 3</vt:lpstr>
      <vt:lpstr>Facet</vt:lpstr>
      <vt:lpstr>A critical perspective of ASDA in relation to its CRM, Ethics, Sustainability &amp; Quality Policies &amp; Operation</vt:lpstr>
      <vt:lpstr>Introduction </vt:lpstr>
      <vt:lpstr>Customer experience based on ethical and sustainability </vt:lpstr>
      <vt:lpstr>Deming’s Theory </vt:lpstr>
      <vt:lpstr>Joseph Juran’s theory </vt:lpstr>
      <vt:lpstr>Crosby’s theory</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perspective of ASDA in relation to its CRM, Ethics, Sustainability &amp; Quality Policies &amp; Operation</dc:title>
  <dc:creator>MUHAMMAD RAHMAN</dc:creator>
  <cp:lastModifiedBy>MUHAMMAD RAHMAN</cp:lastModifiedBy>
  <cp:revision>1</cp:revision>
  <dcterms:created xsi:type="dcterms:W3CDTF">2020-03-13T14:30:29Z</dcterms:created>
  <dcterms:modified xsi:type="dcterms:W3CDTF">2020-03-13T14:39:07Z</dcterms:modified>
</cp:coreProperties>
</file>