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F88DD2-075D-70EE-D20A-41B2B5CD1835}" v="149" dt="2026-07-12T22:36:48.5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30"/>
    <p:restoredTop sz="94689"/>
  </p:normalViewPr>
  <p:slideViewPr>
    <p:cSldViewPr snapToGrid="0" showGuides="1">
      <p:cViewPr varScale="1">
        <p:scale>
          <a:sx n="91" d="100"/>
          <a:sy n="91" d="100"/>
        </p:scale>
        <p:origin x="15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gist Mezene Mamo (2512511)" userId="S::2512511@student.uwtsd.ac.uk::78de7f1f-6a48-4333-8a7f-e111a74010e4" providerId="AD" clId="Web-{17F88DD2-075D-70EE-D20A-41B2B5CD1835}"/>
    <pc:docChg chg="modSld">
      <pc:chgData name="Tigist Mezene Mamo (2512511)" userId="S::2512511@student.uwtsd.ac.uk::78de7f1f-6a48-4333-8a7f-e111a74010e4" providerId="AD" clId="Web-{17F88DD2-075D-70EE-D20A-41B2B5CD1835}" dt="2026-07-12T22:39:24.273" v="168"/>
      <pc:docMkLst>
        <pc:docMk/>
      </pc:docMkLst>
      <pc:sldChg chg="modSp">
        <pc:chgData name="Tigist Mezene Mamo (2512511)" userId="S::2512511@student.uwtsd.ac.uk::78de7f1f-6a48-4333-8a7f-e111a74010e4" providerId="AD" clId="Web-{17F88DD2-075D-70EE-D20A-41B2B5CD1835}" dt="2026-07-12T22:14:07.816" v="2" actId="20577"/>
        <pc:sldMkLst>
          <pc:docMk/>
          <pc:sldMk cId="2465510357" sldId="257"/>
        </pc:sldMkLst>
        <pc:spChg chg="mod">
          <ac:chgData name="Tigist Mezene Mamo (2512511)" userId="S::2512511@student.uwtsd.ac.uk::78de7f1f-6a48-4333-8a7f-e111a74010e4" providerId="AD" clId="Web-{17F88DD2-075D-70EE-D20A-41B2B5CD1835}" dt="2026-07-12T22:14:07.816" v="2" actId="20577"/>
          <ac:spMkLst>
            <pc:docMk/>
            <pc:sldMk cId="2465510357" sldId="257"/>
            <ac:spMk id="3" creationId="{8FC115E9-2559-9124-E2DA-727C7D7E63C8}"/>
          </ac:spMkLst>
        </pc:spChg>
      </pc:sldChg>
      <pc:sldChg chg="addSp delSp modSp mod setBg">
        <pc:chgData name="Tigist Mezene Mamo (2512511)" userId="S::2512511@student.uwtsd.ac.uk::78de7f1f-6a48-4333-8a7f-e111a74010e4" providerId="AD" clId="Web-{17F88DD2-075D-70EE-D20A-41B2B5CD1835}" dt="2026-07-12T22:38:01.379" v="159"/>
        <pc:sldMkLst>
          <pc:docMk/>
          <pc:sldMk cId="2390117350" sldId="259"/>
        </pc:sldMkLst>
        <pc:spChg chg="mod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2" creationId="{6DA3F0F3-A943-03FA-BD6B-E6E6B03FEB21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3" creationId="{01CC80CE-C6BC-E51E-E1D5-3DFFE4C38F44}"/>
          </ac:spMkLst>
        </pc:spChg>
        <pc:spChg chg="add del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8" creationId="{18873D23-2DCF-4B31-A009-95721C06E8E1}"/>
          </ac:spMkLst>
        </pc:spChg>
        <pc:spChg chg="add del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10" creationId="{C13EF075-D4EF-4929-ADBC-91B27DA1995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21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23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01.379" v="159"/>
          <ac:spMkLst>
            <pc:docMk/>
            <pc:sldMk cId="2390117350" sldId="259"/>
            <ac:spMk id="25" creationId="{081E4A58-353D-44AE-B2FC-2A74E2E400F7}"/>
          </ac:spMkLst>
        </pc:spChg>
        <pc:grpChg chg="add del">
          <ac:chgData name="Tigist Mezene Mamo (2512511)" userId="S::2512511@student.uwtsd.ac.uk::78de7f1f-6a48-4333-8a7f-e111a74010e4" providerId="AD" clId="Web-{17F88DD2-075D-70EE-D20A-41B2B5CD1835}" dt="2026-07-12T22:38:01.379" v="159"/>
          <ac:grpSpMkLst>
            <pc:docMk/>
            <pc:sldMk cId="2390117350" sldId="259"/>
            <ac:grpSpMk id="12" creationId="{DAA26DFA-AAB2-4973-9C17-16D587C7B198}"/>
          </ac:grpSpMkLst>
        </pc:gr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8:06.958" v="160"/>
        <pc:sldMkLst>
          <pc:docMk/>
          <pc:sldMk cId="655752605" sldId="260"/>
        </pc:sldMkLst>
        <pc:spChg chg="mod">
          <ac:chgData name="Tigist Mezene Mamo (2512511)" userId="S::2512511@student.uwtsd.ac.uk::78de7f1f-6a48-4333-8a7f-e111a74010e4" providerId="AD" clId="Web-{17F88DD2-075D-70EE-D20A-41B2B5CD1835}" dt="2026-07-12T22:38:06.958" v="160"/>
          <ac:spMkLst>
            <pc:docMk/>
            <pc:sldMk cId="655752605" sldId="260"/>
            <ac:spMk id="2" creationId="{AA826763-0B15-DED0-1937-FB9E61566317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06.958" v="160"/>
          <ac:spMkLst>
            <pc:docMk/>
            <pc:sldMk cId="655752605" sldId="260"/>
            <ac:spMk id="3" creationId="{AB7C7AC2-8ADC-0475-16BC-781F1686028A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06.958" v="160"/>
          <ac:spMkLst>
            <pc:docMk/>
            <pc:sldMk cId="655752605" sldId="260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06.958" v="160"/>
          <ac:spMkLst>
            <pc:docMk/>
            <pc:sldMk cId="655752605" sldId="260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06.958" v="160"/>
          <ac:spMkLst>
            <pc:docMk/>
            <pc:sldMk cId="655752605" sldId="260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8:13.270" v="161"/>
        <pc:sldMkLst>
          <pc:docMk/>
          <pc:sldMk cId="1632622430" sldId="261"/>
        </pc:sldMkLst>
        <pc:spChg chg="mod">
          <ac:chgData name="Tigist Mezene Mamo (2512511)" userId="S::2512511@student.uwtsd.ac.uk::78de7f1f-6a48-4333-8a7f-e111a74010e4" providerId="AD" clId="Web-{17F88DD2-075D-70EE-D20A-41B2B5CD1835}" dt="2026-07-12T22:38:13.270" v="161"/>
          <ac:spMkLst>
            <pc:docMk/>
            <pc:sldMk cId="1632622430" sldId="261"/>
            <ac:spMk id="2" creationId="{55066877-2D83-9082-B327-7964AA3A88EB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13.270" v="161"/>
          <ac:spMkLst>
            <pc:docMk/>
            <pc:sldMk cId="1632622430" sldId="261"/>
            <ac:spMk id="3" creationId="{C4B6700E-6531-D585-2727-D38B94C40446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13.270" v="161"/>
          <ac:spMkLst>
            <pc:docMk/>
            <pc:sldMk cId="1632622430" sldId="261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13.270" v="161"/>
          <ac:spMkLst>
            <pc:docMk/>
            <pc:sldMk cId="1632622430" sldId="261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13.270" v="161"/>
          <ac:spMkLst>
            <pc:docMk/>
            <pc:sldMk cId="1632622430" sldId="261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8:21.896" v="162"/>
        <pc:sldMkLst>
          <pc:docMk/>
          <pc:sldMk cId="3854716423" sldId="262"/>
        </pc:sldMkLst>
        <pc:spChg chg="mod">
          <ac:chgData name="Tigist Mezene Mamo (2512511)" userId="S::2512511@student.uwtsd.ac.uk::78de7f1f-6a48-4333-8a7f-e111a74010e4" providerId="AD" clId="Web-{17F88DD2-075D-70EE-D20A-41B2B5CD1835}" dt="2026-07-12T22:38:21.896" v="162"/>
          <ac:spMkLst>
            <pc:docMk/>
            <pc:sldMk cId="3854716423" sldId="262"/>
            <ac:spMk id="2" creationId="{748445C2-01DA-F400-C50D-E696B985480B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21.896" v="162"/>
          <ac:spMkLst>
            <pc:docMk/>
            <pc:sldMk cId="3854716423" sldId="262"/>
            <ac:spMk id="3" creationId="{8A664848-8B4C-C345-A465-65881C2A7DFA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21.896" v="162"/>
          <ac:spMkLst>
            <pc:docMk/>
            <pc:sldMk cId="3854716423" sldId="262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21.896" v="162"/>
          <ac:spMkLst>
            <pc:docMk/>
            <pc:sldMk cId="3854716423" sldId="262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21.896" v="162"/>
          <ac:spMkLst>
            <pc:docMk/>
            <pc:sldMk cId="3854716423" sldId="262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8:29.865" v="163"/>
        <pc:sldMkLst>
          <pc:docMk/>
          <pc:sldMk cId="1566076657" sldId="263"/>
        </pc:sldMkLst>
        <pc:spChg chg="mod">
          <ac:chgData name="Tigist Mezene Mamo (2512511)" userId="S::2512511@student.uwtsd.ac.uk::78de7f1f-6a48-4333-8a7f-e111a74010e4" providerId="AD" clId="Web-{17F88DD2-075D-70EE-D20A-41B2B5CD1835}" dt="2026-07-12T22:38:29.865" v="163"/>
          <ac:spMkLst>
            <pc:docMk/>
            <pc:sldMk cId="1566076657" sldId="263"/>
            <ac:spMk id="2" creationId="{B45A3C79-1349-E6E1-5FD5-6E85B0B96C91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29.865" v="163"/>
          <ac:spMkLst>
            <pc:docMk/>
            <pc:sldMk cId="1566076657" sldId="263"/>
            <ac:spMk id="3" creationId="{DD6F771B-E51E-54E8-8564-06E764206AE3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29.865" v="163"/>
          <ac:spMkLst>
            <pc:docMk/>
            <pc:sldMk cId="1566076657" sldId="263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29.865" v="163"/>
          <ac:spMkLst>
            <pc:docMk/>
            <pc:sldMk cId="1566076657" sldId="263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29.865" v="163"/>
          <ac:spMkLst>
            <pc:docMk/>
            <pc:sldMk cId="1566076657" sldId="263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8:35.552" v="164"/>
        <pc:sldMkLst>
          <pc:docMk/>
          <pc:sldMk cId="2775496221" sldId="264"/>
        </pc:sldMkLst>
        <pc:spChg chg="mod">
          <ac:chgData name="Tigist Mezene Mamo (2512511)" userId="S::2512511@student.uwtsd.ac.uk::78de7f1f-6a48-4333-8a7f-e111a74010e4" providerId="AD" clId="Web-{17F88DD2-075D-70EE-D20A-41B2B5CD1835}" dt="2026-07-12T22:38:35.552" v="164"/>
          <ac:spMkLst>
            <pc:docMk/>
            <pc:sldMk cId="2775496221" sldId="264"/>
            <ac:spMk id="2" creationId="{859ABBBE-A8E0-2A76-2144-D2B65B330653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35.552" v="164"/>
          <ac:spMkLst>
            <pc:docMk/>
            <pc:sldMk cId="2775496221" sldId="264"/>
            <ac:spMk id="3" creationId="{74E1C898-4071-C6F8-6D13-F54D0AB38040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35.552" v="164"/>
          <ac:spMkLst>
            <pc:docMk/>
            <pc:sldMk cId="2775496221" sldId="264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35.552" v="164"/>
          <ac:spMkLst>
            <pc:docMk/>
            <pc:sldMk cId="2775496221" sldId="264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35.552" v="164"/>
          <ac:spMkLst>
            <pc:docMk/>
            <pc:sldMk cId="2775496221" sldId="264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8:43.600" v="165"/>
        <pc:sldMkLst>
          <pc:docMk/>
          <pc:sldMk cId="2478342922" sldId="265"/>
        </pc:sldMkLst>
        <pc:spChg chg="mod">
          <ac:chgData name="Tigist Mezene Mamo (2512511)" userId="S::2512511@student.uwtsd.ac.uk::78de7f1f-6a48-4333-8a7f-e111a74010e4" providerId="AD" clId="Web-{17F88DD2-075D-70EE-D20A-41B2B5CD1835}" dt="2026-07-12T22:38:43.600" v="165"/>
          <ac:spMkLst>
            <pc:docMk/>
            <pc:sldMk cId="2478342922" sldId="265"/>
            <ac:spMk id="2" creationId="{152B0B47-18B3-4A0D-C9A0-22709473BE7B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8:43.600" v="165"/>
          <ac:spMkLst>
            <pc:docMk/>
            <pc:sldMk cId="2478342922" sldId="265"/>
            <ac:spMk id="3" creationId="{A32AF003-6E34-79D5-F381-A61D34789EA2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43.600" v="165"/>
          <ac:spMkLst>
            <pc:docMk/>
            <pc:sldMk cId="2478342922" sldId="265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43.600" v="165"/>
          <ac:spMkLst>
            <pc:docMk/>
            <pc:sldMk cId="2478342922" sldId="265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8:43.600" v="165"/>
          <ac:spMkLst>
            <pc:docMk/>
            <pc:sldMk cId="2478342922" sldId="265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9:05.272" v="166"/>
        <pc:sldMkLst>
          <pc:docMk/>
          <pc:sldMk cId="2436783080" sldId="266"/>
        </pc:sldMkLst>
        <pc:spChg chg="mod">
          <ac:chgData name="Tigist Mezene Mamo (2512511)" userId="S::2512511@student.uwtsd.ac.uk::78de7f1f-6a48-4333-8a7f-e111a74010e4" providerId="AD" clId="Web-{17F88DD2-075D-70EE-D20A-41B2B5CD1835}" dt="2026-07-12T22:39:05.272" v="166"/>
          <ac:spMkLst>
            <pc:docMk/>
            <pc:sldMk cId="2436783080" sldId="266"/>
            <ac:spMk id="2" creationId="{F5DF3DA2-1A10-520F-7648-FB17171C05AD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9:05.272" v="166"/>
          <ac:spMkLst>
            <pc:docMk/>
            <pc:sldMk cId="2436783080" sldId="266"/>
            <ac:spMk id="3" creationId="{B4FB5C54-BC72-FDD0-AEC6-84093FC6B6E8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05.272" v="166"/>
          <ac:spMkLst>
            <pc:docMk/>
            <pc:sldMk cId="2436783080" sldId="266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05.272" v="166"/>
          <ac:spMkLst>
            <pc:docMk/>
            <pc:sldMk cId="2436783080" sldId="266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05.272" v="166"/>
          <ac:spMkLst>
            <pc:docMk/>
            <pc:sldMk cId="2436783080" sldId="266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9:11.632" v="167"/>
        <pc:sldMkLst>
          <pc:docMk/>
          <pc:sldMk cId="856796930" sldId="267"/>
        </pc:sldMkLst>
        <pc:spChg chg="mod">
          <ac:chgData name="Tigist Mezene Mamo (2512511)" userId="S::2512511@student.uwtsd.ac.uk::78de7f1f-6a48-4333-8a7f-e111a74010e4" providerId="AD" clId="Web-{17F88DD2-075D-70EE-D20A-41B2B5CD1835}" dt="2026-07-12T22:39:11.632" v="167"/>
          <ac:spMkLst>
            <pc:docMk/>
            <pc:sldMk cId="856796930" sldId="267"/>
            <ac:spMk id="2" creationId="{92578F6F-5340-680D-B557-34BE15CF98AB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9:11.632" v="167"/>
          <ac:spMkLst>
            <pc:docMk/>
            <pc:sldMk cId="856796930" sldId="267"/>
            <ac:spMk id="3" creationId="{7F696E60-ACE7-331B-3A3F-BC9A8AB95D68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11.632" v="167"/>
          <ac:spMkLst>
            <pc:docMk/>
            <pc:sldMk cId="856796930" sldId="267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11.632" v="167"/>
          <ac:spMkLst>
            <pc:docMk/>
            <pc:sldMk cId="856796930" sldId="267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11.632" v="167"/>
          <ac:spMkLst>
            <pc:docMk/>
            <pc:sldMk cId="856796930" sldId="267"/>
            <ac:spMk id="12" creationId="{081E4A58-353D-44AE-B2FC-2A74E2E400F7}"/>
          </ac:spMkLst>
        </pc:spChg>
      </pc:sldChg>
      <pc:sldChg chg="addSp modSp mod setBg">
        <pc:chgData name="Tigist Mezene Mamo (2512511)" userId="S::2512511@student.uwtsd.ac.uk::78de7f1f-6a48-4333-8a7f-e111a74010e4" providerId="AD" clId="Web-{17F88DD2-075D-70EE-D20A-41B2B5CD1835}" dt="2026-07-12T22:39:24.273" v="168"/>
        <pc:sldMkLst>
          <pc:docMk/>
          <pc:sldMk cId="2240692750" sldId="268"/>
        </pc:sldMkLst>
        <pc:spChg chg="mod">
          <ac:chgData name="Tigist Mezene Mamo (2512511)" userId="S::2512511@student.uwtsd.ac.uk::78de7f1f-6a48-4333-8a7f-e111a74010e4" providerId="AD" clId="Web-{17F88DD2-075D-70EE-D20A-41B2B5CD1835}" dt="2026-07-12T22:39:24.273" v="168"/>
          <ac:spMkLst>
            <pc:docMk/>
            <pc:sldMk cId="2240692750" sldId="268"/>
            <ac:spMk id="2" creationId="{E820849F-A6EE-369C-E878-8556A39A0311}"/>
          </ac:spMkLst>
        </pc:spChg>
        <pc:spChg chg="mod">
          <ac:chgData name="Tigist Mezene Mamo (2512511)" userId="S::2512511@student.uwtsd.ac.uk::78de7f1f-6a48-4333-8a7f-e111a74010e4" providerId="AD" clId="Web-{17F88DD2-075D-70EE-D20A-41B2B5CD1835}" dt="2026-07-12T22:39:24.273" v="168"/>
          <ac:spMkLst>
            <pc:docMk/>
            <pc:sldMk cId="2240692750" sldId="268"/>
            <ac:spMk id="3" creationId="{1D45AE09-186E-E71E-4CE7-9B1248F67BB7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24.273" v="168"/>
          <ac:spMkLst>
            <pc:docMk/>
            <pc:sldMk cId="2240692750" sldId="268"/>
            <ac:spMk id="8" creationId="{907EF6B7-1338-4443-8C46-6A318D952DFD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24.273" v="168"/>
          <ac:spMkLst>
            <pc:docMk/>
            <pc:sldMk cId="2240692750" sldId="268"/>
            <ac:spMk id="10" creationId="{DAAE4CDD-124C-4DCF-9584-B6033B545DD5}"/>
          </ac:spMkLst>
        </pc:spChg>
        <pc:spChg chg="add">
          <ac:chgData name="Tigist Mezene Mamo (2512511)" userId="S::2512511@student.uwtsd.ac.uk::78de7f1f-6a48-4333-8a7f-e111a74010e4" providerId="AD" clId="Web-{17F88DD2-075D-70EE-D20A-41B2B5CD1835}" dt="2026-07-12T22:39:24.273" v="168"/>
          <ac:spMkLst>
            <pc:docMk/>
            <pc:sldMk cId="2240692750" sldId="268"/>
            <ac:spMk id="12" creationId="{081E4A58-353D-44AE-B2FC-2A74E2E400F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0CC42-808F-2CCD-A3B7-D5749DD322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3865A4-408E-074B-699E-C114C7C7A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CF238-6C45-67D1-3BDB-70F72245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CEACF-7E31-E59F-D3C0-E3920B0A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4EB35-8398-C701-BD34-A4600B20C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0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9ADA0-752E-5085-9260-CD957E82B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DEF25-9036-5029-2C69-FE82F3312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B7DD5-7256-2038-1257-85238511B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6E32C-5AFC-65E6-B9CA-6E4153CF6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B0160-E0A3-EA39-496C-B480A8D69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27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90656-9002-7BE6-D578-58CBBF1EF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4E418-0697-21BE-4EF9-57E1D9F8D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A3436-85AC-9998-8432-E23D910F3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3B488-D143-DA76-81A4-409ABCF51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A72BA-F43C-F1D7-3905-207B5CA47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59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6A984-410A-E89F-251C-E0D1EE75E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0A796-B2A1-9BBB-E151-640BBB0CF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9EE35-E278-28BB-DED7-DE30A0246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DE36BA-70E3-CFC8-5A31-9F375172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C244D-0519-6904-4D07-8EF185EF4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CE7DB-F670-B5E1-6E0D-70E8A7AAF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88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AAF91-9F4E-6142-AC9C-2E5BD0106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7E359-D523-43F7-FECC-270EB0F91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E4E04-F4B4-9AE6-1AE4-7115D5287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4068F-12E8-73B7-85CA-E960E4E5B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6D68F7-B4F6-00F7-C366-5507CF6488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1EA94-3C5E-8B16-8A72-6F8B3317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5227C-80C1-11AE-21C0-21F5EF8A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B22750-F746-BCB5-5249-51ADB17AC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02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5072-A408-62B9-5309-75C2D099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7167D-45E0-9D81-866A-3DB9A40F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62D9CC-B3D3-370B-C5A9-207C0C6DF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1ADE64-0020-C37F-E98A-89794398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9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85793-17BA-9612-1E2C-1BADC5C9C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FC386E-BE0D-0D19-F082-D30B2BA5B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364C6-71D2-EB16-D321-A203CA416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42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F3028-E3AA-12F5-00B3-724937C06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1DDAB-441E-08B3-C88B-2850D31B8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3FA943-9CEE-C9A1-3A4D-4BAEB93F8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3DCA1C-D700-1D67-1F52-14A61CCBE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5700BC-80FE-B0FC-270D-C73B6BDA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2D6B9-4A44-8428-FCE2-D22276126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89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7B0A3-5D8F-88AD-D47A-8C1547864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4F7AD5-C927-8428-97FD-6532B00153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D7BD74-8CD3-58FD-B9D6-994B172563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0D7F4C-DC3A-D7CF-4F5A-6B2C955A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8141B-1421-001F-BEF3-5D7DF9F1D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E85ED-1DCB-75AE-777A-4CC33436D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322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3BF90-F186-952D-8720-DEE297566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0278E0-4BC9-CC19-2A3B-F31F746679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56413-F833-C7E3-B991-85252298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EC61E-BE6A-758B-D5B3-BD7E13FA9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57092-7AB0-C3B8-3583-79FED627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0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A1B76D-1F2B-5518-E691-D94AD1914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E8209C-2120-B9D2-8EFE-69C0B09496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7C464-5685-7CDE-FFC3-B35E5AA4B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16323-D7B8-5EB0-0272-C030A2690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3419-8297-82BB-75E2-1B82B11A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33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A5478A-C627-90F6-FF0F-5FDD1A1DE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C349D-231F-1D2B-8BB1-404088F6B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84E9BD-F54C-A39C-46F7-6F07EDB272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B274E-F41A-6412-79FF-240E070353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CD336-E469-A974-392B-2B502DF00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59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D9CAF-62E4-A56C-BC72-03583E71A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8237" y="2371241"/>
            <a:ext cx="8539079" cy="967524"/>
          </a:xfrm>
        </p:spPr>
        <p:txBody>
          <a:bodyPr>
            <a:normAutofit fontScale="90000"/>
          </a:bodyPr>
          <a:lstStyle/>
          <a:p>
            <a:pPr algn="l"/>
            <a:br>
              <a:rPr lang="en-GB" sz="667" b="1" dirty="0">
                <a:ea typeface="Aptos" panose="020B0004020202020204" pitchFamily="34" charset="0"/>
              </a:rPr>
            </a:br>
            <a:br>
              <a:rPr lang="en-GB" sz="1800" dirty="0"/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Student name :TIGIST MAMO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Student number:</a:t>
            </a:r>
            <a:r>
              <a:rPr lang="en-GB" sz="2400" dirty="0"/>
              <a:t>2512511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Lecturer’s name :LOU WELLS</a:t>
            </a:r>
            <a:br>
              <a:rPr lang="en-GB" sz="1125" dirty="0"/>
            </a:br>
            <a:endParaRPr lang="en-GB" sz="1125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C115E9-2559-9124-E2DA-727C7D7E6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446" y="3519236"/>
            <a:ext cx="11313763" cy="309853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Acknowledgement of the use of AI tools 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used any AI tools in the research and creation of this assignment. I confirm that I have not presented any AI generated materials as my own work.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pPr algn="l"/>
            <a:r>
              <a:rPr lang="en-GB" sz="1800" dirty="0">
                <a:latin typeface="Arial"/>
                <a:cs typeface="Arial"/>
              </a:rPr>
              <a:t>I confirm that I have used AI tools to source images and/or for proofreading this work (Gemini , such as, </a:t>
            </a:r>
            <a:r>
              <a:rPr lang="en-GB" sz="1800">
                <a:latin typeface="Arial"/>
                <a:cs typeface="Arial"/>
              </a:rPr>
              <a:t>proofreading and 9/07/26). I confirm that I have not presented any AI generated materials as my own work. </a:t>
            </a:r>
            <a:endParaRPr lang="en-GB" sz="1800" b="1">
              <a:latin typeface="Arial"/>
              <a:cs typeface="Arial"/>
            </a:endParaRP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confirm I have copies of my drafts, notes, and other resources I used, which I may be asked to provide in evidence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B5D689-0DBF-6610-F166-1771F1505D35}"/>
              </a:ext>
            </a:extLst>
          </p:cNvPr>
          <p:cNvSpPr txBox="1"/>
          <p:nvPr/>
        </p:nvSpPr>
        <p:spPr>
          <a:xfrm>
            <a:off x="3253361" y="1363899"/>
            <a:ext cx="6049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LCHS4010</a:t>
            </a:r>
          </a:p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Psychology in Health and Social Care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UWTSD logo | Discover Dylan Thomas">
            <a:extLst>
              <a:ext uri="{FF2B5EF4-FFF2-40B4-BE49-F238E27FC236}">
                <a16:creationId xmlns:a16="http://schemas.microsoft.com/office/drawing/2014/main" id="{DB4E5486-661A-3A58-C6BA-CF20E456C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237" y="-22125"/>
            <a:ext cx="3272089" cy="13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510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A3F0F3-A943-03FA-BD6B-E6E6B03FE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C80CE-C6BC-E51E-E1D5-3DFFE4C38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200" b="1"/>
              <a:t>Case Study</a:t>
            </a:r>
            <a:endParaRPr lang="en-US" sz="2200"/>
          </a:p>
          <a:p>
            <a:r>
              <a:rPr lang="en-GB" sz="2200"/>
              <a:t>Isaac is a 4-year-old child attending a Children's Centre in London. </a:t>
            </a:r>
          </a:p>
          <a:p>
            <a:r>
              <a:rPr lang="en-GB" sz="2200"/>
              <a:t>He lives with his mother, who is experiencing post-natal depression. </a:t>
            </a:r>
          </a:p>
          <a:p>
            <a:r>
              <a:rPr lang="en-GB" sz="2200"/>
              <a:t>The family recently relocated and has limited social support. </a:t>
            </a:r>
          </a:p>
          <a:p>
            <a:r>
              <a:rPr lang="en-GB" sz="2200"/>
              <a:t>Isaac has experienced disrupted childcare. </a:t>
            </a:r>
          </a:p>
          <a:p>
            <a:r>
              <a:rPr lang="en-GB" sz="2200"/>
              <a:t>Staff have observed emotional, social and language difficulties. </a:t>
            </a:r>
          </a:p>
          <a:p>
            <a:pPr marL="0" indent="0">
              <a:buNone/>
            </a:pPr>
            <a:r>
              <a:rPr lang="en-GB" sz="2200" b="1"/>
              <a:t>Aim</a:t>
            </a:r>
          </a:p>
          <a:p>
            <a:r>
              <a:rPr lang="en-GB" sz="2200"/>
              <a:t>To explain how Isaac’s early experiences may be affecting his development, using established psychological theories, and set out a person-centred support plan for him and his family.</a:t>
            </a:r>
          </a:p>
          <a:p>
            <a:pPr marL="0" indent="0">
              <a:buNone/>
            </a:pPr>
            <a:endParaRPr lang="en-GB" sz="2200"/>
          </a:p>
          <a:p>
            <a:pPr marL="0" indent="0">
              <a:buNone/>
            </a:pPr>
            <a:endParaRPr lang="en-GB" sz="2200" b="1"/>
          </a:p>
        </p:txBody>
      </p:sp>
    </p:spTree>
    <p:extLst>
      <p:ext uri="{BB962C8B-B14F-4D97-AF65-F5344CB8AC3E}">
        <p14:creationId xmlns:p14="http://schemas.microsoft.com/office/powerpoint/2010/main" val="2390117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826763-0B15-DED0-1937-FB9E615663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Factors Influencing Isaac's Development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7C7AC2-8ADC-0475-16BC-781F168602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/>
              <a:t>Biological Factors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Mother's postnatal depression 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Poor sleep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/>
              <a:t>Environmental Factors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Family relocation 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Disrupted childcare 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Limited support network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b="1"/>
              <a:t>Emotional Factors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Separation anxiety 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Low confidence 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Withdrawal from peers </a:t>
            </a:r>
          </a:p>
          <a:p>
            <a:pPr marL="571500" indent="-228600" algn="l">
              <a:buFont typeface="Arial" panose="020B0604020202020204" pitchFamily="34" charset="0"/>
              <a:buChar char="•"/>
            </a:pPr>
            <a:r>
              <a:rPr lang="en-US" sz="2200"/>
              <a:t>Children's development is influenced by biological, psychological and environmental experiences.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200" b="1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655752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066877-2D83-9082-B327-7964AA3A8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Bowlby's Attachment Theory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6700E-6531-D585-2727-D38B94C404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500"/>
              <a:t>Theory explains that children need secure emotional relationships with their primary caregiver.</a:t>
            </a:r>
          </a:p>
          <a:p>
            <a:pPr lvl="1"/>
            <a:r>
              <a:rPr lang="en-GB" sz="1500"/>
              <a:t>Children with insecure attachment may experience:</a:t>
            </a:r>
          </a:p>
          <a:p>
            <a:pPr lvl="1"/>
            <a:r>
              <a:rPr lang="en-GB" sz="1500"/>
              <a:t>Anxiety </a:t>
            </a:r>
          </a:p>
          <a:p>
            <a:pPr lvl="1"/>
            <a:r>
              <a:rPr lang="en-GB" sz="1500"/>
              <a:t>Clinginess </a:t>
            </a:r>
          </a:p>
          <a:p>
            <a:pPr lvl="1"/>
            <a:r>
              <a:rPr lang="en-GB" sz="1500"/>
              <a:t>Emotional distress </a:t>
            </a:r>
          </a:p>
          <a:p>
            <a:pPr lvl="1"/>
            <a:r>
              <a:rPr lang="en-GB" sz="1500"/>
              <a:t>Poor confidence </a:t>
            </a:r>
          </a:p>
          <a:p>
            <a:r>
              <a:rPr lang="en-GB" sz="1500"/>
              <a:t>Isaac</a:t>
            </a:r>
          </a:p>
          <a:p>
            <a:pPr lvl="1"/>
            <a:r>
              <a:rPr lang="en-GB" sz="1500"/>
              <a:t>Distressed when separated from his mother. </a:t>
            </a:r>
          </a:p>
          <a:p>
            <a:pPr lvl="1"/>
            <a:r>
              <a:rPr lang="en-GB" sz="1500"/>
              <a:t>Rarely plays independently. </a:t>
            </a:r>
          </a:p>
          <a:p>
            <a:pPr lvl="1"/>
            <a:r>
              <a:rPr lang="en-GB" sz="1500"/>
              <a:t>Withdrawn during free play. </a:t>
            </a:r>
          </a:p>
          <a:p>
            <a:pPr lvl="1"/>
            <a:r>
              <a:rPr lang="en-GB" sz="1500"/>
              <a:t> experiences strongly influence emotional development throughout childhood.(Boyd and Bee, 2019)</a:t>
            </a:r>
          </a:p>
          <a:p>
            <a:pPr marL="0" indent="0">
              <a:buNone/>
            </a:pPr>
            <a:endParaRPr lang="en-GB" sz="1500"/>
          </a:p>
          <a:p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1632622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8445C2-01DA-F400-C50D-E696B9854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Piaget's Cognitive Development Theory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64848-8B4C-C345-A465-65881C2A7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Children should develop</a:t>
            </a:r>
          </a:p>
          <a:p>
            <a:pPr lvl="1"/>
            <a:r>
              <a:rPr lang="en-GB"/>
              <a:t>Language </a:t>
            </a:r>
          </a:p>
          <a:p>
            <a:pPr lvl="1"/>
            <a:r>
              <a:rPr lang="en-GB"/>
              <a:t>Imagination </a:t>
            </a:r>
          </a:p>
          <a:p>
            <a:pPr lvl="1"/>
            <a:r>
              <a:rPr lang="en-GB"/>
              <a:t>Symbolic play </a:t>
            </a:r>
          </a:p>
          <a:p>
            <a:pPr lvl="1"/>
            <a:r>
              <a:rPr lang="en-GB"/>
              <a:t>Communication </a:t>
            </a:r>
          </a:p>
          <a:p>
            <a:r>
              <a:rPr lang="en-GB"/>
              <a:t>Isaac's delayed language development may affect:</a:t>
            </a:r>
          </a:p>
          <a:p>
            <a:pPr lvl="1"/>
            <a:r>
              <a:rPr lang="en-GB"/>
              <a:t>Learning </a:t>
            </a:r>
          </a:p>
          <a:p>
            <a:pPr lvl="1"/>
            <a:r>
              <a:rPr lang="en-GB"/>
              <a:t>Problem-solving </a:t>
            </a:r>
          </a:p>
          <a:p>
            <a:pPr lvl="1"/>
            <a:r>
              <a:rPr lang="en-GB"/>
              <a:t>Social interaction </a:t>
            </a:r>
          </a:p>
          <a:p>
            <a:r>
              <a:rPr lang="en-GB"/>
              <a:t>Adults should encourage play-based learning and communication. (Halpenny and Pettersen, 2013)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4716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5A3C79-1349-E6E1-5FD5-6E85B0B96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Vygotsky's Social Development Theory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F771B-E51E-54E8-8564-06E764206A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700"/>
              <a:t>Vygotsky believed learning occurs through</a:t>
            </a:r>
          </a:p>
          <a:p>
            <a:pPr lvl="1"/>
            <a:r>
              <a:rPr lang="en-GB" sz="1700"/>
              <a:t>Social interaction </a:t>
            </a:r>
          </a:p>
          <a:p>
            <a:pPr lvl="1"/>
            <a:r>
              <a:rPr lang="en-GB" sz="1700"/>
              <a:t>Adult guidance </a:t>
            </a:r>
          </a:p>
          <a:p>
            <a:pPr lvl="1"/>
            <a:r>
              <a:rPr lang="en-GB" sz="1700"/>
              <a:t>Language </a:t>
            </a:r>
          </a:p>
          <a:p>
            <a:pPr lvl="1"/>
            <a:r>
              <a:rPr lang="en-GB" sz="1700"/>
              <a:t>Play </a:t>
            </a:r>
          </a:p>
          <a:p>
            <a:r>
              <a:rPr lang="en-GB" sz="1700"/>
              <a:t>Support for Isaac</a:t>
            </a:r>
          </a:p>
          <a:p>
            <a:pPr lvl="1"/>
            <a:r>
              <a:rPr lang="en-GB" sz="1700"/>
              <a:t>Small group play </a:t>
            </a:r>
          </a:p>
          <a:p>
            <a:pPr lvl="1"/>
            <a:r>
              <a:rPr lang="en-GB" sz="1700"/>
              <a:t>Adult modelling </a:t>
            </a:r>
          </a:p>
          <a:p>
            <a:pPr lvl="1"/>
            <a:r>
              <a:rPr lang="en-GB" sz="1700"/>
              <a:t>Storytelling </a:t>
            </a:r>
          </a:p>
          <a:p>
            <a:pPr lvl="1"/>
            <a:r>
              <a:rPr lang="en-GB" sz="1700"/>
              <a:t>Communication activities </a:t>
            </a:r>
          </a:p>
          <a:p>
            <a:pPr lvl="1"/>
            <a:r>
              <a:rPr lang="en-GB" sz="1700"/>
              <a:t>Scaffolding </a:t>
            </a:r>
          </a:p>
          <a:p>
            <a:r>
              <a:rPr lang="en-GB" sz="1700"/>
              <a:t>Positive relationships support children's cognitive and language development. (Gillibrand, Lam and O'Donnell, 2016)</a:t>
            </a:r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1566076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9ABBBE-A8E0-2A76-2144-D2B65B330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FFFFFF"/>
                </a:solidFill>
              </a:rPr>
              <a:t>Bronfenbrenner's Ecological Theory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1C898-4071-C6F8-6D13-F54D0AB38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700"/>
              <a:t>Isaac's development is influenced by several environments.</a:t>
            </a:r>
          </a:p>
          <a:p>
            <a:pPr lvl="1"/>
            <a:r>
              <a:rPr lang="en-GB" sz="1700"/>
              <a:t>Microsystem</a:t>
            </a:r>
          </a:p>
          <a:p>
            <a:pPr lvl="2"/>
            <a:r>
              <a:rPr lang="en-GB" sz="1700"/>
              <a:t>Mother </a:t>
            </a:r>
          </a:p>
          <a:p>
            <a:pPr lvl="2"/>
            <a:r>
              <a:rPr lang="en-GB" sz="1700"/>
              <a:t>Children's Centre </a:t>
            </a:r>
          </a:p>
          <a:p>
            <a:pPr lvl="1"/>
            <a:r>
              <a:rPr lang="en-GB" sz="1700"/>
              <a:t>Mesosystem</a:t>
            </a:r>
          </a:p>
          <a:p>
            <a:pPr lvl="2"/>
            <a:r>
              <a:rPr lang="en-GB" sz="1700"/>
              <a:t>Professionals working together </a:t>
            </a:r>
          </a:p>
          <a:p>
            <a:pPr lvl="1"/>
            <a:r>
              <a:rPr lang="en-GB" sz="1700" err="1"/>
              <a:t>Exosystem</a:t>
            </a:r>
            <a:endParaRPr lang="en-GB" sz="1700"/>
          </a:p>
          <a:p>
            <a:pPr lvl="2"/>
            <a:r>
              <a:rPr lang="en-GB" sz="1700"/>
              <a:t>Mental health services </a:t>
            </a:r>
          </a:p>
          <a:p>
            <a:pPr lvl="2"/>
            <a:r>
              <a:rPr lang="en-GB" sz="1700"/>
              <a:t>Housing </a:t>
            </a:r>
          </a:p>
          <a:p>
            <a:pPr lvl="1"/>
            <a:r>
              <a:rPr lang="en-GB" sz="1700"/>
              <a:t>Macrosystem</a:t>
            </a:r>
          </a:p>
          <a:p>
            <a:pPr lvl="2"/>
            <a:r>
              <a:rPr lang="en-GB" sz="1700"/>
              <a:t>Government policies </a:t>
            </a:r>
          </a:p>
          <a:p>
            <a:pPr lvl="2"/>
            <a:r>
              <a:rPr lang="en-GB" sz="1700"/>
              <a:t>Early Years Foundation Stage </a:t>
            </a:r>
          </a:p>
          <a:p>
            <a:r>
              <a:rPr lang="en-GB" sz="1700"/>
              <a:t>Children's development is shaped by interactions between these systems.</a:t>
            </a:r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2775496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2B0B47-18B3-4A0D-C9A0-22709473B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Multi-Agency Support Plan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AF003-6E34-79D5-F381-A61D34789E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300"/>
              <a:t>Early Years Practitioner</a:t>
            </a:r>
          </a:p>
          <a:p>
            <a:pPr lvl="1"/>
            <a:r>
              <a:rPr lang="en-GB" sz="1300"/>
              <a:t>Observe progress </a:t>
            </a:r>
          </a:p>
          <a:p>
            <a:pPr lvl="1"/>
            <a:r>
              <a:rPr lang="en-GB" sz="1300"/>
              <a:t>Support play </a:t>
            </a:r>
          </a:p>
          <a:p>
            <a:r>
              <a:rPr lang="en-GB" sz="1300"/>
              <a:t>Speech and Language Therapist</a:t>
            </a:r>
          </a:p>
          <a:p>
            <a:pPr lvl="1"/>
            <a:r>
              <a:rPr lang="en-GB" sz="1300"/>
              <a:t>Assess communication </a:t>
            </a:r>
          </a:p>
          <a:p>
            <a:pPr lvl="1"/>
            <a:r>
              <a:rPr lang="en-GB" sz="1300"/>
              <a:t>Language interventions </a:t>
            </a:r>
          </a:p>
          <a:p>
            <a:r>
              <a:rPr lang="en-GB" sz="1300"/>
              <a:t>Health Visitor</a:t>
            </a:r>
          </a:p>
          <a:p>
            <a:pPr lvl="1"/>
            <a:r>
              <a:rPr lang="en-GB" sz="1300"/>
              <a:t>Monitor development </a:t>
            </a:r>
          </a:p>
          <a:p>
            <a:pPr lvl="1"/>
            <a:r>
              <a:rPr lang="en-GB" sz="1300"/>
              <a:t>Parenting advice </a:t>
            </a:r>
          </a:p>
          <a:p>
            <a:r>
              <a:rPr lang="en-GB" sz="1300"/>
              <a:t>GP</a:t>
            </a:r>
          </a:p>
          <a:p>
            <a:pPr lvl="1"/>
            <a:r>
              <a:rPr lang="en-GB" sz="1300"/>
              <a:t>Support mother's mental health </a:t>
            </a:r>
          </a:p>
          <a:p>
            <a:r>
              <a:rPr lang="en-GB" sz="1300"/>
              <a:t>Family Support Worker</a:t>
            </a:r>
          </a:p>
          <a:p>
            <a:pPr lvl="1"/>
            <a:r>
              <a:rPr lang="en-GB" sz="1300"/>
              <a:t>Parenting programmes </a:t>
            </a:r>
          </a:p>
          <a:p>
            <a:pPr lvl="1"/>
            <a:r>
              <a:rPr lang="en-GB" sz="1300"/>
              <a:t>Community groups </a:t>
            </a:r>
          </a:p>
          <a:p>
            <a:r>
              <a:rPr lang="en-GB" sz="1300"/>
              <a:t>Working together improves outcomes for children and families.(Morrison and Bennett, 2022)</a:t>
            </a:r>
          </a:p>
          <a:p>
            <a:endParaRPr lang="en-GB" sz="1300"/>
          </a:p>
        </p:txBody>
      </p:sp>
    </p:spTree>
    <p:extLst>
      <p:ext uri="{BB962C8B-B14F-4D97-AF65-F5344CB8AC3E}">
        <p14:creationId xmlns:p14="http://schemas.microsoft.com/office/powerpoint/2010/main" val="2478342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DF3DA2-1A10-520F-7648-FB17171C0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Importance of Early Intervention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B5C54-BC72-FDD0-AEC6-84093FC6B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Benefits include</a:t>
            </a:r>
          </a:p>
          <a:p>
            <a:pPr lvl="1"/>
            <a:r>
              <a:rPr lang="en-GB"/>
              <a:t>Improved language </a:t>
            </a:r>
          </a:p>
          <a:p>
            <a:pPr lvl="1"/>
            <a:r>
              <a:rPr lang="en-GB"/>
              <a:t>Better emotional wellbeing </a:t>
            </a:r>
          </a:p>
          <a:p>
            <a:pPr lvl="1"/>
            <a:r>
              <a:rPr lang="en-GB"/>
              <a:t>Increased confidence </a:t>
            </a:r>
          </a:p>
          <a:p>
            <a:pPr lvl="1"/>
            <a:r>
              <a:rPr lang="en-GB"/>
              <a:t>Improved school readiness </a:t>
            </a:r>
          </a:p>
          <a:p>
            <a:pPr lvl="1"/>
            <a:r>
              <a:rPr lang="en-GB"/>
              <a:t>Stronger relationships </a:t>
            </a:r>
          </a:p>
          <a:p>
            <a:r>
              <a:rPr lang="en-GB"/>
              <a:t>Early intervention reduces developmental inequalities and promotes healthy development.(Boyd and Bee, 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783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578F6F-5340-680D-B557-34BE15CF9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96E60-ACE7-331B-3A3F-BC9A8AB95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Isaac's emotional, social and language development has been affected by</a:t>
            </a:r>
          </a:p>
          <a:p>
            <a:pPr lvl="1"/>
            <a:r>
              <a:rPr lang="en-GB"/>
              <a:t> mental health </a:t>
            </a:r>
          </a:p>
          <a:p>
            <a:pPr lvl="1"/>
            <a:r>
              <a:rPr lang="en-GB"/>
              <a:t>Disrupted childcare </a:t>
            </a:r>
          </a:p>
          <a:p>
            <a:pPr lvl="1"/>
            <a:r>
              <a:rPr lang="en-GB"/>
              <a:t>Relocation </a:t>
            </a:r>
          </a:p>
          <a:p>
            <a:r>
              <a:rPr lang="en-GB"/>
              <a:t>Limited social support </a:t>
            </a:r>
          </a:p>
          <a:p>
            <a:pPr lvl="1"/>
            <a:r>
              <a:rPr lang="en-GB"/>
              <a:t>Psychological theories help explain his behaviour.</a:t>
            </a:r>
          </a:p>
          <a:p>
            <a:r>
              <a:rPr lang="en-GB"/>
              <a:t>A multi-agency support plan will help improve his long-term development and wellbeing.(Boyd and Bee, 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6796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20849F-A6EE-369C-E878-8556A39A0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5AE09-186E-E71E-4CE7-9B1248F67B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1500"/>
              <a:t>Boyd, D. and Bee, H. (2019) </a:t>
            </a:r>
            <a:r>
              <a:rPr lang="en-GB" sz="1500" i="1"/>
              <a:t>Lifespan Development</a:t>
            </a:r>
            <a:r>
              <a:rPr lang="en-GB" sz="1500"/>
              <a:t>. 8th Global </a:t>
            </a:r>
            <a:r>
              <a:rPr lang="en-GB" sz="1500" err="1"/>
              <a:t>edn</a:t>
            </a:r>
            <a:r>
              <a:rPr lang="en-GB" sz="1500"/>
              <a:t>. Harlow: Pearson.</a:t>
            </a:r>
          </a:p>
          <a:p>
            <a:r>
              <a:rPr lang="en-GB" sz="1500"/>
              <a:t>Brown, C. (2006) </a:t>
            </a:r>
            <a:r>
              <a:rPr lang="en-GB" sz="1500" i="1"/>
              <a:t>Social Psychology</a:t>
            </a:r>
            <a:r>
              <a:rPr lang="en-GB" sz="1500"/>
              <a:t>. London: SAGE.</a:t>
            </a:r>
          </a:p>
          <a:p>
            <a:r>
              <a:rPr lang="en-GB" sz="1500"/>
              <a:t>Eysenck, M.W. and Keane, M.T. (2015) </a:t>
            </a:r>
            <a:r>
              <a:rPr lang="en-GB" sz="1500" i="1"/>
              <a:t>Cognitive Psychology: A Student's Handbook</a:t>
            </a:r>
            <a:r>
              <a:rPr lang="en-GB" sz="1500"/>
              <a:t>. 7th </a:t>
            </a:r>
            <a:r>
              <a:rPr lang="en-GB" sz="1500" err="1"/>
              <a:t>edn</a:t>
            </a:r>
            <a:r>
              <a:rPr lang="en-GB" sz="1500"/>
              <a:t>. Hove: Psychology Press.</a:t>
            </a:r>
          </a:p>
          <a:p>
            <a:r>
              <a:rPr lang="en-GB" sz="1500"/>
              <a:t>Fernald, L.D. (2008) </a:t>
            </a:r>
            <a:r>
              <a:rPr lang="en-GB" sz="1500" i="1"/>
              <a:t>Psychology: Six Perspectives</a:t>
            </a:r>
            <a:r>
              <a:rPr lang="en-GB" sz="1500"/>
              <a:t>. London: SAGE.</a:t>
            </a:r>
          </a:p>
          <a:p>
            <a:r>
              <a:rPr lang="en-GB" sz="1500"/>
              <a:t>Gillibrand, R., Lam, V. and O'Donnell, V.L. (2016) </a:t>
            </a:r>
            <a:r>
              <a:rPr lang="en-GB" sz="1500" i="1"/>
              <a:t>Developmental Psychology</a:t>
            </a:r>
            <a:r>
              <a:rPr lang="en-GB" sz="1500"/>
              <a:t>. 2nd </a:t>
            </a:r>
            <a:r>
              <a:rPr lang="en-GB" sz="1500" err="1"/>
              <a:t>edn</a:t>
            </a:r>
            <a:r>
              <a:rPr lang="en-GB" sz="1500"/>
              <a:t>. Harlow: Pearson.</a:t>
            </a:r>
          </a:p>
          <a:p>
            <a:r>
              <a:rPr lang="en-GB" sz="1500"/>
              <a:t>Gross, R.D. (2020) </a:t>
            </a:r>
            <a:r>
              <a:rPr lang="en-GB" sz="1500" i="1"/>
              <a:t>Psychology: The Science of Mind and Behaviour</a:t>
            </a:r>
            <a:r>
              <a:rPr lang="en-GB" sz="1500"/>
              <a:t>. 8th </a:t>
            </a:r>
            <a:r>
              <a:rPr lang="en-GB" sz="1500" err="1"/>
              <a:t>edn</a:t>
            </a:r>
            <a:r>
              <a:rPr lang="en-GB" sz="1500"/>
              <a:t>. London: Hodder Education.</a:t>
            </a:r>
          </a:p>
          <a:p>
            <a:r>
              <a:rPr lang="en-GB" sz="1500"/>
              <a:t>Halpenny, A.M. and Pettersen, J. (2013) </a:t>
            </a:r>
            <a:r>
              <a:rPr lang="en-GB" sz="1500" i="1"/>
              <a:t>Introducing Piaget: A Guide for Practitioners and Students in Early Years Education</a:t>
            </a:r>
            <a:r>
              <a:rPr lang="en-GB" sz="1500"/>
              <a:t>. Hoboken: Taylor &amp; Francis.</a:t>
            </a:r>
          </a:p>
          <a:p>
            <a:r>
              <a:rPr lang="en-GB" sz="1500"/>
              <a:t>Hogg, M.A. and Vaughan, G.M. (2014) </a:t>
            </a:r>
            <a:r>
              <a:rPr lang="en-GB" sz="1500" i="1"/>
              <a:t>Social Psychology</a:t>
            </a:r>
            <a:r>
              <a:rPr lang="en-GB" sz="1500"/>
              <a:t>. 7th </a:t>
            </a:r>
            <a:r>
              <a:rPr lang="en-GB" sz="1500" err="1"/>
              <a:t>edn</a:t>
            </a:r>
            <a:r>
              <a:rPr lang="en-GB" sz="1500"/>
              <a:t>. Harlow: Pearson.</a:t>
            </a:r>
          </a:p>
          <a:p>
            <a:r>
              <a:rPr lang="en-GB" sz="1500"/>
              <a:t>Morrison, V. and Bennett, P. (2022) </a:t>
            </a:r>
            <a:r>
              <a:rPr lang="en-GB" sz="1500" i="1"/>
              <a:t>An Introduction to Health Psychology</a:t>
            </a:r>
            <a:r>
              <a:rPr lang="en-GB" sz="1500"/>
              <a:t>. 5th </a:t>
            </a:r>
            <a:r>
              <a:rPr lang="en-GB" sz="1500" err="1"/>
              <a:t>edn</a:t>
            </a:r>
            <a:r>
              <a:rPr lang="en-GB" sz="1500"/>
              <a:t>. Harlow: Pearson.</a:t>
            </a:r>
          </a:p>
          <a:p>
            <a:r>
              <a:rPr lang="en-GB" sz="1500"/>
              <a:t>Erber, J.T. (2013) </a:t>
            </a:r>
            <a:r>
              <a:rPr lang="en-GB" sz="1500" i="1"/>
              <a:t>Aging and Older Adulthood</a:t>
            </a:r>
            <a:r>
              <a:rPr lang="en-GB" sz="1500"/>
              <a:t>. 3rd </a:t>
            </a:r>
            <a:r>
              <a:rPr lang="en-GB" sz="1500" err="1"/>
              <a:t>edn</a:t>
            </a:r>
            <a:r>
              <a:rPr lang="en-GB" sz="1500"/>
              <a:t>. Chichester: Wiley-Blackwell.</a:t>
            </a:r>
          </a:p>
          <a:p>
            <a:pPr marL="0" indent="0">
              <a:buNone/>
            </a:pPr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2240692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CAF38596F6224C85994D82B7D04C5E" ma:contentTypeVersion="5" ma:contentTypeDescription="Create a new document." ma:contentTypeScope="" ma:versionID="1ba15edb323595340ba4d4e3dabbbc74">
  <xsd:schema xmlns:xsd="http://www.w3.org/2001/XMLSchema" xmlns:xs="http://www.w3.org/2001/XMLSchema" xmlns:p="http://schemas.microsoft.com/office/2006/metadata/properties" xmlns:ns3="5a96fd87-d65e-4250-a0f3-23014b7624a5" targetNamespace="http://schemas.microsoft.com/office/2006/metadata/properties" ma:root="true" ma:fieldsID="f85f1703efa0cd542e82d6361f1d436c" ns3:_="">
    <xsd:import namespace="5a96fd87-d65e-4250-a0f3-23014b7624a5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96fd87-d65e-4250-a0f3-23014b7624a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a96fd87-d65e-4250-a0f3-23014b7624a5" xsi:nil="true"/>
  </documentManagement>
</p:properties>
</file>

<file path=customXml/itemProps1.xml><?xml version="1.0" encoding="utf-8"?>
<ds:datastoreItem xmlns:ds="http://schemas.openxmlformats.org/officeDocument/2006/customXml" ds:itemID="{81FA5EAC-0BB7-4A80-BABF-CA515B9ADD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2F9F98-DA1C-4A8D-B1CB-693865E416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96fd87-d65e-4250-a0f3-23014b7624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5C4D83E-A053-43F8-9799-00FB53444F98}">
  <ds:schemaRefs>
    <ds:schemaRef ds:uri="http://schemas.microsoft.com/office/2006/documentManagement/types"/>
    <ds:schemaRef ds:uri="http://purl.org/dc/dcmitype/"/>
    <ds:schemaRef ds:uri="http://purl.org/dc/elements/1.1/"/>
    <ds:schemaRef ds:uri="5a96fd87-d65e-4250-a0f3-23014b7624a5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844</Words>
  <Application>Microsoft Office PowerPoint</Application>
  <PresentationFormat>Widescreen</PresentationFormat>
  <Paragraphs>127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  Student name :TIGIST MAMO Student number:2512511 Lecturer’s name :LOU WELLS </vt:lpstr>
      <vt:lpstr>Introduction</vt:lpstr>
      <vt:lpstr>Factors Influencing Isaac's Development</vt:lpstr>
      <vt:lpstr>Bowlby's Attachment Theory</vt:lpstr>
      <vt:lpstr>Piaget's Cognitive Development Theory</vt:lpstr>
      <vt:lpstr>Vygotsky's Social Development Theory</vt:lpstr>
      <vt:lpstr>Bronfenbrenner's Ecological Theory</vt:lpstr>
      <vt:lpstr>Multi-Agency Support Plan</vt:lpstr>
      <vt:lpstr>Importance of Early Intervention</vt:lpstr>
      <vt:lpstr>Conclusion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Tigist Mezene Mamo (2512511)</cp:lastModifiedBy>
  <cp:revision>120</cp:revision>
  <dcterms:created xsi:type="dcterms:W3CDTF">2025-10-14T20:52:47Z</dcterms:created>
  <dcterms:modified xsi:type="dcterms:W3CDTF">2026-07-12T22:39:25Z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0x010100ABCAF38596F6224C85994D82B7D04C5E</vt:lpwstr>
  </property>
</Properties>
</file>