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18820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Welcome learners. Briefly introduce DESS and today’s structure: lesson plan, in-class activities, and a short quiz. Set expectations: participation, simple calculations, and discussion.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Walk through timings. Encourage questions throughout but keep deeper ones for the examples block. Flag that worksheet items map directly to exam-style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Emphasise action verbs: define, explain, compare, interpret, apply, identify. These outcomes align with Level 5 descriptors (analysis and application).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Motivate with a quick story (e.g., hospital A&amp;E triage): high variability, queues, and resource contention → ideal for DESS.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Key idea: imitation over time under uncertainty. Mention experimentation without disrupting the real system; ability to explore ‘what-if’.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Stress opportunity cost: if a queueing formula or spreadsheet suffices, avoid simulation. Mention data, time, and validation constraints.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Transition: we now formalise vocabulary needed for any discrete-event model.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Contrast activity (known duration at start) vs delay (unknown until conditions met). Explain FEL ordering and the simulation clock advancing to the next imminent event.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There are multiple ‘worldviews’ of the same system. Choose based on problem fit, tool support, and clarity for stakeholders.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next-event time advance: jump clock to earliest event; execute logic; schedule consequences. Pros: precise control; Cons: can be verbose for complex lifecycles.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entities as processes (e.g., a customer coroutine). Resources and waits are handled by the engine. Good mental model for service systems; maps well to SimPy/AnyLogic-style tools.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Cyclically (or on triggers) evaluate preconditions; start any enabled activities. Useful in manufacturing routings where multiple conditions enable tasks.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Phase A: find imminent events; Phase B: execute bound events; Phase C: fire conditional events that became enabled. Reduces simultaneous-event ambiguity; good for resource-heavy models.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Reinforce: Monte Carlo has no time dimension; OO simulation encapsulates state/behaviour; queueing networks compose multiple nodes.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Shift from structure to measurement. Highlight planning replications, warm-up, and run length for stable estimates (briefly).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Define Wq (average wait), Lq (avg queue length), Utilisation = busy time / total. Relate metrics to managerial questions: staffing, WIP, SLAs, stockouts.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Uniform(0,1) → transform to target distributions (inverse CDF for exponential; lookup/tables for discrete). Remind: independence and uniformity assumptions; seed for reproducibility.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Preview four mini-cases; invite students to suggest key events and metrics before showing answers.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Walk the arrival/departure logic. Ask: what happens if arrival rate &gt; service rate? Discuss instability and long-run growth of Lq.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review every N periods; order up to M. Discuss trade-off: holding vs ordering vs shortage costs; lead-time randomness.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Contrast individual vs block replacement policies; track downtime, repair cost, and availability.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Emphasise ‘static’ nature: no clock. Sample bivariate normal deviations around an aiming point; estimate P(hit).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Instructions: students can work in pairs. Timebox each part; circulate to check reasoning rather than final numbers.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concise definitions using slide vocabulary. Aim for 1–2 sentences per item.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Have learners sketch a timeline. After removing the completion at t=3, if the server starts service immediately, departure = start + 4.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Demonstrate mapping RN→demand via cumulative probabilities; track on a small table: begin stock, demand, end stock, order if review.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Model choice guidance: event-scheduling for control, process-interaction for clarity, activity-scanning for condition-driven systems, Monte Carlo for risk.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Hand out or display. Remind: multiple choice first, then short answers, then applied. Keep to ~8 minutes.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Read each once; allow 30–45 seconds per MCQ. Clarify no negative marking.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Look for precise terminology (event, FEL, delay). Answers can be bullet points.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showing mapping from RN to interval; in (M,N), emphasise periodic review semantics in the answer.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method trade-offs. Invite reflections: which worldview felt most natural? Preview next session (verification/validation).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Reiterate: choose method by system structure; measure what matters; plan experiments (replications, warm-up).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Discrete-Event System Simulation – Level 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Agenda (2 Hours)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Opening &amp; Motivation (10 min)</a:t>
            </a:r>
          </a:p>
          <a:p>
            <a:r>
              <a:t>Foundations of Simulation (15 min)</a:t>
            </a:r>
          </a:p>
          <a:p>
            <a:r>
              <a:t>DESS Components (20 min)</a:t>
            </a:r>
          </a:p>
          <a:p>
            <a:r>
              <a:t>Methods: Event-Scheduling, Process-Interaction, Activity-Scanning, Three-Phase (25 min)</a:t>
            </a:r>
          </a:p>
          <a:p>
            <a:r>
              <a:t>Examples &amp; Random Numbers (20 min)</a:t>
            </a:r>
          </a:p>
          <a:p>
            <a:r>
              <a:t>Worksheet Activities (20 min)</a:t>
            </a:r>
          </a:p>
          <a:p>
            <a:r>
              <a:t>Quiz &amp; Wrap-Up (10 min)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772" y="1417638"/>
            <a:ext cx="8456455" cy="4525963"/>
          </a:xfrm>
        </p:spPr>
        <p:txBody>
          <a:bodyPr>
            <a:normAutofit fontScale="92500" lnSpcReduction="10000"/>
          </a:bodyPr>
          <a:lstStyle/>
          <a:p>
            <a:r>
              <a:rPr dirty="0"/>
              <a:t>Define discrete-event simulation and its purpose</a:t>
            </a:r>
          </a:p>
          <a:p>
            <a:r>
              <a:rPr dirty="0"/>
              <a:t>Explain DESS components: entities, attributes, events, activities, delays, FEL</a:t>
            </a:r>
          </a:p>
          <a:p>
            <a:r>
              <a:rPr dirty="0"/>
              <a:t>Compare modelling methods: event-scheduling, process-interaction, activity-scanning, three-phase</a:t>
            </a:r>
          </a:p>
          <a:p>
            <a:r>
              <a:rPr dirty="0"/>
              <a:t>Interpret event lists and simple simulation tables</a:t>
            </a:r>
          </a:p>
          <a:p>
            <a:r>
              <a:rPr dirty="0"/>
              <a:t>Apply DESS to queueing, inventory, reliability scenarios</a:t>
            </a:r>
          </a:p>
          <a:p>
            <a:r>
              <a:rPr dirty="0"/>
              <a:t>Identify performance metrics and RNG roles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Introduction to Simulation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94046" y="2121966"/>
            <a:ext cx="53188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>
                <a:solidFill>
                  <a:srgbClr val="505050"/>
                </a:solidFill>
              </a:defRPr>
            </a:pPr>
            <a:r>
              <a:rPr dirty="0"/>
              <a:t>Why simulate? When to simulate?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Simulation?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Imitation of system operation over time</a:t>
            </a:r>
          </a:p>
          <a:p>
            <a:r>
              <a:t>Use to study complex, stochastic, dynamic systems</a:t>
            </a:r>
          </a:p>
          <a:p>
            <a:r>
              <a:t>Predict performance, test policies, answer what-if questions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When (Not) to Use Simulation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Appropriate: complex interactions, costly or risky experiments</a:t>
            </a:r>
          </a:p>
          <a:p>
            <a:r>
              <a:t>Not appropriate: simple analytic solutions exist, insufficient data/resources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DESS Components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505050"/>
                </a:solidFill>
              </a:defRPr>
            </a:pPr>
            <a:r>
              <a:t>State, events, activities, delays, FEL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353"/>
            <a:ext cx="8229600" cy="1143000"/>
          </a:xfrm>
        </p:spPr>
        <p:txBody>
          <a:bodyPr/>
          <a:lstStyle/>
          <a:p>
            <a:r>
              <a:rPr dirty="0"/>
              <a:t>Core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8366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dirty="0"/>
              <a:t>System state: variables describing the system at time t</a:t>
            </a:r>
          </a:p>
          <a:p>
            <a:r>
              <a:rPr dirty="0"/>
              <a:t>Entity &amp; attribute: actionable items and their properties</a:t>
            </a:r>
          </a:p>
          <a:p>
            <a:r>
              <a:rPr dirty="0"/>
              <a:t>Event: instantaneous state change (e.g., arrival, departure)</a:t>
            </a:r>
          </a:p>
          <a:p>
            <a:r>
              <a:rPr dirty="0"/>
              <a:t>Activity vs Delay: known vs unknown duration at start</a:t>
            </a:r>
          </a:p>
          <a:p>
            <a:r>
              <a:rPr dirty="0"/>
              <a:t>Future Event List (FEL): ordered by event time</a:t>
            </a:r>
          </a:p>
          <a:p>
            <a:r>
              <a:rPr dirty="0"/>
              <a:t>Clock: simulated time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Modelling Methods in DESS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505050"/>
                </a:solidFill>
              </a:defRPr>
            </a:pPr>
            <a:r>
              <a:rPr dirty="0"/>
              <a:t>Different worldviews of the same system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Event-Scheduling (Next-Event)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Advance clock to next event time</a:t>
            </a:r>
          </a:p>
          <a:p>
            <a:r>
              <a:t>Execute event logic; schedule follow-on events</a:t>
            </a:r>
          </a:p>
          <a:p>
            <a:r>
              <a:t>Maintain FEL (arrival, service completion, etc.)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Process-Interaction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Model life cycles of entities as processes (e.g., customers)</a:t>
            </a:r>
          </a:p>
          <a:p>
            <a:r>
              <a:t>Use resources, queues, and interrupts</a:t>
            </a:r>
          </a:p>
          <a:p>
            <a:r>
              <a:t>Engine handles waiting/blocking and resumption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Activity-Scanning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At each scan (time or event), check preconditions</a:t>
            </a:r>
          </a:p>
          <a:p>
            <a:r>
              <a:t>Start activities whose conditions are true</a:t>
            </a:r>
          </a:p>
          <a:p>
            <a:r>
              <a:t>Common in manufacturing activity networks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Three-Phase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Phase A: Identify imminent events</a:t>
            </a:r>
          </a:p>
          <a:p>
            <a:r>
              <a:t>Phase B: Execute all bound events at current time</a:t>
            </a:r>
          </a:p>
          <a:p>
            <a:r>
              <a:t>Phase C: Execute any conditional events that become enabled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Other Perspectives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Monte Carlo (static, no time): risk/reliability</a:t>
            </a:r>
          </a:p>
          <a:p>
            <a:r>
              <a:t>Object-oriented simulation: entities as objects</a:t>
            </a:r>
          </a:p>
          <a:p>
            <a:r>
              <a:t>Queueing networks: interconnected service nodes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Performance Measures &amp; Randomness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505050"/>
                </a:solidFill>
              </a:defRPr>
            </a:pPr>
            <a:r>
              <a:rPr dirty="0"/>
              <a:t>From random inputs to performance outputs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Performance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Queue length, waiting time, system time</a:t>
            </a:r>
          </a:p>
          <a:p>
            <a:r>
              <a:t>Server utilisation and idle time</a:t>
            </a:r>
          </a:p>
          <a:p>
            <a:r>
              <a:t>Throughput, shortage frequency, inventory levels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Random Numbers &amp; Variates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Uniform(0,1) RNG: independence &amp; uniformity</a:t>
            </a:r>
          </a:p>
          <a:p>
            <a:r>
              <a:t>Transform to distributions: exponential, normal, Poisson, discrete</a:t>
            </a:r>
          </a:p>
          <a:p>
            <a:r>
              <a:t>Use in sampling arrivals, service, demands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Worked Examples (Overview)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505050"/>
                </a:solidFill>
              </a:defRPr>
            </a:pPr>
            <a:r>
              <a:t>Queueing, Inventory, Reliability, Monte Carlo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Queueing – Single Server (FIFO)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Events: arrivals &amp; departures</a:t>
            </a:r>
          </a:p>
          <a:p>
            <a:r>
              <a:t>Service begins immediately if server idle, else join queue</a:t>
            </a:r>
          </a:p>
          <a:p>
            <a:r>
              <a:t>Track wait time, service time, server utilisation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Inventory – (M, N) Periodic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Review every N periods and order up to M</a:t>
            </a:r>
          </a:p>
          <a:p>
            <a:r>
              <a:t>Track demand, lead time, shortages, holding &amp; ordering trade-offs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Reliability – Component Replacement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Model failure times and repair delays</a:t>
            </a:r>
          </a:p>
          <a:p>
            <a:r>
              <a:t>Compare policies (individual vs block replacement)</a:t>
            </a:r>
          </a:p>
          <a:p>
            <a:r>
              <a:t>Estimate cost and availability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Monte Carlo – Target Hits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No time dimension; sample impact points</a:t>
            </a:r>
          </a:p>
          <a:p>
            <a:r>
              <a:t>Estimate probability of hit under normal variability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Student Worksheet Activities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505050"/>
                </a:solidFill>
              </a:defRPr>
            </a:pPr>
            <a:r>
              <a:t>In-class or take-home tasks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A. Short 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Define DESS and its purpose</a:t>
            </a:r>
          </a:p>
          <a:p>
            <a:r>
              <a:t>Differentiate event vs activity</a:t>
            </a:r>
          </a:p>
          <a:p>
            <a:r>
              <a:t>Outline event-scheduling steps</a:t>
            </a:r>
          </a:p>
          <a:p>
            <a:r>
              <a:t>List three queueing performance metrics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B. Event List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Initial FEL: (A, t=0 arrival), (B, t=3 service complete), (C, t=5 arrival)</a:t>
            </a:r>
          </a:p>
          <a:p>
            <a:r>
              <a:t>After B at t=3: remove B; schedule next completion if service starts</a:t>
            </a:r>
          </a:p>
          <a:p>
            <a:r>
              <a:t>Given next service time = 4 min, compute departure time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C. Inventory Mini-Simulation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(M=10, N=3); Daily demand probs: 1(0.3), 2(0.5), 3(0.2)</a:t>
            </a:r>
          </a:p>
          <a:p>
            <a:r>
              <a:t>Random numbers: 0.82, 0.13, 0.45 → map to demands</a:t>
            </a:r>
          </a:p>
          <a:p>
            <a:r>
              <a:t>Track inventory over 3 days; note any shortages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D. Method Comparison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Fill time advance, strengths, weaknesses for:</a:t>
            </a:r>
          </a:p>
          <a:p>
            <a:pPr lvl="1"/>
            <a:r>
              <a:t>Event-scheduling</a:t>
            </a:r>
          </a:p>
          <a:p>
            <a:pPr lvl="1"/>
            <a:r>
              <a:t>Process-interaction</a:t>
            </a:r>
          </a:p>
          <a:p>
            <a:pPr lvl="1"/>
            <a:r>
              <a:t>Activity-scanning</a:t>
            </a:r>
          </a:p>
          <a:p>
            <a:pPr lvl="1"/>
            <a:r>
              <a:t>Monte Carlo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Quiz (10 Questions)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505050"/>
                </a:solidFill>
              </a:defRPr>
            </a:pPr>
            <a:r>
              <a:t>Mix of MCQ, short answer, applied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MCQ (Select one)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dirty="0"/>
              <a:t>1) Time advances by: A) fixed increments B) scheduled events C) random jumps D) continuous monitoring</a:t>
            </a:r>
          </a:p>
          <a:p>
            <a:pPr lvl="1"/>
            <a:r>
              <a:rPr dirty="0"/>
              <a:t>Answer:</a:t>
            </a:r>
          </a:p>
          <a:p>
            <a:r>
              <a:rPr dirty="0"/>
              <a:t>2) Process-interaction models: A) events B) life cycles C) activities D) </a:t>
            </a:r>
            <a:r>
              <a:rPr dirty="0" err="1"/>
              <a:t>utilisation</a:t>
            </a:r>
            <a:endParaRPr dirty="0"/>
          </a:p>
          <a:p>
            <a:pPr lvl="1"/>
            <a:r>
              <a:rPr dirty="0"/>
              <a:t>Answer: </a:t>
            </a:r>
          </a:p>
          <a:p>
            <a:r>
              <a:rPr dirty="0"/>
              <a:t>3) RNG properties: A) uniform &amp; independent B) normal &amp; independent C) skewed &amp; correlated D) discrete</a:t>
            </a:r>
          </a:p>
          <a:p>
            <a:pPr lvl="1"/>
            <a:r>
              <a:rPr dirty="0"/>
              <a:t>Answer: </a:t>
            </a:r>
          </a:p>
          <a:p>
            <a:r>
              <a:rPr dirty="0"/>
              <a:t>4) Monte Carlo is: A) dynamic B) time-dependent C) static D) continuous</a:t>
            </a:r>
          </a:p>
          <a:p>
            <a:pPr lvl="1"/>
            <a:r>
              <a:rPr dirty="0"/>
              <a:t>Answer: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Short 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5) Define an event</a:t>
            </a:r>
          </a:p>
          <a:p>
            <a:r>
              <a:t>6) What is the FEL?</a:t>
            </a:r>
          </a:p>
          <a:p>
            <a:r>
              <a:t>7) When does a delay occur?</a:t>
            </a:r>
          </a:p>
          <a:p>
            <a:r>
              <a:t>8) Give one queue performance metric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Applied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9) Map random number 0.71 to service time given: 1(0–0.2), 2(0.21–0.60), 3(0.61–0.90), 4(0.91–1.00)</a:t>
            </a:r>
          </a:p>
          <a:p>
            <a:pPr lvl="1"/>
            <a:r>
              <a:rPr dirty="0"/>
              <a:t>Answer:</a:t>
            </a:r>
          </a:p>
          <a:p>
            <a:r>
              <a:rPr dirty="0"/>
              <a:t>10) In (M,N) inventory, what event happens every N periods?</a:t>
            </a:r>
          </a:p>
          <a:p>
            <a:pPr lvl="1"/>
            <a:r>
              <a:rPr dirty="0"/>
              <a:t>Answer: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&amp; Next Steps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505050"/>
                </a:solidFill>
              </a:defRPr>
            </a:pPr>
            <a:r>
              <a:t>From concepts to implementation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Multiple modelling methods </a:t>
            </a:r>
            <a:r>
              <a:rPr lang="en-GB" dirty="0"/>
              <a:t>analyse or simulate</a:t>
            </a:r>
            <a:r>
              <a:rPr dirty="0"/>
              <a:t> the same system</a:t>
            </a:r>
          </a:p>
          <a:p>
            <a:r>
              <a:rPr dirty="0"/>
              <a:t>Choose method based on problem structure and </a:t>
            </a:r>
            <a:r>
              <a:rPr lang="en-GB" dirty="0"/>
              <a:t>available</a:t>
            </a:r>
            <a:endParaRPr dirty="0"/>
          </a:p>
          <a:p>
            <a:r>
              <a:rPr dirty="0"/>
              <a:t>Validate, verify, and design experiments carefully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1738</Words>
  <Application>Microsoft Office PowerPoint</Application>
  <PresentationFormat>On-screen Show (4:3)</PresentationFormat>
  <Paragraphs>163</Paragraphs>
  <Slides>33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Calibri</vt:lpstr>
      <vt:lpstr>Office Theme</vt:lpstr>
      <vt:lpstr>Discrete-Event System Simulation – Level 5</vt:lpstr>
      <vt:lpstr>Agenda (2 Hours)</vt:lpstr>
      <vt:lpstr>Learning Outcomes</vt:lpstr>
      <vt:lpstr>Introduction to Simulation</vt:lpstr>
      <vt:lpstr>What is Simulation?</vt:lpstr>
      <vt:lpstr>When (Not) to Use Simulation</vt:lpstr>
      <vt:lpstr>DESS Components</vt:lpstr>
      <vt:lpstr>Core Concepts</vt:lpstr>
      <vt:lpstr>Modelling Methods in DESS</vt:lpstr>
      <vt:lpstr>Event-Scheduling (Next-Event)</vt:lpstr>
      <vt:lpstr>Process-Interaction</vt:lpstr>
      <vt:lpstr>Activity-Scanning</vt:lpstr>
      <vt:lpstr>Three-Phase Method</vt:lpstr>
      <vt:lpstr>Other Perspectives</vt:lpstr>
      <vt:lpstr>Performance Measures &amp; Randomness</vt:lpstr>
      <vt:lpstr>Common Performance Metrics</vt:lpstr>
      <vt:lpstr>Random Numbers &amp; Variates</vt:lpstr>
      <vt:lpstr>Worked Examples (Overview)</vt:lpstr>
      <vt:lpstr>Queueing – Single Server (FIFO)</vt:lpstr>
      <vt:lpstr>Inventory – (M, N) Periodic Review</vt:lpstr>
      <vt:lpstr>Reliability – Component Replacement</vt:lpstr>
      <vt:lpstr>Monte Carlo – Target Hits</vt:lpstr>
      <vt:lpstr>Student Worksheet Activities</vt:lpstr>
      <vt:lpstr>A. Short Answer</vt:lpstr>
      <vt:lpstr>B. Event List Exercise</vt:lpstr>
      <vt:lpstr>C. Inventory Mini-Simulation</vt:lpstr>
      <vt:lpstr>D. Method Comparison Table</vt:lpstr>
      <vt:lpstr>Quiz (10 Questions)</vt:lpstr>
      <vt:lpstr>MCQ (Select one)</vt:lpstr>
      <vt:lpstr>Short Answer</vt:lpstr>
      <vt:lpstr>Applied</vt:lpstr>
      <vt:lpstr>Wrap-Up &amp; Next Steps</vt:lpstr>
      <vt:lpstr>Key Takeaways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2</cp:revision>
  <dcterms:created xsi:type="dcterms:W3CDTF">2013-01-27T09:14:16Z</dcterms:created>
  <dcterms:modified xsi:type="dcterms:W3CDTF">2026-03-19T16:02:16Z</dcterms:modified>
  <cp:category/>
</cp:coreProperties>
</file>