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9.xml" ContentType="application/vnd.openxmlformats-officedocument.theme+xml"/>
  <Override PartName="/ppt/slideLayouts/slideLayout14.xml" ContentType="application/vnd.openxmlformats-officedocument.presentationml.slideLayout+xml"/>
  <Override PartName="/ppt/theme/theme10.xml" ContentType="application/vnd.openxmlformats-officedocument.theme+xml"/>
  <Override PartName="/ppt/slideLayouts/slideLayout15.xml" ContentType="application/vnd.openxmlformats-officedocument.presentationml.slideLayout+xml"/>
  <Override PartName="/ppt/theme/theme11.xml" ContentType="application/vnd.openxmlformats-officedocument.theme+xml"/>
  <Override PartName="/ppt/slideLayouts/slideLayout16.xml" ContentType="application/vnd.openxmlformats-officedocument.presentationml.slideLayout+xml"/>
  <Override PartName="/ppt/theme/theme12.xml" ContentType="application/vnd.openxmlformats-officedocument.theme+xml"/>
  <Override PartName="/ppt/slideLayouts/slideLayout17.xml" ContentType="application/vnd.openxmlformats-officedocument.presentationml.slideLayout+xml"/>
  <Override PartName="/ppt/theme/theme13.xml" ContentType="application/vnd.openxmlformats-officedocument.theme+xml"/>
  <Override PartName="/ppt/slideLayouts/slideLayout18.xml" ContentType="application/vnd.openxmlformats-officedocument.presentationml.slideLayout+xml"/>
  <Override PartName="/ppt/theme/theme14.xml" ContentType="application/vnd.openxmlformats-officedocument.theme+xml"/>
  <Override PartName="/ppt/slideLayouts/slideLayout19.xml" ContentType="application/vnd.openxmlformats-officedocument.presentationml.slideLayout+xml"/>
  <Override PartName="/ppt/theme/theme15.xml" ContentType="application/vnd.openxmlformats-officedocument.theme+xml"/>
  <Override PartName="/ppt/slideLayouts/slideLayout20.xml" ContentType="application/vnd.openxmlformats-officedocument.presentationml.slideLayout+xml"/>
  <Override PartName="/ppt/theme/theme16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theme/theme18.xml" ContentType="application/vnd.openxmlformats-officedocument.theme+xml"/>
  <Override PartName="/ppt/slideLayouts/slideLayout30.xml" ContentType="application/vnd.openxmlformats-officedocument.presentationml.slideLayout+xml"/>
  <Override PartName="/ppt/theme/theme19.xml" ContentType="application/vnd.openxmlformats-officedocument.theme+xml"/>
  <Override PartName="/ppt/slideLayouts/slideLayout31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6"/>
  </p:notesMasterIdLst>
  <p:sldIdLst>
    <p:sldId id="261" r:id="rId24"/>
    <p:sldId id="273" r:id="rId25"/>
    <p:sldId id="262" r:id="rId26"/>
    <p:sldId id="269" r:id="rId27"/>
    <p:sldId id="294" r:id="rId28"/>
    <p:sldId id="281" r:id="rId29"/>
    <p:sldId id="315" r:id="rId30"/>
    <p:sldId id="316" r:id="rId31"/>
    <p:sldId id="289" r:id="rId32"/>
    <p:sldId id="298" r:id="rId33"/>
    <p:sldId id="295" r:id="rId34"/>
    <p:sldId id="288" r:id="rId35"/>
    <p:sldId id="270" r:id="rId36"/>
    <p:sldId id="282" r:id="rId37"/>
    <p:sldId id="300" r:id="rId38"/>
    <p:sldId id="297" r:id="rId39"/>
    <p:sldId id="301" r:id="rId40"/>
    <p:sldId id="302" r:id="rId41"/>
    <p:sldId id="303" r:id="rId42"/>
    <p:sldId id="304" r:id="rId43"/>
    <p:sldId id="264" r:id="rId44"/>
    <p:sldId id="307" r:id="rId45"/>
    <p:sldId id="306" r:id="rId46"/>
    <p:sldId id="283" r:id="rId47"/>
    <p:sldId id="312" r:id="rId48"/>
    <p:sldId id="313" r:id="rId49"/>
    <p:sldId id="308" r:id="rId50"/>
    <p:sldId id="311" r:id="rId51"/>
    <p:sldId id="309" r:id="rId52"/>
    <p:sldId id="314" r:id="rId53"/>
    <p:sldId id="277" r:id="rId54"/>
    <p:sldId id="272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206" autoAdjust="0"/>
    <p:restoredTop sz="94364" autoAdjust="0"/>
  </p:normalViewPr>
  <p:slideViewPr>
    <p:cSldViewPr snapToGrid="0">
      <p:cViewPr varScale="1">
        <p:scale>
          <a:sx n="97" d="100"/>
          <a:sy n="97" d="100"/>
        </p:scale>
        <p:origin x="269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E2658A-AE25-433D-B87B-93F0472F8474}" type="doc">
      <dgm:prSet loTypeId="urn:microsoft.com/office/officeart/2005/8/layout/radial5" loCatId="cycle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0AB91592-DB13-42C5-AB56-4AB367BB7080}">
      <dgm:prSet phldrT="[Text]"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How to become more competitive</a:t>
          </a:r>
        </a:p>
      </dgm:t>
    </dgm:pt>
    <dgm:pt modelId="{FDA344E4-4AFE-49CB-BEC4-127A6E701735}" type="parTrans" cxnId="{BA90F850-B4DE-4066-9EA9-31D5A4CCE74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E329DA-A2E8-490D-A938-54AC4D48AA06}" type="sibTrans" cxnId="{BA90F850-B4DE-4066-9EA9-31D5A4CCE74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2707EC-9184-41AE-961C-2D7D65EBFEC4}">
      <dgm:prSet phldrT="[Text]"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Product Differentiation</a:t>
          </a:r>
        </a:p>
      </dgm:t>
    </dgm:pt>
    <dgm:pt modelId="{3F6F272E-2371-4CD8-91C1-20161F83902D}" type="parTrans" cxnId="{844CE4C6-7A1A-4ACA-A18D-E438E7842935}">
      <dgm:prSet custT="1"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CCB0EB-A27A-4785-8A96-4F133DB74076}" type="sibTrans" cxnId="{844CE4C6-7A1A-4ACA-A18D-E438E7842935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63F744-52C2-4F91-B1C1-A86237914410}">
      <dgm:prSet phldrT="[Text]"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Promotions</a:t>
          </a:r>
        </a:p>
      </dgm:t>
    </dgm:pt>
    <dgm:pt modelId="{8EA41606-2470-44E3-9465-B3CBCF345D07}" type="parTrans" cxnId="{3F774EE8-72DB-4BDA-BDF2-FA63CC5135C6}">
      <dgm:prSet custT="1"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AD792AD-4365-4E40-8BEF-32E503C01AFC}" type="sibTrans" cxnId="{3F774EE8-72DB-4BDA-BDF2-FA63CC5135C6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39167B-2FF9-42F5-8A41-CB82BBC79FDA}">
      <dgm:prSet phldrT="[Text]"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Improve Quality</a:t>
          </a:r>
        </a:p>
      </dgm:t>
    </dgm:pt>
    <dgm:pt modelId="{CCE81B09-9BC9-4823-B4DE-38159C247BE3}" type="parTrans" cxnId="{34CC6836-7C26-430D-9B56-AA5411C468CF}">
      <dgm:prSet custT="1"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2951C7-4D54-4A83-9FD9-C1FE35D034BA}" type="sibTrans" cxnId="{34CC6836-7C26-430D-9B56-AA5411C468CF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59730B-89F3-4EDC-ACF0-CD5B1B70B969}">
      <dgm:prSet phldrT="[Text]"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Pricing</a:t>
          </a:r>
        </a:p>
      </dgm:t>
    </dgm:pt>
    <dgm:pt modelId="{7DFD566E-44FA-457A-867B-E4C98535022F}" type="parTrans" cxnId="{20D46511-7666-4523-82E0-9658C6762104}">
      <dgm:prSet custT="1"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41E30D-FAC4-4D7D-B25A-C65815C9C65D}" type="sibTrans" cxnId="{20D46511-7666-4523-82E0-9658C6762104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7CDE16-310E-4988-A334-E1004AA954BA}">
      <dgm:prSet phldrT="[Text]"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Value Addition</a:t>
          </a:r>
        </a:p>
      </dgm:t>
    </dgm:pt>
    <dgm:pt modelId="{46284F0A-4F9E-4DC7-9E98-FF7CBDC8F9CF}" type="parTrans" cxnId="{818757C1-B368-44F4-9506-8F180420764C}">
      <dgm:prSet custT="1"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605011-039E-46BC-9D28-8E637A485443}" type="sibTrans" cxnId="{818757C1-B368-44F4-9506-8F180420764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2815E6-DD84-4D89-9C0B-EB1B5240B536}" type="pres">
      <dgm:prSet presAssocID="{D5E2658A-AE25-433D-B87B-93F0472F8474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BE3548F-71DF-4EAB-8C5F-44405798EA0C}" type="pres">
      <dgm:prSet presAssocID="{0AB91592-DB13-42C5-AB56-4AB367BB7080}" presName="centerShape" presStyleLbl="node0" presStyleIdx="0" presStyleCnt="1" custScaleX="151361" custScaleY="117451" custLinFactNeighborX="3028"/>
      <dgm:spPr/>
    </dgm:pt>
    <dgm:pt modelId="{AF79E628-FC67-4717-98CF-82DEAAE86C58}" type="pres">
      <dgm:prSet presAssocID="{3F6F272E-2371-4CD8-91C1-20161F83902D}" presName="parTrans" presStyleLbl="sibTrans2D1" presStyleIdx="0" presStyleCnt="5"/>
      <dgm:spPr/>
    </dgm:pt>
    <dgm:pt modelId="{FBCDF809-14AA-483C-9879-DDBB0F79A68C}" type="pres">
      <dgm:prSet presAssocID="{3F6F272E-2371-4CD8-91C1-20161F83902D}" presName="connectorText" presStyleLbl="sibTrans2D1" presStyleIdx="0" presStyleCnt="5"/>
      <dgm:spPr/>
    </dgm:pt>
    <dgm:pt modelId="{D7C0B11B-1536-46AD-AA1E-3B68E04112C0}" type="pres">
      <dgm:prSet presAssocID="{332707EC-9184-41AE-961C-2D7D65EBFEC4}" presName="node" presStyleLbl="node1" presStyleIdx="0" presStyleCnt="5" custScaleX="108626">
        <dgm:presLayoutVars>
          <dgm:bulletEnabled val="1"/>
        </dgm:presLayoutVars>
      </dgm:prSet>
      <dgm:spPr/>
    </dgm:pt>
    <dgm:pt modelId="{AD26EAC7-A825-42BC-A246-4F66B8E48E62}" type="pres">
      <dgm:prSet presAssocID="{8EA41606-2470-44E3-9465-B3CBCF345D07}" presName="parTrans" presStyleLbl="sibTrans2D1" presStyleIdx="1" presStyleCnt="5"/>
      <dgm:spPr/>
    </dgm:pt>
    <dgm:pt modelId="{7828D4C9-6AD6-41BF-8257-1A10CAA94155}" type="pres">
      <dgm:prSet presAssocID="{8EA41606-2470-44E3-9465-B3CBCF345D07}" presName="connectorText" presStyleLbl="sibTrans2D1" presStyleIdx="1" presStyleCnt="5"/>
      <dgm:spPr/>
    </dgm:pt>
    <dgm:pt modelId="{062D3EC4-8494-464E-A601-05CE8F5EB856}" type="pres">
      <dgm:prSet presAssocID="{8263F744-52C2-4F91-B1C1-A86237914410}" presName="node" presStyleLbl="node1" presStyleIdx="1" presStyleCnt="5">
        <dgm:presLayoutVars>
          <dgm:bulletEnabled val="1"/>
        </dgm:presLayoutVars>
      </dgm:prSet>
      <dgm:spPr/>
    </dgm:pt>
    <dgm:pt modelId="{A61BE9CB-2648-4C1A-A7F2-BE7C659ABBE2}" type="pres">
      <dgm:prSet presAssocID="{CCE81B09-9BC9-4823-B4DE-38159C247BE3}" presName="parTrans" presStyleLbl="sibTrans2D1" presStyleIdx="2" presStyleCnt="5"/>
      <dgm:spPr/>
    </dgm:pt>
    <dgm:pt modelId="{E01A7002-A7F9-43D5-B98B-B2471525FEF4}" type="pres">
      <dgm:prSet presAssocID="{CCE81B09-9BC9-4823-B4DE-38159C247BE3}" presName="connectorText" presStyleLbl="sibTrans2D1" presStyleIdx="2" presStyleCnt="5"/>
      <dgm:spPr/>
    </dgm:pt>
    <dgm:pt modelId="{48CF708E-A9FE-41C4-8247-C56340E2B97D}" type="pres">
      <dgm:prSet presAssocID="{2239167B-2FF9-42F5-8A41-CB82BBC79FDA}" presName="node" presStyleLbl="node1" presStyleIdx="2" presStyleCnt="5">
        <dgm:presLayoutVars>
          <dgm:bulletEnabled val="1"/>
        </dgm:presLayoutVars>
      </dgm:prSet>
      <dgm:spPr/>
    </dgm:pt>
    <dgm:pt modelId="{E85BF819-CD02-43F1-821C-AF606B61E065}" type="pres">
      <dgm:prSet presAssocID="{7DFD566E-44FA-457A-867B-E4C98535022F}" presName="parTrans" presStyleLbl="sibTrans2D1" presStyleIdx="3" presStyleCnt="5"/>
      <dgm:spPr/>
    </dgm:pt>
    <dgm:pt modelId="{EF071549-1D2A-4C0E-B9ED-8B8CE0904931}" type="pres">
      <dgm:prSet presAssocID="{7DFD566E-44FA-457A-867B-E4C98535022F}" presName="connectorText" presStyleLbl="sibTrans2D1" presStyleIdx="3" presStyleCnt="5"/>
      <dgm:spPr/>
    </dgm:pt>
    <dgm:pt modelId="{9AC1312B-C521-4A68-B2B4-4E61B0F01B01}" type="pres">
      <dgm:prSet presAssocID="{0D59730B-89F3-4EDC-ACF0-CD5B1B70B969}" presName="node" presStyleLbl="node1" presStyleIdx="3" presStyleCnt="5">
        <dgm:presLayoutVars>
          <dgm:bulletEnabled val="1"/>
        </dgm:presLayoutVars>
      </dgm:prSet>
      <dgm:spPr/>
    </dgm:pt>
    <dgm:pt modelId="{8DFDF872-60ED-4270-9472-61EC075136FC}" type="pres">
      <dgm:prSet presAssocID="{46284F0A-4F9E-4DC7-9E98-FF7CBDC8F9CF}" presName="parTrans" presStyleLbl="sibTrans2D1" presStyleIdx="4" presStyleCnt="5"/>
      <dgm:spPr/>
    </dgm:pt>
    <dgm:pt modelId="{4ED6A72C-5D6D-48F0-BCAD-F08DD95CD997}" type="pres">
      <dgm:prSet presAssocID="{46284F0A-4F9E-4DC7-9E98-FF7CBDC8F9CF}" presName="connectorText" presStyleLbl="sibTrans2D1" presStyleIdx="4" presStyleCnt="5"/>
      <dgm:spPr/>
    </dgm:pt>
    <dgm:pt modelId="{ADD86B09-6705-4550-BDA2-82E37B76E1A0}" type="pres">
      <dgm:prSet presAssocID="{BC7CDE16-310E-4988-A334-E1004AA954BA}" presName="node" presStyleLbl="node1" presStyleIdx="4" presStyleCnt="5">
        <dgm:presLayoutVars>
          <dgm:bulletEnabled val="1"/>
        </dgm:presLayoutVars>
      </dgm:prSet>
      <dgm:spPr/>
    </dgm:pt>
  </dgm:ptLst>
  <dgm:cxnLst>
    <dgm:cxn modelId="{E611E804-5DFA-468B-A798-1BF5AA17E31C}" type="presOf" srcId="{332707EC-9184-41AE-961C-2D7D65EBFEC4}" destId="{D7C0B11B-1536-46AD-AA1E-3B68E04112C0}" srcOrd="0" destOrd="0" presId="urn:microsoft.com/office/officeart/2005/8/layout/radial5"/>
    <dgm:cxn modelId="{030CE30C-2E91-4CE9-8587-2ADE8040848E}" type="presOf" srcId="{2239167B-2FF9-42F5-8A41-CB82BBC79FDA}" destId="{48CF708E-A9FE-41C4-8247-C56340E2B97D}" srcOrd="0" destOrd="0" presId="urn:microsoft.com/office/officeart/2005/8/layout/radial5"/>
    <dgm:cxn modelId="{20D46511-7666-4523-82E0-9658C6762104}" srcId="{0AB91592-DB13-42C5-AB56-4AB367BB7080}" destId="{0D59730B-89F3-4EDC-ACF0-CD5B1B70B969}" srcOrd="3" destOrd="0" parTransId="{7DFD566E-44FA-457A-867B-E4C98535022F}" sibTransId="{B241E30D-FAC4-4D7D-B25A-C65815C9C65D}"/>
    <dgm:cxn modelId="{BB065D13-E4B6-4EF0-AF8F-6643521B446F}" type="presOf" srcId="{8263F744-52C2-4F91-B1C1-A86237914410}" destId="{062D3EC4-8494-464E-A601-05CE8F5EB856}" srcOrd="0" destOrd="0" presId="urn:microsoft.com/office/officeart/2005/8/layout/radial5"/>
    <dgm:cxn modelId="{3C688D17-1671-4275-AD48-D12BAE911AD6}" type="presOf" srcId="{46284F0A-4F9E-4DC7-9E98-FF7CBDC8F9CF}" destId="{8DFDF872-60ED-4270-9472-61EC075136FC}" srcOrd="0" destOrd="0" presId="urn:microsoft.com/office/officeart/2005/8/layout/radial5"/>
    <dgm:cxn modelId="{06BBB71B-DCE0-4ED2-8440-76C5578D85CE}" type="presOf" srcId="{7DFD566E-44FA-457A-867B-E4C98535022F}" destId="{EF071549-1D2A-4C0E-B9ED-8B8CE0904931}" srcOrd="1" destOrd="0" presId="urn:microsoft.com/office/officeart/2005/8/layout/radial5"/>
    <dgm:cxn modelId="{34CC6836-7C26-430D-9B56-AA5411C468CF}" srcId="{0AB91592-DB13-42C5-AB56-4AB367BB7080}" destId="{2239167B-2FF9-42F5-8A41-CB82BBC79FDA}" srcOrd="2" destOrd="0" parTransId="{CCE81B09-9BC9-4823-B4DE-38159C247BE3}" sibTransId="{8E2951C7-4D54-4A83-9FD9-C1FE35D034BA}"/>
    <dgm:cxn modelId="{A0AD3D3C-41F0-4E8E-854E-8DCCA63E8A22}" type="presOf" srcId="{0AB91592-DB13-42C5-AB56-4AB367BB7080}" destId="{8BE3548F-71DF-4EAB-8C5F-44405798EA0C}" srcOrd="0" destOrd="0" presId="urn:microsoft.com/office/officeart/2005/8/layout/radial5"/>
    <dgm:cxn modelId="{3D11083E-48CB-4E73-ABFE-702E4209E8B3}" type="presOf" srcId="{8EA41606-2470-44E3-9465-B3CBCF345D07}" destId="{AD26EAC7-A825-42BC-A246-4F66B8E48E62}" srcOrd="0" destOrd="0" presId="urn:microsoft.com/office/officeart/2005/8/layout/radial5"/>
    <dgm:cxn modelId="{B44D2A5C-8CA9-4E75-9A0F-C4BD5F9AAB69}" type="presOf" srcId="{CCE81B09-9BC9-4823-B4DE-38159C247BE3}" destId="{A61BE9CB-2648-4C1A-A7F2-BE7C659ABBE2}" srcOrd="0" destOrd="0" presId="urn:microsoft.com/office/officeart/2005/8/layout/radial5"/>
    <dgm:cxn modelId="{DC1E2643-4763-4078-B026-88C78A28E118}" type="presOf" srcId="{46284F0A-4F9E-4DC7-9E98-FF7CBDC8F9CF}" destId="{4ED6A72C-5D6D-48F0-BCAD-F08DD95CD997}" srcOrd="1" destOrd="0" presId="urn:microsoft.com/office/officeart/2005/8/layout/radial5"/>
    <dgm:cxn modelId="{BA90F850-B4DE-4066-9EA9-31D5A4CCE74C}" srcId="{D5E2658A-AE25-433D-B87B-93F0472F8474}" destId="{0AB91592-DB13-42C5-AB56-4AB367BB7080}" srcOrd="0" destOrd="0" parTransId="{FDA344E4-4AFE-49CB-BEC4-127A6E701735}" sibTransId="{4AE329DA-A2E8-490D-A938-54AC4D48AA06}"/>
    <dgm:cxn modelId="{875B777F-A313-454B-BE87-0DB7447582D7}" type="presOf" srcId="{7DFD566E-44FA-457A-867B-E4C98535022F}" destId="{E85BF819-CD02-43F1-821C-AF606B61E065}" srcOrd="0" destOrd="0" presId="urn:microsoft.com/office/officeart/2005/8/layout/radial5"/>
    <dgm:cxn modelId="{68DFC68B-E3FC-4F9E-AA00-64A836602305}" type="presOf" srcId="{3F6F272E-2371-4CD8-91C1-20161F83902D}" destId="{FBCDF809-14AA-483C-9879-DDBB0F79A68C}" srcOrd="1" destOrd="0" presId="urn:microsoft.com/office/officeart/2005/8/layout/radial5"/>
    <dgm:cxn modelId="{197578A8-C832-48F9-8069-F00604D16973}" type="presOf" srcId="{BC7CDE16-310E-4988-A334-E1004AA954BA}" destId="{ADD86B09-6705-4550-BDA2-82E37B76E1A0}" srcOrd="0" destOrd="0" presId="urn:microsoft.com/office/officeart/2005/8/layout/radial5"/>
    <dgm:cxn modelId="{C9FF0FAC-02EC-41FA-928B-74B3515FD49D}" type="presOf" srcId="{8EA41606-2470-44E3-9465-B3CBCF345D07}" destId="{7828D4C9-6AD6-41BF-8257-1A10CAA94155}" srcOrd="1" destOrd="0" presId="urn:microsoft.com/office/officeart/2005/8/layout/radial5"/>
    <dgm:cxn modelId="{818757C1-B368-44F4-9506-8F180420764C}" srcId="{0AB91592-DB13-42C5-AB56-4AB367BB7080}" destId="{BC7CDE16-310E-4988-A334-E1004AA954BA}" srcOrd="4" destOrd="0" parTransId="{46284F0A-4F9E-4DC7-9E98-FF7CBDC8F9CF}" sibTransId="{A5605011-039E-46BC-9D28-8E637A485443}"/>
    <dgm:cxn modelId="{844CE4C6-7A1A-4ACA-A18D-E438E7842935}" srcId="{0AB91592-DB13-42C5-AB56-4AB367BB7080}" destId="{332707EC-9184-41AE-961C-2D7D65EBFEC4}" srcOrd="0" destOrd="0" parTransId="{3F6F272E-2371-4CD8-91C1-20161F83902D}" sibTransId="{C4CCB0EB-A27A-4785-8A96-4F133DB74076}"/>
    <dgm:cxn modelId="{24E74DD4-CB5C-441E-837D-FE65851B3E9B}" type="presOf" srcId="{3F6F272E-2371-4CD8-91C1-20161F83902D}" destId="{AF79E628-FC67-4717-98CF-82DEAAE86C58}" srcOrd="0" destOrd="0" presId="urn:microsoft.com/office/officeart/2005/8/layout/radial5"/>
    <dgm:cxn modelId="{EF0A68D6-6B37-45BB-911D-1BED1A344FBD}" type="presOf" srcId="{CCE81B09-9BC9-4823-B4DE-38159C247BE3}" destId="{E01A7002-A7F9-43D5-B98B-B2471525FEF4}" srcOrd="1" destOrd="0" presId="urn:microsoft.com/office/officeart/2005/8/layout/radial5"/>
    <dgm:cxn modelId="{61885EDC-EAD6-4161-A270-75230EAC0947}" type="presOf" srcId="{0D59730B-89F3-4EDC-ACF0-CD5B1B70B969}" destId="{9AC1312B-C521-4A68-B2B4-4E61B0F01B01}" srcOrd="0" destOrd="0" presId="urn:microsoft.com/office/officeart/2005/8/layout/radial5"/>
    <dgm:cxn modelId="{3F774EE8-72DB-4BDA-BDF2-FA63CC5135C6}" srcId="{0AB91592-DB13-42C5-AB56-4AB367BB7080}" destId="{8263F744-52C2-4F91-B1C1-A86237914410}" srcOrd="1" destOrd="0" parTransId="{8EA41606-2470-44E3-9465-B3CBCF345D07}" sibTransId="{6AD792AD-4365-4E40-8BEF-32E503C01AFC}"/>
    <dgm:cxn modelId="{B26DBBEC-AB7A-44FC-9A9F-853176A25DA9}" type="presOf" srcId="{D5E2658A-AE25-433D-B87B-93F0472F8474}" destId="{C32815E6-DD84-4D89-9C0B-EB1B5240B536}" srcOrd="0" destOrd="0" presId="urn:microsoft.com/office/officeart/2005/8/layout/radial5"/>
    <dgm:cxn modelId="{8B4B771B-3A12-45C1-97A9-AAB4347E0E2F}" type="presParOf" srcId="{C32815E6-DD84-4D89-9C0B-EB1B5240B536}" destId="{8BE3548F-71DF-4EAB-8C5F-44405798EA0C}" srcOrd="0" destOrd="0" presId="urn:microsoft.com/office/officeart/2005/8/layout/radial5"/>
    <dgm:cxn modelId="{F134B027-ABC2-4052-9309-59EAD85FD1E3}" type="presParOf" srcId="{C32815E6-DD84-4D89-9C0B-EB1B5240B536}" destId="{AF79E628-FC67-4717-98CF-82DEAAE86C58}" srcOrd="1" destOrd="0" presId="urn:microsoft.com/office/officeart/2005/8/layout/radial5"/>
    <dgm:cxn modelId="{4838AD6F-2529-47CA-9BAF-55EBEEEF6D73}" type="presParOf" srcId="{AF79E628-FC67-4717-98CF-82DEAAE86C58}" destId="{FBCDF809-14AA-483C-9879-DDBB0F79A68C}" srcOrd="0" destOrd="0" presId="urn:microsoft.com/office/officeart/2005/8/layout/radial5"/>
    <dgm:cxn modelId="{F6222C35-111E-47B2-BA23-B3417AA91AB2}" type="presParOf" srcId="{C32815E6-DD84-4D89-9C0B-EB1B5240B536}" destId="{D7C0B11B-1536-46AD-AA1E-3B68E04112C0}" srcOrd="2" destOrd="0" presId="urn:microsoft.com/office/officeart/2005/8/layout/radial5"/>
    <dgm:cxn modelId="{CEFCD736-DDC9-401B-AB21-FE7AC1E73E21}" type="presParOf" srcId="{C32815E6-DD84-4D89-9C0B-EB1B5240B536}" destId="{AD26EAC7-A825-42BC-A246-4F66B8E48E62}" srcOrd="3" destOrd="0" presId="urn:microsoft.com/office/officeart/2005/8/layout/radial5"/>
    <dgm:cxn modelId="{5FC97CCA-67FE-4757-A715-D78AD315C29B}" type="presParOf" srcId="{AD26EAC7-A825-42BC-A246-4F66B8E48E62}" destId="{7828D4C9-6AD6-41BF-8257-1A10CAA94155}" srcOrd="0" destOrd="0" presId="urn:microsoft.com/office/officeart/2005/8/layout/radial5"/>
    <dgm:cxn modelId="{56B9E655-CE6C-498B-9C6C-4F0861C73D1B}" type="presParOf" srcId="{C32815E6-DD84-4D89-9C0B-EB1B5240B536}" destId="{062D3EC4-8494-464E-A601-05CE8F5EB856}" srcOrd="4" destOrd="0" presId="urn:microsoft.com/office/officeart/2005/8/layout/radial5"/>
    <dgm:cxn modelId="{E34E2336-05D1-47BE-A635-23D40A1F0297}" type="presParOf" srcId="{C32815E6-DD84-4D89-9C0B-EB1B5240B536}" destId="{A61BE9CB-2648-4C1A-A7F2-BE7C659ABBE2}" srcOrd="5" destOrd="0" presId="urn:microsoft.com/office/officeart/2005/8/layout/radial5"/>
    <dgm:cxn modelId="{1E3F2820-7A35-4B52-BE2C-083BB59FE91E}" type="presParOf" srcId="{A61BE9CB-2648-4C1A-A7F2-BE7C659ABBE2}" destId="{E01A7002-A7F9-43D5-B98B-B2471525FEF4}" srcOrd="0" destOrd="0" presId="urn:microsoft.com/office/officeart/2005/8/layout/radial5"/>
    <dgm:cxn modelId="{BE0E0EF8-98B3-467D-8A1E-5FA9F22255A2}" type="presParOf" srcId="{C32815E6-DD84-4D89-9C0B-EB1B5240B536}" destId="{48CF708E-A9FE-41C4-8247-C56340E2B97D}" srcOrd="6" destOrd="0" presId="urn:microsoft.com/office/officeart/2005/8/layout/radial5"/>
    <dgm:cxn modelId="{903A0D14-9243-4A94-9431-8480E25C0FCF}" type="presParOf" srcId="{C32815E6-DD84-4D89-9C0B-EB1B5240B536}" destId="{E85BF819-CD02-43F1-821C-AF606B61E065}" srcOrd="7" destOrd="0" presId="urn:microsoft.com/office/officeart/2005/8/layout/radial5"/>
    <dgm:cxn modelId="{6D543598-B751-448E-ADDE-2C2BEC64875E}" type="presParOf" srcId="{E85BF819-CD02-43F1-821C-AF606B61E065}" destId="{EF071549-1D2A-4C0E-B9ED-8B8CE0904931}" srcOrd="0" destOrd="0" presId="urn:microsoft.com/office/officeart/2005/8/layout/radial5"/>
    <dgm:cxn modelId="{5CBBCC5A-27EB-4802-BF50-406D32826ED2}" type="presParOf" srcId="{C32815E6-DD84-4D89-9C0B-EB1B5240B536}" destId="{9AC1312B-C521-4A68-B2B4-4E61B0F01B01}" srcOrd="8" destOrd="0" presId="urn:microsoft.com/office/officeart/2005/8/layout/radial5"/>
    <dgm:cxn modelId="{B991B71A-5568-42E9-BBE8-53295D5AE95C}" type="presParOf" srcId="{C32815E6-DD84-4D89-9C0B-EB1B5240B536}" destId="{8DFDF872-60ED-4270-9472-61EC075136FC}" srcOrd="9" destOrd="0" presId="urn:microsoft.com/office/officeart/2005/8/layout/radial5"/>
    <dgm:cxn modelId="{145D6F43-4664-4939-BA17-6DE2187B8B7E}" type="presParOf" srcId="{8DFDF872-60ED-4270-9472-61EC075136FC}" destId="{4ED6A72C-5D6D-48F0-BCAD-F08DD95CD997}" srcOrd="0" destOrd="0" presId="urn:microsoft.com/office/officeart/2005/8/layout/radial5"/>
    <dgm:cxn modelId="{E62DBBE9-6EDC-49D7-BD8B-B239E9EEDA6B}" type="presParOf" srcId="{C32815E6-DD84-4D89-9C0B-EB1B5240B536}" destId="{ADD86B09-6705-4550-BDA2-82E37B76E1A0}" srcOrd="10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64830A-9881-4F11-8CEB-7DCFF474D119}" type="doc">
      <dgm:prSet loTypeId="urn:microsoft.com/office/officeart/2005/8/layout/equation1" loCatId="process" qsTypeId="urn:microsoft.com/office/officeart/2005/8/quickstyle/simple1" qsCatId="simple" csTypeId="urn:microsoft.com/office/officeart/2005/8/colors/colorful3" csCatId="colorful" phldr="1"/>
      <dgm:spPr/>
    </dgm:pt>
    <dgm:pt modelId="{A9646CA6-4D2C-440E-961C-82EE78E48884}">
      <dgm:prSet phldrT="[Text]"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Inputs</a:t>
          </a:r>
        </a:p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- Cost /Quality of Raw materials</a:t>
          </a:r>
        </a:p>
      </dgm:t>
    </dgm:pt>
    <dgm:pt modelId="{E599F8D4-C52E-457C-954F-CEB8E886D64A}" type="parTrans" cxnId="{B1BC3753-32A7-47E1-803C-0B0FC095B461}">
      <dgm:prSet/>
      <dgm:spPr/>
      <dgm:t>
        <a:bodyPr/>
        <a:lstStyle/>
        <a:p>
          <a:endParaRPr lang="en-US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5A7F00-6FAB-4A32-AB22-B072FA6992B6}" type="sibTrans" cxnId="{B1BC3753-32A7-47E1-803C-0B0FC095B461}">
      <dgm:prSet custT="1"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BE18AB-C365-4980-94F0-38957F4819A6}">
      <dgm:prSet phldrT="[Text]"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Processes</a:t>
          </a:r>
        </a:p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- Components/services involved in production</a:t>
          </a:r>
        </a:p>
      </dgm:t>
    </dgm:pt>
    <dgm:pt modelId="{E88CF056-54CA-4BCF-8803-F87F6A80FBD5}" type="parTrans" cxnId="{310DB5D8-0387-4D4E-A6DD-049CA370A4B0}">
      <dgm:prSet/>
      <dgm:spPr/>
      <dgm:t>
        <a:bodyPr/>
        <a:lstStyle/>
        <a:p>
          <a:endParaRPr lang="en-US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F3C97A-6BD5-46BF-85AE-E7EF06B142C8}" type="sibTrans" cxnId="{310DB5D8-0387-4D4E-A6DD-049CA370A4B0}">
      <dgm:prSet custT="1"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6EDA00-BB29-4A42-BEA4-1389FF7896BD}">
      <dgm:prSet phldrT="[Text]"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Finished Product</a:t>
          </a:r>
        </a:p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- Finished Product/Services</a:t>
          </a:r>
        </a:p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Price Charged</a:t>
          </a:r>
        </a:p>
      </dgm:t>
    </dgm:pt>
    <dgm:pt modelId="{661B2F99-2092-450B-B13E-AFFEE190708F}" type="parTrans" cxnId="{E26DEBE9-EC42-458A-A6AA-2C903ED4168F}">
      <dgm:prSet/>
      <dgm:spPr/>
      <dgm:t>
        <a:bodyPr/>
        <a:lstStyle/>
        <a:p>
          <a:endParaRPr lang="en-US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1A222F-21F1-4782-A479-928891F8E742}" type="sibTrans" cxnId="{E26DEBE9-EC42-458A-A6AA-2C903ED4168F}">
      <dgm:prSet/>
      <dgm:spPr/>
      <dgm:t>
        <a:bodyPr/>
        <a:lstStyle/>
        <a:p>
          <a:endParaRPr lang="en-US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4A95EB-F6FA-4231-9FB7-A9B09626FB84}" type="pres">
      <dgm:prSet presAssocID="{CB64830A-9881-4F11-8CEB-7DCFF474D119}" presName="linearFlow" presStyleCnt="0">
        <dgm:presLayoutVars>
          <dgm:dir/>
          <dgm:resizeHandles val="exact"/>
        </dgm:presLayoutVars>
      </dgm:prSet>
      <dgm:spPr/>
    </dgm:pt>
    <dgm:pt modelId="{93EA5296-C085-4309-BF6C-84924157EE1F}" type="pres">
      <dgm:prSet presAssocID="{A9646CA6-4D2C-440E-961C-82EE78E48884}" presName="node" presStyleLbl="node1" presStyleIdx="0" presStyleCnt="3">
        <dgm:presLayoutVars>
          <dgm:bulletEnabled val="1"/>
        </dgm:presLayoutVars>
      </dgm:prSet>
      <dgm:spPr/>
    </dgm:pt>
    <dgm:pt modelId="{5A9B2183-873D-4C20-9FE2-185004DA2878}" type="pres">
      <dgm:prSet presAssocID="{A65A7F00-6FAB-4A32-AB22-B072FA6992B6}" presName="spacerL" presStyleCnt="0"/>
      <dgm:spPr/>
    </dgm:pt>
    <dgm:pt modelId="{60E37A32-44D4-42C1-8A69-3FAD08FCCCFA}" type="pres">
      <dgm:prSet presAssocID="{A65A7F00-6FAB-4A32-AB22-B072FA6992B6}" presName="sibTrans" presStyleLbl="sibTrans2D1" presStyleIdx="0" presStyleCnt="2"/>
      <dgm:spPr/>
    </dgm:pt>
    <dgm:pt modelId="{5F26938F-858F-465A-9149-739D78841BE3}" type="pres">
      <dgm:prSet presAssocID="{A65A7F00-6FAB-4A32-AB22-B072FA6992B6}" presName="spacerR" presStyleCnt="0"/>
      <dgm:spPr/>
    </dgm:pt>
    <dgm:pt modelId="{3371C51D-9830-449C-94A7-FDF2B81C827C}" type="pres">
      <dgm:prSet presAssocID="{16BE18AB-C365-4980-94F0-38957F4819A6}" presName="node" presStyleLbl="node1" presStyleIdx="1" presStyleCnt="3" custScaleX="115698" custScaleY="92716">
        <dgm:presLayoutVars>
          <dgm:bulletEnabled val="1"/>
        </dgm:presLayoutVars>
      </dgm:prSet>
      <dgm:spPr/>
    </dgm:pt>
    <dgm:pt modelId="{AF282358-5A0F-47FC-B997-3CCCFAE2B31F}" type="pres">
      <dgm:prSet presAssocID="{30F3C97A-6BD5-46BF-85AE-E7EF06B142C8}" presName="spacerL" presStyleCnt="0"/>
      <dgm:spPr/>
    </dgm:pt>
    <dgm:pt modelId="{62E6CFC0-DF9C-4515-879E-CEA06F245A70}" type="pres">
      <dgm:prSet presAssocID="{30F3C97A-6BD5-46BF-85AE-E7EF06B142C8}" presName="sibTrans" presStyleLbl="sibTrans2D1" presStyleIdx="1" presStyleCnt="2"/>
      <dgm:spPr/>
    </dgm:pt>
    <dgm:pt modelId="{26A99965-0017-4992-B41F-20AEFF1B48AA}" type="pres">
      <dgm:prSet presAssocID="{30F3C97A-6BD5-46BF-85AE-E7EF06B142C8}" presName="spacerR" presStyleCnt="0"/>
      <dgm:spPr/>
    </dgm:pt>
    <dgm:pt modelId="{865C4966-FFF0-4274-BC5F-44AB40EDA370}" type="pres">
      <dgm:prSet presAssocID="{AE6EDA00-BB29-4A42-BEA4-1389FF7896BD}" presName="node" presStyleLbl="node1" presStyleIdx="2" presStyleCnt="3">
        <dgm:presLayoutVars>
          <dgm:bulletEnabled val="1"/>
        </dgm:presLayoutVars>
      </dgm:prSet>
      <dgm:spPr/>
    </dgm:pt>
  </dgm:ptLst>
  <dgm:cxnLst>
    <dgm:cxn modelId="{A3F22A0F-D434-4A25-B3CE-385668217C80}" type="presOf" srcId="{CB64830A-9881-4F11-8CEB-7DCFF474D119}" destId="{4B4A95EB-F6FA-4231-9FB7-A9B09626FB84}" srcOrd="0" destOrd="0" presId="urn:microsoft.com/office/officeart/2005/8/layout/equation1"/>
    <dgm:cxn modelId="{BE0CAB65-B687-4EFF-9CBE-D5766249652C}" type="presOf" srcId="{16BE18AB-C365-4980-94F0-38957F4819A6}" destId="{3371C51D-9830-449C-94A7-FDF2B81C827C}" srcOrd="0" destOrd="0" presId="urn:microsoft.com/office/officeart/2005/8/layout/equation1"/>
    <dgm:cxn modelId="{B90EBF4E-25A9-4212-BC21-9820C7B3A1F8}" type="presOf" srcId="{A65A7F00-6FAB-4A32-AB22-B072FA6992B6}" destId="{60E37A32-44D4-42C1-8A69-3FAD08FCCCFA}" srcOrd="0" destOrd="0" presId="urn:microsoft.com/office/officeart/2005/8/layout/equation1"/>
    <dgm:cxn modelId="{ECDCC84F-7AF2-46EF-BF9B-F95B628DFE71}" type="presOf" srcId="{AE6EDA00-BB29-4A42-BEA4-1389FF7896BD}" destId="{865C4966-FFF0-4274-BC5F-44AB40EDA370}" srcOrd="0" destOrd="0" presId="urn:microsoft.com/office/officeart/2005/8/layout/equation1"/>
    <dgm:cxn modelId="{B1BC3753-32A7-47E1-803C-0B0FC095B461}" srcId="{CB64830A-9881-4F11-8CEB-7DCFF474D119}" destId="{A9646CA6-4D2C-440E-961C-82EE78E48884}" srcOrd="0" destOrd="0" parTransId="{E599F8D4-C52E-457C-954F-CEB8E886D64A}" sibTransId="{A65A7F00-6FAB-4A32-AB22-B072FA6992B6}"/>
    <dgm:cxn modelId="{09816E93-AD8A-4C74-AB31-23D9CA3E131F}" type="presOf" srcId="{A9646CA6-4D2C-440E-961C-82EE78E48884}" destId="{93EA5296-C085-4309-BF6C-84924157EE1F}" srcOrd="0" destOrd="0" presId="urn:microsoft.com/office/officeart/2005/8/layout/equation1"/>
    <dgm:cxn modelId="{310DB5D8-0387-4D4E-A6DD-049CA370A4B0}" srcId="{CB64830A-9881-4F11-8CEB-7DCFF474D119}" destId="{16BE18AB-C365-4980-94F0-38957F4819A6}" srcOrd="1" destOrd="0" parTransId="{E88CF056-54CA-4BCF-8803-F87F6A80FBD5}" sibTransId="{30F3C97A-6BD5-46BF-85AE-E7EF06B142C8}"/>
    <dgm:cxn modelId="{E26DEBE9-EC42-458A-A6AA-2C903ED4168F}" srcId="{CB64830A-9881-4F11-8CEB-7DCFF474D119}" destId="{AE6EDA00-BB29-4A42-BEA4-1389FF7896BD}" srcOrd="2" destOrd="0" parTransId="{661B2F99-2092-450B-B13E-AFFEE190708F}" sibTransId="{EA1A222F-21F1-4782-A479-928891F8E742}"/>
    <dgm:cxn modelId="{8225F5F4-10DB-43EE-A47E-7A7EF5081782}" type="presOf" srcId="{30F3C97A-6BD5-46BF-85AE-E7EF06B142C8}" destId="{62E6CFC0-DF9C-4515-879E-CEA06F245A70}" srcOrd="0" destOrd="0" presId="urn:microsoft.com/office/officeart/2005/8/layout/equation1"/>
    <dgm:cxn modelId="{6545CFFC-3969-4A04-9C25-8959BC23BF23}" type="presParOf" srcId="{4B4A95EB-F6FA-4231-9FB7-A9B09626FB84}" destId="{93EA5296-C085-4309-BF6C-84924157EE1F}" srcOrd="0" destOrd="0" presId="urn:microsoft.com/office/officeart/2005/8/layout/equation1"/>
    <dgm:cxn modelId="{519590D7-3E8C-45E7-A656-E40813393DD9}" type="presParOf" srcId="{4B4A95EB-F6FA-4231-9FB7-A9B09626FB84}" destId="{5A9B2183-873D-4C20-9FE2-185004DA2878}" srcOrd="1" destOrd="0" presId="urn:microsoft.com/office/officeart/2005/8/layout/equation1"/>
    <dgm:cxn modelId="{7AE5F2BD-334A-486D-8FD2-088EA5D8CB1B}" type="presParOf" srcId="{4B4A95EB-F6FA-4231-9FB7-A9B09626FB84}" destId="{60E37A32-44D4-42C1-8A69-3FAD08FCCCFA}" srcOrd="2" destOrd="0" presId="urn:microsoft.com/office/officeart/2005/8/layout/equation1"/>
    <dgm:cxn modelId="{67C6DD32-9136-463F-9ED1-D4FEE2D17BC0}" type="presParOf" srcId="{4B4A95EB-F6FA-4231-9FB7-A9B09626FB84}" destId="{5F26938F-858F-465A-9149-739D78841BE3}" srcOrd="3" destOrd="0" presId="urn:microsoft.com/office/officeart/2005/8/layout/equation1"/>
    <dgm:cxn modelId="{49DF77D2-1E07-474C-90BA-4D4C343A5825}" type="presParOf" srcId="{4B4A95EB-F6FA-4231-9FB7-A9B09626FB84}" destId="{3371C51D-9830-449C-94A7-FDF2B81C827C}" srcOrd="4" destOrd="0" presId="urn:microsoft.com/office/officeart/2005/8/layout/equation1"/>
    <dgm:cxn modelId="{362D8448-EEAD-4160-91A4-C13927F0C00E}" type="presParOf" srcId="{4B4A95EB-F6FA-4231-9FB7-A9B09626FB84}" destId="{AF282358-5A0F-47FC-B997-3CCCFAE2B31F}" srcOrd="5" destOrd="0" presId="urn:microsoft.com/office/officeart/2005/8/layout/equation1"/>
    <dgm:cxn modelId="{885FB72D-5FFF-423C-AA94-6CE4DFD6C62C}" type="presParOf" srcId="{4B4A95EB-F6FA-4231-9FB7-A9B09626FB84}" destId="{62E6CFC0-DF9C-4515-879E-CEA06F245A70}" srcOrd="6" destOrd="0" presId="urn:microsoft.com/office/officeart/2005/8/layout/equation1"/>
    <dgm:cxn modelId="{F9E602DC-A440-4A2D-98C4-0D938156591F}" type="presParOf" srcId="{4B4A95EB-F6FA-4231-9FB7-A9B09626FB84}" destId="{26A99965-0017-4992-B41F-20AEFF1B48AA}" srcOrd="7" destOrd="0" presId="urn:microsoft.com/office/officeart/2005/8/layout/equation1"/>
    <dgm:cxn modelId="{4E34A110-FBE8-4D66-8B54-1FB0B2C3D2E0}" type="presParOf" srcId="{4B4A95EB-F6FA-4231-9FB7-A9B09626FB84}" destId="{865C4966-FFF0-4274-BC5F-44AB40EDA370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9B3156-7563-44E6-B520-A1AEAC84B3A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5064361-2862-4388-AB15-3F7E24C6775B}">
      <dgm:prSet phldrT="[Text]"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Using firm’s Scope of Operations </a:t>
          </a:r>
          <a:endParaRPr lang="en-US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F0221A-3D92-4F39-9C4F-658ADA861A02}" type="parTrans" cxnId="{3A8C43A9-B27F-420D-8E5B-4A22402CC9EA}">
      <dgm:prSet/>
      <dgm:spPr/>
      <dgm:t>
        <a:bodyPr/>
        <a:lstStyle/>
        <a:p>
          <a:endParaRPr lang="en-US" sz="1600"/>
        </a:p>
      </dgm:t>
    </dgm:pt>
    <dgm:pt modelId="{14864B03-7C33-40C0-96B3-D1B030840372}" type="sibTrans" cxnId="{3A8C43A9-B27F-420D-8E5B-4A22402CC9EA}">
      <dgm:prSet/>
      <dgm:spPr/>
      <dgm:t>
        <a:bodyPr/>
        <a:lstStyle/>
        <a:p>
          <a:endParaRPr lang="en-US" sz="1600"/>
        </a:p>
      </dgm:t>
    </dgm:pt>
    <dgm:pt modelId="{08DE166A-FC65-485B-B560-3A8832B49A20}">
      <dgm:prSet phldrT="[Text]" custT="1"/>
      <dgm:spPr/>
      <dgm:t>
        <a:bodyPr/>
        <a:lstStyle/>
        <a:p>
          <a:r>
            <a:rPr lang="en-GB" sz="2000" b="1" dirty="0"/>
            <a:t>Horizontal Merger and Acquisition Strategies</a:t>
          </a:r>
          <a:endParaRPr lang="en-US" sz="2000" dirty="0"/>
        </a:p>
      </dgm:t>
    </dgm:pt>
    <dgm:pt modelId="{D2AEEF14-B0C3-4422-BAB7-E90107224C78}" type="parTrans" cxnId="{EE400798-3614-4FFC-90ED-A42B05A43A71}">
      <dgm:prSet/>
      <dgm:spPr/>
      <dgm:t>
        <a:bodyPr/>
        <a:lstStyle/>
        <a:p>
          <a:endParaRPr lang="en-US" sz="1600"/>
        </a:p>
      </dgm:t>
    </dgm:pt>
    <dgm:pt modelId="{4AC20A9B-FD67-491D-BA41-DCB3E716217D}" type="sibTrans" cxnId="{EE400798-3614-4FFC-90ED-A42B05A43A71}">
      <dgm:prSet/>
      <dgm:spPr/>
      <dgm:t>
        <a:bodyPr/>
        <a:lstStyle/>
        <a:p>
          <a:endParaRPr lang="en-US" sz="1600"/>
        </a:p>
      </dgm:t>
    </dgm:pt>
    <dgm:pt modelId="{4205B298-4A61-4925-885E-DDE3771FED66}">
      <dgm:prSet phldrT="[Text]" custT="1"/>
      <dgm:spPr/>
      <dgm:t>
        <a:bodyPr/>
        <a:lstStyle/>
        <a:p>
          <a:r>
            <a:rPr lang="en-GB" sz="2000" b="1" dirty="0"/>
            <a:t>Vertical Integration Strategies:</a:t>
          </a:r>
          <a:r>
            <a:rPr lang="en-GB" sz="2000" dirty="0"/>
            <a:t> Vertical integration extends a firm’s competitive and operating scope within the same industry.</a:t>
          </a:r>
          <a:endParaRPr lang="en-US" sz="2000" dirty="0"/>
        </a:p>
      </dgm:t>
    </dgm:pt>
    <dgm:pt modelId="{BCF45D29-AC22-41F0-AE1F-A269A0850457}" type="parTrans" cxnId="{83B88626-1D63-4F69-A954-FF6963CD0181}">
      <dgm:prSet/>
      <dgm:spPr/>
      <dgm:t>
        <a:bodyPr/>
        <a:lstStyle/>
        <a:p>
          <a:endParaRPr lang="en-US" sz="1600"/>
        </a:p>
      </dgm:t>
    </dgm:pt>
    <dgm:pt modelId="{06079A21-FBC1-4B56-95BC-BC3CE794576D}" type="sibTrans" cxnId="{83B88626-1D63-4F69-A954-FF6963CD0181}">
      <dgm:prSet/>
      <dgm:spPr/>
      <dgm:t>
        <a:bodyPr/>
        <a:lstStyle/>
        <a:p>
          <a:endParaRPr lang="en-US" sz="1600"/>
        </a:p>
      </dgm:t>
    </dgm:pt>
    <dgm:pt modelId="{952E34DB-82A4-40C6-AE43-4C46CD0ACA93}">
      <dgm:prSet phldrT="[Text]" custT="1"/>
      <dgm:spPr/>
      <dgm:t>
        <a:bodyPr/>
        <a:lstStyle/>
        <a:p>
          <a:r>
            <a:rPr lang="en-GB" sz="2000" b="1" i="1" dirty="0">
              <a:solidFill>
                <a:srgbClr val="FF0000"/>
              </a:solidFill>
            </a:rPr>
            <a:t>Integrating Backward </a:t>
          </a:r>
          <a:r>
            <a:rPr lang="en-GB" sz="2000" i="1" dirty="0">
              <a:solidFill>
                <a:srgbClr val="FF0000"/>
              </a:solidFill>
            </a:rPr>
            <a:t>to achieve greater competitiveness</a:t>
          </a:r>
          <a:endParaRPr lang="en-US" sz="2000" i="1" dirty="0">
            <a:solidFill>
              <a:srgbClr val="FF0000"/>
            </a:solidFill>
          </a:endParaRPr>
        </a:p>
      </dgm:t>
    </dgm:pt>
    <dgm:pt modelId="{67EC4AA4-3909-4E1B-A827-E70CE6EFC903}" type="parTrans" cxnId="{F058E596-A211-4311-8384-34C06CC43AD2}">
      <dgm:prSet/>
      <dgm:spPr/>
      <dgm:t>
        <a:bodyPr/>
        <a:lstStyle/>
        <a:p>
          <a:endParaRPr lang="en-US" sz="1600"/>
        </a:p>
      </dgm:t>
    </dgm:pt>
    <dgm:pt modelId="{2000AC66-5CEF-4317-8A03-D5434EAD3DA2}" type="sibTrans" cxnId="{F058E596-A211-4311-8384-34C06CC43AD2}">
      <dgm:prSet/>
      <dgm:spPr/>
      <dgm:t>
        <a:bodyPr/>
        <a:lstStyle/>
        <a:p>
          <a:endParaRPr lang="en-US" sz="1600"/>
        </a:p>
      </dgm:t>
    </dgm:pt>
    <dgm:pt modelId="{EFF0BF34-DD0D-4FA2-800B-F303A37D7573}">
      <dgm:prSet phldrT="[Text]" custT="1"/>
      <dgm:spPr/>
      <dgm:t>
        <a:bodyPr/>
        <a:lstStyle/>
        <a:p>
          <a:r>
            <a:rPr lang="en-GB" sz="2000" b="1" i="1" dirty="0">
              <a:solidFill>
                <a:srgbClr val="FF0000"/>
              </a:solidFill>
            </a:rPr>
            <a:t>Integrating Forward </a:t>
          </a:r>
          <a:r>
            <a:rPr lang="en-GB" sz="2000" i="1" dirty="0">
              <a:solidFill>
                <a:srgbClr val="FF0000"/>
              </a:solidFill>
            </a:rPr>
            <a:t>to enhance competitiveness</a:t>
          </a:r>
        </a:p>
      </dgm:t>
    </dgm:pt>
    <dgm:pt modelId="{1EC154BC-6F00-4F5F-84DA-FBF992F86AEC}" type="parTrans" cxnId="{FA95C3B9-DB15-468B-9A5A-EF12C6CB0E26}">
      <dgm:prSet/>
      <dgm:spPr/>
      <dgm:t>
        <a:bodyPr/>
        <a:lstStyle/>
        <a:p>
          <a:endParaRPr lang="en-US" sz="1600"/>
        </a:p>
      </dgm:t>
    </dgm:pt>
    <dgm:pt modelId="{AAA19E59-47FA-499E-AA56-8B61F386CCE2}" type="sibTrans" cxnId="{FA95C3B9-DB15-468B-9A5A-EF12C6CB0E26}">
      <dgm:prSet/>
      <dgm:spPr/>
      <dgm:t>
        <a:bodyPr/>
        <a:lstStyle/>
        <a:p>
          <a:endParaRPr lang="en-US" sz="1600"/>
        </a:p>
      </dgm:t>
    </dgm:pt>
    <dgm:pt modelId="{A888969E-D917-4C44-8389-DA2F03986072}">
      <dgm:prSet phldrT="[Text]" custT="1"/>
      <dgm:spPr/>
      <dgm:t>
        <a:bodyPr/>
        <a:lstStyle/>
        <a:p>
          <a:r>
            <a:rPr lang="en-GB" sz="2000" b="1" dirty="0"/>
            <a:t>Outsourcing Strategies:</a:t>
          </a:r>
          <a:endParaRPr lang="en-GB" sz="2000" i="1" dirty="0">
            <a:solidFill>
              <a:srgbClr val="FF0000"/>
            </a:solidFill>
          </a:endParaRPr>
        </a:p>
      </dgm:t>
    </dgm:pt>
    <dgm:pt modelId="{0F7251F8-77B8-47CB-B0E0-74547278CED6}" type="parTrans" cxnId="{B819B869-A555-4D57-8E1B-DE241FBB2686}">
      <dgm:prSet/>
      <dgm:spPr/>
      <dgm:t>
        <a:bodyPr/>
        <a:lstStyle/>
        <a:p>
          <a:endParaRPr lang="en-US" sz="1600"/>
        </a:p>
      </dgm:t>
    </dgm:pt>
    <dgm:pt modelId="{F02E012C-31A3-43CB-B7CD-26034DC80546}" type="sibTrans" cxnId="{B819B869-A555-4D57-8E1B-DE241FBB2686}">
      <dgm:prSet/>
      <dgm:spPr/>
      <dgm:t>
        <a:bodyPr/>
        <a:lstStyle/>
        <a:p>
          <a:endParaRPr lang="en-US" sz="1600"/>
        </a:p>
      </dgm:t>
    </dgm:pt>
    <dgm:pt modelId="{19EE2327-5CF1-4C2B-BF0F-524BAC386B8D}" type="pres">
      <dgm:prSet presAssocID="{5F9B3156-7563-44E6-B520-A1AEAC84B3AB}" presName="Name0" presStyleCnt="0">
        <dgm:presLayoutVars>
          <dgm:dir/>
          <dgm:animLvl val="lvl"/>
          <dgm:resizeHandles val="exact"/>
        </dgm:presLayoutVars>
      </dgm:prSet>
      <dgm:spPr/>
    </dgm:pt>
    <dgm:pt modelId="{1169DF60-B4C3-4E77-BEB1-892CC7827942}" type="pres">
      <dgm:prSet presAssocID="{55064361-2862-4388-AB15-3F7E24C6775B}" presName="linNode" presStyleCnt="0"/>
      <dgm:spPr/>
    </dgm:pt>
    <dgm:pt modelId="{8C70B2F3-1FBA-4E3E-83D8-AFEE782C8970}" type="pres">
      <dgm:prSet presAssocID="{55064361-2862-4388-AB15-3F7E24C6775B}" presName="parentText" presStyleLbl="node1" presStyleIdx="0" presStyleCnt="1" custScaleY="79286">
        <dgm:presLayoutVars>
          <dgm:chMax val="1"/>
          <dgm:bulletEnabled val="1"/>
        </dgm:presLayoutVars>
      </dgm:prSet>
      <dgm:spPr/>
    </dgm:pt>
    <dgm:pt modelId="{1F84728E-3850-4274-88AA-B9B389DB6A19}" type="pres">
      <dgm:prSet presAssocID="{55064361-2862-4388-AB15-3F7E24C6775B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87B44A1C-25CB-46CB-B11D-66F7AECDE658}" type="presOf" srcId="{4205B298-4A61-4925-885E-DDE3771FED66}" destId="{1F84728E-3850-4274-88AA-B9B389DB6A19}" srcOrd="0" destOrd="1" presId="urn:microsoft.com/office/officeart/2005/8/layout/vList5"/>
    <dgm:cxn modelId="{759EAD1D-4C2D-4A33-A328-094DAA61FE72}" type="presOf" srcId="{952E34DB-82A4-40C6-AE43-4C46CD0ACA93}" destId="{1F84728E-3850-4274-88AA-B9B389DB6A19}" srcOrd="0" destOrd="2" presId="urn:microsoft.com/office/officeart/2005/8/layout/vList5"/>
    <dgm:cxn modelId="{87E5D11E-C206-4A94-B40D-BA17A4D3BB6A}" type="presOf" srcId="{08DE166A-FC65-485B-B560-3A8832B49A20}" destId="{1F84728E-3850-4274-88AA-B9B389DB6A19}" srcOrd="0" destOrd="0" presId="urn:microsoft.com/office/officeart/2005/8/layout/vList5"/>
    <dgm:cxn modelId="{83B88626-1D63-4F69-A954-FF6963CD0181}" srcId="{55064361-2862-4388-AB15-3F7E24C6775B}" destId="{4205B298-4A61-4925-885E-DDE3771FED66}" srcOrd="1" destOrd="0" parTransId="{BCF45D29-AC22-41F0-AE1F-A269A0850457}" sibTransId="{06079A21-FBC1-4B56-95BC-BC3CE794576D}"/>
    <dgm:cxn modelId="{B819B869-A555-4D57-8E1B-DE241FBB2686}" srcId="{55064361-2862-4388-AB15-3F7E24C6775B}" destId="{A888969E-D917-4C44-8389-DA2F03986072}" srcOrd="4" destOrd="0" parTransId="{0F7251F8-77B8-47CB-B0E0-74547278CED6}" sibTransId="{F02E012C-31A3-43CB-B7CD-26034DC80546}"/>
    <dgm:cxn modelId="{F1DC5D71-EB0C-43C9-8C9E-06C0291EAC7C}" type="presOf" srcId="{A888969E-D917-4C44-8389-DA2F03986072}" destId="{1F84728E-3850-4274-88AA-B9B389DB6A19}" srcOrd="0" destOrd="4" presId="urn:microsoft.com/office/officeart/2005/8/layout/vList5"/>
    <dgm:cxn modelId="{59629789-93FC-471C-8F6B-64C30F0B9331}" type="presOf" srcId="{55064361-2862-4388-AB15-3F7E24C6775B}" destId="{8C70B2F3-1FBA-4E3E-83D8-AFEE782C8970}" srcOrd="0" destOrd="0" presId="urn:microsoft.com/office/officeart/2005/8/layout/vList5"/>
    <dgm:cxn modelId="{F058E596-A211-4311-8384-34C06CC43AD2}" srcId="{55064361-2862-4388-AB15-3F7E24C6775B}" destId="{952E34DB-82A4-40C6-AE43-4C46CD0ACA93}" srcOrd="2" destOrd="0" parTransId="{67EC4AA4-3909-4E1B-A827-E70CE6EFC903}" sibTransId="{2000AC66-5CEF-4317-8A03-D5434EAD3DA2}"/>
    <dgm:cxn modelId="{EE400798-3614-4FFC-90ED-A42B05A43A71}" srcId="{55064361-2862-4388-AB15-3F7E24C6775B}" destId="{08DE166A-FC65-485B-B560-3A8832B49A20}" srcOrd="0" destOrd="0" parTransId="{D2AEEF14-B0C3-4422-BAB7-E90107224C78}" sibTransId="{4AC20A9B-FD67-491D-BA41-DCB3E716217D}"/>
    <dgm:cxn modelId="{3A8C43A9-B27F-420D-8E5B-4A22402CC9EA}" srcId="{5F9B3156-7563-44E6-B520-A1AEAC84B3AB}" destId="{55064361-2862-4388-AB15-3F7E24C6775B}" srcOrd="0" destOrd="0" parTransId="{E7F0221A-3D92-4F39-9C4F-658ADA861A02}" sibTransId="{14864B03-7C33-40C0-96B3-D1B030840372}"/>
    <dgm:cxn modelId="{FA95C3B9-DB15-468B-9A5A-EF12C6CB0E26}" srcId="{55064361-2862-4388-AB15-3F7E24C6775B}" destId="{EFF0BF34-DD0D-4FA2-800B-F303A37D7573}" srcOrd="3" destOrd="0" parTransId="{1EC154BC-6F00-4F5F-84DA-FBF992F86AEC}" sibTransId="{AAA19E59-47FA-499E-AA56-8B61F386CCE2}"/>
    <dgm:cxn modelId="{595C77C3-96F5-40DD-87ED-2439599A63A8}" type="presOf" srcId="{5F9B3156-7563-44E6-B520-A1AEAC84B3AB}" destId="{19EE2327-5CF1-4C2B-BF0F-524BAC386B8D}" srcOrd="0" destOrd="0" presId="urn:microsoft.com/office/officeart/2005/8/layout/vList5"/>
    <dgm:cxn modelId="{467137D9-A864-40BB-B39C-98ED65D6E188}" type="presOf" srcId="{EFF0BF34-DD0D-4FA2-800B-F303A37D7573}" destId="{1F84728E-3850-4274-88AA-B9B389DB6A19}" srcOrd="0" destOrd="3" presId="urn:microsoft.com/office/officeart/2005/8/layout/vList5"/>
    <dgm:cxn modelId="{085C1136-1599-477B-9681-C098C75E4D07}" type="presParOf" srcId="{19EE2327-5CF1-4C2B-BF0F-524BAC386B8D}" destId="{1169DF60-B4C3-4E77-BEB1-892CC7827942}" srcOrd="0" destOrd="0" presId="urn:microsoft.com/office/officeart/2005/8/layout/vList5"/>
    <dgm:cxn modelId="{A020EB10-C045-440B-BE38-D18697F2519A}" type="presParOf" srcId="{1169DF60-B4C3-4E77-BEB1-892CC7827942}" destId="{8C70B2F3-1FBA-4E3E-83D8-AFEE782C8970}" srcOrd="0" destOrd="0" presId="urn:microsoft.com/office/officeart/2005/8/layout/vList5"/>
    <dgm:cxn modelId="{0EAC8A4C-B628-4E59-A9DB-BA56A1A33A25}" type="presParOf" srcId="{1169DF60-B4C3-4E77-BEB1-892CC7827942}" destId="{1F84728E-3850-4274-88AA-B9B389DB6A1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5B397C5-8338-46CA-A9DF-37F9BB7B2B43}" type="doc">
      <dgm:prSet loTypeId="urn:microsoft.com/office/officeart/2011/layout/HexagonRadial" loCatId="cycle" qsTypeId="urn:microsoft.com/office/officeart/2005/8/quickstyle/3d1" qsCatId="3D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D47E671-D18D-4C46-9EAA-25822DE1F1A3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Competitiveness might be improved by collaboration</a:t>
          </a:r>
        </a:p>
      </dgm:t>
    </dgm:pt>
    <dgm:pt modelId="{3E6F95ED-680D-4B2C-AC99-A4A98D27A586}" type="parTrans" cxnId="{76B90B05-C57C-4768-BADC-E9097F12B2D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95824C-1A1C-4C3E-A21E-1A762D61B812}" type="sibTrans" cxnId="{76B90B05-C57C-4768-BADC-E9097F12B2D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85AD95-DFFD-4EF5-9681-7A7D2E2DDDA9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Increased Selling Power</a:t>
          </a:r>
        </a:p>
      </dgm:t>
    </dgm:pt>
    <dgm:pt modelId="{9CD0487E-8DC7-48CB-87FA-58F5BDFD03A9}" type="parTrans" cxnId="{37E2AAF9-A2CB-4FD1-9D69-FC15835374C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E53938-0A7B-4396-8C21-B79544DA3C1C}" type="sibTrans" cxnId="{37E2AAF9-A2CB-4FD1-9D69-FC15835374C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BC6D60-2B26-487E-AB9F-864DBFCA6504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Increased buying power</a:t>
          </a:r>
        </a:p>
      </dgm:t>
    </dgm:pt>
    <dgm:pt modelId="{9C70E2BD-B66D-4C18-A832-72D4649EB2DE}" type="parTrans" cxnId="{FE2E859F-3D21-4C1B-8ADE-526D9657F83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00A76F-1070-4B68-9636-2E60072FB134}" type="sibTrans" cxnId="{FE2E859F-3D21-4C1B-8ADE-526D9657F83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A9F349-772B-491E-8BC0-ADC2BF4C15E8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Increased barriers to entry</a:t>
          </a:r>
        </a:p>
      </dgm:t>
    </dgm:pt>
    <dgm:pt modelId="{BF5AF06F-CC67-4F6B-9C08-E569D9B066BE}" type="parTrans" cxnId="{B7B41336-B3BA-4D6B-9E05-9DA1B6F5645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D21319-566E-4DF7-BAAE-F109A2C573B2}" type="sibTrans" cxnId="{B7B41336-B3BA-4D6B-9E05-9DA1B6F5645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76B41D-FA80-4DAE-8FEA-ECE0843FBBDC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Decreased Risk of Substitution</a:t>
          </a:r>
        </a:p>
      </dgm:t>
    </dgm:pt>
    <dgm:pt modelId="{45924C89-3969-4C3A-93DE-4C62C25E63AB}" type="parTrans" cxnId="{1FCB0369-4475-4095-897C-C47BDBCE312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38727D-076F-45CF-BE01-B2FEB6DDB76C}" type="sibTrans" cxnId="{1FCB0369-4475-4095-897C-C47BDBCE312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7A1975-B57C-43BE-98FE-F98993A28E85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Entry to New Markets</a:t>
          </a:r>
        </a:p>
      </dgm:t>
    </dgm:pt>
    <dgm:pt modelId="{824BC10A-2312-489D-BA11-0DB5F64BE8EE}" type="parTrans" cxnId="{9ED2595D-0329-41E6-9F5E-C991B899D99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6C3466-789B-49C8-89A6-90DB91C64531}" type="sibTrans" cxnId="{9ED2595D-0329-41E6-9F5E-C991B899D99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78BFDB1-102B-48CD-BF19-06E981D7B581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Shareholder expectation</a:t>
          </a:r>
        </a:p>
      </dgm:t>
    </dgm:pt>
    <dgm:pt modelId="{F55A322A-EEBD-466C-B6EA-FBB0FB25102C}" type="parTrans" cxnId="{9D49295C-14CD-4B67-9208-E3A0257CDE1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38B8EC-BDD4-4E2A-9B06-3D9FADB86552}" type="sibTrans" cxnId="{9D49295C-14CD-4B67-9208-E3A0257CDE1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0BD0F7-A42A-4868-97C9-81549BBBC73E}" type="pres">
      <dgm:prSet presAssocID="{F5B397C5-8338-46CA-A9DF-37F9BB7B2B43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876C94B0-F94E-4E82-8949-6DE6C536E568}" type="pres">
      <dgm:prSet presAssocID="{5D47E671-D18D-4C46-9EAA-25822DE1F1A3}" presName="Parent" presStyleLbl="node0" presStyleIdx="0" presStyleCnt="1">
        <dgm:presLayoutVars>
          <dgm:chMax val="6"/>
          <dgm:chPref val="6"/>
        </dgm:presLayoutVars>
      </dgm:prSet>
      <dgm:spPr/>
    </dgm:pt>
    <dgm:pt modelId="{DB947528-3034-49D2-B9C1-79C05C6912E5}" type="pres">
      <dgm:prSet presAssocID="{A685AD95-DFFD-4EF5-9681-7A7D2E2DDDA9}" presName="Accent1" presStyleCnt="0"/>
      <dgm:spPr/>
    </dgm:pt>
    <dgm:pt modelId="{1FE8878A-9543-4E2B-A10E-DE3778648CFC}" type="pres">
      <dgm:prSet presAssocID="{A685AD95-DFFD-4EF5-9681-7A7D2E2DDDA9}" presName="Accent" presStyleLbl="bgShp" presStyleIdx="0" presStyleCnt="6"/>
      <dgm:spPr/>
    </dgm:pt>
    <dgm:pt modelId="{3D871064-0CB3-4644-A757-F31566BD78FD}" type="pres">
      <dgm:prSet presAssocID="{A685AD95-DFFD-4EF5-9681-7A7D2E2DDDA9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63DA9B2A-9A6B-49E4-A7E6-09BB5329EF37}" type="pres">
      <dgm:prSet presAssocID="{09BC6D60-2B26-487E-AB9F-864DBFCA6504}" presName="Accent2" presStyleCnt="0"/>
      <dgm:spPr/>
    </dgm:pt>
    <dgm:pt modelId="{492C30F6-32FB-4A74-A798-54CBCD197539}" type="pres">
      <dgm:prSet presAssocID="{09BC6D60-2B26-487E-AB9F-864DBFCA6504}" presName="Accent" presStyleLbl="bgShp" presStyleIdx="1" presStyleCnt="6"/>
      <dgm:spPr/>
    </dgm:pt>
    <dgm:pt modelId="{2F8B0F94-093C-4D7D-A43B-03A9E2903505}" type="pres">
      <dgm:prSet presAssocID="{09BC6D60-2B26-487E-AB9F-864DBFCA6504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5B031F0D-92B6-4C94-8E9A-A3824078F371}" type="pres">
      <dgm:prSet presAssocID="{8DA9F349-772B-491E-8BC0-ADC2BF4C15E8}" presName="Accent3" presStyleCnt="0"/>
      <dgm:spPr/>
    </dgm:pt>
    <dgm:pt modelId="{3F020162-E76F-483B-9D8E-FF272CAD48ED}" type="pres">
      <dgm:prSet presAssocID="{8DA9F349-772B-491E-8BC0-ADC2BF4C15E8}" presName="Accent" presStyleLbl="bgShp" presStyleIdx="2" presStyleCnt="6"/>
      <dgm:spPr/>
    </dgm:pt>
    <dgm:pt modelId="{0505EFF3-84CE-4FC9-A017-6094BFF61235}" type="pres">
      <dgm:prSet presAssocID="{8DA9F349-772B-491E-8BC0-ADC2BF4C15E8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F45B0833-E8C2-4CB0-AD80-FCA71F7D83BD}" type="pres">
      <dgm:prSet presAssocID="{4976B41D-FA80-4DAE-8FEA-ECE0843FBBDC}" presName="Accent4" presStyleCnt="0"/>
      <dgm:spPr/>
    </dgm:pt>
    <dgm:pt modelId="{DDE88056-70B6-4BAB-A1FC-EF228576C567}" type="pres">
      <dgm:prSet presAssocID="{4976B41D-FA80-4DAE-8FEA-ECE0843FBBDC}" presName="Accent" presStyleLbl="bgShp" presStyleIdx="3" presStyleCnt="6"/>
      <dgm:spPr/>
    </dgm:pt>
    <dgm:pt modelId="{C268194D-B4F2-4567-A1A4-3FDA1B86C9AE}" type="pres">
      <dgm:prSet presAssocID="{4976B41D-FA80-4DAE-8FEA-ECE0843FBBDC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C3F94A8A-624D-4EF4-BC85-F2DD265A6A2E}" type="pres">
      <dgm:prSet presAssocID="{287A1975-B57C-43BE-98FE-F98993A28E85}" presName="Accent5" presStyleCnt="0"/>
      <dgm:spPr/>
    </dgm:pt>
    <dgm:pt modelId="{A6CDDABF-8B94-45C6-839E-BC5180705777}" type="pres">
      <dgm:prSet presAssocID="{287A1975-B57C-43BE-98FE-F98993A28E85}" presName="Accent" presStyleLbl="bgShp" presStyleIdx="4" presStyleCnt="6"/>
      <dgm:spPr/>
    </dgm:pt>
    <dgm:pt modelId="{9782A783-0E2A-4961-9150-1705739E0321}" type="pres">
      <dgm:prSet presAssocID="{287A1975-B57C-43BE-98FE-F98993A28E85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AE765A8B-4FA7-437D-A2DA-D8F239A57142}" type="pres">
      <dgm:prSet presAssocID="{378BFDB1-102B-48CD-BF19-06E981D7B581}" presName="Accent6" presStyleCnt="0"/>
      <dgm:spPr/>
    </dgm:pt>
    <dgm:pt modelId="{80ED6D8E-574C-4F7C-ABFC-6EBD65D4C3BB}" type="pres">
      <dgm:prSet presAssocID="{378BFDB1-102B-48CD-BF19-06E981D7B581}" presName="Accent" presStyleLbl="bgShp" presStyleIdx="5" presStyleCnt="6"/>
      <dgm:spPr/>
    </dgm:pt>
    <dgm:pt modelId="{805C612A-C9FD-47B8-98D0-F517C1C2250A}" type="pres">
      <dgm:prSet presAssocID="{378BFDB1-102B-48CD-BF19-06E981D7B581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76B90B05-C57C-4768-BADC-E9097F12B2DB}" srcId="{F5B397C5-8338-46CA-A9DF-37F9BB7B2B43}" destId="{5D47E671-D18D-4C46-9EAA-25822DE1F1A3}" srcOrd="0" destOrd="0" parTransId="{3E6F95ED-680D-4B2C-AC99-A4A98D27A586}" sibTransId="{9495824C-1A1C-4C3E-A21E-1A762D61B812}"/>
    <dgm:cxn modelId="{8C45D106-E118-4B4B-9B53-0EC5F0587C8D}" type="presOf" srcId="{8DA9F349-772B-491E-8BC0-ADC2BF4C15E8}" destId="{0505EFF3-84CE-4FC9-A017-6094BFF61235}" srcOrd="0" destOrd="0" presId="urn:microsoft.com/office/officeart/2011/layout/HexagonRadial"/>
    <dgm:cxn modelId="{1C17E820-BA75-44C5-A732-F76DAB29AE5C}" type="presOf" srcId="{378BFDB1-102B-48CD-BF19-06E981D7B581}" destId="{805C612A-C9FD-47B8-98D0-F517C1C2250A}" srcOrd="0" destOrd="0" presId="urn:microsoft.com/office/officeart/2011/layout/HexagonRadial"/>
    <dgm:cxn modelId="{B7B41336-B3BA-4D6B-9E05-9DA1B6F5645A}" srcId="{5D47E671-D18D-4C46-9EAA-25822DE1F1A3}" destId="{8DA9F349-772B-491E-8BC0-ADC2BF4C15E8}" srcOrd="2" destOrd="0" parTransId="{BF5AF06F-CC67-4F6B-9C08-E569D9B066BE}" sibTransId="{DAD21319-566E-4DF7-BAAE-F109A2C573B2}"/>
    <dgm:cxn modelId="{66DF553C-7205-444C-ABDE-8F42466975E9}" type="presOf" srcId="{4976B41D-FA80-4DAE-8FEA-ECE0843FBBDC}" destId="{C268194D-B4F2-4567-A1A4-3FDA1B86C9AE}" srcOrd="0" destOrd="0" presId="urn:microsoft.com/office/officeart/2011/layout/HexagonRadial"/>
    <dgm:cxn modelId="{9D49295C-14CD-4B67-9208-E3A0257CDE1D}" srcId="{5D47E671-D18D-4C46-9EAA-25822DE1F1A3}" destId="{378BFDB1-102B-48CD-BF19-06E981D7B581}" srcOrd="5" destOrd="0" parTransId="{F55A322A-EEBD-466C-B6EA-FBB0FB25102C}" sibTransId="{A638B8EC-BDD4-4E2A-9B06-3D9FADB86552}"/>
    <dgm:cxn modelId="{9ED2595D-0329-41E6-9F5E-C991B899D99F}" srcId="{5D47E671-D18D-4C46-9EAA-25822DE1F1A3}" destId="{287A1975-B57C-43BE-98FE-F98993A28E85}" srcOrd="4" destOrd="0" parTransId="{824BC10A-2312-489D-BA11-0DB5F64BE8EE}" sibTransId="{E56C3466-789B-49C8-89A6-90DB91C64531}"/>
    <dgm:cxn modelId="{39E88660-0266-46B2-980E-3425AC8FED26}" type="presOf" srcId="{A685AD95-DFFD-4EF5-9681-7A7D2E2DDDA9}" destId="{3D871064-0CB3-4644-A757-F31566BD78FD}" srcOrd="0" destOrd="0" presId="urn:microsoft.com/office/officeart/2011/layout/HexagonRadial"/>
    <dgm:cxn modelId="{1FCB0369-4475-4095-897C-C47BDBCE3127}" srcId="{5D47E671-D18D-4C46-9EAA-25822DE1F1A3}" destId="{4976B41D-FA80-4DAE-8FEA-ECE0843FBBDC}" srcOrd="3" destOrd="0" parTransId="{45924C89-3969-4C3A-93DE-4C62C25E63AB}" sibTransId="{1838727D-076F-45CF-BE01-B2FEB6DDB76C}"/>
    <dgm:cxn modelId="{0E91669B-A2C6-4E14-831A-718ADB5849DF}" type="presOf" srcId="{5D47E671-D18D-4C46-9EAA-25822DE1F1A3}" destId="{876C94B0-F94E-4E82-8949-6DE6C536E568}" srcOrd="0" destOrd="0" presId="urn:microsoft.com/office/officeart/2011/layout/HexagonRadial"/>
    <dgm:cxn modelId="{FE2E859F-3D21-4C1B-8ADE-526D9657F833}" srcId="{5D47E671-D18D-4C46-9EAA-25822DE1F1A3}" destId="{09BC6D60-2B26-487E-AB9F-864DBFCA6504}" srcOrd="1" destOrd="0" parTransId="{9C70E2BD-B66D-4C18-A832-72D4649EB2DE}" sibTransId="{F600A76F-1070-4B68-9636-2E60072FB134}"/>
    <dgm:cxn modelId="{C6126BBB-5DE9-4D81-B0C5-DF91290B8E27}" type="presOf" srcId="{F5B397C5-8338-46CA-A9DF-37F9BB7B2B43}" destId="{9A0BD0F7-A42A-4868-97C9-81549BBBC73E}" srcOrd="0" destOrd="0" presId="urn:microsoft.com/office/officeart/2011/layout/HexagonRadial"/>
    <dgm:cxn modelId="{D26E6BD5-4ECA-46E6-ACFC-98D958FEFA92}" type="presOf" srcId="{09BC6D60-2B26-487E-AB9F-864DBFCA6504}" destId="{2F8B0F94-093C-4D7D-A43B-03A9E2903505}" srcOrd="0" destOrd="0" presId="urn:microsoft.com/office/officeart/2011/layout/HexagonRadial"/>
    <dgm:cxn modelId="{326630DC-E61A-41E3-B9E2-EFB72A624C20}" type="presOf" srcId="{287A1975-B57C-43BE-98FE-F98993A28E85}" destId="{9782A783-0E2A-4961-9150-1705739E0321}" srcOrd="0" destOrd="0" presId="urn:microsoft.com/office/officeart/2011/layout/HexagonRadial"/>
    <dgm:cxn modelId="{37E2AAF9-A2CB-4FD1-9D69-FC15835374CE}" srcId="{5D47E671-D18D-4C46-9EAA-25822DE1F1A3}" destId="{A685AD95-DFFD-4EF5-9681-7A7D2E2DDDA9}" srcOrd="0" destOrd="0" parTransId="{9CD0487E-8DC7-48CB-87FA-58F5BDFD03A9}" sibTransId="{78E53938-0A7B-4396-8C21-B79544DA3C1C}"/>
    <dgm:cxn modelId="{57A4EE0F-3262-4EB9-9E61-3C31FF6E56E5}" type="presParOf" srcId="{9A0BD0F7-A42A-4868-97C9-81549BBBC73E}" destId="{876C94B0-F94E-4E82-8949-6DE6C536E568}" srcOrd="0" destOrd="0" presId="urn:microsoft.com/office/officeart/2011/layout/HexagonRadial"/>
    <dgm:cxn modelId="{473F7451-5C78-411C-9E37-D7E884851662}" type="presParOf" srcId="{9A0BD0F7-A42A-4868-97C9-81549BBBC73E}" destId="{DB947528-3034-49D2-B9C1-79C05C6912E5}" srcOrd="1" destOrd="0" presId="urn:microsoft.com/office/officeart/2011/layout/HexagonRadial"/>
    <dgm:cxn modelId="{721A80D7-8EFD-4002-BD96-870534005124}" type="presParOf" srcId="{DB947528-3034-49D2-B9C1-79C05C6912E5}" destId="{1FE8878A-9543-4E2B-A10E-DE3778648CFC}" srcOrd="0" destOrd="0" presId="urn:microsoft.com/office/officeart/2011/layout/HexagonRadial"/>
    <dgm:cxn modelId="{1A8B1928-A697-4678-B145-D5294F511B53}" type="presParOf" srcId="{9A0BD0F7-A42A-4868-97C9-81549BBBC73E}" destId="{3D871064-0CB3-4644-A757-F31566BD78FD}" srcOrd="2" destOrd="0" presId="urn:microsoft.com/office/officeart/2011/layout/HexagonRadial"/>
    <dgm:cxn modelId="{DCFBFA2F-9F25-4F0E-B772-36CB18F892BE}" type="presParOf" srcId="{9A0BD0F7-A42A-4868-97C9-81549BBBC73E}" destId="{63DA9B2A-9A6B-49E4-A7E6-09BB5329EF37}" srcOrd="3" destOrd="0" presId="urn:microsoft.com/office/officeart/2011/layout/HexagonRadial"/>
    <dgm:cxn modelId="{2854687E-38D5-4193-ABCB-EBC2A8F8A751}" type="presParOf" srcId="{63DA9B2A-9A6B-49E4-A7E6-09BB5329EF37}" destId="{492C30F6-32FB-4A74-A798-54CBCD197539}" srcOrd="0" destOrd="0" presId="urn:microsoft.com/office/officeart/2011/layout/HexagonRadial"/>
    <dgm:cxn modelId="{CF114432-0860-458C-B0C9-30CA3FB24E78}" type="presParOf" srcId="{9A0BD0F7-A42A-4868-97C9-81549BBBC73E}" destId="{2F8B0F94-093C-4D7D-A43B-03A9E2903505}" srcOrd="4" destOrd="0" presId="urn:microsoft.com/office/officeart/2011/layout/HexagonRadial"/>
    <dgm:cxn modelId="{96522DE7-ABDF-4A4C-838D-F699C0E9952F}" type="presParOf" srcId="{9A0BD0F7-A42A-4868-97C9-81549BBBC73E}" destId="{5B031F0D-92B6-4C94-8E9A-A3824078F371}" srcOrd="5" destOrd="0" presId="urn:microsoft.com/office/officeart/2011/layout/HexagonRadial"/>
    <dgm:cxn modelId="{2D37B2F7-5261-4158-8BDF-A1C66D60CA24}" type="presParOf" srcId="{5B031F0D-92B6-4C94-8E9A-A3824078F371}" destId="{3F020162-E76F-483B-9D8E-FF272CAD48ED}" srcOrd="0" destOrd="0" presId="urn:microsoft.com/office/officeart/2011/layout/HexagonRadial"/>
    <dgm:cxn modelId="{A91ABB9D-00E7-437F-8AEB-E7344A2FD5A6}" type="presParOf" srcId="{9A0BD0F7-A42A-4868-97C9-81549BBBC73E}" destId="{0505EFF3-84CE-4FC9-A017-6094BFF61235}" srcOrd="6" destOrd="0" presId="urn:microsoft.com/office/officeart/2011/layout/HexagonRadial"/>
    <dgm:cxn modelId="{132A599D-3B17-46CC-8B4F-07F69863064C}" type="presParOf" srcId="{9A0BD0F7-A42A-4868-97C9-81549BBBC73E}" destId="{F45B0833-E8C2-4CB0-AD80-FCA71F7D83BD}" srcOrd="7" destOrd="0" presId="urn:microsoft.com/office/officeart/2011/layout/HexagonRadial"/>
    <dgm:cxn modelId="{73AADDAD-E9C8-46FB-B3F9-79F88AC4BAB2}" type="presParOf" srcId="{F45B0833-E8C2-4CB0-AD80-FCA71F7D83BD}" destId="{DDE88056-70B6-4BAB-A1FC-EF228576C567}" srcOrd="0" destOrd="0" presId="urn:microsoft.com/office/officeart/2011/layout/HexagonRadial"/>
    <dgm:cxn modelId="{E195E5C8-A8BA-4AFB-8A0C-5160CE8B6834}" type="presParOf" srcId="{9A0BD0F7-A42A-4868-97C9-81549BBBC73E}" destId="{C268194D-B4F2-4567-A1A4-3FDA1B86C9AE}" srcOrd="8" destOrd="0" presId="urn:microsoft.com/office/officeart/2011/layout/HexagonRadial"/>
    <dgm:cxn modelId="{C5731289-3D43-4F49-86E2-25E31C0775F4}" type="presParOf" srcId="{9A0BD0F7-A42A-4868-97C9-81549BBBC73E}" destId="{C3F94A8A-624D-4EF4-BC85-F2DD265A6A2E}" srcOrd="9" destOrd="0" presId="urn:microsoft.com/office/officeart/2011/layout/HexagonRadial"/>
    <dgm:cxn modelId="{5F0F31DF-F630-4B90-8C00-BFDACE167C7F}" type="presParOf" srcId="{C3F94A8A-624D-4EF4-BC85-F2DD265A6A2E}" destId="{A6CDDABF-8B94-45C6-839E-BC5180705777}" srcOrd="0" destOrd="0" presId="urn:microsoft.com/office/officeart/2011/layout/HexagonRadial"/>
    <dgm:cxn modelId="{5712C0D3-F2A6-4BD1-8078-36655586C1F7}" type="presParOf" srcId="{9A0BD0F7-A42A-4868-97C9-81549BBBC73E}" destId="{9782A783-0E2A-4961-9150-1705739E0321}" srcOrd="10" destOrd="0" presId="urn:microsoft.com/office/officeart/2011/layout/HexagonRadial"/>
    <dgm:cxn modelId="{2EBB5A59-C82D-491D-B164-DFDDD003C2A4}" type="presParOf" srcId="{9A0BD0F7-A42A-4868-97C9-81549BBBC73E}" destId="{AE765A8B-4FA7-437D-A2DA-D8F239A57142}" srcOrd="11" destOrd="0" presId="urn:microsoft.com/office/officeart/2011/layout/HexagonRadial"/>
    <dgm:cxn modelId="{01DA3FD8-DFB1-481E-B7A9-62C4C8AF4B80}" type="presParOf" srcId="{AE765A8B-4FA7-437D-A2DA-D8F239A57142}" destId="{80ED6D8E-574C-4F7C-ABFC-6EBD65D4C3BB}" srcOrd="0" destOrd="0" presId="urn:microsoft.com/office/officeart/2011/layout/HexagonRadial"/>
    <dgm:cxn modelId="{2DCAF182-CEE3-418B-B166-8BCD033CDB5C}" type="presParOf" srcId="{9A0BD0F7-A42A-4868-97C9-81549BBBC73E}" destId="{805C612A-C9FD-47B8-98D0-F517C1C2250A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3733364-1BE0-442A-AC4A-CD376B6F35FE}" type="doc">
      <dgm:prSet loTypeId="urn:microsoft.com/office/officeart/2005/8/layout/default" loCatId="list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12393CFA-E1B0-4BF1-9424-5229539CA192}">
      <dgm:prSet phldrT="[Text]"/>
      <dgm:spPr/>
      <dgm:t>
        <a:bodyPr/>
        <a:lstStyle/>
        <a:p>
          <a:r>
            <a:rPr lang="en-US" dirty="0"/>
            <a:t>A</a:t>
          </a:r>
        </a:p>
        <a:p>
          <a:r>
            <a:rPr lang="en-US" dirty="0"/>
            <a:t>Market Penetration / Consolidation</a:t>
          </a:r>
        </a:p>
      </dgm:t>
    </dgm:pt>
    <dgm:pt modelId="{2CA777F0-F36B-4660-A491-55EB5B5924DA}" type="parTrans" cxnId="{35EC3A5D-B430-46C2-B856-2521C2D879A4}">
      <dgm:prSet/>
      <dgm:spPr/>
      <dgm:t>
        <a:bodyPr/>
        <a:lstStyle/>
        <a:p>
          <a:endParaRPr lang="en-US"/>
        </a:p>
      </dgm:t>
    </dgm:pt>
    <dgm:pt modelId="{EC5C70D0-E6C3-4CFD-BD7B-B5DFBA287B37}" type="sibTrans" cxnId="{35EC3A5D-B430-46C2-B856-2521C2D879A4}">
      <dgm:prSet/>
      <dgm:spPr/>
      <dgm:t>
        <a:bodyPr/>
        <a:lstStyle/>
        <a:p>
          <a:endParaRPr lang="en-US"/>
        </a:p>
      </dgm:t>
    </dgm:pt>
    <dgm:pt modelId="{9E9C6746-599B-4725-958C-22DE1BE37F42}">
      <dgm:prSet phldrT="[Text]"/>
      <dgm:spPr/>
      <dgm:t>
        <a:bodyPr/>
        <a:lstStyle/>
        <a:p>
          <a:r>
            <a:rPr lang="en-US" dirty="0"/>
            <a:t>B</a:t>
          </a:r>
        </a:p>
        <a:p>
          <a:r>
            <a:rPr lang="en-US" dirty="0"/>
            <a:t>Product Development</a:t>
          </a:r>
        </a:p>
      </dgm:t>
    </dgm:pt>
    <dgm:pt modelId="{5493FE26-81D8-4ADD-8120-FD67439F4485}" type="parTrans" cxnId="{5EA10E08-ACD9-4F2B-8864-2E285A2B9895}">
      <dgm:prSet/>
      <dgm:spPr/>
      <dgm:t>
        <a:bodyPr/>
        <a:lstStyle/>
        <a:p>
          <a:endParaRPr lang="en-US"/>
        </a:p>
      </dgm:t>
    </dgm:pt>
    <dgm:pt modelId="{A148540B-2F2D-42E2-A3F4-21C6E77B5D35}" type="sibTrans" cxnId="{5EA10E08-ACD9-4F2B-8864-2E285A2B9895}">
      <dgm:prSet/>
      <dgm:spPr/>
      <dgm:t>
        <a:bodyPr/>
        <a:lstStyle/>
        <a:p>
          <a:endParaRPr lang="en-US"/>
        </a:p>
      </dgm:t>
    </dgm:pt>
    <dgm:pt modelId="{71824103-CCD2-4F33-A354-B0F89307C947}">
      <dgm:prSet phldrT="[Text]"/>
      <dgm:spPr/>
      <dgm:t>
        <a:bodyPr/>
        <a:lstStyle/>
        <a:p>
          <a:r>
            <a:rPr lang="en-US" dirty="0"/>
            <a:t>C</a:t>
          </a:r>
        </a:p>
        <a:p>
          <a:r>
            <a:rPr lang="en-US" dirty="0"/>
            <a:t>Market Development</a:t>
          </a:r>
        </a:p>
      </dgm:t>
    </dgm:pt>
    <dgm:pt modelId="{99C1E648-C0DE-4CDB-9900-9A0D11CA744E}" type="parTrans" cxnId="{FABCA159-6928-497D-BB6C-6B0FA09EBEAA}">
      <dgm:prSet/>
      <dgm:spPr/>
      <dgm:t>
        <a:bodyPr/>
        <a:lstStyle/>
        <a:p>
          <a:endParaRPr lang="en-US"/>
        </a:p>
      </dgm:t>
    </dgm:pt>
    <dgm:pt modelId="{8A8353F7-EAB6-468D-9588-146FF6115C95}" type="sibTrans" cxnId="{FABCA159-6928-497D-BB6C-6B0FA09EBEAA}">
      <dgm:prSet/>
      <dgm:spPr/>
      <dgm:t>
        <a:bodyPr/>
        <a:lstStyle/>
        <a:p>
          <a:endParaRPr lang="en-US"/>
        </a:p>
      </dgm:t>
    </dgm:pt>
    <dgm:pt modelId="{AEC813F5-3C65-44F8-BD05-ACA56FC3BBD5}">
      <dgm:prSet phldrT="[Text]"/>
      <dgm:spPr/>
      <dgm:t>
        <a:bodyPr/>
        <a:lstStyle/>
        <a:p>
          <a:r>
            <a:rPr lang="en-US" dirty="0"/>
            <a:t>D</a:t>
          </a:r>
        </a:p>
        <a:p>
          <a:r>
            <a:rPr lang="en-US" dirty="0"/>
            <a:t>Diversification</a:t>
          </a:r>
        </a:p>
      </dgm:t>
    </dgm:pt>
    <dgm:pt modelId="{C44F0C79-2E99-4E44-AFC5-311CDA98A0F0}" type="parTrans" cxnId="{0F3FB86E-EE6D-4044-BF27-C116822CCBD9}">
      <dgm:prSet/>
      <dgm:spPr/>
      <dgm:t>
        <a:bodyPr/>
        <a:lstStyle/>
        <a:p>
          <a:endParaRPr lang="en-US"/>
        </a:p>
      </dgm:t>
    </dgm:pt>
    <dgm:pt modelId="{BB5985C2-0075-4C34-B565-B98C0C97C645}" type="sibTrans" cxnId="{0F3FB86E-EE6D-4044-BF27-C116822CCBD9}">
      <dgm:prSet/>
      <dgm:spPr/>
      <dgm:t>
        <a:bodyPr/>
        <a:lstStyle/>
        <a:p>
          <a:endParaRPr lang="en-US"/>
        </a:p>
      </dgm:t>
    </dgm:pt>
    <dgm:pt modelId="{B4FD3A0E-1167-4B0A-AEC9-73F04BD5D062}" type="pres">
      <dgm:prSet presAssocID="{D3733364-1BE0-442A-AC4A-CD376B6F35FE}" presName="diagram" presStyleCnt="0">
        <dgm:presLayoutVars>
          <dgm:dir/>
          <dgm:resizeHandles val="exact"/>
        </dgm:presLayoutVars>
      </dgm:prSet>
      <dgm:spPr/>
    </dgm:pt>
    <dgm:pt modelId="{1CE0F2CC-CF00-4738-A345-C0071D6A8DCA}" type="pres">
      <dgm:prSet presAssocID="{12393CFA-E1B0-4BF1-9424-5229539CA192}" presName="node" presStyleLbl="node1" presStyleIdx="0" presStyleCnt="4">
        <dgm:presLayoutVars>
          <dgm:bulletEnabled val="1"/>
        </dgm:presLayoutVars>
      </dgm:prSet>
      <dgm:spPr/>
    </dgm:pt>
    <dgm:pt modelId="{15159C91-0793-421C-945C-45DAB3DA58FA}" type="pres">
      <dgm:prSet presAssocID="{EC5C70D0-E6C3-4CFD-BD7B-B5DFBA287B37}" presName="sibTrans" presStyleCnt="0"/>
      <dgm:spPr/>
    </dgm:pt>
    <dgm:pt modelId="{8E483383-509C-4683-8936-3A52368C9265}" type="pres">
      <dgm:prSet presAssocID="{9E9C6746-599B-4725-958C-22DE1BE37F42}" presName="node" presStyleLbl="node1" presStyleIdx="1" presStyleCnt="4" custLinFactNeighborX="-8192">
        <dgm:presLayoutVars>
          <dgm:bulletEnabled val="1"/>
        </dgm:presLayoutVars>
      </dgm:prSet>
      <dgm:spPr/>
    </dgm:pt>
    <dgm:pt modelId="{8F1785C0-9CBA-4177-87A1-1A07BBBC152A}" type="pres">
      <dgm:prSet presAssocID="{A148540B-2F2D-42E2-A3F4-21C6E77B5D35}" presName="sibTrans" presStyleCnt="0"/>
      <dgm:spPr/>
    </dgm:pt>
    <dgm:pt modelId="{292FF450-BC6F-4701-AB7D-1D35C94828B0}" type="pres">
      <dgm:prSet presAssocID="{71824103-CCD2-4F33-A354-B0F89307C947}" presName="node" presStyleLbl="node1" presStyleIdx="2" presStyleCnt="4" custLinFactNeighborX="315" custLinFactNeighborY="-11553">
        <dgm:presLayoutVars>
          <dgm:bulletEnabled val="1"/>
        </dgm:presLayoutVars>
      </dgm:prSet>
      <dgm:spPr/>
    </dgm:pt>
    <dgm:pt modelId="{0CED756F-51B1-4480-99A7-6173B8753A02}" type="pres">
      <dgm:prSet presAssocID="{8A8353F7-EAB6-468D-9588-146FF6115C95}" presName="sibTrans" presStyleCnt="0"/>
      <dgm:spPr/>
    </dgm:pt>
    <dgm:pt modelId="{489F3A2F-178E-4F1E-950D-91BD6FFE306A}" type="pres">
      <dgm:prSet presAssocID="{AEC813F5-3C65-44F8-BD05-ACA56FC3BBD5}" presName="node" presStyleLbl="node1" presStyleIdx="3" presStyleCnt="4" custLinFactNeighborX="-7877" custLinFactNeighborY="-11764">
        <dgm:presLayoutVars>
          <dgm:bulletEnabled val="1"/>
        </dgm:presLayoutVars>
      </dgm:prSet>
      <dgm:spPr/>
    </dgm:pt>
  </dgm:ptLst>
  <dgm:cxnLst>
    <dgm:cxn modelId="{5EA10E08-ACD9-4F2B-8864-2E285A2B9895}" srcId="{D3733364-1BE0-442A-AC4A-CD376B6F35FE}" destId="{9E9C6746-599B-4725-958C-22DE1BE37F42}" srcOrd="1" destOrd="0" parTransId="{5493FE26-81D8-4ADD-8120-FD67439F4485}" sibTransId="{A148540B-2F2D-42E2-A3F4-21C6E77B5D35}"/>
    <dgm:cxn modelId="{CFB14317-092B-4B54-A11F-21B022291FC0}" type="presOf" srcId="{12393CFA-E1B0-4BF1-9424-5229539CA192}" destId="{1CE0F2CC-CF00-4738-A345-C0071D6A8DCA}" srcOrd="0" destOrd="0" presId="urn:microsoft.com/office/officeart/2005/8/layout/default"/>
    <dgm:cxn modelId="{D66E8421-4A1C-4A68-8DCB-54482CBE4A38}" type="presOf" srcId="{9E9C6746-599B-4725-958C-22DE1BE37F42}" destId="{8E483383-509C-4683-8936-3A52368C9265}" srcOrd="0" destOrd="0" presId="urn:microsoft.com/office/officeart/2005/8/layout/default"/>
    <dgm:cxn modelId="{35EC3A5D-B430-46C2-B856-2521C2D879A4}" srcId="{D3733364-1BE0-442A-AC4A-CD376B6F35FE}" destId="{12393CFA-E1B0-4BF1-9424-5229539CA192}" srcOrd="0" destOrd="0" parTransId="{2CA777F0-F36B-4660-A491-55EB5B5924DA}" sibTransId="{EC5C70D0-E6C3-4CFD-BD7B-B5DFBA287B37}"/>
    <dgm:cxn modelId="{FCF3214C-5ED0-435C-8D46-6142524B79EB}" type="presOf" srcId="{D3733364-1BE0-442A-AC4A-CD376B6F35FE}" destId="{B4FD3A0E-1167-4B0A-AEC9-73F04BD5D062}" srcOrd="0" destOrd="0" presId="urn:microsoft.com/office/officeart/2005/8/layout/default"/>
    <dgm:cxn modelId="{0F3FB86E-EE6D-4044-BF27-C116822CCBD9}" srcId="{D3733364-1BE0-442A-AC4A-CD376B6F35FE}" destId="{AEC813F5-3C65-44F8-BD05-ACA56FC3BBD5}" srcOrd="3" destOrd="0" parTransId="{C44F0C79-2E99-4E44-AFC5-311CDA98A0F0}" sibTransId="{BB5985C2-0075-4C34-B565-B98C0C97C645}"/>
    <dgm:cxn modelId="{FABCA159-6928-497D-BB6C-6B0FA09EBEAA}" srcId="{D3733364-1BE0-442A-AC4A-CD376B6F35FE}" destId="{71824103-CCD2-4F33-A354-B0F89307C947}" srcOrd="2" destOrd="0" parTransId="{99C1E648-C0DE-4CDB-9900-9A0D11CA744E}" sibTransId="{8A8353F7-EAB6-468D-9588-146FF6115C95}"/>
    <dgm:cxn modelId="{D4E5FEAC-E62E-413E-8C94-916F55D5E26C}" type="presOf" srcId="{AEC813F5-3C65-44F8-BD05-ACA56FC3BBD5}" destId="{489F3A2F-178E-4F1E-950D-91BD6FFE306A}" srcOrd="0" destOrd="0" presId="urn:microsoft.com/office/officeart/2005/8/layout/default"/>
    <dgm:cxn modelId="{7F2FECF1-B6DD-44D3-807A-AA4B0B945297}" type="presOf" srcId="{71824103-CCD2-4F33-A354-B0F89307C947}" destId="{292FF450-BC6F-4701-AB7D-1D35C94828B0}" srcOrd="0" destOrd="0" presId="urn:microsoft.com/office/officeart/2005/8/layout/default"/>
    <dgm:cxn modelId="{3F8316F7-429C-49B0-B24E-FEC66748968D}" type="presParOf" srcId="{B4FD3A0E-1167-4B0A-AEC9-73F04BD5D062}" destId="{1CE0F2CC-CF00-4738-A345-C0071D6A8DCA}" srcOrd="0" destOrd="0" presId="urn:microsoft.com/office/officeart/2005/8/layout/default"/>
    <dgm:cxn modelId="{CCB9412F-38A4-434E-BA5D-B13776D30D2D}" type="presParOf" srcId="{B4FD3A0E-1167-4B0A-AEC9-73F04BD5D062}" destId="{15159C91-0793-421C-945C-45DAB3DA58FA}" srcOrd="1" destOrd="0" presId="urn:microsoft.com/office/officeart/2005/8/layout/default"/>
    <dgm:cxn modelId="{9C3683B1-FF48-408C-AAFF-9BA9135E1882}" type="presParOf" srcId="{B4FD3A0E-1167-4B0A-AEC9-73F04BD5D062}" destId="{8E483383-509C-4683-8936-3A52368C9265}" srcOrd="2" destOrd="0" presId="urn:microsoft.com/office/officeart/2005/8/layout/default"/>
    <dgm:cxn modelId="{FE05118D-05D2-49FC-BBC9-2AD9C1CA5DC1}" type="presParOf" srcId="{B4FD3A0E-1167-4B0A-AEC9-73F04BD5D062}" destId="{8F1785C0-9CBA-4177-87A1-1A07BBBC152A}" srcOrd="3" destOrd="0" presId="urn:microsoft.com/office/officeart/2005/8/layout/default"/>
    <dgm:cxn modelId="{39CB04AF-D6E7-425B-922A-8A6B46850E8D}" type="presParOf" srcId="{B4FD3A0E-1167-4B0A-AEC9-73F04BD5D062}" destId="{292FF450-BC6F-4701-AB7D-1D35C94828B0}" srcOrd="4" destOrd="0" presId="urn:microsoft.com/office/officeart/2005/8/layout/default"/>
    <dgm:cxn modelId="{1DAC78E8-EFF1-4A1B-A999-D891B95E5CAD}" type="presParOf" srcId="{B4FD3A0E-1167-4B0A-AEC9-73F04BD5D062}" destId="{0CED756F-51B1-4480-99A7-6173B8753A02}" srcOrd="5" destOrd="0" presId="urn:microsoft.com/office/officeart/2005/8/layout/default"/>
    <dgm:cxn modelId="{CF5BB081-3D37-423F-8B23-01DCE52A3CB1}" type="presParOf" srcId="{B4FD3A0E-1167-4B0A-AEC9-73F04BD5D062}" destId="{489F3A2F-178E-4F1E-950D-91BD6FFE306A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3733364-1BE0-442A-AC4A-CD376B6F35FE}" type="doc">
      <dgm:prSet loTypeId="urn:microsoft.com/office/officeart/2005/8/layout/default" loCatId="list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12393CFA-E1B0-4BF1-9424-5229539CA192}">
      <dgm:prSet phldrT="[Text]"/>
      <dgm:spPr/>
      <dgm:t>
        <a:bodyPr/>
        <a:lstStyle/>
        <a:p>
          <a:r>
            <a:rPr lang="en-US" dirty="0"/>
            <a:t>Stars</a:t>
          </a:r>
        </a:p>
      </dgm:t>
    </dgm:pt>
    <dgm:pt modelId="{2CA777F0-F36B-4660-A491-55EB5B5924DA}" type="parTrans" cxnId="{35EC3A5D-B430-46C2-B856-2521C2D879A4}">
      <dgm:prSet/>
      <dgm:spPr/>
      <dgm:t>
        <a:bodyPr/>
        <a:lstStyle/>
        <a:p>
          <a:endParaRPr lang="en-US"/>
        </a:p>
      </dgm:t>
    </dgm:pt>
    <dgm:pt modelId="{EC5C70D0-E6C3-4CFD-BD7B-B5DFBA287B37}" type="sibTrans" cxnId="{35EC3A5D-B430-46C2-B856-2521C2D879A4}">
      <dgm:prSet/>
      <dgm:spPr/>
      <dgm:t>
        <a:bodyPr/>
        <a:lstStyle/>
        <a:p>
          <a:endParaRPr lang="en-US"/>
        </a:p>
      </dgm:t>
    </dgm:pt>
    <dgm:pt modelId="{9E9C6746-599B-4725-958C-22DE1BE37F42}">
      <dgm:prSet phldrT="[Text]"/>
      <dgm:spPr/>
      <dgm:t>
        <a:bodyPr/>
        <a:lstStyle/>
        <a:p>
          <a:r>
            <a:rPr lang="en-US" dirty="0"/>
            <a:t>B</a:t>
          </a:r>
        </a:p>
        <a:p>
          <a:r>
            <a:rPr lang="en-US" dirty="0"/>
            <a:t>Question </a:t>
          </a:r>
        </a:p>
        <a:p>
          <a:r>
            <a:rPr lang="en-US" dirty="0"/>
            <a:t>Marks</a:t>
          </a:r>
        </a:p>
      </dgm:t>
    </dgm:pt>
    <dgm:pt modelId="{5493FE26-81D8-4ADD-8120-FD67439F4485}" type="parTrans" cxnId="{5EA10E08-ACD9-4F2B-8864-2E285A2B9895}">
      <dgm:prSet/>
      <dgm:spPr/>
      <dgm:t>
        <a:bodyPr/>
        <a:lstStyle/>
        <a:p>
          <a:endParaRPr lang="en-US"/>
        </a:p>
      </dgm:t>
    </dgm:pt>
    <dgm:pt modelId="{A148540B-2F2D-42E2-A3F4-21C6E77B5D35}" type="sibTrans" cxnId="{5EA10E08-ACD9-4F2B-8864-2E285A2B9895}">
      <dgm:prSet/>
      <dgm:spPr/>
      <dgm:t>
        <a:bodyPr/>
        <a:lstStyle/>
        <a:p>
          <a:endParaRPr lang="en-US"/>
        </a:p>
      </dgm:t>
    </dgm:pt>
    <dgm:pt modelId="{71824103-CCD2-4F33-A354-B0F89307C947}">
      <dgm:prSet phldrT="[Text]"/>
      <dgm:spPr/>
      <dgm:t>
        <a:bodyPr/>
        <a:lstStyle/>
        <a:p>
          <a:r>
            <a:rPr lang="en-US" dirty="0"/>
            <a:t>C</a:t>
          </a:r>
        </a:p>
        <a:p>
          <a:r>
            <a:rPr lang="en-US" dirty="0"/>
            <a:t>Cash </a:t>
          </a:r>
        </a:p>
        <a:p>
          <a:r>
            <a:rPr lang="en-US" dirty="0"/>
            <a:t>Cows</a:t>
          </a:r>
        </a:p>
      </dgm:t>
    </dgm:pt>
    <dgm:pt modelId="{99C1E648-C0DE-4CDB-9900-9A0D11CA744E}" type="parTrans" cxnId="{FABCA159-6928-497D-BB6C-6B0FA09EBEAA}">
      <dgm:prSet/>
      <dgm:spPr/>
      <dgm:t>
        <a:bodyPr/>
        <a:lstStyle/>
        <a:p>
          <a:endParaRPr lang="en-US"/>
        </a:p>
      </dgm:t>
    </dgm:pt>
    <dgm:pt modelId="{8A8353F7-EAB6-468D-9588-146FF6115C95}" type="sibTrans" cxnId="{FABCA159-6928-497D-BB6C-6B0FA09EBEAA}">
      <dgm:prSet/>
      <dgm:spPr/>
      <dgm:t>
        <a:bodyPr/>
        <a:lstStyle/>
        <a:p>
          <a:endParaRPr lang="en-US"/>
        </a:p>
      </dgm:t>
    </dgm:pt>
    <dgm:pt modelId="{AEC813F5-3C65-44F8-BD05-ACA56FC3BBD5}">
      <dgm:prSet phldrT="[Text]"/>
      <dgm:spPr/>
      <dgm:t>
        <a:bodyPr/>
        <a:lstStyle/>
        <a:p>
          <a:r>
            <a:rPr lang="en-US" dirty="0"/>
            <a:t>D</a:t>
          </a:r>
        </a:p>
        <a:p>
          <a:r>
            <a:rPr lang="en-US" dirty="0"/>
            <a:t>Dogs</a:t>
          </a:r>
        </a:p>
      </dgm:t>
    </dgm:pt>
    <dgm:pt modelId="{C44F0C79-2E99-4E44-AFC5-311CDA98A0F0}" type="parTrans" cxnId="{0F3FB86E-EE6D-4044-BF27-C116822CCBD9}">
      <dgm:prSet/>
      <dgm:spPr/>
      <dgm:t>
        <a:bodyPr/>
        <a:lstStyle/>
        <a:p>
          <a:endParaRPr lang="en-US"/>
        </a:p>
      </dgm:t>
    </dgm:pt>
    <dgm:pt modelId="{BB5985C2-0075-4C34-B565-B98C0C97C645}" type="sibTrans" cxnId="{0F3FB86E-EE6D-4044-BF27-C116822CCBD9}">
      <dgm:prSet/>
      <dgm:spPr/>
      <dgm:t>
        <a:bodyPr/>
        <a:lstStyle/>
        <a:p>
          <a:endParaRPr lang="en-US"/>
        </a:p>
      </dgm:t>
    </dgm:pt>
    <dgm:pt modelId="{B4FD3A0E-1167-4B0A-AEC9-73F04BD5D062}" type="pres">
      <dgm:prSet presAssocID="{D3733364-1BE0-442A-AC4A-CD376B6F35FE}" presName="diagram" presStyleCnt="0">
        <dgm:presLayoutVars>
          <dgm:dir/>
          <dgm:resizeHandles val="exact"/>
        </dgm:presLayoutVars>
      </dgm:prSet>
      <dgm:spPr/>
    </dgm:pt>
    <dgm:pt modelId="{1CE0F2CC-CF00-4738-A345-C0071D6A8DCA}" type="pres">
      <dgm:prSet presAssocID="{12393CFA-E1B0-4BF1-9424-5229539CA192}" presName="node" presStyleLbl="node1" presStyleIdx="0" presStyleCnt="4">
        <dgm:presLayoutVars>
          <dgm:bulletEnabled val="1"/>
        </dgm:presLayoutVars>
      </dgm:prSet>
      <dgm:spPr/>
    </dgm:pt>
    <dgm:pt modelId="{15159C91-0793-421C-945C-45DAB3DA58FA}" type="pres">
      <dgm:prSet presAssocID="{EC5C70D0-E6C3-4CFD-BD7B-B5DFBA287B37}" presName="sibTrans" presStyleCnt="0"/>
      <dgm:spPr/>
    </dgm:pt>
    <dgm:pt modelId="{8E483383-509C-4683-8936-3A52368C9265}" type="pres">
      <dgm:prSet presAssocID="{9E9C6746-599B-4725-958C-22DE1BE37F42}" presName="node" presStyleLbl="node1" presStyleIdx="1" presStyleCnt="4" custLinFactNeighborX="-8192">
        <dgm:presLayoutVars>
          <dgm:bulletEnabled val="1"/>
        </dgm:presLayoutVars>
      </dgm:prSet>
      <dgm:spPr/>
    </dgm:pt>
    <dgm:pt modelId="{8F1785C0-9CBA-4177-87A1-1A07BBBC152A}" type="pres">
      <dgm:prSet presAssocID="{A148540B-2F2D-42E2-A3F4-21C6E77B5D35}" presName="sibTrans" presStyleCnt="0"/>
      <dgm:spPr/>
    </dgm:pt>
    <dgm:pt modelId="{292FF450-BC6F-4701-AB7D-1D35C94828B0}" type="pres">
      <dgm:prSet presAssocID="{71824103-CCD2-4F33-A354-B0F89307C947}" presName="node" presStyleLbl="node1" presStyleIdx="2" presStyleCnt="4" custLinFactNeighborX="315" custLinFactNeighborY="-11553">
        <dgm:presLayoutVars>
          <dgm:bulletEnabled val="1"/>
        </dgm:presLayoutVars>
      </dgm:prSet>
      <dgm:spPr/>
    </dgm:pt>
    <dgm:pt modelId="{0CED756F-51B1-4480-99A7-6173B8753A02}" type="pres">
      <dgm:prSet presAssocID="{8A8353F7-EAB6-468D-9588-146FF6115C95}" presName="sibTrans" presStyleCnt="0"/>
      <dgm:spPr/>
    </dgm:pt>
    <dgm:pt modelId="{489F3A2F-178E-4F1E-950D-91BD6FFE306A}" type="pres">
      <dgm:prSet presAssocID="{AEC813F5-3C65-44F8-BD05-ACA56FC3BBD5}" presName="node" presStyleLbl="node1" presStyleIdx="3" presStyleCnt="4" custLinFactNeighborX="-7877" custLinFactNeighborY="-11764">
        <dgm:presLayoutVars>
          <dgm:bulletEnabled val="1"/>
        </dgm:presLayoutVars>
      </dgm:prSet>
      <dgm:spPr/>
    </dgm:pt>
  </dgm:ptLst>
  <dgm:cxnLst>
    <dgm:cxn modelId="{5EA10E08-ACD9-4F2B-8864-2E285A2B9895}" srcId="{D3733364-1BE0-442A-AC4A-CD376B6F35FE}" destId="{9E9C6746-599B-4725-958C-22DE1BE37F42}" srcOrd="1" destOrd="0" parTransId="{5493FE26-81D8-4ADD-8120-FD67439F4485}" sibTransId="{A148540B-2F2D-42E2-A3F4-21C6E77B5D35}"/>
    <dgm:cxn modelId="{CFB14317-092B-4B54-A11F-21B022291FC0}" type="presOf" srcId="{12393CFA-E1B0-4BF1-9424-5229539CA192}" destId="{1CE0F2CC-CF00-4738-A345-C0071D6A8DCA}" srcOrd="0" destOrd="0" presId="urn:microsoft.com/office/officeart/2005/8/layout/default"/>
    <dgm:cxn modelId="{D66E8421-4A1C-4A68-8DCB-54482CBE4A38}" type="presOf" srcId="{9E9C6746-599B-4725-958C-22DE1BE37F42}" destId="{8E483383-509C-4683-8936-3A52368C9265}" srcOrd="0" destOrd="0" presId="urn:microsoft.com/office/officeart/2005/8/layout/default"/>
    <dgm:cxn modelId="{35EC3A5D-B430-46C2-B856-2521C2D879A4}" srcId="{D3733364-1BE0-442A-AC4A-CD376B6F35FE}" destId="{12393CFA-E1B0-4BF1-9424-5229539CA192}" srcOrd="0" destOrd="0" parTransId="{2CA777F0-F36B-4660-A491-55EB5B5924DA}" sibTransId="{EC5C70D0-E6C3-4CFD-BD7B-B5DFBA287B37}"/>
    <dgm:cxn modelId="{FCF3214C-5ED0-435C-8D46-6142524B79EB}" type="presOf" srcId="{D3733364-1BE0-442A-AC4A-CD376B6F35FE}" destId="{B4FD3A0E-1167-4B0A-AEC9-73F04BD5D062}" srcOrd="0" destOrd="0" presId="urn:microsoft.com/office/officeart/2005/8/layout/default"/>
    <dgm:cxn modelId="{0F3FB86E-EE6D-4044-BF27-C116822CCBD9}" srcId="{D3733364-1BE0-442A-AC4A-CD376B6F35FE}" destId="{AEC813F5-3C65-44F8-BD05-ACA56FC3BBD5}" srcOrd="3" destOrd="0" parTransId="{C44F0C79-2E99-4E44-AFC5-311CDA98A0F0}" sibTransId="{BB5985C2-0075-4C34-B565-B98C0C97C645}"/>
    <dgm:cxn modelId="{FABCA159-6928-497D-BB6C-6B0FA09EBEAA}" srcId="{D3733364-1BE0-442A-AC4A-CD376B6F35FE}" destId="{71824103-CCD2-4F33-A354-B0F89307C947}" srcOrd="2" destOrd="0" parTransId="{99C1E648-C0DE-4CDB-9900-9A0D11CA744E}" sibTransId="{8A8353F7-EAB6-468D-9588-146FF6115C95}"/>
    <dgm:cxn modelId="{D4E5FEAC-E62E-413E-8C94-916F55D5E26C}" type="presOf" srcId="{AEC813F5-3C65-44F8-BD05-ACA56FC3BBD5}" destId="{489F3A2F-178E-4F1E-950D-91BD6FFE306A}" srcOrd="0" destOrd="0" presId="urn:microsoft.com/office/officeart/2005/8/layout/default"/>
    <dgm:cxn modelId="{7F2FECF1-B6DD-44D3-807A-AA4B0B945297}" type="presOf" srcId="{71824103-CCD2-4F33-A354-B0F89307C947}" destId="{292FF450-BC6F-4701-AB7D-1D35C94828B0}" srcOrd="0" destOrd="0" presId="urn:microsoft.com/office/officeart/2005/8/layout/default"/>
    <dgm:cxn modelId="{3F8316F7-429C-49B0-B24E-FEC66748968D}" type="presParOf" srcId="{B4FD3A0E-1167-4B0A-AEC9-73F04BD5D062}" destId="{1CE0F2CC-CF00-4738-A345-C0071D6A8DCA}" srcOrd="0" destOrd="0" presId="urn:microsoft.com/office/officeart/2005/8/layout/default"/>
    <dgm:cxn modelId="{CCB9412F-38A4-434E-BA5D-B13776D30D2D}" type="presParOf" srcId="{B4FD3A0E-1167-4B0A-AEC9-73F04BD5D062}" destId="{15159C91-0793-421C-945C-45DAB3DA58FA}" srcOrd="1" destOrd="0" presId="urn:microsoft.com/office/officeart/2005/8/layout/default"/>
    <dgm:cxn modelId="{9C3683B1-FF48-408C-AAFF-9BA9135E1882}" type="presParOf" srcId="{B4FD3A0E-1167-4B0A-AEC9-73F04BD5D062}" destId="{8E483383-509C-4683-8936-3A52368C9265}" srcOrd="2" destOrd="0" presId="urn:microsoft.com/office/officeart/2005/8/layout/default"/>
    <dgm:cxn modelId="{FE05118D-05D2-49FC-BBC9-2AD9C1CA5DC1}" type="presParOf" srcId="{B4FD3A0E-1167-4B0A-AEC9-73F04BD5D062}" destId="{8F1785C0-9CBA-4177-87A1-1A07BBBC152A}" srcOrd="3" destOrd="0" presId="urn:microsoft.com/office/officeart/2005/8/layout/default"/>
    <dgm:cxn modelId="{39CB04AF-D6E7-425B-922A-8A6B46850E8D}" type="presParOf" srcId="{B4FD3A0E-1167-4B0A-AEC9-73F04BD5D062}" destId="{292FF450-BC6F-4701-AB7D-1D35C94828B0}" srcOrd="4" destOrd="0" presId="urn:microsoft.com/office/officeart/2005/8/layout/default"/>
    <dgm:cxn modelId="{1DAC78E8-EFF1-4A1B-A999-D891B95E5CAD}" type="presParOf" srcId="{B4FD3A0E-1167-4B0A-AEC9-73F04BD5D062}" destId="{0CED756F-51B1-4480-99A7-6173B8753A02}" srcOrd="5" destOrd="0" presId="urn:microsoft.com/office/officeart/2005/8/layout/default"/>
    <dgm:cxn modelId="{CF5BB081-3D37-423F-8B23-01DCE52A3CB1}" type="presParOf" srcId="{B4FD3A0E-1167-4B0A-AEC9-73F04BD5D062}" destId="{489F3A2F-178E-4F1E-950D-91BD6FFE306A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E3548F-71DF-4EAB-8C5F-44405798EA0C}">
      <dsp:nvSpPr>
        <dsp:cNvPr id="0" name=""/>
        <dsp:cNvSpPr/>
      </dsp:nvSpPr>
      <dsp:spPr>
        <a:xfrm>
          <a:off x="3681340" y="2161307"/>
          <a:ext cx="1983191" cy="1538889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How to become more competitive</a:t>
          </a:r>
        </a:p>
      </dsp:txBody>
      <dsp:txXfrm>
        <a:off x="3971772" y="2386672"/>
        <a:ext cx="1402327" cy="1088159"/>
      </dsp:txXfrm>
    </dsp:sp>
    <dsp:sp modelId="{AF79E628-FC67-4717-98CF-82DEAAE86C58}">
      <dsp:nvSpPr>
        <dsp:cNvPr id="0" name=""/>
        <dsp:cNvSpPr/>
      </dsp:nvSpPr>
      <dsp:spPr>
        <a:xfrm rot="15992064">
          <a:off x="4443927" y="1599981"/>
          <a:ext cx="328574" cy="52409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4496192" y="1753996"/>
        <a:ext cx="230002" cy="314457"/>
      </dsp:txXfrm>
    </dsp:sp>
    <dsp:sp modelId="{D7C0B11B-1536-46AD-AA1E-3B68E04112C0}">
      <dsp:nvSpPr>
        <dsp:cNvPr id="0" name=""/>
        <dsp:cNvSpPr/>
      </dsp:nvSpPr>
      <dsp:spPr>
        <a:xfrm>
          <a:off x="3705099" y="3074"/>
          <a:ext cx="1674424" cy="1541458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Product Differentiation</a:t>
          </a:r>
        </a:p>
      </dsp:txBody>
      <dsp:txXfrm>
        <a:off x="3950313" y="228815"/>
        <a:ext cx="1183996" cy="1089976"/>
      </dsp:txXfrm>
    </dsp:sp>
    <dsp:sp modelId="{AD26EAC7-A825-42BC-A246-4F66B8E48E62}">
      <dsp:nvSpPr>
        <dsp:cNvPr id="0" name=""/>
        <dsp:cNvSpPr/>
      </dsp:nvSpPr>
      <dsp:spPr>
        <a:xfrm rot="20451743">
          <a:off x="5636914" y="2306210"/>
          <a:ext cx="161243" cy="52409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677650"/>
                <a:satOff val="25000"/>
                <a:lumOff val="-36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677650"/>
                <a:satOff val="25000"/>
                <a:lumOff val="-36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677650"/>
                <a:satOff val="25000"/>
                <a:lumOff val="-36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38251" y="2418958"/>
        <a:ext cx="112870" cy="314457"/>
      </dsp:txXfrm>
    </dsp:sp>
    <dsp:sp modelId="{062D3EC4-8494-464E-A601-05CE8F5EB856}">
      <dsp:nvSpPr>
        <dsp:cNvPr id="0" name=""/>
        <dsp:cNvSpPr/>
      </dsp:nvSpPr>
      <dsp:spPr>
        <a:xfrm>
          <a:off x="5822962" y="1493489"/>
          <a:ext cx="1541458" cy="1541458"/>
        </a:xfrm>
        <a:prstGeom prst="ellipse">
          <a:avLst/>
        </a:prstGeom>
        <a:gradFill rotWithShape="0">
          <a:gsLst>
            <a:gs pos="0">
              <a:schemeClr val="accent3">
                <a:hueOff val="677650"/>
                <a:satOff val="25000"/>
                <a:lumOff val="-36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677650"/>
                <a:satOff val="25000"/>
                <a:lumOff val="-36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677650"/>
                <a:satOff val="25000"/>
                <a:lumOff val="-36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Promotions</a:t>
          </a:r>
        </a:p>
      </dsp:txBody>
      <dsp:txXfrm>
        <a:off x="6048703" y="1719230"/>
        <a:ext cx="1089976" cy="1089976"/>
      </dsp:txXfrm>
    </dsp:sp>
    <dsp:sp modelId="{A61BE9CB-2648-4C1A-A7F2-BE7C659ABBE2}">
      <dsp:nvSpPr>
        <dsp:cNvPr id="0" name=""/>
        <dsp:cNvSpPr/>
      </dsp:nvSpPr>
      <dsp:spPr>
        <a:xfrm rot="3414496">
          <a:off x="5120314" y="3555482"/>
          <a:ext cx="261046" cy="52409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38092" y="3627495"/>
        <a:ext cx="182732" cy="314457"/>
      </dsp:txXfrm>
    </dsp:sp>
    <dsp:sp modelId="{48CF708E-A9FE-41C4-8247-C56340E2B97D}">
      <dsp:nvSpPr>
        <dsp:cNvPr id="0" name=""/>
        <dsp:cNvSpPr/>
      </dsp:nvSpPr>
      <dsp:spPr>
        <a:xfrm>
          <a:off x="5039405" y="3905031"/>
          <a:ext cx="1541458" cy="1541458"/>
        </a:xfrm>
        <a:prstGeom prst="ellipse">
          <a:avLst/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Improve Quality</a:t>
          </a:r>
        </a:p>
      </dsp:txBody>
      <dsp:txXfrm>
        <a:off x="5265146" y="4130772"/>
        <a:ext cx="1089976" cy="1089976"/>
      </dsp:txXfrm>
    </dsp:sp>
    <dsp:sp modelId="{E85BF819-CD02-43F1-821C-AF606B61E065}">
      <dsp:nvSpPr>
        <dsp:cNvPr id="0" name=""/>
        <dsp:cNvSpPr/>
      </dsp:nvSpPr>
      <dsp:spPr>
        <a:xfrm rot="7722519">
          <a:off x="3792315" y="3559846"/>
          <a:ext cx="332921" cy="52409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2032949"/>
                <a:satOff val="75000"/>
                <a:lumOff val="-110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032949"/>
                <a:satOff val="75000"/>
                <a:lumOff val="-110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032949"/>
                <a:satOff val="75000"/>
                <a:lumOff val="-110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3873482" y="3625697"/>
        <a:ext cx="233045" cy="314457"/>
      </dsp:txXfrm>
    </dsp:sp>
    <dsp:sp modelId="{9AC1312B-C521-4A68-B2B4-4E61B0F01B01}">
      <dsp:nvSpPr>
        <dsp:cNvPr id="0" name=""/>
        <dsp:cNvSpPr/>
      </dsp:nvSpPr>
      <dsp:spPr>
        <a:xfrm>
          <a:off x="2503759" y="3905031"/>
          <a:ext cx="1541458" cy="1541458"/>
        </a:xfrm>
        <a:prstGeom prst="ellipse">
          <a:avLst/>
        </a:prstGeom>
        <a:gradFill rotWithShape="0">
          <a:gsLst>
            <a:gs pos="0">
              <a:schemeClr val="accent3">
                <a:hueOff val="2032949"/>
                <a:satOff val="75000"/>
                <a:lumOff val="-110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032949"/>
                <a:satOff val="75000"/>
                <a:lumOff val="-110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032949"/>
                <a:satOff val="75000"/>
                <a:lumOff val="-110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Pricing</a:t>
          </a:r>
        </a:p>
      </dsp:txBody>
      <dsp:txXfrm>
        <a:off x="2729500" y="4130772"/>
        <a:ext cx="1089976" cy="1089976"/>
      </dsp:txXfrm>
    </dsp:sp>
    <dsp:sp modelId="{8DFDF872-60ED-4270-9472-61EC075136FC}">
      <dsp:nvSpPr>
        <dsp:cNvPr id="0" name=""/>
        <dsp:cNvSpPr/>
      </dsp:nvSpPr>
      <dsp:spPr>
        <a:xfrm rot="11819176">
          <a:off x="3352280" y="2309487"/>
          <a:ext cx="289403" cy="52409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3437207" y="2426988"/>
        <a:ext cx="202582" cy="314457"/>
      </dsp:txXfrm>
    </dsp:sp>
    <dsp:sp modelId="{ADD86B09-6705-4550-BDA2-82E37B76E1A0}">
      <dsp:nvSpPr>
        <dsp:cNvPr id="0" name=""/>
        <dsp:cNvSpPr/>
      </dsp:nvSpPr>
      <dsp:spPr>
        <a:xfrm>
          <a:off x="1720202" y="1493489"/>
          <a:ext cx="1541458" cy="1541458"/>
        </a:xfrm>
        <a:prstGeom prst="ellipse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Value Addition</a:t>
          </a:r>
        </a:p>
      </dsp:txBody>
      <dsp:txXfrm>
        <a:off x="1945943" y="1719230"/>
        <a:ext cx="1089976" cy="10899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EA5296-C085-4309-BF6C-84924157EE1F}">
      <dsp:nvSpPr>
        <dsp:cNvPr id="0" name=""/>
        <dsp:cNvSpPr/>
      </dsp:nvSpPr>
      <dsp:spPr>
        <a:xfrm>
          <a:off x="2386" y="1629760"/>
          <a:ext cx="2159145" cy="215914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Inputs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- Cost /Quality of Raw materials</a:t>
          </a:r>
        </a:p>
      </dsp:txBody>
      <dsp:txXfrm>
        <a:off x="318585" y="1945959"/>
        <a:ext cx="1526747" cy="1526747"/>
      </dsp:txXfrm>
    </dsp:sp>
    <dsp:sp modelId="{60E37A32-44D4-42C1-8A69-3FAD08FCCCFA}">
      <dsp:nvSpPr>
        <dsp:cNvPr id="0" name=""/>
        <dsp:cNvSpPr/>
      </dsp:nvSpPr>
      <dsp:spPr>
        <a:xfrm>
          <a:off x="2336854" y="2083181"/>
          <a:ext cx="1252304" cy="1252304"/>
        </a:xfrm>
        <a:prstGeom prst="mathPlus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02847" y="2562062"/>
        <a:ext cx="920318" cy="294542"/>
      </dsp:txXfrm>
    </dsp:sp>
    <dsp:sp modelId="{3371C51D-9830-449C-94A7-FDF2B81C827C}">
      <dsp:nvSpPr>
        <dsp:cNvPr id="0" name=""/>
        <dsp:cNvSpPr/>
      </dsp:nvSpPr>
      <dsp:spPr>
        <a:xfrm>
          <a:off x="3764481" y="1708397"/>
          <a:ext cx="2498087" cy="2001872"/>
        </a:xfrm>
        <a:prstGeom prst="ellipse">
          <a:avLst/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Processes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- Components/services involved in production</a:t>
          </a:r>
        </a:p>
      </dsp:txBody>
      <dsp:txXfrm>
        <a:off x="4130317" y="2001564"/>
        <a:ext cx="1766415" cy="1415538"/>
      </dsp:txXfrm>
    </dsp:sp>
    <dsp:sp modelId="{62E6CFC0-DF9C-4515-879E-CEA06F245A70}">
      <dsp:nvSpPr>
        <dsp:cNvPr id="0" name=""/>
        <dsp:cNvSpPr/>
      </dsp:nvSpPr>
      <dsp:spPr>
        <a:xfrm>
          <a:off x="6437891" y="2083181"/>
          <a:ext cx="1252304" cy="1252304"/>
        </a:xfrm>
        <a:prstGeom prst="mathEqual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03884" y="2341156"/>
        <a:ext cx="920318" cy="736354"/>
      </dsp:txXfrm>
    </dsp:sp>
    <dsp:sp modelId="{865C4966-FFF0-4274-BC5F-44AB40EDA370}">
      <dsp:nvSpPr>
        <dsp:cNvPr id="0" name=""/>
        <dsp:cNvSpPr/>
      </dsp:nvSpPr>
      <dsp:spPr>
        <a:xfrm>
          <a:off x="7865518" y="1629760"/>
          <a:ext cx="2159145" cy="2159145"/>
        </a:xfrm>
        <a:prstGeom prst="ellipse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Finished Product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- Finished Product/Services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Price Charged</a:t>
          </a:r>
        </a:p>
      </dsp:txBody>
      <dsp:txXfrm>
        <a:off x="8181717" y="1945959"/>
        <a:ext cx="1526747" cy="15267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84728E-3850-4274-88AA-B9B389DB6A19}">
      <dsp:nvSpPr>
        <dsp:cNvPr id="0" name=""/>
        <dsp:cNvSpPr/>
      </dsp:nvSpPr>
      <dsp:spPr>
        <a:xfrm rot="5400000">
          <a:off x="4797692" y="-849386"/>
          <a:ext cx="3613881" cy="621612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Horizontal Merger and Acquisition Strategies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Vertical Integration Strategies:</a:t>
          </a:r>
          <a:r>
            <a:rPr lang="en-GB" sz="2000" kern="1200" dirty="0"/>
            <a:t> Vertical integration extends a firm’s competitive and operating scope within the same industry.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i="1" kern="1200" dirty="0">
              <a:solidFill>
                <a:srgbClr val="FF0000"/>
              </a:solidFill>
            </a:rPr>
            <a:t>Integrating Backward </a:t>
          </a:r>
          <a:r>
            <a:rPr lang="en-GB" sz="2000" i="1" kern="1200" dirty="0">
              <a:solidFill>
                <a:srgbClr val="FF0000"/>
              </a:solidFill>
            </a:rPr>
            <a:t>to achieve greater competitiveness</a:t>
          </a:r>
          <a:endParaRPr lang="en-US" sz="2000" i="1" kern="1200" dirty="0">
            <a:solidFill>
              <a:srgbClr val="FF0000"/>
            </a:solidFill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i="1" kern="1200" dirty="0">
              <a:solidFill>
                <a:srgbClr val="FF0000"/>
              </a:solidFill>
            </a:rPr>
            <a:t>Integrating Forward </a:t>
          </a:r>
          <a:r>
            <a:rPr lang="en-GB" sz="2000" i="1" kern="1200" dirty="0">
              <a:solidFill>
                <a:srgbClr val="FF0000"/>
              </a:solidFill>
            </a:rPr>
            <a:t>to enhance competitiveness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Outsourcing Strategies:</a:t>
          </a:r>
          <a:endParaRPr lang="en-GB" sz="2000" i="1" kern="1200" dirty="0">
            <a:solidFill>
              <a:srgbClr val="FF0000"/>
            </a:solidFill>
          </a:endParaRPr>
        </a:p>
      </dsp:txBody>
      <dsp:txXfrm rot="-5400000">
        <a:off x="3496571" y="628150"/>
        <a:ext cx="6039710" cy="3261051"/>
      </dsp:txXfrm>
    </dsp:sp>
    <dsp:sp modelId="{8C70B2F3-1FBA-4E3E-83D8-AFEE782C8970}">
      <dsp:nvSpPr>
        <dsp:cNvPr id="0" name=""/>
        <dsp:cNvSpPr/>
      </dsp:nvSpPr>
      <dsp:spPr>
        <a:xfrm>
          <a:off x="0" y="467862"/>
          <a:ext cx="3496570" cy="35816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Using firm’s Scope of Operations 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0688" y="638550"/>
        <a:ext cx="3155194" cy="32402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C94B0-F94E-4E82-8949-6DE6C536E568}">
      <dsp:nvSpPr>
        <dsp:cNvPr id="0" name=""/>
        <dsp:cNvSpPr/>
      </dsp:nvSpPr>
      <dsp:spPr>
        <a:xfrm>
          <a:off x="3896730" y="1541790"/>
          <a:ext cx="1959682" cy="1695204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Competitiveness might be improved by collaboration</a:t>
          </a:r>
        </a:p>
      </dsp:txBody>
      <dsp:txXfrm>
        <a:off x="4221477" y="1822709"/>
        <a:ext cx="1310188" cy="1133366"/>
      </dsp:txXfrm>
    </dsp:sp>
    <dsp:sp modelId="{492C30F6-32FB-4A74-A798-54CBCD197539}">
      <dsp:nvSpPr>
        <dsp:cNvPr id="0" name=""/>
        <dsp:cNvSpPr/>
      </dsp:nvSpPr>
      <dsp:spPr>
        <a:xfrm>
          <a:off x="5123868" y="730749"/>
          <a:ext cx="739382" cy="637075"/>
        </a:xfrm>
        <a:prstGeom prst="hexagon">
          <a:avLst>
            <a:gd name="adj" fmla="val 28900"/>
            <a:gd name="vf" fmla="val 115470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3D871064-0CB3-4644-A757-F31566BD78FD}">
      <dsp:nvSpPr>
        <dsp:cNvPr id="0" name=""/>
        <dsp:cNvSpPr/>
      </dsp:nvSpPr>
      <dsp:spPr>
        <a:xfrm>
          <a:off x="4077245" y="0"/>
          <a:ext cx="1605945" cy="138933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Increased Selling Power</a:t>
          </a:r>
        </a:p>
      </dsp:txBody>
      <dsp:txXfrm>
        <a:off x="4343384" y="230242"/>
        <a:ext cx="1073667" cy="928847"/>
      </dsp:txXfrm>
    </dsp:sp>
    <dsp:sp modelId="{3F020162-E76F-483B-9D8E-FF272CAD48ED}">
      <dsp:nvSpPr>
        <dsp:cNvPr id="0" name=""/>
        <dsp:cNvSpPr/>
      </dsp:nvSpPr>
      <dsp:spPr>
        <a:xfrm>
          <a:off x="5986785" y="1921741"/>
          <a:ext cx="739382" cy="637075"/>
        </a:xfrm>
        <a:prstGeom prst="hexagon">
          <a:avLst>
            <a:gd name="adj" fmla="val 28900"/>
            <a:gd name="vf" fmla="val 115470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2F8B0F94-093C-4D7D-A43B-03A9E2903505}">
      <dsp:nvSpPr>
        <dsp:cNvPr id="0" name=""/>
        <dsp:cNvSpPr/>
      </dsp:nvSpPr>
      <dsp:spPr>
        <a:xfrm>
          <a:off x="5550084" y="854532"/>
          <a:ext cx="1605945" cy="138933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-291073"/>
                <a:satOff val="-16786"/>
                <a:lumOff val="17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91073"/>
                <a:satOff val="-16786"/>
                <a:lumOff val="17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91073"/>
                <a:satOff val="-16786"/>
                <a:lumOff val="17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Increased buying power</a:t>
          </a:r>
        </a:p>
      </dsp:txBody>
      <dsp:txXfrm>
        <a:off x="5816223" y="1084774"/>
        <a:ext cx="1073667" cy="928847"/>
      </dsp:txXfrm>
    </dsp:sp>
    <dsp:sp modelId="{DDE88056-70B6-4BAB-A1FC-EF228576C567}">
      <dsp:nvSpPr>
        <dsp:cNvPr id="0" name=""/>
        <dsp:cNvSpPr/>
      </dsp:nvSpPr>
      <dsp:spPr>
        <a:xfrm>
          <a:off x="5387347" y="3266148"/>
          <a:ext cx="739382" cy="637075"/>
        </a:xfrm>
        <a:prstGeom prst="hexagon">
          <a:avLst>
            <a:gd name="adj" fmla="val 28900"/>
            <a:gd name="vf" fmla="val 115470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0505EFF3-84CE-4FC9-A017-6094BFF61235}">
      <dsp:nvSpPr>
        <dsp:cNvPr id="0" name=""/>
        <dsp:cNvSpPr/>
      </dsp:nvSpPr>
      <dsp:spPr>
        <a:xfrm>
          <a:off x="5550084" y="2534443"/>
          <a:ext cx="1605945" cy="138933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-582145"/>
                <a:satOff val="-33571"/>
                <a:lumOff val="34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82145"/>
                <a:satOff val="-33571"/>
                <a:lumOff val="34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82145"/>
                <a:satOff val="-33571"/>
                <a:lumOff val="34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Increased barriers to entry</a:t>
          </a:r>
        </a:p>
      </dsp:txBody>
      <dsp:txXfrm>
        <a:off x="5816223" y="2764685"/>
        <a:ext cx="1073667" cy="928847"/>
      </dsp:txXfrm>
    </dsp:sp>
    <dsp:sp modelId="{A6CDDABF-8B94-45C6-839E-BC5180705777}">
      <dsp:nvSpPr>
        <dsp:cNvPr id="0" name=""/>
        <dsp:cNvSpPr/>
      </dsp:nvSpPr>
      <dsp:spPr>
        <a:xfrm>
          <a:off x="3900377" y="3405702"/>
          <a:ext cx="739382" cy="637075"/>
        </a:xfrm>
        <a:prstGeom prst="hexagon">
          <a:avLst>
            <a:gd name="adj" fmla="val 28900"/>
            <a:gd name="vf" fmla="val 115470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C268194D-B4F2-4567-A1A4-3FDA1B86C9AE}">
      <dsp:nvSpPr>
        <dsp:cNvPr id="0" name=""/>
        <dsp:cNvSpPr/>
      </dsp:nvSpPr>
      <dsp:spPr>
        <a:xfrm>
          <a:off x="4077245" y="3389931"/>
          <a:ext cx="1605945" cy="138933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-873218"/>
                <a:satOff val="-50357"/>
                <a:lumOff val="5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73218"/>
                <a:satOff val="-50357"/>
                <a:lumOff val="5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73218"/>
                <a:satOff val="-50357"/>
                <a:lumOff val="5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Decreased Risk of Substitution</a:t>
          </a:r>
        </a:p>
      </dsp:txBody>
      <dsp:txXfrm>
        <a:off x="4343384" y="3620173"/>
        <a:ext cx="1073667" cy="928847"/>
      </dsp:txXfrm>
    </dsp:sp>
    <dsp:sp modelId="{80ED6D8E-574C-4F7C-ABFC-6EBD65D4C3BB}">
      <dsp:nvSpPr>
        <dsp:cNvPr id="0" name=""/>
        <dsp:cNvSpPr/>
      </dsp:nvSpPr>
      <dsp:spPr>
        <a:xfrm>
          <a:off x="3023329" y="2215188"/>
          <a:ext cx="739382" cy="637075"/>
        </a:xfrm>
        <a:prstGeom prst="hexagon">
          <a:avLst>
            <a:gd name="adj" fmla="val 28900"/>
            <a:gd name="vf" fmla="val 115470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9782A783-0E2A-4961-9150-1705739E0321}">
      <dsp:nvSpPr>
        <dsp:cNvPr id="0" name=""/>
        <dsp:cNvSpPr/>
      </dsp:nvSpPr>
      <dsp:spPr>
        <a:xfrm>
          <a:off x="2597569" y="2535399"/>
          <a:ext cx="1605945" cy="138933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-1164290"/>
                <a:satOff val="-67142"/>
                <a:lumOff val="6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64290"/>
                <a:satOff val="-67142"/>
                <a:lumOff val="6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64290"/>
                <a:satOff val="-67142"/>
                <a:lumOff val="6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Entry to New Markets</a:t>
          </a:r>
        </a:p>
      </dsp:txBody>
      <dsp:txXfrm>
        <a:off x="2863708" y="2765641"/>
        <a:ext cx="1073667" cy="928847"/>
      </dsp:txXfrm>
    </dsp:sp>
    <dsp:sp modelId="{805C612A-C9FD-47B8-98D0-F517C1C2250A}">
      <dsp:nvSpPr>
        <dsp:cNvPr id="0" name=""/>
        <dsp:cNvSpPr/>
      </dsp:nvSpPr>
      <dsp:spPr>
        <a:xfrm>
          <a:off x="2597569" y="852620"/>
          <a:ext cx="1605945" cy="138933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" panose="020B0604020202020204" pitchFamily="34" charset="0"/>
              <a:cs typeface="Arial" panose="020B0604020202020204" pitchFamily="34" charset="0"/>
            </a:rPr>
            <a:t>Shareholder expectation</a:t>
          </a:r>
        </a:p>
      </dsp:txBody>
      <dsp:txXfrm>
        <a:off x="2863708" y="1082862"/>
        <a:ext cx="1073667" cy="92884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E0F2CC-CF00-4738-A345-C0071D6A8DCA}">
      <dsp:nvSpPr>
        <dsp:cNvPr id="0" name=""/>
        <dsp:cNvSpPr/>
      </dsp:nvSpPr>
      <dsp:spPr>
        <a:xfrm>
          <a:off x="728" y="174501"/>
          <a:ext cx="2840235" cy="170414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A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Market Penetration / Consolidation</a:t>
          </a:r>
        </a:p>
      </dsp:txBody>
      <dsp:txXfrm>
        <a:off x="728" y="174501"/>
        <a:ext cx="2840235" cy="1704141"/>
      </dsp:txXfrm>
    </dsp:sp>
    <dsp:sp modelId="{8E483383-509C-4683-8936-3A52368C9265}">
      <dsp:nvSpPr>
        <dsp:cNvPr id="0" name=""/>
        <dsp:cNvSpPr/>
      </dsp:nvSpPr>
      <dsp:spPr>
        <a:xfrm>
          <a:off x="2892315" y="174501"/>
          <a:ext cx="2840235" cy="1704141"/>
        </a:xfrm>
        <a:prstGeom prst="rect">
          <a:avLst/>
        </a:prstGeom>
        <a:gradFill rotWithShape="0">
          <a:gsLst>
            <a:gs pos="0">
              <a:schemeClr val="accent3">
                <a:hueOff val="903533"/>
                <a:satOff val="33333"/>
                <a:lumOff val="-4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903533"/>
                <a:satOff val="33333"/>
                <a:lumOff val="-4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903533"/>
                <a:satOff val="33333"/>
                <a:lumOff val="-4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B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Product Development</a:t>
          </a:r>
        </a:p>
      </dsp:txBody>
      <dsp:txXfrm>
        <a:off x="2892315" y="174501"/>
        <a:ext cx="2840235" cy="1704141"/>
      </dsp:txXfrm>
    </dsp:sp>
    <dsp:sp modelId="{292FF450-BC6F-4701-AB7D-1D35C94828B0}">
      <dsp:nvSpPr>
        <dsp:cNvPr id="0" name=""/>
        <dsp:cNvSpPr/>
      </dsp:nvSpPr>
      <dsp:spPr>
        <a:xfrm>
          <a:off x="9675" y="1965786"/>
          <a:ext cx="2840235" cy="1704141"/>
        </a:xfrm>
        <a:prstGeom prst="rect">
          <a:avLst/>
        </a:prstGeom>
        <a:gradFill rotWithShape="0">
          <a:gsLst>
            <a:gs pos="0">
              <a:schemeClr val="accent3">
                <a:hueOff val="1807066"/>
                <a:satOff val="66667"/>
                <a:lumOff val="-9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807066"/>
                <a:satOff val="66667"/>
                <a:lumOff val="-9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807066"/>
                <a:satOff val="66667"/>
                <a:lumOff val="-9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C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Market Development</a:t>
          </a:r>
        </a:p>
      </dsp:txBody>
      <dsp:txXfrm>
        <a:off x="9675" y="1965786"/>
        <a:ext cx="2840235" cy="1704141"/>
      </dsp:txXfrm>
    </dsp:sp>
    <dsp:sp modelId="{489F3A2F-178E-4F1E-950D-91BD6FFE306A}">
      <dsp:nvSpPr>
        <dsp:cNvPr id="0" name=""/>
        <dsp:cNvSpPr/>
      </dsp:nvSpPr>
      <dsp:spPr>
        <a:xfrm>
          <a:off x="2901262" y="1962191"/>
          <a:ext cx="2840235" cy="1704141"/>
        </a:xfrm>
        <a:prstGeom prst="rect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Diversification</a:t>
          </a:r>
        </a:p>
      </dsp:txBody>
      <dsp:txXfrm>
        <a:off x="2901262" y="1962191"/>
        <a:ext cx="2840235" cy="170414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E0F2CC-CF00-4738-A345-C0071D6A8DCA}">
      <dsp:nvSpPr>
        <dsp:cNvPr id="0" name=""/>
        <dsp:cNvSpPr/>
      </dsp:nvSpPr>
      <dsp:spPr>
        <a:xfrm>
          <a:off x="656" y="356649"/>
          <a:ext cx="2560007" cy="153600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Stars</a:t>
          </a:r>
        </a:p>
      </dsp:txBody>
      <dsp:txXfrm>
        <a:off x="656" y="356649"/>
        <a:ext cx="2560007" cy="1536004"/>
      </dsp:txXfrm>
    </dsp:sp>
    <dsp:sp modelId="{8E483383-509C-4683-8936-3A52368C9265}">
      <dsp:nvSpPr>
        <dsp:cNvPr id="0" name=""/>
        <dsp:cNvSpPr/>
      </dsp:nvSpPr>
      <dsp:spPr>
        <a:xfrm>
          <a:off x="2606949" y="356649"/>
          <a:ext cx="2560007" cy="1536004"/>
        </a:xfrm>
        <a:prstGeom prst="rect">
          <a:avLst/>
        </a:prstGeom>
        <a:gradFill rotWithShape="0">
          <a:gsLst>
            <a:gs pos="0">
              <a:schemeClr val="accent3">
                <a:hueOff val="903533"/>
                <a:satOff val="33333"/>
                <a:lumOff val="-4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903533"/>
                <a:satOff val="33333"/>
                <a:lumOff val="-4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903533"/>
                <a:satOff val="33333"/>
                <a:lumOff val="-4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B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Question 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Marks</a:t>
          </a:r>
        </a:p>
      </dsp:txBody>
      <dsp:txXfrm>
        <a:off x="2606949" y="356649"/>
        <a:ext cx="2560007" cy="1536004"/>
      </dsp:txXfrm>
    </dsp:sp>
    <dsp:sp modelId="{292FF450-BC6F-4701-AB7D-1D35C94828B0}">
      <dsp:nvSpPr>
        <dsp:cNvPr id="0" name=""/>
        <dsp:cNvSpPr/>
      </dsp:nvSpPr>
      <dsp:spPr>
        <a:xfrm>
          <a:off x="8720" y="1971200"/>
          <a:ext cx="2560007" cy="1536004"/>
        </a:xfrm>
        <a:prstGeom prst="rect">
          <a:avLst/>
        </a:prstGeom>
        <a:gradFill rotWithShape="0">
          <a:gsLst>
            <a:gs pos="0">
              <a:schemeClr val="accent3">
                <a:hueOff val="1807066"/>
                <a:satOff val="66667"/>
                <a:lumOff val="-9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807066"/>
                <a:satOff val="66667"/>
                <a:lumOff val="-9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807066"/>
                <a:satOff val="66667"/>
                <a:lumOff val="-9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Cash 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Cows</a:t>
          </a:r>
        </a:p>
      </dsp:txBody>
      <dsp:txXfrm>
        <a:off x="8720" y="1971200"/>
        <a:ext cx="2560007" cy="1536004"/>
      </dsp:txXfrm>
    </dsp:sp>
    <dsp:sp modelId="{489F3A2F-178E-4F1E-950D-91BD6FFE306A}">
      <dsp:nvSpPr>
        <dsp:cNvPr id="0" name=""/>
        <dsp:cNvSpPr/>
      </dsp:nvSpPr>
      <dsp:spPr>
        <a:xfrm>
          <a:off x="2615013" y="1967959"/>
          <a:ext cx="2560007" cy="1536004"/>
        </a:xfrm>
        <a:prstGeom prst="rect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D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Dogs</a:t>
          </a:r>
        </a:p>
      </dsp:txBody>
      <dsp:txXfrm>
        <a:off x="2615013" y="1967959"/>
        <a:ext cx="2560007" cy="15360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6EC9A-174D-44B9-812B-9B033070DBDC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E4384-E1C8-440C-9927-88C0AE6CC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54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7wLZZ33MCA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Hwb - IT overview –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https://youtu.be/b7wLZZ33MCA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58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141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358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6538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6076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0813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6326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6234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4663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1998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0805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6036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5841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2242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make sure you take a note of the contact details on the screen</a:t>
            </a:r>
          </a:p>
          <a:p>
            <a:endParaRPr lang="en-GB" dirty="0"/>
          </a:p>
          <a:p>
            <a:r>
              <a:rPr lang="en-GB" dirty="0"/>
              <a:t>Q&amp;A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468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78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10/3/2024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6986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A9C1AB-BAD0-462D-B843-14319B37CB16}" type="datetime1">
              <a:rPr lang="en-GB" altLang="en-US"/>
              <a:pPr/>
              <a:t>03/10/2024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altLang="en-US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B30DDA-A2EA-4DDB-897C-B5B5223E29A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09112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237591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9.png"/><Relationship Id="rId5" Type="http://schemas.openxmlformats.org/officeDocument/2006/relationships/theme" Target="../theme/theme9.xml"/><Relationship Id="rId4" Type="http://schemas.openxmlformats.org/officeDocument/2006/relationships/slideLayout" Target="../slideLayouts/slideLayout13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6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9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0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7" r:id="rId2"/>
    <p:sldLayoutId id="2147483708" r:id="rId3"/>
    <p:sldLayoutId id="214748371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global.toyota/en/" TargetMode="Externa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www.youtube.com/watch?v=hsV1mraa4AI" TargetMode="External"/><Relationship Id="rId4" Type="http://schemas.microsoft.com/office/2007/relationships/hdphoto" Target="../media/hdphoto3.wdp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4" Type="http://schemas.microsoft.com/office/2007/relationships/hdphoto" Target="../media/hdphoto4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65536" y="1510049"/>
            <a:ext cx="92392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600" b="1" dirty="0">
                <a:solidFill>
                  <a:schemeClr val="bg1"/>
                </a:solidFill>
              </a:rPr>
              <a:t>MBA Strategic Management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1565536" y="2868812"/>
            <a:ext cx="9239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WEEK 4: </a:t>
            </a:r>
          </a:p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CRAFTING A BUSINESS STRATEGY</a:t>
            </a:r>
          </a:p>
        </p:txBody>
      </p:sp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8350213"/>
              </p:ext>
            </p:extLst>
          </p:nvPr>
        </p:nvGraphicFramePr>
        <p:xfrm>
          <a:off x="449239" y="1520166"/>
          <a:ext cx="4955274" cy="39252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0755">
                  <a:extLst>
                    <a:ext uri="{9D8B030D-6E8A-4147-A177-3AD203B41FA5}">
                      <a16:colId xmlns:a16="http://schemas.microsoft.com/office/drawing/2014/main" val="3508980973"/>
                    </a:ext>
                  </a:extLst>
                </a:gridCol>
                <a:gridCol w="3904519">
                  <a:extLst>
                    <a:ext uri="{9D8B030D-6E8A-4147-A177-3AD203B41FA5}">
                      <a16:colId xmlns:a16="http://schemas.microsoft.com/office/drawing/2014/main" val="2941425508"/>
                    </a:ext>
                  </a:extLst>
                </a:gridCol>
              </a:tblGrid>
              <a:tr h="485988">
                <a:tc>
                  <a:txBody>
                    <a:bodyPr/>
                    <a:lstStyle/>
                    <a:p>
                      <a:r>
                        <a:rPr lang="en-GB" sz="1600" b="1" dirty="0"/>
                        <a:t>WEEK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TOPICS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5651282"/>
                  </a:ext>
                </a:extLst>
              </a:tr>
              <a:tr h="859826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WEEK 1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Introduction and</a:t>
                      </a:r>
                      <a:r>
                        <a:rPr lang="en-GB" sz="1600" b="1" baseline="0" dirty="0">
                          <a:solidFill>
                            <a:schemeClr val="bg1"/>
                          </a:solidFill>
                        </a:rPr>
                        <a:t> Overview of Strategic Management </a:t>
                      </a:r>
                      <a:endParaRPr lang="en-GB" sz="1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8505061"/>
                  </a:ext>
                </a:extLst>
              </a:tr>
              <a:tr h="859826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WEEK 2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Scanning</a:t>
                      </a:r>
                      <a:r>
                        <a:rPr lang="en-GB" sz="1600" b="1" baseline="0" dirty="0">
                          <a:solidFill>
                            <a:schemeClr val="bg1"/>
                          </a:solidFill>
                        </a:rPr>
                        <a:t> External Environment &amp; Industry Analysis</a:t>
                      </a:r>
                      <a:endParaRPr lang="en-GB" sz="1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109216"/>
                  </a:ext>
                </a:extLst>
              </a:tr>
              <a:tr h="859826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WEEK 3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chemeClr val="bg1"/>
                          </a:solidFill>
                        </a:rPr>
                        <a:t>Internal Analysis: Evaluating</a:t>
                      </a:r>
                      <a:r>
                        <a:rPr lang="en-GB" sz="1600" b="1" baseline="0" dirty="0">
                          <a:solidFill>
                            <a:schemeClr val="bg1"/>
                          </a:solidFill>
                        </a:rPr>
                        <a:t> a Company’s Resources , Capabilities &amp; Competitiveness</a:t>
                      </a:r>
                      <a:endParaRPr lang="en-GB" sz="1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082560"/>
                  </a:ext>
                </a:extLst>
              </a:tr>
              <a:tr h="859826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Week 4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Crafting a Business Strategy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18540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5481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2971E-E898-499B-9BCD-599E63EB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39511"/>
            <a:ext cx="3884040" cy="2884468"/>
          </a:xfrm>
        </p:spPr>
        <p:txBody>
          <a:bodyPr wrap="square"/>
          <a:lstStyle/>
          <a:p>
            <a:pPr algn="ctr"/>
            <a:r>
              <a:rPr lang="en-GB" sz="4000" b="1" dirty="0"/>
              <a:t>LEARNING OBJECTIVES</a:t>
            </a:r>
          </a:p>
        </p:txBody>
      </p:sp>
      <p:sp>
        <p:nvSpPr>
          <p:cNvPr id="6" name="Rectangle 5"/>
          <p:cNvSpPr/>
          <p:nvPr/>
        </p:nvSpPr>
        <p:spPr>
          <a:xfrm>
            <a:off x="6922878" y="2042753"/>
            <a:ext cx="388403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 the different strategies of the firm.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 how to formulate sustainable business strategies. 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916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117911" y="2142699"/>
            <a:ext cx="656457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Creates and delivers something of value . .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That other people want or need . . .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 a price they’re willing to pay . . .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a way that satisfies the customer’s needs and expectations . . .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 that the business brings in enough profit to make it worthwhile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the owners to continue operation.</a:t>
            </a:r>
          </a:p>
          <a:p>
            <a:pPr marL="514350" indent="-514350" algn="just">
              <a:buFont typeface="+mj-lt"/>
              <a:buAutoNum type="arabicPeriod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36638" y="313899"/>
            <a:ext cx="5459103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Why a Business Exists</a:t>
            </a:r>
          </a:p>
        </p:txBody>
      </p:sp>
      <p:pic>
        <p:nvPicPr>
          <p:cNvPr id="1026" name="Picture 2" descr="See related image detai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440" y="2401761"/>
            <a:ext cx="3870515" cy="2484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76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7350" y="315174"/>
            <a:ext cx="5363572" cy="517339"/>
          </a:xfrm>
          <a:solidFill>
            <a:schemeClr val="accent1">
              <a:lumMod val="5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Fundamental Processes</a:t>
            </a:r>
          </a:p>
        </p:txBody>
      </p:sp>
      <p:sp>
        <p:nvSpPr>
          <p:cNvPr id="5" name="Rectangle 4"/>
          <p:cNvSpPr/>
          <p:nvPr/>
        </p:nvSpPr>
        <p:spPr>
          <a:xfrm>
            <a:off x="883635" y="1334871"/>
            <a:ext cx="5367039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Value Creation: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Identifying what people need/want and then creating it.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Bringing attention to your product/service and building demand for what you’ve created.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Sales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Turning prospective customers into paying customers.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Value Delivery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Giving your customers what you’ve promised and ensuring that they’re satisfied.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Finance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Bringing in enough money to keep going and make your effort worthwhile.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005637" y="1759189"/>
            <a:ext cx="3821941" cy="400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350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833" y="1473958"/>
            <a:ext cx="5636525" cy="4513930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Strategy analysis and formulation largely requires making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subjective decisions based </a:t>
            </a:r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objective</a:t>
            </a:r>
            <a:b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</p:txBody>
      </p:sp>
      <p:pic>
        <p:nvPicPr>
          <p:cNvPr id="2050" name="Picture 2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016" y="1473958"/>
            <a:ext cx="5166044" cy="5111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929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64CE4-5919-E9A4-EEFF-513A31917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7"/>
            <a:ext cx="11594969" cy="703438"/>
          </a:xfrm>
        </p:spPr>
        <p:txBody>
          <a:bodyPr/>
          <a:lstStyle/>
          <a:p>
            <a:r>
              <a:rPr lang="en-US" b="1" dirty="0"/>
              <a:t>Ansoff Matrix</a:t>
            </a:r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D31CC1-7D1A-815F-7EEB-87F71D12FC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3371" y="1688782"/>
            <a:ext cx="5235720" cy="384131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79F9523-C573-397B-C101-E72F4CD7E5D5}"/>
              </a:ext>
            </a:extLst>
          </p:cNvPr>
          <p:cNvSpPr txBox="1"/>
          <p:nvPr/>
        </p:nvSpPr>
        <p:spPr>
          <a:xfrm>
            <a:off x="162909" y="2551983"/>
            <a:ext cx="647437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The Ansoff Matrix (sometimes referred to as the Strategic Opportunity Matrix) is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a strategic planning framework to help businesses develop and decide upon strategies for their growth</a:t>
            </a:r>
            <a:r>
              <a:rPr lang="en-US" b="0" i="0" dirty="0">
                <a:solidFill>
                  <a:srgbClr val="1F1F1F"/>
                </a:solidFill>
                <a:effectLst/>
                <a:latin typeface="Google Sans"/>
              </a:rPr>
              <a:t>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A86F2F-18B9-6A8D-E30D-F9616EBDCE48}"/>
              </a:ext>
            </a:extLst>
          </p:cNvPr>
          <p:cNvSpPr txBox="1"/>
          <p:nvPr/>
        </p:nvSpPr>
        <p:spPr>
          <a:xfrm>
            <a:off x="114955" y="4513743"/>
            <a:ext cx="609731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i="0" dirty="0">
                <a:solidFill>
                  <a:srgbClr val="4D5156"/>
                </a:solidFill>
                <a:effectLst/>
                <a:latin typeface="Helvetica Neue"/>
              </a:rPr>
              <a:t>The </a:t>
            </a:r>
            <a:r>
              <a:rPr lang="en-US" i="0" dirty="0">
                <a:solidFill>
                  <a:srgbClr val="5F6368"/>
                </a:solidFill>
                <a:effectLst/>
                <a:latin typeface="Helvetica Neue"/>
              </a:rPr>
              <a:t>Ansoff Matrix</a:t>
            </a:r>
            <a:r>
              <a:rPr lang="en-US" i="0" dirty="0">
                <a:solidFill>
                  <a:srgbClr val="4D5156"/>
                </a:solidFill>
                <a:effectLst/>
                <a:latin typeface="Helvetica Neue"/>
              </a:rPr>
              <a:t> is a powerful strategy framework </a:t>
            </a:r>
            <a:r>
              <a:rPr lang="en-US" i="0" dirty="0">
                <a:solidFill>
                  <a:srgbClr val="5F6368"/>
                </a:solidFill>
                <a:effectLst/>
                <a:latin typeface="Helvetica Neue"/>
              </a:rPr>
              <a:t>used by</a:t>
            </a:r>
            <a:r>
              <a:rPr lang="en-US" i="0" dirty="0">
                <a:solidFill>
                  <a:srgbClr val="4D5156"/>
                </a:solidFill>
                <a:effectLst/>
                <a:latin typeface="Helvetica Neue"/>
              </a:rPr>
              <a:t> business leaders to evaluate risks and opportunities for driving business growth.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000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69201-6DE5-3641-938E-446E4DC68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Task: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7DA79-361E-C6F3-EC8E-A976EDF54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Give examples for application of above four strategies and explain the specific risks associated with </a:t>
            </a:r>
            <a:r>
              <a:rPr lang="en-US"/>
              <a:t>each strategy.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001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57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Strategies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848678" y="2055238"/>
            <a:ext cx="6551634" cy="378565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Management’s Game Plan for competing successfully.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Identifying specific efforts for pleasing customers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Strengthening the company’s market position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Responding to movements and behaviours of rivals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Responding to dynamic market conditions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Achieving competitive advantage. </a:t>
            </a:r>
          </a:p>
        </p:txBody>
      </p:sp>
      <p:pic>
        <p:nvPicPr>
          <p:cNvPr id="3074" name="Picture 2" descr="See related image detai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57" y="2367887"/>
            <a:ext cx="4290058" cy="2968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8455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3856" y="1774485"/>
            <a:ext cx="1819619" cy="2280821"/>
          </a:xfrm>
          <a:prstGeom prst="rect">
            <a:avLst/>
          </a:prstGeom>
        </p:spPr>
      </p:pic>
      <p:grpSp>
        <p:nvGrpSpPr>
          <p:cNvPr id="18" name="Group 17"/>
          <p:cNvGrpSpPr/>
          <p:nvPr/>
        </p:nvGrpSpPr>
        <p:grpSpPr>
          <a:xfrm>
            <a:off x="2575310" y="1692326"/>
            <a:ext cx="6785678" cy="3882794"/>
            <a:chOff x="2575310" y="1692326"/>
            <a:chExt cx="6785678" cy="3882794"/>
          </a:xfrm>
        </p:grpSpPr>
        <p:sp>
          <p:nvSpPr>
            <p:cNvPr id="7" name="Rectangle 6"/>
            <p:cNvSpPr/>
            <p:nvPr/>
          </p:nvSpPr>
          <p:spPr>
            <a:xfrm>
              <a:off x="2648566" y="1692326"/>
              <a:ext cx="3273187" cy="1910687"/>
            </a:xfrm>
            <a:prstGeom prst="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/>
            <p:cNvSpPr/>
            <p:nvPr/>
          </p:nvSpPr>
          <p:spPr>
            <a:xfrm>
              <a:off x="6087801" y="1692326"/>
              <a:ext cx="3273187" cy="1910687"/>
            </a:xfrm>
            <a:prstGeom prst="rect">
              <a:avLst/>
            </a:prstGeom>
            <a:solidFill>
              <a:schemeClr val="bg2"/>
            </a:solidFill>
            <a:ln w="3810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b="1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2648565" y="3741766"/>
              <a:ext cx="3273187" cy="1833354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6087802" y="3741766"/>
              <a:ext cx="3273186" cy="1833354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Oval 10"/>
            <p:cNvSpPr/>
            <p:nvPr/>
          </p:nvSpPr>
          <p:spPr>
            <a:xfrm>
              <a:off x="4872252" y="2842153"/>
              <a:ext cx="2292824" cy="158314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575310" y="1961030"/>
              <a:ext cx="1497926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Overall Low-Cost Provider Strategy 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348485" y="1945075"/>
              <a:ext cx="1965277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Arial" panose="020B0604020202020204" pitchFamily="34" charset="0"/>
                  <a:cs typeface="Arial" panose="020B0604020202020204" pitchFamily="34" charset="0"/>
                </a:rPr>
                <a:t>Broad Differentiation Strategy 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242244" y="4150611"/>
              <a:ext cx="196527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Focused Low-Cost Strategy 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6991434" y="3797581"/>
              <a:ext cx="1965277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Arial" panose="020B0604020202020204" pitchFamily="34" charset="0"/>
                  <a:cs typeface="Arial" panose="020B0604020202020204" pitchFamily="34" charset="0"/>
                </a:rPr>
                <a:t>Focused Differentiation Strategy </a:t>
              </a: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4956861" y="3162263"/>
              <a:ext cx="2095831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rgbClr val="C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Best-Cost Provider Strategy </a:t>
              </a:r>
            </a:p>
          </p:txBody>
        </p:sp>
      </p:grpSp>
      <p:sp>
        <p:nvSpPr>
          <p:cNvPr id="19" name="Title 1"/>
          <p:cNvSpPr>
            <a:spLocks noGrp="1"/>
          </p:cNvSpPr>
          <p:nvPr>
            <p:ph type="title"/>
          </p:nvPr>
        </p:nvSpPr>
        <p:spPr>
          <a:xfrm>
            <a:off x="3534098" y="0"/>
            <a:ext cx="4775311" cy="1173707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2800" b="1" dirty="0">
                <a:latin typeface="Arial Black" panose="020B0A04020102020204" pitchFamily="34" charset="0"/>
              </a:rPr>
              <a:t>The Five Generic Competitive Strategies</a:t>
            </a:r>
          </a:p>
        </p:txBody>
      </p:sp>
      <p:sp>
        <p:nvSpPr>
          <p:cNvPr id="20" name="Rounded Rectangular Callout 19"/>
          <p:cNvSpPr/>
          <p:nvPr/>
        </p:nvSpPr>
        <p:spPr>
          <a:xfrm>
            <a:off x="191069" y="1364776"/>
            <a:ext cx="1856095" cy="1797487"/>
          </a:xfrm>
          <a:prstGeom prst="wedgeRoundRectCallout">
            <a:avLst>
              <a:gd name="adj1" fmla="val 79167"/>
              <a:gd name="adj2" fmla="val 5141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 overall costs than rivals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Appeals to a broad spectrum of customers.</a:t>
            </a:r>
          </a:p>
        </p:txBody>
      </p:sp>
      <p:sp>
        <p:nvSpPr>
          <p:cNvPr id="21" name="Rounded Rectangular Callout 20"/>
          <p:cNvSpPr/>
          <p:nvPr/>
        </p:nvSpPr>
        <p:spPr>
          <a:xfrm>
            <a:off x="191069" y="3603013"/>
            <a:ext cx="1856095" cy="1972107"/>
          </a:xfrm>
          <a:prstGeom prst="wedgeRoundRectCallout">
            <a:avLst>
              <a:gd name="adj1" fmla="val 82843"/>
              <a:gd name="adj2" fmla="val 153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 costs than rivals</a:t>
            </a: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Narrow buyer segment.</a:t>
            </a:r>
          </a:p>
        </p:txBody>
      </p:sp>
      <p:sp>
        <p:nvSpPr>
          <p:cNvPr id="22" name="Rounded Rectangular Callout 21"/>
          <p:cNvSpPr/>
          <p:nvPr/>
        </p:nvSpPr>
        <p:spPr>
          <a:xfrm>
            <a:off x="9828662" y="1364776"/>
            <a:ext cx="1856095" cy="1972107"/>
          </a:xfrm>
          <a:prstGeom prst="wedgeRoundRectCallout">
            <a:avLst>
              <a:gd name="adj1" fmla="val -73775"/>
              <a:gd name="adj2" fmla="val -54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Differentiate the company’s products</a:t>
            </a:r>
          </a:p>
          <a:p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Appeals to a broad spectrum of customers.</a:t>
            </a:r>
          </a:p>
        </p:txBody>
      </p:sp>
      <p:sp>
        <p:nvSpPr>
          <p:cNvPr id="23" name="Rounded Rectangular Callout 22"/>
          <p:cNvSpPr/>
          <p:nvPr/>
        </p:nvSpPr>
        <p:spPr>
          <a:xfrm>
            <a:off x="9828663" y="3872443"/>
            <a:ext cx="1856095" cy="1972107"/>
          </a:xfrm>
          <a:prstGeom prst="wedgeRoundRectCallout">
            <a:avLst>
              <a:gd name="adj1" fmla="val -73775"/>
              <a:gd name="adj2" fmla="val -54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Differentiate the company’s products</a:t>
            </a:r>
          </a:p>
          <a:p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Appeals to a narrow spectrum of customers.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4620478" y="5181007"/>
            <a:ext cx="2796372" cy="1605916"/>
            <a:chOff x="4620478" y="5181007"/>
            <a:chExt cx="2796372" cy="1605916"/>
          </a:xfrm>
        </p:grpSpPr>
        <p:sp>
          <p:nvSpPr>
            <p:cNvPr id="24" name="Rounded Rectangular Callout 23"/>
            <p:cNvSpPr/>
            <p:nvPr/>
          </p:nvSpPr>
          <p:spPr>
            <a:xfrm>
              <a:off x="4620478" y="5181007"/>
              <a:ext cx="2796372" cy="1605916"/>
            </a:xfrm>
            <a:prstGeom prst="wedgeRoundRectCallout">
              <a:avLst>
                <a:gd name="adj1" fmla="val -2872"/>
                <a:gd name="adj2" fmla="val -105849"/>
                <a:gd name="adj3" fmla="val 16667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" name="Rectangle 1"/>
            <p:cNvSpPr/>
            <p:nvPr/>
          </p:nvSpPr>
          <p:spPr>
            <a:xfrm>
              <a:off x="4620478" y="5291467"/>
              <a:ext cx="2796372" cy="138499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A hybrid of low-cost</a:t>
              </a:r>
            </a:p>
            <a:p>
              <a:pPr algn="ctr"/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provider and differentiation strategies that aim at satisfying buyer expectations on key quality/features/performance/</a:t>
              </a:r>
            </a:p>
            <a:p>
              <a:pPr algn="ctr"/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service attributes and beating</a:t>
              </a:r>
            </a:p>
            <a:p>
              <a:pPr algn="ctr"/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customer expectations on price</a:t>
              </a:r>
            </a:p>
          </p:txBody>
        </p:sp>
      </p:grp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3637" y="1938828"/>
            <a:ext cx="1042894" cy="1367841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95666" y="4919736"/>
            <a:ext cx="1220865" cy="619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214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/>
          <p:cNvSpPr>
            <a:spLocks noGrp="1"/>
          </p:cNvSpPr>
          <p:nvPr>
            <p:ph type="title"/>
          </p:nvPr>
        </p:nvSpPr>
        <p:spPr>
          <a:xfrm>
            <a:off x="3534098" y="0"/>
            <a:ext cx="4775311" cy="1959429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2800" b="1" dirty="0">
                <a:latin typeface="Arial Black" panose="020B0A04020102020204" pitchFamily="34" charset="0"/>
              </a:rPr>
              <a:t>Activity 4.1 – Competitive Strategies</a:t>
            </a:r>
            <a:br>
              <a:rPr lang="en-GB" sz="2800" b="1" dirty="0">
                <a:latin typeface="Arial Black" panose="020B0A04020102020204" pitchFamily="34" charset="0"/>
              </a:rPr>
            </a:br>
            <a:r>
              <a:rPr lang="en-GB" sz="2800" b="1" dirty="0">
                <a:latin typeface="Arial Black" panose="020B0A04020102020204" pitchFamily="34" charset="0"/>
              </a:rPr>
              <a:t>(15 minutes)</a:t>
            </a:r>
          </a:p>
        </p:txBody>
      </p:sp>
      <p:sp>
        <p:nvSpPr>
          <p:cNvPr id="24" name="Rectangle 23"/>
          <p:cNvSpPr/>
          <p:nvPr/>
        </p:nvSpPr>
        <p:spPr>
          <a:xfrm>
            <a:off x="1290451" y="2286713"/>
            <a:ext cx="9551719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Explore Toyota’s website at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https://global.toyota/en/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see if you can identify at </a:t>
            </a:r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least three ways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which the company seeks to differentiate itself from rival automakers. 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there reason to believe that Toyota’s strategy has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been successful in producing a competitive advantage? Why or why not?</a:t>
            </a:r>
          </a:p>
        </p:txBody>
      </p:sp>
    </p:spTree>
    <p:extLst>
      <p:ext uri="{BB962C8B-B14F-4D97-AF65-F5344CB8AC3E}">
        <p14:creationId xmlns:p14="http://schemas.microsoft.com/office/powerpoint/2010/main" val="18991362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38543-D480-4FF0-A8CE-02766558A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1443" y="201345"/>
            <a:ext cx="3762520" cy="854075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achieve competitive strategies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EB77CCC-ED12-444E-873B-172AE576B1FA}"/>
              </a:ext>
            </a:extLst>
          </p:cNvPr>
          <p:cNvSpPr txBox="1">
            <a:spLocks/>
          </p:cNvSpPr>
          <p:nvPr/>
        </p:nvSpPr>
        <p:spPr>
          <a:xfrm>
            <a:off x="158296" y="1313709"/>
            <a:ext cx="3893147" cy="19371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Low- Cost Strategies</a:t>
            </a:r>
          </a:p>
          <a:p>
            <a:pPr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 value chain activities to make cost effective than rivals. </a:t>
            </a:r>
          </a:p>
          <a:p>
            <a:pPr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Overhauling the firm’s overall value chain to reduce unnecessary cost-adding activities.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EB77CCC-ED12-444E-873B-172AE576B1FA}"/>
              </a:ext>
            </a:extLst>
          </p:cNvPr>
          <p:cNvSpPr txBox="1">
            <a:spLocks/>
          </p:cNvSpPr>
          <p:nvPr/>
        </p:nvSpPr>
        <p:spPr>
          <a:xfrm>
            <a:off x="2582076" y="2749759"/>
            <a:ext cx="5872166" cy="3105396"/>
          </a:xfrm>
          <a:prstGeom prst="rect">
            <a:avLst/>
          </a:prstGeom>
          <a:solidFill>
            <a:schemeClr val="bg2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1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Differentiation (Focused) Strategies</a:t>
            </a:r>
          </a:p>
          <a:p>
            <a:pPr>
              <a:buFontTx/>
              <a:buChar char="-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Seek out high-quality inputs.</a:t>
            </a:r>
          </a:p>
          <a:p>
            <a:pPr>
              <a:buFontTx/>
              <a:buChar char="-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Strive for innovation and technological advances</a:t>
            </a:r>
          </a:p>
          <a:p>
            <a:pPr>
              <a:buFontTx/>
              <a:buChar char="-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Create superior product features, design, and performance.</a:t>
            </a:r>
          </a:p>
          <a:p>
            <a:pPr>
              <a:buFontTx/>
              <a:buChar char="-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Invest in production-related R&amp;D activities</a:t>
            </a:r>
          </a:p>
          <a:p>
            <a:pPr>
              <a:buFontTx/>
              <a:buChar char="-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Pursue continuous quality improvement</a:t>
            </a:r>
          </a:p>
          <a:p>
            <a:pPr>
              <a:buFontTx/>
              <a:buChar char="-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Adopt human resource management activities that improve the skills expertise, and knowledge of company personnel.</a:t>
            </a:r>
          </a:p>
          <a:p>
            <a:pPr>
              <a:buFontTx/>
              <a:buChar char="-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Enhance marketing and brand-building activities</a:t>
            </a:r>
          </a:p>
          <a:p>
            <a:pPr>
              <a:buFontTx/>
              <a:buChar char="-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 customer service or adding additional services</a:t>
            </a:r>
          </a:p>
        </p:txBody>
      </p:sp>
      <p:sp>
        <p:nvSpPr>
          <p:cNvPr id="7" name="Oval 3"/>
          <p:cNvSpPr>
            <a:spLocks noChangeArrowheads="1"/>
          </p:cNvSpPr>
          <p:nvPr/>
        </p:nvSpPr>
        <p:spPr bwMode="auto">
          <a:xfrm>
            <a:off x="8046329" y="2891646"/>
            <a:ext cx="1955778" cy="93419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1600" b="1">
                <a:solidFill>
                  <a:schemeClr val="bg1"/>
                </a:solidFill>
                <a:latin typeface="Times New Roman" panose="02020603050405020304" pitchFamily="18" charset="0"/>
              </a:rPr>
              <a:t>Special features</a:t>
            </a:r>
            <a:endParaRPr lang="en-GB" altLang="en-US" sz="1600" b="1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8" name="Oval 4"/>
          <p:cNvSpPr>
            <a:spLocks noChangeArrowheads="1"/>
          </p:cNvSpPr>
          <p:nvPr/>
        </p:nvSpPr>
        <p:spPr bwMode="auto">
          <a:xfrm>
            <a:off x="8084030" y="3824351"/>
            <a:ext cx="1891243" cy="956212"/>
          </a:xfrm>
          <a:prstGeom prst="ellipse">
            <a:avLst/>
          </a:prstGeom>
          <a:solidFill>
            <a:srgbClr val="C0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altLang="en-US" b="1">
                <a:solidFill>
                  <a:schemeClr val="bg1"/>
                </a:solidFill>
                <a:latin typeface="Times New Roman" panose="02020603050405020304" pitchFamily="18" charset="0"/>
              </a:rPr>
              <a:t>Additionality</a:t>
            </a:r>
            <a:endParaRPr lang="en-GB" altLang="en-US" b="1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9" name="Oval 5"/>
          <p:cNvSpPr>
            <a:spLocks noChangeArrowheads="1"/>
          </p:cNvSpPr>
          <p:nvPr/>
        </p:nvSpPr>
        <p:spPr bwMode="auto">
          <a:xfrm>
            <a:off x="8124509" y="4780563"/>
            <a:ext cx="1888868" cy="918602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US" altLang="en-US" b="1">
                <a:solidFill>
                  <a:schemeClr val="bg1"/>
                </a:solidFill>
                <a:latin typeface="Times New Roman" panose="02020603050405020304" pitchFamily="18" charset="0"/>
              </a:rPr>
              <a:t>Extra services</a:t>
            </a:r>
            <a:endParaRPr lang="en-GB" altLang="en-US" b="1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0270769" y="3358741"/>
            <a:ext cx="1721697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sz="2000" b="1" u="sng" dirty="0">
                <a:solidFill>
                  <a:srgbClr val="C00000"/>
                </a:solidFill>
                <a:latin typeface="Times New Roman" panose="02020603050405020304" pitchFamily="18" charset="0"/>
              </a:rPr>
              <a:t>Perceived customer value</a:t>
            </a:r>
          </a:p>
          <a:p>
            <a:pPr algn="ctr"/>
            <a:r>
              <a:rPr lang="en-US" altLang="en-US" i="1" dirty="0">
                <a:solidFill>
                  <a:srgbClr val="C00000"/>
                </a:solidFill>
                <a:latin typeface="Times New Roman" panose="02020603050405020304" pitchFamily="18" charset="0"/>
              </a:rPr>
              <a:t>(than other competitors goods)</a:t>
            </a:r>
            <a:r>
              <a:rPr lang="en-US" altLang="en-US" dirty="0">
                <a:solidFill>
                  <a:srgbClr val="C00000"/>
                </a:solidFill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12" name="Notched Right Arrow 11"/>
          <p:cNvSpPr/>
          <p:nvPr/>
        </p:nvSpPr>
        <p:spPr>
          <a:xfrm>
            <a:off x="10053856" y="3930732"/>
            <a:ext cx="420180" cy="849831"/>
          </a:xfrm>
          <a:prstGeom prst="notched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431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3" grpId="0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38543-D480-4FF0-A8CE-02766558A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54075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Discussion?</a:t>
            </a:r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77CCC-ED12-444E-873B-172AE576B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75065"/>
            <a:ext cx="12191999" cy="3455719"/>
          </a:xfr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723900" indent="-36830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Which of the Generic Strategies do think is the best?</a:t>
            </a:r>
          </a:p>
          <a:p>
            <a:pPr marL="355600" indent="0" algn="ctr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23900" indent="-368300"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Which one of the five generic competitive strategies best characterizes your company’s strategic approach to competing successfully?</a:t>
            </a:r>
          </a:p>
          <a:p>
            <a:pPr marL="723900" indent="-368300"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EB77CCC-ED12-444E-873B-172AE576B1FA}"/>
              </a:ext>
            </a:extLst>
          </p:cNvPr>
          <p:cNvSpPr txBox="1">
            <a:spLocks/>
          </p:cNvSpPr>
          <p:nvPr/>
        </p:nvSpPr>
        <p:spPr>
          <a:xfrm>
            <a:off x="358219" y="1354932"/>
            <a:ext cx="11481847" cy="7470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8500883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38543-D480-4FF0-A8CE-02766558A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311" y="174625"/>
            <a:ext cx="11481847" cy="1309791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 4.2</a:t>
            </a:r>
            <a:br>
              <a:rPr lang="en-GB" sz="4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(15 minutes)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522917" y="1693561"/>
            <a:ext cx="4630486" cy="286232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Discuss Walmart’s low-cost advantage in the supermarket industry. 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Based on the information provided in the illustration (in module page, week 4), explain how Walmart has built its low-cost advantage in the supermarket industry and why a low-cost provider strategy is well suited to the industry</a:t>
            </a:r>
          </a:p>
        </p:txBody>
      </p:sp>
      <p:cxnSp>
        <p:nvCxnSpPr>
          <p:cNvPr id="8" name="Straight Connector 7"/>
          <p:cNvCxnSpPr/>
          <p:nvPr/>
        </p:nvCxnSpPr>
        <p:spPr>
          <a:xfrm>
            <a:off x="2838203" y="1377538"/>
            <a:ext cx="7113319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9692" y="1801193"/>
            <a:ext cx="3445029" cy="2647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875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2452" y="757293"/>
            <a:ext cx="4778208" cy="443102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19865" y="180501"/>
            <a:ext cx="76233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STRATEGY CLOCK: COMPETITIVE STRATEGY OPTIONS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flipH="1" flipV="1">
            <a:off x="1900051" y="744215"/>
            <a:ext cx="2" cy="4457179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flipV="1">
            <a:off x="2052453" y="5343896"/>
            <a:ext cx="4953988" cy="989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427511" y="2500798"/>
            <a:ext cx="13597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Perceived product/service benefits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3849584" y="5353793"/>
            <a:ext cx="1359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Price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783770" y="770370"/>
            <a:ext cx="1359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1107374" y="5394087"/>
            <a:ext cx="1359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732313" y="5030626"/>
            <a:ext cx="1359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5995061" y="5421601"/>
            <a:ext cx="1359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208692" y="1831545"/>
            <a:ext cx="3875934" cy="37142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DBE467-7627-9D90-5080-E5131AD565B3}"/>
              </a:ext>
            </a:extLst>
          </p:cNvPr>
          <p:cNvSpPr txBox="1"/>
          <p:nvPr/>
        </p:nvSpPr>
        <p:spPr>
          <a:xfrm>
            <a:off x="7084381" y="986706"/>
            <a:ext cx="496261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https://www.youtube.com/watch?v=hsV1mraa4AI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359528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59" y="-2458"/>
            <a:ext cx="11723427" cy="675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1255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dirty="0"/>
              <a:t>F</a:t>
            </a:r>
          </a:p>
        </p:txBody>
      </p:sp>
      <p:sp>
        <p:nvSpPr>
          <p:cNvPr id="1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C86DF-A39F-466F-A8F2-ED07AB5E22E5}" type="slidenum">
              <a:rPr lang="en-GB" altLang="en-US"/>
              <a:pPr/>
              <a:t>17</a:t>
            </a:fld>
            <a:endParaRPr lang="en-GB" altLang="en-US" dirty="0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2322616" y="0"/>
            <a:ext cx="7089568" cy="52322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US" altLang="en-US" sz="2800" b="1" dirty="0">
                <a:latin typeface="Times New Roman" panose="02020603050405020304" pitchFamily="18" charset="0"/>
              </a:rPr>
              <a:t>Internal Competitive Advantage</a:t>
            </a:r>
            <a:r>
              <a:rPr lang="en-US" altLang="en-US" sz="2400" dirty="0">
                <a:latin typeface="Times New Roman" panose="02020603050405020304" pitchFamily="18" charset="0"/>
              </a:rPr>
              <a:t> </a:t>
            </a:r>
            <a:endParaRPr lang="en-GB" altLang="en-US" sz="2400" dirty="0">
              <a:latin typeface="Times New Roman" panose="02020603050405020304" pitchFamily="18" charset="0"/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39457054"/>
              </p:ext>
            </p:extLst>
          </p:nvPr>
        </p:nvGraphicFramePr>
        <p:xfrm>
          <a:off x="1460665" y="688770"/>
          <a:ext cx="9084623" cy="54495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54111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70EA1-2315-40D5-8957-F20C544235B3}" type="datetime1">
              <a:rPr lang="en-GB" altLang="en-US"/>
              <a:pPr/>
              <a:t>03/10/2024</a:t>
            </a:fld>
            <a:endParaRPr lang="en-GB" altLang="en-US"/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dirty="0"/>
              <a:t>Footer</a:t>
            </a:r>
          </a:p>
        </p:txBody>
      </p:sp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D9A37-CAF2-464F-81DA-992B738C6A93}" type="slidenum">
              <a:rPr lang="en-GB" altLang="en-US"/>
              <a:pPr/>
              <a:t>18</a:t>
            </a:fld>
            <a:endParaRPr lang="en-GB" altLang="en-US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979241165"/>
              </p:ext>
            </p:extLst>
          </p:nvPr>
        </p:nvGraphicFramePr>
        <p:xfrm>
          <a:off x="1254508" y="609600"/>
          <a:ext cx="1002705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3966358" y="609600"/>
            <a:ext cx="3990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VALUE ADDITION</a:t>
            </a:r>
          </a:p>
        </p:txBody>
      </p:sp>
    </p:spTree>
    <p:extLst>
      <p:ext uri="{BB962C8B-B14F-4D97-AF65-F5344CB8AC3E}">
        <p14:creationId xmlns:p14="http://schemas.microsoft.com/office/powerpoint/2010/main" val="29073612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C585F-8A96-4260-8274-5C31D7437296}" type="datetime1">
              <a:rPr lang="en-GB" altLang="en-US"/>
              <a:pPr/>
              <a:t>03/10/2024</a:t>
            </a:fld>
            <a:endParaRPr lang="en-GB" altLang="en-US"/>
          </a:p>
        </p:txBody>
      </p:sp>
      <p:sp>
        <p:nvSpPr>
          <p:cNvPr id="11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Footer</a:t>
            </a:r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2D747-7D5C-495A-BD3C-B79CC53D8E8C}" type="slidenum">
              <a:rPr lang="en-GB" altLang="en-US"/>
              <a:pPr/>
              <a:t>19</a:t>
            </a:fld>
            <a:endParaRPr lang="en-GB" altLang="en-US"/>
          </a:p>
        </p:txBody>
      </p:sp>
      <p:pic>
        <p:nvPicPr>
          <p:cNvPr id="63491" name="Picture 3" descr="vod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932" y="1721922"/>
            <a:ext cx="1829655" cy="2499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492" name="Picture 4" descr="starbucks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113" y="2420939"/>
            <a:ext cx="4392612" cy="155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493" name="Picture 5" descr="cafedirect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75" y="4581525"/>
            <a:ext cx="576103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494" name="Picture 6" descr="oran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7229" y="4545868"/>
            <a:ext cx="1871662" cy="1871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495" name="Picture 7" descr="intel log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9922" y="1606882"/>
            <a:ext cx="1560513" cy="182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496" name="Picture 8" descr="tbs_logo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626" y="1628776"/>
            <a:ext cx="866775" cy="69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497" name="Picture 9" descr="lv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438" y="1557338"/>
            <a:ext cx="1447800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536898" y="-40212"/>
            <a:ext cx="479112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sz="4000" b="1" dirty="0">
                <a:solidFill>
                  <a:srgbClr val="C00000"/>
                </a:solidFill>
                <a:latin typeface="Times New Roman" panose="02020603050405020304" pitchFamily="18" charset="0"/>
              </a:rPr>
              <a:t>Adding Value</a:t>
            </a:r>
          </a:p>
          <a:p>
            <a:pPr algn="ctr"/>
            <a:r>
              <a:rPr lang="en-US" altLang="en-US" sz="4000" b="1" dirty="0">
                <a:solidFill>
                  <a:srgbClr val="C00000"/>
                </a:solidFill>
                <a:latin typeface="Times New Roman" panose="02020603050405020304" pitchFamily="18" charset="0"/>
              </a:rPr>
              <a:t>(some examples)</a:t>
            </a:r>
            <a:endParaRPr lang="en-GB" altLang="en-US" sz="4000" b="1" dirty="0">
              <a:solidFill>
                <a:srgbClr val="C00000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50844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B4E03-2919-4F7C-ABC5-69AA1539A3FC}" type="datetime1">
              <a:rPr lang="en-GB" altLang="en-US"/>
              <a:pPr/>
              <a:t>03/10/2024</a:t>
            </a:fld>
            <a:endParaRPr lang="en-GB" altLang="en-US"/>
          </a:p>
        </p:txBody>
      </p:sp>
      <p:sp>
        <p:nvSpPr>
          <p:cNvPr id="11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Footer</a:t>
            </a:r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7279A-5318-433C-8EFA-6D40A45C391F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64514" name="Rectangle 2"/>
          <p:cNvSpPr>
            <a:spLocks noChangeArrowheads="1"/>
          </p:cNvSpPr>
          <p:nvPr/>
        </p:nvSpPr>
        <p:spPr bwMode="auto">
          <a:xfrm>
            <a:off x="4648200" y="2819400"/>
            <a:ext cx="3124200" cy="1295400"/>
          </a:xfrm>
          <a:prstGeom prst="rect">
            <a:avLst/>
          </a:prstGeom>
          <a:gradFill rotWithShape="0">
            <a:gsLst>
              <a:gs pos="0">
                <a:srgbClr val="993366"/>
              </a:gs>
              <a:gs pos="100000">
                <a:srgbClr val="993366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32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Price-Based </a:t>
            </a:r>
          </a:p>
          <a:p>
            <a:pPr algn="ctr"/>
            <a:r>
              <a:rPr lang="en-US" altLang="en-US" sz="32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Policies</a:t>
            </a:r>
            <a:endParaRPr lang="en-GB" altLang="en-US" sz="3200" b="1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64515" name="Oval 3"/>
          <p:cNvSpPr>
            <a:spLocks noChangeArrowheads="1"/>
          </p:cNvSpPr>
          <p:nvPr/>
        </p:nvSpPr>
        <p:spPr bwMode="auto">
          <a:xfrm>
            <a:off x="1524000" y="3352800"/>
            <a:ext cx="3124200" cy="1905000"/>
          </a:xfrm>
          <a:prstGeom prst="ellipse">
            <a:avLst/>
          </a:prstGeom>
          <a:gradFill rotWithShape="0">
            <a:gsLst>
              <a:gs pos="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2800" b="1" u="sng" dirty="0">
                <a:solidFill>
                  <a:schemeClr val="bg1"/>
                </a:solidFill>
                <a:latin typeface="Times New Roman" panose="02020603050405020304" pitchFamily="18" charset="0"/>
              </a:rPr>
              <a:t>Competitive</a:t>
            </a:r>
            <a:endParaRPr lang="en-US" altLang="en-US" sz="1600" b="1" u="sng" dirty="0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algn="ctr"/>
            <a:endParaRPr lang="en-US" altLang="en-US" sz="1600" b="1" u="sng" dirty="0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algn="ctr"/>
            <a:r>
              <a:rPr lang="en-US" altLang="en-US" sz="16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following competitors price </a:t>
            </a:r>
          </a:p>
          <a:p>
            <a:pPr algn="ctr"/>
            <a:r>
              <a:rPr lang="en-US" altLang="en-US" sz="16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or using it as an influence</a:t>
            </a:r>
            <a:endParaRPr lang="en-GB" altLang="en-US" sz="2800" b="1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64516" name="Oval 4"/>
          <p:cNvSpPr>
            <a:spLocks noChangeArrowheads="1"/>
          </p:cNvSpPr>
          <p:nvPr/>
        </p:nvSpPr>
        <p:spPr bwMode="auto">
          <a:xfrm>
            <a:off x="3886200" y="4495800"/>
            <a:ext cx="3581400" cy="1981200"/>
          </a:xfrm>
          <a:prstGeom prst="ellipse">
            <a:avLst/>
          </a:prstGeom>
          <a:gradFill rotWithShape="0">
            <a:gsLst>
              <a:gs pos="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2800" b="1" u="sng">
                <a:solidFill>
                  <a:schemeClr val="bg1"/>
                </a:solidFill>
                <a:latin typeface="Times New Roman" panose="02020603050405020304" pitchFamily="18" charset="0"/>
              </a:rPr>
              <a:t>Skimming</a:t>
            </a:r>
          </a:p>
          <a:p>
            <a:pPr algn="ctr"/>
            <a:endParaRPr lang="en-US" altLang="en-US" sz="1600" b="1" u="sng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algn="ctr"/>
            <a:r>
              <a:rPr lang="en-US" altLang="en-US" sz="1600" b="1">
                <a:solidFill>
                  <a:schemeClr val="bg1"/>
                </a:solidFill>
                <a:latin typeface="Times New Roman" panose="02020603050405020304" pitchFamily="18" charset="0"/>
              </a:rPr>
              <a:t>Skim or cream the market </a:t>
            </a:r>
          </a:p>
          <a:p>
            <a:pPr algn="ctr"/>
            <a:r>
              <a:rPr lang="en-US" altLang="en-US" sz="1600" b="1">
                <a:solidFill>
                  <a:schemeClr val="bg1"/>
                </a:solidFill>
                <a:latin typeface="Times New Roman" panose="02020603050405020304" pitchFamily="18" charset="0"/>
              </a:rPr>
              <a:t>at a high price for a limited period</a:t>
            </a:r>
          </a:p>
          <a:p>
            <a:pPr algn="ctr"/>
            <a:r>
              <a:rPr lang="en-US" altLang="en-US" sz="1600" b="1">
                <a:solidFill>
                  <a:schemeClr val="bg1"/>
                </a:solidFill>
                <a:latin typeface="Times New Roman" panose="02020603050405020304" pitchFamily="18" charset="0"/>
              </a:rPr>
              <a:t>because the product is unique</a:t>
            </a:r>
            <a:endParaRPr lang="en-GB" altLang="en-US" sz="2800" b="1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64517" name="Oval 5"/>
          <p:cNvSpPr>
            <a:spLocks noChangeArrowheads="1"/>
          </p:cNvSpPr>
          <p:nvPr/>
        </p:nvSpPr>
        <p:spPr bwMode="auto">
          <a:xfrm>
            <a:off x="7239000" y="4495800"/>
            <a:ext cx="3429000" cy="1981200"/>
          </a:xfrm>
          <a:prstGeom prst="ellipse">
            <a:avLst/>
          </a:prstGeom>
          <a:gradFill rotWithShape="0">
            <a:gsLst>
              <a:gs pos="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2800" b="1" u="sng">
                <a:solidFill>
                  <a:schemeClr val="bg1"/>
                </a:solidFill>
                <a:latin typeface="Times New Roman" panose="02020603050405020304" pitchFamily="18" charset="0"/>
              </a:rPr>
              <a:t>Customer Value</a:t>
            </a:r>
          </a:p>
          <a:p>
            <a:pPr algn="ctr"/>
            <a:endParaRPr lang="en-US" altLang="en-US" sz="1600" b="1" u="sng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algn="ctr"/>
            <a:r>
              <a:rPr lang="en-US" altLang="en-US" sz="1600" b="1">
                <a:solidFill>
                  <a:schemeClr val="bg1"/>
                </a:solidFill>
                <a:latin typeface="Times New Roman" panose="02020603050405020304" pitchFamily="18" charset="0"/>
              </a:rPr>
              <a:t>Selling at different  prices to </a:t>
            </a:r>
          </a:p>
          <a:p>
            <a:pPr algn="ctr"/>
            <a:r>
              <a:rPr lang="en-US" altLang="en-US" sz="1600" b="1">
                <a:solidFill>
                  <a:schemeClr val="bg1"/>
                </a:solidFill>
                <a:latin typeface="Times New Roman" panose="02020603050405020304" pitchFamily="18" charset="0"/>
              </a:rPr>
              <a:t>different Customers </a:t>
            </a:r>
          </a:p>
          <a:p>
            <a:pPr algn="ctr"/>
            <a:r>
              <a:rPr lang="en-US" altLang="en-US" sz="1600" b="1">
                <a:solidFill>
                  <a:schemeClr val="bg1"/>
                </a:solidFill>
                <a:latin typeface="Times New Roman" panose="02020603050405020304" pitchFamily="18" charset="0"/>
              </a:rPr>
              <a:t>(market segments)</a:t>
            </a:r>
            <a:endParaRPr lang="en-GB" altLang="en-US" sz="1600" b="1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64518" name="Oval 6"/>
          <p:cNvSpPr>
            <a:spLocks noChangeArrowheads="1"/>
          </p:cNvSpPr>
          <p:nvPr/>
        </p:nvSpPr>
        <p:spPr bwMode="auto">
          <a:xfrm>
            <a:off x="3886200" y="0"/>
            <a:ext cx="3886200" cy="2514600"/>
          </a:xfrm>
          <a:prstGeom prst="ellipse">
            <a:avLst/>
          </a:prstGeom>
          <a:gradFill rotWithShape="0">
            <a:gsLst>
              <a:gs pos="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path path="rect">
              <a:fillToRect r="100000" b="10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 sz="1600" b="1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algn="ctr"/>
            <a:endParaRPr lang="en-US" altLang="en-US" sz="1600" b="1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algn="ctr"/>
            <a:endParaRPr lang="en-US" altLang="en-US" sz="1600" b="1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algn="ctr"/>
            <a:r>
              <a:rPr lang="en-US" altLang="en-US" sz="2800" b="1" u="sng">
                <a:solidFill>
                  <a:schemeClr val="bg1"/>
                </a:solidFill>
                <a:latin typeface="Times New Roman" panose="02020603050405020304" pitchFamily="18" charset="0"/>
              </a:rPr>
              <a:t>Destruction</a:t>
            </a:r>
          </a:p>
          <a:p>
            <a:pPr algn="ctr"/>
            <a:endParaRPr lang="en-US" altLang="en-US" sz="1600" b="1" u="sng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algn="ctr"/>
            <a:r>
              <a:rPr lang="en-US" altLang="en-US" sz="1600" b="1">
                <a:solidFill>
                  <a:schemeClr val="bg1"/>
                </a:solidFill>
                <a:latin typeface="Times New Roman" panose="02020603050405020304" pitchFamily="18" charset="0"/>
              </a:rPr>
              <a:t>Pricing  products (low) to force </a:t>
            </a:r>
          </a:p>
          <a:p>
            <a:pPr algn="ctr"/>
            <a:r>
              <a:rPr lang="en-US" altLang="en-US" sz="1600" b="1">
                <a:solidFill>
                  <a:schemeClr val="bg1"/>
                </a:solidFill>
                <a:latin typeface="Times New Roman" panose="02020603050405020304" pitchFamily="18" charset="0"/>
              </a:rPr>
              <a:t>Competition</a:t>
            </a:r>
          </a:p>
          <a:p>
            <a:pPr algn="ctr"/>
            <a:r>
              <a:rPr lang="en-US" altLang="en-US" sz="1600" b="1">
                <a:solidFill>
                  <a:schemeClr val="bg1"/>
                </a:solidFill>
                <a:latin typeface="Times New Roman" panose="02020603050405020304" pitchFamily="18" charset="0"/>
              </a:rPr>
              <a:t> out of business</a:t>
            </a:r>
          </a:p>
          <a:p>
            <a:pPr algn="ctr"/>
            <a:endParaRPr lang="en-US" altLang="en-US" sz="2000" b="1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algn="ctr"/>
            <a:endParaRPr lang="en-GB" altLang="en-US" sz="4000" b="1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64519" name="Oval 7"/>
          <p:cNvSpPr>
            <a:spLocks noChangeArrowheads="1"/>
          </p:cNvSpPr>
          <p:nvPr/>
        </p:nvSpPr>
        <p:spPr bwMode="auto">
          <a:xfrm>
            <a:off x="7239000" y="0"/>
            <a:ext cx="3429000" cy="2209800"/>
          </a:xfrm>
          <a:prstGeom prst="ellipse">
            <a:avLst/>
          </a:prstGeom>
          <a:gradFill rotWithShape="0">
            <a:gsLst>
              <a:gs pos="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2800" b="1" u="sng">
                <a:solidFill>
                  <a:schemeClr val="bg1"/>
                </a:solidFill>
                <a:latin typeface="Times New Roman" panose="02020603050405020304" pitchFamily="18" charset="0"/>
              </a:rPr>
              <a:t>Penetration</a:t>
            </a:r>
          </a:p>
          <a:p>
            <a:pPr algn="ctr"/>
            <a:r>
              <a:rPr lang="en-US" altLang="en-US" sz="2800" b="1">
                <a:solidFill>
                  <a:schemeClr val="bg1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1600" b="1">
                <a:solidFill>
                  <a:schemeClr val="bg1"/>
                </a:solidFill>
                <a:latin typeface="Times New Roman" panose="02020603050405020304" pitchFamily="18" charset="0"/>
              </a:rPr>
              <a:t>Low price to enter the market slowly</a:t>
            </a:r>
          </a:p>
          <a:p>
            <a:pPr algn="ctr"/>
            <a:r>
              <a:rPr lang="en-US" altLang="en-US" sz="1600" b="1">
                <a:solidFill>
                  <a:schemeClr val="bg1"/>
                </a:solidFill>
                <a:latin typeface="Times New Roman" panose="02020603050405020304" pitchFamily="18" charset="0"/>
              </a:rPr>
              <a:t> rising once customers become </a:t>
            </a:r>
          </a:p>
          <a:p>
            <a:pPr algn="ctr"/>
            <a:r>
              <a:rPr lang="en-US" altLang="en-US" sz="1600" b="1">
                <a:solidFill>
                  <a:schemeClr val="bg1"/>
                </a:solidFill>
                <a:latin typeface="Times New Roman" panose="02020603050405020304" pitchFamily="18" charset="0"/>
              </a:rPr>
              <a:t>familiar with the product</a:t>
            </a:r>
            <a:endParaRPr lang="en-GB" altLang="en-US" sz="1600" b="1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64520" name="Oval 8"/>
          <p:cNvSpPr>
            <a:spLocks noChangeArrowheads="1"/>
          </p:cNvSpPr>
          <p:nvPr/>
        </p:nvSpPr>
        <p:spPr bwMode="auto">
          <a:xfrm>
            <a:off x="7924800" y="2057400"/>
            <a:ext cx="2743200" cy="2438400"/>
          </a:xfrm>
          <a:prstGeom prst="ellipse">
            <a:avLst/>
          </a:prstGeom>
          <a:gradFill rotWithShape="0">
            <a:gsLst>
              <a:gs pos="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2800" b="1" u="sng" dirty="0">
                <a:solidFill>
                  <a:schemeClr val="bg1"/>
                </a:solidFill>
                <a:latin typeface="Times New Roman" panose="02020603050405020304" pitchFamily="18" charset="0"/>
              </a:rPr>
              <a:t>Loss leaders</a:t>
            </a:r>
          </a:p>
          <a:p>
            <a:pPr algn="ctr"/>
            <a:endParaRPr lang="en-US" altLang="en-US" sz="1600" b="1" u="sng" dirty="0">
              <a:solidFill>
                <a:schemeClr val="bg1"/>
              </a:solidFill>
              <a:latin typeface="Times New Roman" panose="02020603050405020304" pitchFamily="18" charset="0"/>
            </a:endParaRPr>
          </a:p>
          <a:p>
            <a:pPr algn="ctr"/>
            <a:r>
              <a:rPr lang="en-US" altLang="en-US" sz="16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Sell products at a loss</a:t>
            </a:r>
          </a:p>
          <a:p>
            <a:pPr algn="ctr"/>
            <a:r>
              <a:rPr lang="en-US" altLang="en-US" sz="16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 to attract customers to a store</a:t>
            </a:r>
            <a:endParaRPr lang="en-GB" altLang="en-US" sz="2800" b="1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64521" name="Oval 9"/>
          <p:cNvSpPr>
            <a:spLocks noChangeArrowheads="1"/>
          </p:cNvSpPr>
          <p:nvPr/>
        </p:nvSpPr>
        <p:spPr bwMode="auto">
          <a:xfrm>
            <a:off x="1524000" y="1295400"/>
            <a:ext cx="3200400" cy="2133600"/>
          </a:xfrm>
          <a:prstGeom prst="ellipse">
            <a:avLst/>
          </a:prstGeom>
          <a:gradFill rotWithShape="0">
            <a:gsLst>
              <a:gs pos="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 sz="2800" b="1" u="sng" dirty="0">
                <a:solidFill>
                  <a:schemeClr val="bg1"/>
                </a:solidFill>
                <a:latin typeface="Times New Roman" panose="02020603050405020304" pitchFamily="18" charset="0"/>
              </a:rPr>
              <a:t>Psychological</a:t>
            </a:r>
          </a:p>
          <a:p>
            <a:pPr algn="ctr"/>
            <a:r>
              <a:rPr lang="en-US" altLang="en-US" sz="16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Prices expressed as </a:t>
            </a:r>
          </a:p>
          <a:p>
            <a:pPr algn="ctr"/>
            <a:r>
              <a:rPr lang="en-US" altLang="en-US" sz="16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just-below numbers, e.g. 99.99</a:t>
            </a:r>
          </a:p>
        </p:txBody>
      </p:sp>
    </p:spTree>
    <p:extLst>
      <p:ext uri="{BB962C8B-B14F-4D97-AF65-F5344CB8AC3E}">
        <p14:creationId xmlns:p14="http://schemas.microsoft.com/office/powerpoint/2010/main" val="24644544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344" y="240439"/>
            <a:ext cx="11481847" cy="892175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Sustaining Competitive Advantage?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2529439" y="1484415"/>
            <a:ext cx="2481943" cy="1165265"/>
            <a:chOff x="1187531" y="1484415"/>
            <a:chExt cx="2481943" cy="1165265"/>
          </a:xfrm>
        </p:grpSpPr>
        <p:sp>
          <p:nvSpPr>
            <p:cNvPr id="3" name="Rectangle 2"/>
            <p:cNvSpPr/>
            <p:nvPr/>
          </p:nvSpPr>
          <p:spPr>
            <a:xfrm>
              <a:off x="1187531" y="1484415"/>
              <a:ext cx="2481943" cy="116526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1240969" y="1559215"/>
              <a:ext cx="2375065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b="1" dirty="0">
                  <a:latin typeface="Arial" panose="020B0604020202020204" pitchFamily="34" charset="0"/>
                  <a:cs typeface="Arial" panose="020B0604020202020204" pitchFamily="34" charset="0"/>
                </a:rPr>
                <a:t>Price-Based Strategies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Accept reduced margin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Win a price war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Reduce Costs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Focus on Specific Segments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6885704" y="1484413"/>
            <a:ext cx="2481943" cy="1165265"/>
            <a:chOff x="1187531" y="1484415"/>
            <a:chExt cx="2481943" cy="1165265"/>
          </a:xfrm>
        </p:grpSpPr>
        <p:sp>
          <p:nvSpPr>
            <p:cNvPr id="8" name="Rectangle 7"/>
            <p:cNvSpPr/>
            <p:nvPr/>
          </p:nvSpPr>
          <p:spPr>
            <a:xfrm>
              <a:off x="1187531" y="1484415"/>
              <a:ext cx="2481943" cy="116526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1240969" y="1559215"/>
              <a:ext cx="2375065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b="1" dirty="0">
                  <a:latin typeface="Arial" panose="020B0604020202020204" pitchFamily="34" charset="0"/>
                  <a:cs typeface="Arial" panose="020B0604020202020204" pitchFamily="34" charset="0"/>
                </a:rPr>
                <a:t>Differentiation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Create difficulties for imitation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Achieve imperfect mobility (of resources/competencies)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Reinvest margin</a:t>
              </a: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4609600" y="4529687"/>
            <a:ext cx="2644241" cy="1165265"/>
            <a:chOff x="1149925" y="1484415"/>
            <a:chExt cx="2644241" cy="1165265"/>
          </a:xfrm>
        </p:grpSpPr>
        <p:sp>
          <p:nvSpPr>
            <p:cNvPr id="11" name="Rectangle 10"/>
            <p:cNvSpPr/>
            <p:nvPr/>
          </p:nvSpPr>
          <p:spPr>
            <a:xfrm>
              <a:off x="1187531" y="1484415"/>
              <a:ext cx="2481943" cy="116526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149925" y="1559215"/>
              <a:ext cx="2644241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b="1" dirty="0">
                  <a:latin typeface="Arial" panose="020B0604020202020204" pitchFamily="34" charset="0"/>
                  <a:cs typeface="Arial" panose="020B0604020202020204" pitchFamily="34" charset="0"/>
                </a:rPr>
                <a:t>Lock – in 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Achieve market share dominance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First-mover advantage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Reinforcement 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Rigorous enforcement</a:t>
              </a:r>
            </a:p>
          </p:txBody>
        </p:sp>
      </p:grpSp>
      <p:sp>
        <p:nvSpPr>
          <p:cNvPr id="13" name="Oval 12"/>
          <p:cNvSpPr/>
          <p:nvPr/>
        </p:nvSpPr>
        <p:spPr>
          <a:xfrm>
            <a:off x="5130137" y="3137309"/>
            <a:ext cx="1603169" cy="807522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Sustaining Competitive Advantage</a:t>
            </a:r>
          </a:p>
        </p:txBody>
      </p:sp>
      <p:cxnSp>
        <p:nvCxnSpPr>
          <p:cNvPr id="15" name="Straight Arrow Connector 14"/>
          <p:cNvCxnSpPr>
            <a:stCxn id="3" idx="2"/>
          </p:cNvCxnSpPr>
          <p:nvPr/>
        </p:nvCxnSpPr>
        <p:spPr>
          <a:xfrm>
            <a:off x="3770411" y="2649680"/>
            <a:ext cx="1359726" cy="8416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8" idx="2"/>
            <a:endCxn id="13" idx="6"/>
          </p:cNvCxnSpPr>
          <p:nvPr/>
        </p:nvCxnSpPr>
        <p:spPr>
          <a:xfrm flipH="1">
            <a:off x="6733306" y="2649678"/>
            <a:ext cx="1393370" cy="8913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3" idx="4"/>
            <a:endCxn id="12" idx="0"/>
          </p:cNvCxnSpPr>
          <p:nvPr/>
        </p:nvCxnSpPr>
        <p:spPr>
          <a:xfrm flipH="1">
            <a:off x="5931721" y="3944831"/>
            <a:ext cx="1" cy="6596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45024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9FF2E8-2DDA-4C85-B970-EE339FD53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0117" y="1665026"/>
            <a:ext cx="10803903" cy="4407522"/>
          </a:xfrm>
        </p:spPr>
        <p:txBody>
          <a:bodyPr/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Activity 3.4 CASE STUDY ANALYSIS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(30 minutes = 15 min read, 15 min discussion)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Making eBay work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Exploring Corporate Strategy Text  Cases (8th Edition)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Gerry Johnson,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Kevan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Scholes, Richard Whittington (z-lib.org)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128 – 130 </a:t>
            </a: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57310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 txBox="1">
            <a:spLocks/>
          </p:cNvSpPr>
          <p:nvPr/>
        </p:nvSpPr>
        <p:spPr>
          <a:xfrm>
            <a:off x="453221" y="137094"/>
            <a:ext cx="11481847" cy="89217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(Other) Strategies to Strengthen Competitive Position</a:t>
            </a:r>
            <a:endParaRPr lang="en-GB" sz="3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407561657"/>
              </p:ext>
            </p:extLst>
          </p:nvPr>
        </p:nvGraphicFramePr>
        <p:xfrm>
          <a:off x="1248229" y="1194680"/>
          <a:ext cx="9712696" cy="4517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0038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855" y="0"/>
            <a:ext cx="11481847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Alliances and Partnerships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654689" y="1325563"/>
            <a:ext cx="5449226" cy="2784555"/>
            <a:chOff x="227178" y="1739838"/>
            <a:chExt cx="5449226" cy="2784555"/>
          </a:xfrm>
        </p:grpSpPr>
        <p:grpSp>
          <p:nvGrpSpPr>
            <p:cNvPr id="11" name="Group 10"/>
            <p:cNvGrpSpPr/>
            <p:nvPr/>
          </p:nvGrpSpPr>
          <p:grpSpPr>
            <a:xfrm>
              <a:off x="2113807" y="1739838"/>
              <a:ext cx="3562597" cy="2784555"/>
              <a:chOff x="1189" y="1317055"/>
              <a:chExt cx="4640925" cy="2784555"/>
            </a:xfrm>
          </p:grpSpPr>
          <p:sp>
            <p:nvSpPr>
              <p:cNvPr id="12" name="Rectangle 11"/>
              <p:cNvSpPr/>
              <p:nvPr/>
            </p:nvSpPr>
            <p:spPr>
              <a:xfrm>
                <a:off x="1189" y="1317055"/>
                <a:ext cx="4640925" cy="2784555"/>
              </a:xfrm>
              <a:prstGeom prst="rect">
                <a:avLst/>
              </a:pr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2"/>
              <p:cNvSpPr txBox="1"/>
              <p:nvPr/>
            </p:nvSpPr>
            <p:spPr>
              <a:xfrm>
                <a:off x="372465" y="1317055"/>
                <a:ext cx="4269649" cy="2784555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02870" tIns="102870" rIns="102870" bIns="102870" numCol="1" spcCol="1270" anchor="ctr" anchorCtr="0">
                <a:noAutofit/>
              </a:bodyPr>
              <a:lstStyle/>
              <a:p>
                <a:pPr lvl="0" algn="ctr" defTabSz="12001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2400" b="1" kern="1200" dirty="0">
                    <a:solidFill>
                      <a:srgbClr val="FFC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 strategic alliance </a:t>
                </a:r>
                <a:r>
                  <a:rPr lang="en-GB" sz="2400" kern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is a formal agreement between two or more companies to work cooperatively toward some common objective.</a:t>
                </a:r>
                <a:endParaRPr lang="en-US" sz="2400" kern="1200" dirty="0"/>
              </a:p>
            </p:txBody>
          </p:sp>
        </p:grpSp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27178" y="1739838"/>
              <a:ext cx="2171638" cy="2784554"/>
            </a:xfrm>
            <a:prstGeom prst="rect">
              <a:avLst/>
            </a:prstGeom>
          </p:spPr>
        </p:pic>
      </p:grpSp>
      <p:grpSp>
        <p:nvGrpSpPr>
          <p:cNvPr id="17" name="Group 16"/>
          <p:cNvGrpSpPr/>
          <p:nvPr/>
        </p:nvGrpSpPr>
        <p:grpSpPr>
          <a:xfrm>
            <a:off x="6189259" y="2058586"/>
            <a:ext cx="5551165" cy="3013234"/>
            <a:chOff x="6103915" y="2351194"/>
            <a:chExt cx="5551165" cy="3013234"/>
          </a:xfrm>
        </p:grpSpPr>
        <p:grpSp>
          <p:nvGrpSpPr>
            <p:cNvPr id="14" name="Group 13"/>
            <p:cNvGrpSpPr/>
            <p:nvPr/>
          </p:nvGrpSpPr>
          <p:grpSpPr>
            <a:xfrm>
              <a:off x="6103915" y="2351194"/>
              <a:ext cx="3752604" cy="3013234"/>
              <a:chOff x="361754" y="1888"/>
              <a:chExt cx="9024815" cy="5414889"/>
            </a:xfrm>
          </p:grpSpPr>
          <p:sp>
            <p:nvSpPr>
              <p:cNvPr id="15" name="Rectangle 14"/>
              <p:cNvSpPr/>
              <p:nvPr/>
            </p:nvSpPr>
            <p:spPr>
              <a:xfrm>
                <a:off x="361754" y="1888"/>
                <a:ext cx="9024815" cy="5414889"/>
              </a:xfrm>
              <a:prstGeom prst="rect">
                <a:avLst/>
              </a:pr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5"/>
              <p:cNvSpPr txBox="1"/>
              <p:nvPr/>
            </p:nvSpPr>
            <p:spPr>
              <a:xfrm>
                <a:off x="361754" y="1888"/>
                <a:ext cx="9024815" cy="5414889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201930" tIns="201930" rIns="201930" bIns="201930" numCol="1" spcCol="1270" anchor="ctr" anchorCtr="0">
                <a:noAutofit/>
              </a:bodyPr>
              <a:lstStyle/>
              <a:p>
                <a:pPr lvl="0" algn="ctr" defTabSz="23558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2400" b="1" kern="1200" dirty="0">
                    <a:solidFill>
                      <a:srgbClr val="FFC000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A joint venture </a:t>
                </a:r>
                <a:r>
                  <a:rPr lang="en-GB" sz="2400" kern="1200" dirty="0">
                    <a:latin typeface="Arial" panose="020B0604020202020204" pitchFamily="34" charset="0"/>
                    <a:cs typeface="Arial" panose="020B0604020202020204" pitchFamily="34" charset="0"/>
                  </a:rPr>
                  <a:t>is a type of strategic alliance that involves the establishment of an independent corporate entity that is jointly owned and controlled by the two partners. </a:t>
                </a:r>
                <a:endParaRPr lang="en-US" sz="2400" kern="1200" dirty="0"/>
              </a:p>
            </p:txBody>
          </p:sp>
        </p:grpSp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856519" y="2364798"/>
              <a:ext cx="1798561" cy="299963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05953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158497"/>
            <a:ext cx="11481847" cy="414527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Alliances and Partnerships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270382409"/>
              </p:ext>
            </p:extLst>
          </p:nvPr>
        </p:nvGraphicFramePr>
        <p:xfrm>
          <a:off x="1365504" y="816865"/>
          <a:ext cx="9753600" cy="4779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622019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855" y="0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Strategic Alliances and Partnerships fail?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2972" y="1645920"/>
            <a:ext cx="2628138" cy="262813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807414" y="1325563"/>
            <a:ext cx="7019082" cy="3970318"/>
          </a:xfrm>
          <a:prstGeom prst="rect">
            <a:avLst/>
          </a:prstGeom>
          <a:ln w="5715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Differing objectives and priorities.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Divergent organisational cultures.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 inability to work well together.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Changing conditions that make the purpose of the alliance obsolete.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emergence of more attractive technological paths.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Marketplace rivalry between one or more allies. </a:t>
            </a:r>
          </a:p>
        </p:txBody>
      </p:sp>
    </p:spTree>
    <p:extLst>
      <p:ext uri="{BB962C8B-B14F-4D97-AF65-F5344CB8AC3E}">
        <p14:creationId xmlns:p14="http://schemas.microsoft.com/office/powerpoint/2010/main" val="1489199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0411" y="9669"/>
            <a:ext cx="11481847" cy="6644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Other Corporate-Level Strategies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2359761" y="1452677"/>
            <a:ext cx="7111369" cy="4405240"/>
            <a:chOff x="134743" y="1464869"/>
            <a:chExt cx="7111369" cy="4405240"/>
          </a:xfrm>
        </p:grpSpPr>
        <p:graphicFrame>
          <p:nvGraphicFramePr>
            <p:cNvPr id="3" name="Diagram 2"/>
            <p:cNvGraphicFramePr/>
            <p:nvPr>
              <p:extLst>
                <p:ext uri="{D42A27DB-BD31-4B8C-83A1-F6EECF244321}">
                  <p14:modId xmlns:p14="http://schemas.microsoft.com/office/powerpoint/2010/main" val="3650660625"/>
                </p:ext>
              </p:extLst>
            </p:nvPr>
          </p:nvGraphicFramePr>
          <p:xfrm>
            <a:off x="1280160" y="1828800"/>
            <a:ext cx="5965952" cy="4041309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sp>
          <p:nvSpPr>
            <p:cNvPr id="4" name="TextBox 3"/>
            <p:cNvSpPr txBox="1"/>
            <p:nvPr/>
          </p:nvSpPr>
          <p:spPr>
            <a:xfrm rot="16200000">
              <a:off x="362734" y="3604544"/>
              <a:ext cx="11266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Markets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34743" y="2493264"/>
              <a:ext cx="99974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Existing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134743" y="4681728"/>
              <a:ext cx="99974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New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523488" y="1464869"/>
              <a:ext cx="14264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Products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1901952" y="1464869"/>
              <a:ext cx="99974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Existing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5822311" y="1548341"/>
              <a:ext cx="99974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New</a:t>
              </a:r>
            </a:p>
          </p:txBody>
        </p:sp>
      </p:grpSp>
      <p:sp>
        <p:nvSpPr>
          <p:cNvPr id="13" name="Title 1"/>
          <p:cNvSpPr txBox="1">
            <a:spLocks/>
          </p:cNvSpPr>
          <p:nvPr/>
        </p:nvSpPr>
        <p:spPr>
          <a:xfrm>
            <a:off x="3308683" y="555304"/>
            <a:ext cx="5213526" cy="6644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Ansoff Product-Market Mix</a:t>
            </a:r>
          </a:p>
        </p:txBody>
      </p:sp>
    </p:spTree>
    <p:extLst>
      <p:ext uri="{BB962C8B-B14F-4D97-AF65-F5344CB8AC3E}">
        <p14:creationId xmlns:p14="http://schemas.microsoft.com/office/powerpoint/2010/main" val="2582953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8" y="745136"/>
            <a:ext cx="11481847" cy="66802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Activity 4.3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88942" y="1863683"/>
            <a:ext cx="3104786" cy="255393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633034" y="2258820"/>
            <a:ext cx="635411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Using the Ansoff matrix, identify and explain possible the strategic directions for your selected company in the assignment brief. </a:t>
            </a:r>
          </a:p>
        </p:txBody>
      </p:sp>
    </p:spTree>
    <p:extLst>
      <p:ext uri="{BB962C8B-B14F-4D97-AF65-F5344CB8AC3E}">
        <p14:creationId xmlns:p14="http://schemas.microsoft.com/office/powerpoint/2010/main" val="15602764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777" y="207234"/>
            <a:ext cx="11481847" cy="656153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Other Corporate-Level Strategies - PORTFOLIO MATRICES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6905849" y="863387"/>
            <a:ext cx="478575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This model provides a strategic direction for managers in how they can manage their portfolio differently. </a:t>
            </a:r>
          </a:p>
          <a:p>
            <a:endParaRPr lang="en-GB" dirty="0"/>
          </a:p>
          <a:p>
            <a:r>
              <a:rPr lang="en-GB" b="1" dirty="0"/>
              <a:t>A star </a:t>
            </a:r>
            <a:r>
              <a:rPr lang="en-GB" dirty="0"/>
              <a:t>is a business unit which has a high market share in a growing market. </a:t>
            </a:r>
          </a:p>
          <a:p>
            <a:r>
              <a:rPr lang="en-GB" dirty="0"/>
              <a:t>● A question mark (or problem child) is a business unit in a growing market, but not yet with high market share. </a:t>
            </a:r>
          </a:p>
          <a:p>
            <a:endParaRPr lang="en-GB" dirty="0"/>
          </a:p>
          <a:p>
            <a:r>
              <a:rPr lang="en-GB" b="1" dirty="0"/>
              <a:t>A cash cow </a:t>
            </a:r>
            <a:r>
              <a:rPr lang="en-GB" dirty="0"/>
              <a:t>is a business unit with a high market share in a mature market. The cash cow should then be a cash provider, helping to fund investments in question marks. </a:t>
            </a:r>
          </a:p>
          <a:p>
            <a:endParaRPr lang="en-GB" dirty="0"/>
          </a:p>
          <a:p>
            <a:r>
              <a:rPr lang="en-GB" dirty="0"/>
              <a:t>● </a:t>
            </a:r>
            <a:r>
              <a:rPr lang="en-GB" b="1" dirty="0"/>
              <a:t>Dogs</a:t>
            </a:r>
            <a:r>
              <a:rPr lang="en-GB" dirty="0"/>
              <a:t> are business units with a low share in static or declining markets and are thus the worst of all combinations. </a:t>
            </a:r>
          </a:p>
        </p:txBody>
      </p:sp>
      <p:sp>
        <p:nvSpPr>
          <p:cNvPr id="4" name="Rectangle 3"/>
          <p:cNvSpPr/>
          <p:nvPr/>
        </p:nvSpPr>
        <p:spPr>
          <a:xfrm>
            <a:off x="1000610" y="1021278"/>
            <a:ext cx="38908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growth/share (or BCG) matrix</a:t>
            </a:r>
          </a:p>
        </p:txBody>
      </p:sp>
      <p:grpSp>
        <p:nvGrpSpPr>
          <p:cNvPr id="18" name="Group 17"/>
          <p:cNvGrpSpPr/>
          <p:nvPr/>
        </p:nvGrpSpPr>
        <p:grpSpPr>
          <a:xfrm>
            <a:off x="-90557" y="1579878"/>
            <a:ext cx="6491357" cy="4425586"/>
            <a:chOff x="-90557" y="1579878"/>
            <a:chExt cx="7201926" cy="4425586"/>
          </a:xfrm>
        </p:grpSpPr>
        <p:graphicFrame>
          <p:nvGraphicFramePr>
            <p:cNvPr id="8" name="Diagram 7"/>
            <p:cNvGraphicFramePr/>
            <p:nvPr>
              <p:extLst>
                <p:ext uri="{D42A27DB-BD31-4B8C-83A1-F6EECF244321}">
                  <p14:modId xmlns:p14="http://schemas.microsoft.com/office/powerpoint/2010/main" val="2471427981"/>
                </p:ext>
              </p:extLst>
            </p:nvPr>
          </p:nvGraphicFramePr>
          <p:xfrm>
            <a:off x="1145417" y="1964155"/>
            <a:ext cx="5965952" cy="4041309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sp>
          <p:nvSpPr>
            <p:cNvPr id="9" name="TextBox 8"/>
            <p:cNvSpPr txBox="1"/>
            <p:nvPr/>
          </p:nvSpPr>
          <p:spPr>
            <a:xfrm>
              <a:off x="-90557" y="3612001"/>
              <a:ext cx="11266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Market Growth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57519" y="2053028"/>
              <a:ext cx="76911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High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501933" y="5284928"/>
              <a:ext cx="643483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Low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651314" y="1579878"/>
              <a:ext cx="276623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Market Share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1145417" y="1921197"/>
              <a:ext cx="999745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High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923706" y="1921197"/>
              <a:ext cx="999745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Low</a:t>
              </a:r>
            </a:p>
          </p:txBody>
        </p:sp>
        <p:cxnSp>
          <p:nvCxnSpPr>
            <p:cNvPr id="15" name="Straight Arrow Connector 14"/>
            <p:cNvCxnSpPr/>
            <p:nvPr/>
          </p:nvCxnSpPr>
          <p:spPr>
            <a:xfrm>
              <a:off x="1943561" y="2130403"/>
              <a:ext cx="4191990" cy="0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>
              <a:endCxn id="11" idx="0"/>
            </p:cNvCxnSpPr>
            <p:nvPr/>
          </p:nvCxnSpPr>
          <p:spPr>
            <a:xfrm flipH="1">
              <a:off x="823676" y="2422360"/>
              <a:ext cx="26344" cy="2862568"/>
            </a:xfrm>
            <a:prstGeom prst="straightConnector1">
              <a:avLst/>
            </a:prstGeom>
            <a:ln w="38100">
              <a:solidFill>
                <a:schemeClr val="tx1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666632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8" y="745136"/>
            <a:ext cx="11481847" cy="66802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Activity 4.4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12692" y="2282571"/>
            <a:ext cx="3104786" cy="255393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989293" y="2282571"/>
            <a:ext cx="7636649" cy="1631216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Assuming your selected company is currently in “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Question Marks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”, explain</a:t>
            </a:r>
          </a:p>
          <a:p>
            <a:pPr marL="457200" indent="-457200" algn="just"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problems the company is facing</a:t>
            </a:r>
          </a:p>
          <a:p>
            <a:pPr marL="457200" indent="-457200" algn="just"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needs to be done to move it from “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Question Marks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 to “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Stars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5" name="Rectangle 4"/>
          <p:cNvSpPr/>
          <p:nvPr/>
        </p:nvSpPr>
        <p:spPr>
          <a:xfrm>
            <a:off x="3989293" y="4085641"/>
            <a:ext cx="7636649" cy="1015663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457200" indent="-457200" algn="just"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do you do if your company finds itself in the “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Dogs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 category? </a:t>
            </a:r>
          </a:p>
          <a:p>
            <a:pPr marL="457200" indent="-457200" algn="just"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9850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34836" y="1597806"/>
            <a:ext cx="10002982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Summary </a:t>
            </a:r>
          </a:p>
          <a:p>
            <a:pPr marL="342900" indent="-342900">
              <a:buFont typeface="+mj-lt"/>
              <a:buAutoNum type="arabicPeriod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Explored the generic strategies and why they are necessary.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other strategies – pricing strategies,  cooperative/collaboration and partnerships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decisions were explored using the Ansoff Product-Market Mix and BCG Matrix </a:t>
            </a:r>
          </a:p>
        </p:txBody>
      </p:sp>
    </p:spTree>
    <p:extLst>
      <p:ext uri="{BB962C8B-B14F-4D97-AF65-F5344CB8AC3E}">
        <p14:creationId xmlns:p14="http://schemas.microsoft.com/office/powerpoint/2010/main" val="20701705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3207" y="3674997"/>
            <a:ext cx="421715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WEEK</a:t>
            </a:r>
          </a:p>
          <a:p>
            <a:pPr algn="ctr"/>
            <a:endParaRPr lang="en-GB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92961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1492</Words>
  <Application>Microsoft Office PowerPoint</Application>
  <PresentationFormat>Widescreen</PresentationFormat>
  <Paragraphs>298</Paragraphs>
  <Slides>32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32</vt:i4>
      </vt:variant>
    </vt:vector>
  </HeadingPairs>
  <TitlesOfParts>
    <vt:vector size="59" baseType="lpstr">
      <vt:lpstr>Arial</vt:lpstr>
      <vt:lpstr>Arial Black</vt:lpstr>
      <vt:lpstr>Calibri</vt:lpstr>
      <vt:lpstr>Calibri Light</vt:lpstr>
      <vt:lpstr>Google Sans</vt:lpstr>
      <vt:lpstr>Helvetica Neue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Fundamental Processes</vt:lpstr>
      <vt:lpstr>Strategy analysis and formulation largely requires making subjective decisions based on objective information.  </vt:lpstr>
      <vt:lpstr>Ansoff Matrix</vt:lpstr>
      <vt:lpstr>Task:</vt:lpstr>
      <vt:lpstr>Competitive Strategies</vt:lpstr>
      <vt:lpstr>The Five Generic Competitive Strategies</vt:lpstr>
      <vt:lpstr>Activity 4.1 – Competitive Strategies (15 minutes)</vt:lpstr>
      <vt:lpstr>How to achieve competitive strategies</vt:lpstr>
      <vt:lpstr>Discussion?</vt:lpstr>
      <vt:lpstr>Activity 4.2 (15 minutes)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Sustaining Competitive Advantage?</vt:lpstr>
      <vt:lpstr>PowerPoint Presentation</vt:lpstr>
      <vt:lpstr>PowerPoint Presentation</vt:lpstr>
      <vt:lpstr>Strategic Alliances and Partnerships</vt:lpstr>
      <vt:lpstr>Strategic Alliances and Partnerships</vt:lpstr>
      <vt:lpstr>Why Strategic Alliances and Partnerships fail?</vt:lpstr>
      <vt:lpstr>Other Corporate-Level Strategies</vt:lpstr>
      <vt:lpstr>Activity 4.3</vt:lpstr>
      <vt:lpstr>Other Corporate-Level Strategies - PORTFOLIO MATRICES</vt:lpstr>
      <vt:lpstr>Activity 4.4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Sampath Liyanage Rodrigo</cp:lastModifiedBy>
  <cp:revision>59</cp:revision>
  <dcterms:created xsi:type="dcterms:W3CDTF">2021-03-09T15:35:42Z</dcterms:created>
  <dcterms:modified xsi:type="dcterms:W3CDTF">2024-10-03T07:08:54Z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