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8" r:id="rId4"/>
  </p:sldMasterIdLst>
  <p:notesMasterIdLst>
    <p:notesMasterId r:id="rId32"/>
  </p:notesMasterIdLst>
  <p:sldIdLst>
    <p:sldId id="277" r:id="rId5"/>
    <p:sldId id="279" r:id="rId6"/>
    <p:sldId id="280" r:id="rId7"/>
    <p:sldId id="258" r:id="rId8"/>
    <p:sldId id="281" r:id="rId9"/>
    <p:sldId id="296" r:id="rId10"/>
    <p:sldId id="295" r:id="rId11"/>
    <p:sldId id="282" r:id="rId12"/>
    <p:sldId id="297" r:id="rId13"/>
    <p:sldId id="285" r:id="rId14"/>
    <p:sldId id="286" r:id="rId15"/>
    <p:sldId id="287" r:id="rId16"/>
    <p:sldId id="288" r:id="rId17"/>
    <p:sldId id="289" r:id="rId18"/>
    <p:sldId id="290" r:id="rId19"/>
    <p:sldId id="302" r:id="rId20"/>
    <p:sldId id="293" r:id="rId21"/>
    <p:sldId id="298" r:id="rId22"/>
    <p:sldId id="292" r:id="rId23"/>
    <p:sldId id="299" r:id="rId24"/>
    <p:sldId id="273" r:id="rId25"/>
    <p:sldId id="271" r:id="rId26"/>
    <p:sldId id="274" r:id="rId27"/>
    <p:sldId id="301" r:id="rId28"/>
    <p:sldId id="266" r:id="rId29"/>
    <p:sldId id="276" r:id="rId30"/>
    <p:sldId id="278"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12C36A-5CA5-4A41-838B-5C0AE79F78FA}" v="291" dt="2025-11-05T11:49:37.6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40" autoAdjust="0"/>
    <p:restoredTop sz="93211" autoAdjust="0"/>
  </p:normalViewPr>
  <p:slideViewPr>
    <p:cSldViewPr snapToGrid="0">
      <p:cViewPr varScale="1">
        <p:scale>
          <a:sx n="77" d="100"/>
          <a:sy n="77" d="100"/>
        </p:scale>
        <p:origin x="701"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6BEAF1-14CD-4BBA-9170-FC881B2C9698}"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5BF44BB3-64E0-478D-86BF-10CC58550E4D}">
      <dgm:prSet/>
      <dgm:spPr>
        <a:solidFill>
          <a:schemeClr val="accent3"/>
        </a:solidFill>
      </dgm:spPr>
      <dgm:t>
        <a:bodyPr/>
        <a:lstStyle/>
        <a:p>
          <a:pPr>
            <a:lnSpc>
              <a:spcPct val="100000"/>
            </a:lnSpc>
          </a:pPr>
          <a:r>
            <a:rPr lang="en-US" dirty="0"/>
            <a:t>🤝 </a:t>
          </a:r>
          <a:r>
            <a:rPr lang="en-US" b="1" dirty="0"/>
            <a:t>Co-Production Model on  HIV Care: Ownership:</a:t>
          </a:r>
        </a:p>
        <a:p>
          <a:pPr>
            <a:lnSpc>
              <a:spcPct val="100000"/>
            </a:lnSpc>
          </a:pPr>
          <a:r>
            <a:rPr lang="en-US" dirty="0"/>
            <a:t>Practitioners and service users jointly shape care, recognising that both clinical expertise and lived experience are essential to effective outcomes. (East London NHS Foundation Trust, 2024)</a:t>
          </a:r>
        </a:p>
      </dgm:t>
    </dgm:pt>
    <dgm:pt modelId="{1CC23B69-69F7-445C-91EA-0812810B525A}" type="parTrans" cxnId="{E138B0E8-7A8D-4859-8662-025A5C8D24FE}">
      <dgm:prSet/>
      <dgm:spPr/>
      <dgm:t>
        <a:bodyPr/>
        <a:lstStyle/>
        <a:p>
          <a:endParaRPr lang="en-US"/>
        </a:p>
      </dgm:t>
    </dgm:pt>
    <dgm:pt modelId="{AA6A72C0-6074-4175-A4FD-D32D3A62E0BE}" type="sibTrans" cxnId="{E138B0E8-7A8D-4859-8662-025A5C8D24FE}">
      <dgm:prSet/>
      <dgm:spPr/>
      <dgm:t>
        <a:bodyPr/>
        <a:lstStyle/>
        <a:p>
          <a:endParaRPr lang="en-US"/>
        </a:p>
      </dgm:t>
    </dgm:pt>
    <dgm:pt modelId="{B1D06850-098E-4BAE-B577-74C99E77F33F}">
      <dgm:prSet/>
      <dgm:spPr>
        <a:solidFill>
          <a:srgbClr val="0070C0"/>
        </a:solidFill>
      </dgm:spPr>
      <dgm:t>
        <a:bodyPr/>
        <a:lstStyle/>
        <a:p>
          <a:pPr>
            <a:lnSpc>
              <a:spcPct val="100000"/>
            </a:lnSpc>
          </a:pPr>
          <a:r>
            <a:rPr lang="en-US" b="1" dirty="0"/>
            <a:t>Collaboration</a:t>
          </a:r>
          <a:r>
            <a:rPr lang="en-US" dirty="0"/>
            <a:t>: True partnership means co-designing services, not just consulting patients are involved in decisions from planning to evaluation.</a:t>
          </a:r>
        </a:p>
      </dgm:t>
    </dgm:pt>
    <dgm:pt modelId="{47F229EA-F5C9-4533-9846-90BFB7CD009C}" type="parTrans" cxnId="{D6266920-BC5E-4890-9227-EB4509636771}">
      <dgm:prSet/>
      <dgm:spPr/>
      <dgm:t>
        <a:bodyPr/>
        <a:lstStyle/>
        <a:p>
          <a:endParaRPr lang="en-US"/>
        </a:p>
      </dgm:t>
    </dgm:pt>
    <dgm:pt modelId="{B1A93AD8-7B52-4DF2-82E0-2FCA3BDB60A0}" type="sibTrans" cxnId="{D6266920-BC5E-4890-9227-EB4509636771}">
      <dgm:prSet/>
      <dgm:spPr/>
      <dgm:t>
        <a:bodyPr/>
        <a:lstStyle/>
        <a:p>
          <a:endParaRPr lang="en-US"/>
        </a:p>
      </dgm:t>
    </dgm:pt>
    <dgm:pt modelId="{B0622793-83A5-4B3E-9621-209CDFB2288E}">
      <dgm:prSet/>
      <dgm:spPr/>
      <dgm:t>
        <a:bodyPr/>
        <a:lstStyle/>
        <a:p>
          <a:pPr>
            <a:lnSpc>
              <a:spcPct val="100000"/>
            </a:lnSpc>
          </a:pPr>
          <a:r>
            <a:rPr lang="en-US" b="1" dirty="0"/>
            <a:t>Impact</a:t>
          </a:r>
          <a:r>
            <a:rPr lang="en-US" dirty="0"/>
            <a:t>: When co-production is genuine, it builds mutual trust, improves service relevance, and enhances accountability across the care pathway.						                          (NHS, 2023)</a:t>
          </a:r>
        </a:p>
      </dgm:t>
    </dgm:pt>
    <dgm:pt modelId="{09A26959-AABC-484D-B542-908D5F7AE81F}" type="parTrans" cxnId="{E62857DE-3EC5-425F-AB00-4909B3E40A3B}">
      <dgm:prSet/>
      <dgm:spPr/>
      <dgm:t>
        <a:bodyPr/>
        <a:lstStyle/>
        <a:p>
          <a:endParaRPr lang="en-US"/>
        </a:p>
      </dgm:t>
    </dgm:pt>
    <dgm:pt modelId="{A2EBEE4F-8B77-4B4A-83AA-8DC38CE6182C}" type="sibTrans" cxnId="{E62857DE-3EC5-425F-AB00-4909B3E40A3B}">
      <dgm:prSet/>
      <dgm:spPr/>
      <dgm:t>
        <a:bodyPr/>
        <a:lstStyle/>
        <a:p>
          <a:endParaRPr lang="en-US"/>
        </a:p>
      </dgm:t>
    </dgm:pt>
    <dgm:pt modelId="{44F7F76A-D89D-4778-9F4F-3E01305B1A85}" type="pres">
      <dgm:prSet presAssocID="{6A6BEAF1-14CD-4BBA-9170-FC881B2C9698}" presName="outerComposite" presStyleCnt="0">
        <dgm:presLayoutVars>
          <dgm:chMax val="5"/>
          <dgm:dir/>
          <dgm:resizeHandles val="exact"/>
        </dgm:presLayoutVars>
      </dgm:prSet>
      <dgm:spPr/>
    </dgm:pt>
    <dgm:pt modelId="{8915A4A1-5622-4201-970B-BE7DCAD39331}" type="pres">
      <dgm:prSet presAssocID="{6A6BEAF1-14CD-4BBA-9170-FC881B2C9698}" presName="dummyMaxCanvas" presStyleCnt="0">
        <dgm:presLayoutVars/>
      </dgm:prSet>
      <dgm:spPr/>
    </dgm:pt>
    <dgm:pt modelId="{E67B481F-42C8-4571-83B3-B1DCDB4747B7}" type="pres">
      <dgm:prSet presAssocID="{6A6BEAF1-14CD-4BBA-9170-FC881B2C9698}" presName="ThreeNodes_1" presStyleLbl="node1" presStyleIdx="0" presStyleCnt="3">
        <dgm:presLayoutVars>
          <dgm:bulletEnabled val="1"/>
        </dgm:presLayoutVars>
      </dgm:prSet>
      <dgm:spPr/>
    </dgm:pt>
    <dgm:pt modelId="{8DE80BB9-0A14-4217-9C6F-C318DA289521}" type="pres">
      <dgm:prSet presAssocID="{6A6BEAF1-14CD-4BBA-9170-FC881B2C9698}" presName="ThreeNodes_2" presStyleLbl="node1" presStyleIdx="1" presStyleCnt="3">
        <dgm:presLayoutVars>
          <dgm:bulletEnabled val="1"/>
        </dgm:presLayoutVars>
      </dgm:prSet>
      <dgm:spPr/>
    </dgm:pt>
    <dgm:pt modelId="{EE7B6113-4922-44CE-A3FA-5963FF662D3B}" type="pres">
      <dgm:prSet presAssocID="{6A6BEAF1-14CD-4BBA-9170-FC881B2C9698}" presName="ThreeNodes_3" presStyleLbl="node1" presStyleIdx="2" presStyleCnt="3">
        <dgm:presLayoutVars>
          <dgm:bulletEnabled val="1"/>
        </dgm:presLayoutVars>
      </dgm:prSet>
      <dgm:spPr/>
    </dgm:pt>
    <dgm:pt modelId="{5E463543-EE94-4164-82A3-6B745E2C5A7C}" type="pres">
      <dgm:prSet presAssocID="{6A6BEAF1-14CD-4BBA-9170-FC881B2C9698}" presName="ThreeConn_1-2" presStyleLbl="fgAccFollowNode1" presStyleIdx="0" presStyleCnt="2">
        <dgm:presLayoutVars>
          <dgm:bulletEnabled val="1"/>
        </dgm:presLayoutVars>
      </dgm:prSet>
      <dgm:spPr/>
    </dgm:pt>
    <dgm:pt modelId="{38F3C49F-18C8-4AC3-8F46-A18EC809BFFA}" type="pres">
      <dgm:prSet presAssocID="{6A6BEAF1-14CD-4BBA-9170-FC881B2C9698}" presName="ThreeConn_2-3" presStyleLbl="fgAccFollowNode1" presStyleIdx="1" presStyleCnt="2">
        <dgm:presLayoutVars>
          <dgm:bulletEnabled val="1"/>
        </dgm:presLayoutVars>
      </dgm:prSet>
      <dgm:spPr/>
    </dgm:pt>
    <dgm:pt modelId="{D5B512F6-F46A-4DD9-869E-03AC70C3DF33}" type="pres">
      <dgm:prSet presAssocID="{6A6BEAF1-14CD-4BBA-9170-FC881B2C9698}" presName="ThreeNodes_1_text" presStyleLbl="node1" presStyleIdx="2" presStyleCnt="3">
        <dgm:presLayoutVars>
          <dgm:bulletEnabled val="1"/>
        </dgm:presLayoutVars>
      </dgm:prSet>
      <dgm:spPr/>
    </dgm:pt>
    <dgm:pt modelId="{6B72EF26-92FE-4F31-BE6E-2A9FB0B5CB98}" type="pres">
      <dgm:prSet presAssocID="{6A6BEAF1-14CD-4BBA-9170-FC881B2C9698}" presName="ThreeNodes_2_text" presStyleLbl="node1" presStyleIdx="2" presStyleCnt="3">
        <dgm:presLayoutVars>
          <dgm:bulletEnabled val="1"/>
        </dgm:presLayoutVars>
      </dgm:prSet>
      <dgm:spPr/>
    </dgm:pt>
    <dgm:pt modelId="{23B71316-AB20-4F89-ABB3-4C47C57B3789}" type="pres">
      <dgm:prSet presAssocID="{6A6BEAF1-14CD-4BBA-9170-FC881B2C9698}" presName="ThreeNodes_3_text" presStyleLbl="node1" presStyleIdx="2" presStyleCnt="3">
        <dgm:presLayoutVars>
          <dgm:bulletEnabled val="1"/>
        </dgm:presLayoutVars>
      </dgm:prSet>
      <dgm:spPr/>
    </dgm:pt>
  </dgm:ptLst>
  <dgm:cxnLst>
    <dgm:cxn modelId="{D6266920-BC5E-4890-9227-EB4509636771}" srcId="{6A6BEAF1-14CD-4BBA-9170-FC881B2C9698}" destId="{B1D06850-098E-4BAE-B577-74C99E77F33F}" srcOrd="1" destOrd="0" parTransId="{47F229EA-F5C9-4533-9846-90BFB7CD009C}" sibTransId="{B1A93AD8-7B52-4DF2-82E0-2FCA3BDB60A0}"/>
    <dgm:cxn modelId="{69333D34-BAC6-470A-996B-CE77B3CEA382}" type="presOf" srcId="{B1D06850-098E-4BAE-B577-74C99E77F33F}" destId="{6B72EF26-92FE-4F31-BE6E-2A9FB0B5CB98}" srcOrd="1" destOrd="0" presId="urn:microsoft.com/office/officeart/2005/8/layout/vProcess5"/>
    <dgm:cxn modelId="{31AAAD41-96B0-460C-B0C4-1FF775654FDA}" type="presOf" srcId="{5BF44BB3-64E0-478D-86BF-10CC58550E4D}" destId="{E67B481F-42C8-4571-83B3-B1DCDB4747B7}" srcOrd="0" destOrd="0" presId="urn:microsoft.com/office/officeart/2005/8/layout/vProcess5"/>
    <dgm:cxn modelId="{0FD63E68-42AD-4531-BF1E-7868847923F3}" type="presOf" srcId="{B1A93AD8-7B52-4DF2-82E0-2FCA3BDB60A0}" destId="{38F3C49F-18C8-4AC3-8F46-A18EC809BFFA}" srcOrd="0" destOrd="0" presId="urn:microsoft.com/office/officeart/2005/8/layout/vProcess5"/>
    <dgm:cxn modelId="{D0D6A669-0EF2-4010-BEA9-E3FD18978B50}" type="presOf" srcId="{AA6A72C0-6074-4175-A4FD-D32D3A62E0BE}" destId="{5E463543-EE94-4164-82A3-6B745E2C5A7C}" srcOrd="0" destOrd="0" presId="urn:microsoft.com/office/officeart/2005/8/layout/vProcess5"/>
    <dgm:cxn modelId="{BBC06357-E4A9-4E97-A19D-49D5F7B7035F}" type="presOf" srcId="{6A6BEAF1-14CD-4BBA-9170-FC881B2C9698}" destId="{44F7F76A-D89D-4778-9F4F-3E01305B1A85}" srcOrd="0" destOrd="0" presId="urn:microsoft.com/office/officeart/2005/8/layout/vProcess5"/>
    <dgm:cxn modelId="{D0263A83-891E-4476-9313-904B739F7684}" type="presOf" srcId="{B0622793-83A5-4B3E-9621-209CDFB2288E}" destId="{23B71316-AB20-4F89-ABB3-4C47C57B3789}" srcOrd="1" destOrd="0" presId="urn:microsoft.com/office/officeart/2005/8/layout/vProcess5"/>
    <dgm:cxn modelId="{2BB63ECF-8843-4E8C-92FB-73D75C8C5AFF}" type="presOf" srcId="{B0622793-83A5-4B3E-9621-209CDFB2288E}" destId="{EE7B6113-4922-44CE-A3FA-5963FF662D3B}" srcOrd="0" destOrd="0" presId="urn:microsoft.com/office/officeart/2005/8/layout/vProcess5"/>
    <dgm:cxn modelId="{E62857DE-3EC5-425F-AB00-4909B3E40A3B}" srcId="{6A6BEAF1-14CD-4BBA-9170-FC881B2C9698}" destId="{B0622793-83A5-4B3E-9621-209CDFB2288E}" srcOrd="2" destOrd="0" parTransId="{09A26959-AABC-484D-B542-908D5F7AE81F}" sibTransId="{A2EBEE4F-8B77-4B4A-83AA-8DC38CE6182C}"/>
    <dgm:cxn modelId="{C57A6AE3-9092-4331-B023-2D0422149A6A}" type="presOf" srcId="{B1D06850-098E-4BAE-B577-74C99E77F33F}" destId="{8DE80BB9-0A14-4217-9C6F-C318DA289521}" srcOrd="0" destOrd="0" presId="urn:microsoft.com/office/officeart/2005/8/layout/vProcess5"/>
    <dgm:cxn modelId="{9AAC46E5-AE7A-4EFF-A985-DFCD5C4AA151}" type="presOf" srcId="{5BF44BB3-64E0-478D-86BF-10CC58550E4D}" destId="{D5B512F6-F46A-4DD9-869E-03AC70C3DF33}" srcOrd="1" destOrd="0" presId="urn:microsoft.com/office/officeart/2005/8/layout/vProcess5"/>
    <dgm:cxn modelId="{E138B0E8-7A8D-4859-8662-025A5C8D24FE}" srcId="{6A6BEAF1-14CD-4BBA-9170-FC881B2C9698}" destId="{5BF44BB3-64E0-478D-86BF-10CC58550E4D}" srcOrd="0" destOrd="0" parTransId="{1CC23B69-69F7-445C-91EA-0812810B525A}" sibTransId="{AA6A72C0-6074-4175-A4FD-D32D3A62E0BE}"/>
    <dgm:cxn modelId="{0D7BE374-6483-4436-9624-9FC30D3FCD53}" type="presParOf" srcId="{44F7F76A-D89D-4778-9F4F-3E01305B1A85}" destId="{8915A4A1-5622-4201-970B-BE7DCAD39331}" srcOrd="0" destOrd="0" presId="urn:microsoft.com/office/officeart/2005/8/layout/vProcess5"/>
    <dgm:cxn modelId="{FCD6FB70-E4C2-4A7A-B2D7-1FE2099B77D4}" type="presParOf" srcId="{44F7F76A-D89D-4778-9F4F-3E01305B1A85}" destId="{E67B481F-42C8-4571-83B3-B1DCDB4747B7}" srcOrd="1" destOrd="0" presId="urn:microsoft.com/office/officeart/2005/8/layout/vProcess5"/>
    <dgm:cxn modelId="{E98FB9D3-7548-440D-BEB9-9A30D6992C26}" type="presParOf" srcId="{44F7F76A-D89D-4778-9F4F-3E01305B1A85}" destId="{8DE80BB9-0A14-4217-9C6F-C318DA289521}" srcOrd="2" destOrd="0" presId="urn:microsoft.com/office/officeart/2005/8/layout/vProcess5"/>
    <dgm:cxn modelId="{4AE4B9C6-9F2F-4CFF-891C-0A2693139A0B}" type="presParOf" srcId="{44F7F76A-D89D-4778-9F4F-3E01305B1A85}" destId="{EE7B6113-4922-44CE-A3FA-5963FF662D3B}" srcOrd="3" destOrd="0" presId="urn:microsoft.com/office/officeart/2005/8/layout/vProcess5"/>
    <dgm:cxn modelId="{0183FDD9-CBE4-4A8B-948A-D6F4F42DB78B}" type="presParOf" srcId="{44F7F76A-D89D-4778-9F4F-3E01305B1A85}" destId="{5E463543-EE94-4164-82A3-6B745E2C5A7C}" srcOrd="4" destOrd="0" presId="urn:microsoft.com/office/officeart/2005/8/layout/vProcess5"/>
    <dgm:cxn modelId="{06D13AFE-B65D-4861-8CE4-7872753AD671}" type="presParOf" srcId="{44F7F76A-D89D-4778-9F4F-3E01305B1A85}" destId="{38F3C49F-18C8-4AC3-8F46-A18EC809BFFA}" srcOrd="5" destOrd="0" presId="urn:microsoft.com/office/officeart/2005/8/layout/vProcess5"/>
    <dgm:cxn modelId="{FFD7BE01-4CE2-41BE-B011-D71539FF3D63}" type="presParOf" srcId="{44F7F76A-D89D-4778-9F4F-3E01305B1A85}" destId="{D5B512F6-F46A-4DD9-869E-03AC70C3DF33}" srcOrd="6" destOrd="0" presId="urn:microsoft.com/office/officeart/2005/8/layout/vProcess5"/>
    <dgm:cxn modelId="{B904BB6C-FDE3-45C8-9F02-1A4B8F17C687}" type="presParOf" srcId="{44F7F76A-D89D-4778-9F4F-3E01305B1A85}" destId="{6B72EF26-92FE-4F31-BE6E-2A9FB0B5CB98}" srcOrd="7" destOrd="0" presId="urn:microsoft.com/office/officeart/2005/8/layout/vProcess5"/>
    <dgm:cxn modelId="{BD4ADAF8-31E3-413E-BBA1-758A6AFAC206}" type="presParOf" srcId="{44F7F76A-D89D-4778-9F4F-3E01305B1A85}" destId="{23B71316-AB20-4F89-ABB3-4C47C57B3789}"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B481F-42C8-4571-83B3-B1DCDB4747B7}">
      <dsp:nvSpPr>
        <dsp:cNvPr id="0" name=""/>
        <dsp:cNvSpPr/>
      </dsp:nvSpPr>
      <dsp:spPr>
        <a:xfrm>
          <a:off x="0" y="0"/>
          <a:ext cx="10060184" cy="1981558"/>
        </a:xfrm>
        <a:prstGeom prst="roundRect">
          <a:avLst>
            <a:gd name="adj" fmla="val 10000"/>
          </a:avLst>
        </a:prstGeom>
        <a:solidFill>
          <a:schemeClr val="accent3"/>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100000"/>
            </a:lnSpc>
            <a:spcBef>
              <a:spcPct val="0"/>
            </a:spcBef>
            <a:spcAft>
              <a:spcPct val="35000"/>
            </a:spcAft>
            <a:buNone/>
          </a:pPr>
          <a:r>
            <a:rPr lang="en-US" sz="2100" kern="1200" dirty="0"/>
            <a:t>🤝 </a:t>
          </a:r>
          <a:r>
            <a:rPr lang="en-US" sz="2100" b="1" kern="1200" dirty="0"/>
            <a:t>Co-Production Model on  HIV Care: Ownership:</a:t>
          </a:r>
        </a:p>
        <a:p>
          <a:pPr marL="0" lvl="0" indent="0" algn="l" defTabSz="933450">
            <a:lnSpc>
              <a:spcPct val="100000"/>
            </a:lnSpc>
            <a:spcBef>
              <a:spcPct val="0"/>
            </a:spcBef>
            <a:spcAft>
              <a:spcPct val="35000"/>
            </a:spcAft>
            <a:buNone/>
          </a:pPr>
          <a:r>
            <a:rPr lang="en-US" sz="2100" kern="1200" dirty="0"/>
            <a:t>Practitioners and service users jointly shape care, recognising that both clinical expertise and lived experience are essential to effective outcomes. (East London NHS Foundation Trust, 2024)</a:t>
          </a:r>
        </a:p>
      </dsp:txBody>
      <dsp:txXfrm>
        <a:off x="58038" y="58038"/>
        <a:ext cx="7921927" cy="1865482"/>
      </dsp:txXfrm>
    </dsp:sp>
    <dsp:sp modelId="{8DE80BB9-0A14-4217-9C6F-C318DA289521}">
      <dsp:nvSpPr>
        <dsp:cNvPr id="0" name=""/>
        <dsp:cNvSpPr/>
      </dsp:nvSpPr>
      <dsp:spPr>
        <a:xfrm>
          <a:off x="887663" y="2311818"/>
          <a:ext cx="10060184" cy="1981558"/>
        </a:xfrm>
        <a:prstGeom prst="roundRect">
          <a:avLst>
            <a:gd name="adj" fmla="val 10000"/>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100000"/>
            </a:lnSpc>
            <a:spcBef>
              <a:spcPct val="0"/>
            </a:spcBef>
            <a:spcAft>
              <a:spcPct val="35000"/>
            </a:spcAft>
            <a:buNone/>
          </a:pPr>
          <a:r>
            <a:rPr lang="en-US" sz="2100" b="1" kern="1200" dirty="0"/>
            <a:t>Collaboration</a:t>
          </a:r>
          <a:r>
            <a:rPr lang="en-US" sz="2100" kern="1200" dirty="0"/>
            <a:t>: True partnership means co-designing services, not just consulting patients are involved in decisions from planning to evaluation.</a:t>
          </a:r>
        </a:p>
      </dsp:txBody>
      <dsp:txXfrm>
        <a:off x="945701" y="2369856"/>
        <a:ext cx="7768432" cy="1865482"/>
      </dsp:txXfrm>
    </dsp:sp>
    <dsp:sp modelId="{EE7B6113-4922-44CE-A3FA-5963FF662D3B}">
      <dsp:nvSpPr>
        <dsp:cNvPr id="0" name=""/>
        <dsp:cNvSpPr/>
      </dsp:nvSpPr>
      <dsp:spPr>
        <a:xfrm>
          <a:off x="1775326" y="4623636"/>
          <a:ext cx="10060184" cy="1981558"/>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100000"/>
            </a:lnSpc>
            <a:spcBef>
              <a:spcPct val="0"/>
            </a:spcBef>
            <a:spcAft>
              <a:spcPct val="35000"/>
            </a:spcAft>
            <a:buNone/>
          </a:pPr>
          <a:r>
            <a:rPr lang="en-US" sz="2100" b="1" kern="1200" dirty="0"/>
            <a:t>Impact</a:t>
          </a:r>
          <a:r>
            <a:rPr lang="en-US" sz="2100" kern="1200" dirty="0"/>
            <a:t>: When co-production is genuine, it builds mutual trust, improves service relevance, and enhances accountability across the care pathway.						                          (NHS, 2023)</a:t>
          </a:r>
        </a:p>
      </dsp:txBody>
      <dsp:txXfrm>
        <a:off x="1833364" y="4681674"/>
        <a:ext cx="7768432" cy="1865482"/>
      </dsp:txXfrm>
    </dsp:sp>
    <dsp:sp modelId="{5E463543-EE94-4164-82A3-6B745E2C5A7C}">
      <dsp:nvSpPr>
        <dsp:cNvPr id="0" name=""/>
        <dsp:cNvSpPr/>
      </dsp:nvSpPr>
      <dsp:spPr>
        <a:xfrm>
          <a:off x="8772171" y="1502681"/>
          <a:ext cx="1288013" cy="1288013"/>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1974" y="1502681"/>
        <a:ext cx="708407" cy="969230"/>
      </dsp:txXfrm>
    </dsp:sp>
    <dsp:sp modelId="{38F3C49F-18C8-4AC3-8F46-A18EC809BFFA}">
      <dsp:nvSpPr>
        <dsp:cNvPr id="0" name=""/>
        <dsp:cNvSpPr/>
      </dsp:nvSpPr>
      <dsp:spPr>
        <a:xfrm>
          <a:off x="9659834" y="3801289"/>
          <a:ext cx="1288013" cy="1288013"/>
        </a:xfrm>
        <a:prstGeom prst="downArrow">
          <a:avLst>
            <a:gd name="adj1" fmla="val 55000"/>
            <a:gd name="adj2" fmla="val 45000"/>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949637" y="3801289"/>
        <a:ext cx="708407" cy="96923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E42D4A-FF5D-4246-B62C-A1A761E1213D}" type="datetimeFigureOut">
              <a:rPr lang="en-GB" smtClean="0"/>
              <a:t>05/11/2025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F7D1E6-419D-4BE5-95BE-B23F8F303C0B}" type="slidenum">
              <a:rPr lang="en-GB" smtClean="0"/>
              <a:t>‹#›</a:t>
            </a:fld>
            <a:endParaRPr lang="en-GB"/>
          </a:p>
        </p:txBody>
      </p:sp>
    </p:spTree>
    <p:extLst>
      <p:ext uri="{BB962C8B-B14F-4D97-AF65-F5344CB8AC3E}">
        <p14:creationId xmlns:p14="http://schemas.microsoft.com/office/powerpoint/2010/main" val="23111494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F7D1E6-419D-4BE5-95BE-B23F8F303C0B}" type="slidenum">
              <a:rPr lang="en-GB" smtClean="0"/>
              <a:t>1</a:t>
            </a:fld>
            <a:endParaRPr lang="en-GB"/>
          </a:p>
        </p:txBody>
      </p:sp>
    </p:spTree>
    <p:extLst>
      <p:ext uri="{BB962C8B-B14F-4D97-AF65-F5344CB8AC3E}">
        <p14:creationId xmlns:p14="http://schemas.microsoft.com/office/powerpoint/2010/main" val="3302352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F7D1E6-419D-4BE5-95BE-B23F8F303C0B}" type="slidenum">
              <a:rPr lang="en-GB" smtClean="0"/>
              <a:t>2</a:t>
            </a:fld>
            <a:endParaRPr lang="en-GB"/>
          </a:p>
        </p:txBody>
      </p:sp>
    </p:spTree>
    <p:extLst>
      <p:ext uri="{BB962C8B-B14F-4D97-AF65-F5344CB8AC3E}">
        <p14:creationId xmlns:p14="http://schemas.microsoft.com/office/powerpoint/2010/main" val="14560688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F7D1E6-419D-4BE5-95BE-B23F8F303C0B}" type="slidenum">
              <a:rPr lang="en-GB" smtClean="0"/>
              <a:t>18</a:t>
            </a:fld>
            <a:endParaRPr lang="en-GB"/>
          </a:p>
        </p:txBody>
      </p:sp>
    </p:spTree>
    <p:extLst>
      <p:ext uri="{BB962C8B-B14F-4D97-AF65-F5344CB8AC3E}">
        <p14:creationId xmlns:p14="http://schemas.microsoft.com/office/powerpoint/2010/main" val="2646174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F7D1E6-419D-4BE5-95BE-B23F8F303C0B}" type="slidenum">
              <a:rPr lang="en-GB" smtClean="0"/>
              <a:t>26</a:t>
            </a:fld>
            <a:endParaRPr lang="en-GB"/>
          </a:p>
        </p:txBody>
      </p:sp>
    </p:spTree>
    <p:extLst>
      <p:ext uri="{BB962C8B-B14F-4D97-AF65-F5344CB8AC3E}">
        <p14:creationId xmlns:p14="http://schemas.microsoft.com/office/powerpoint/2010/main" val="3282057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8B3FAC-76A5-4308-811E-6DCD9B9C9FDC}"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78CA1B-52F7-455B-A44F-046CF982BA1C}" type="slidenum">
              <a:rPr lang="en-GB" smtClean="0"/>
              <a:t>‹#›</a:t>
            </a:fld>
            <a:endParaRPr lang="en-GB"/>
          </a:p>
        </p:txBody>
      </p:sp>
    </p:spTree>
    <p:extLst>
      <p:ext uri="{BB962C8B-B14F-4D97-AF65-F5344CB8AC3E}">
        <p14:creationId xmlns:p14="http://schemas.microsoft.com/office/powerpoint/2010/main" val="13571959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8B3FAC-76A5-4308-811E-6DCD9B9C9FDC}"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78CA1B-52F7-455B-A44F-046CF982BA1C}" type="slidenum">
              <a:rPr lang="en-GB" smtClean="0"/>
              <a:t>‹#›</a:t>
            </a:fld>
            <a:endParaRPr lang="en-GB"/>
          </a:p>
        </p:txBody>
      </p:sp>
    </p:spTree>
    <p:extLst>
      <p:ext uri="{BB962C8B-B14F-4D97-AF65-F5344CB8AC3E}">
        <p14:creationId xmlns:p14="http://schemas.microsoft.com/office/powerpoint/2010/main" val="1212079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8B3FAC-76A5-4308-811E-6DCD9B9C9FDC}"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78CA1B-52F7-455B-A44F-046CF982BA1C}" type="slidenum">
              <a:rPr lang="en-GB" smtClean="0"/>
              <a:t>‹#›</a:t>
            </a:fld>
            <a:endParaRPr lang="en-GB"/>
          </a:p>
        </p:txBody>
      </p:sp>
    </p:spTree>
    <p:extLst>
      <p:ext uri="{BB962C8B-B14F-4D97-AF65-F5344CB8AC3E}">
        <p14:creationId xmlns:p14="http://schemas.microsoft.com/office/powerpoint/2010/main" val="33456777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8B3FAC-76A5-4308-811E-6DCD9B9C9FDC}" type="datetimeFigureOut">
              <a:rPr lang="en-GB" smtClean="0"/>
              <a:t>05/11/2025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78CA1B-52F7-455B-A44F-046CF982BA1C}" type="slidenum">
              <a:rPr lang="en-GB" smtClean="0"/>
              <a:t>‹#›</a:t>
            </a:fld>
            <a:endParaRPr lang="en-GB"/>
          </a:p>
        </p:txBody>
      </p:sp>
    </p:spTree>
    <p:extLst>
      <p:ext uri="{BB962C8B-B14F-4D97-AF65-F5344CB8AC3E}">
        <p14:creationId xmlns:p14="http://schemas.microsoft.com/office/powerpoint/2010/main" val="1041848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8B3FAC-76A5-4308-811E-6DCD9B9C9FDC}" type="datetimeFigureOut">
              <a:rPr lang="en-GB" smtClean="0"/>
              <a:t>05/11/2025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D78CA1B-52F7-455B-A44F-046CF982BA1C}" type="slidenum">
              <a:rPr lang="en-GB" smtClean="0"/>
              <a:t>‹#›</a:t>
            </a:fld>
            <a:endParaRPr lang="en-GB"/>
          </a:p>
        </p:txBody>
      </p:sp>
    </p:spTree>
    <p:extLst>
      <p:ext uri="{BB962C8B-B14F-4D97-AF65-F5344CB8AC3E}">
        <p14:creationId xmlns:p14="http://schemas.microsoft.com/office/powerpoint/2010/main" val="2425170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8B3FAC-76A5-4308-811E-6DCD9B9C9FDC}" type="datetimeFigureOut">
              <a:rPr lang="en-GB" smtClean="0"/>
              <a:t>05/11/2025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D78CA1B-52F7-455B-A44F-046CF982BA1C}" type="slidenum">
              <a:rPr lang="en-GB" smtClean="0"/>
              <a:t>‹#›</a:t>
            </a:fld>
            <a:endParaRPr lang="en-GB"/>
          </a:p>
        </p:txBody>
      </p:sp>
    </p:spTree>
    <p:extLst>
      <p:ext uri="{BB962C8B-B14F-4D97-AF65-F5344CB8AC3E}">
        <p14:creationId xmlns:p14="http://schemas.microsoft.com/office/powerpoint/2010/main" val="3842937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8B3FAC-76A5-4308-811E-6DCD9B9C9FDC}" type="datetimeFigureOut">
              <a:rPr lang="en-GB" smtClean="0"/>
              <a:t>05/11/2025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D78CA1B-52F7-455B-A44F-046CF982BA1C}" type="slidenum">
              <a:rPr lang="en-GB" smtClean="0"/>
              <a:t>‹#›</a:t>
            </a:fld>
            <a:endParaRPr lang="en-GB"/>
          </a:p>
        </p:txBody>
      </p:sp>
    </p:spTree>
    <p:extLst>
      <p:ext uri="{BB962C8B-B14F-4D97-AF65-F5344CB8AC3E}">
        <p14:creationId xmlns:p14="http://schemas.microsoft.com/office/powerpoint/2010/main" val="34595704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8B3FAC-76A5-4308-811E-6DCD9B9C9FDC}" type="datetimeFigureOut">
              <a:rPr lang="en-GB" smtClean="0"/>
              <a:t>05/11/2025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78CA1B-52F7-455B-A44F-046CF982BA1C}" type="slidenum">
              <a:rPr lang="en-GB" smtClean="0"/>
              <a:t>‹#›</a:t>
            </a:fld>
            <a:endParaRPr lang="en-GB"/>
          </a:p>
        </p:txBody>
      </p:sp>
    </p:spTree>
    <p:extLst>
      <p:ext uri="{BB962C8B-B14F-4D97-AF65-F5344CB8AC3E}">
        <p14:creationId xmlns:p14="http://schemas.microsoft.com/office/powerpoint/2010/main" val="802535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C8B3FAC-76A5-4308-811E-6DCD9B9C9FDC}" type="datetimeFigureOut">
              <a:rPr lang="en-GB" smtClean="0"/>
              <a:t>05/11/2025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78CA1B-52F7-455B-A44F-046CF982BA1C}" type="slidenum">
              <a:rPr lang="en-GB" smtClean="0"/>
              <a:t>‹#›</a:t>
            </a:fld>
            <a:endParaRPr lang="en-GB"/>
          </a:p>
        </p:txBody>
      </p:sp>
    </p:spTree>
    <p:extLst>
      <p:ext uri="{BB962C8B-B14F-4D97-AF65-F5344CB8AC3E}">
        <p14:creationId xmlns:p14="http://schemas.microsoft.com/office/powerpoint/2010/main" val="40598326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8B3FAC-76A5-4308-811E-6DCD9B9C9FDC}"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78CA1B-52F7-455B-A44F-046CF982BA1C}" type="slidenum">
              <a:rPr lang="en-GB" smtClean="0"/>
              <a:t>‹#›</a:t>
            </a:fld>
            <a:endParaRPr lang="en-GB"/>
          </a:p>
        </p:txBody>
      </p:sp>
    </p:spTree>
    <p:extLst>
      <p:ext uri="{BB962C8B-B14F-4D97-AF65-F5344CB8AC3E}">
        <p14:creationId xmlns:p14="http://schemas.microsoft.com/office/powerpoint/2010/main" val="785107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8B3FAC-76A5-4308-811E-6DCD9B9C9FDC}"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78CA1B-52F7-455B-A44F-046CF982BA1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8247263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8B3FAC-76A5-4308-811E-6DCD9B9C9FDC}"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78CA1B-52F7-455B-A44F-046CF982BA1C}" type="slidenum">
              <a:rPr lang="en-GB" smtClean="0"/>
              <a:t>‹#›</a:t>
            </a:fld>
            <a:endParaRPr lang="en-GB"/>
          </a:p>
        </p:txBody>
      </p:sp>
    </p:spTree>
    <p:extLst>
      <p:ext uri="{BB962C8B-B14F-4D97-AF65-F5344CB8AC3E}">
        <p14:creationId xmlns:p14="http://schemas.microsoft.com/office/powerpoint/2010/main" val="24123016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8B3FAC-76A5-4308-811E-6DCD9B9C9FDC}"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78CA1B-52F7-455B-A44F-046CF982BA1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263738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8B3FAC-76A5-4308-811E-6DCD9B9C9FDC}"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78CA1B-52F7-455B-A44F-046CF982BA1C}" type="slidenum">
              <a:rPr lang="en-GB" smtClean="0"/>
              <a:t>‹#›</a:t>
            </a:fld>
            <a:endParaRPr lang="en-GB"/>
          </a:p>
        </p:txBody>
      </p:sp>
    </p:spTree>
    <p:extLst>
      <p:ext uri="{BB962C8B-B14F-4D97-AF65-F5344CB8AC3E}">
        <p14:creationId xmlns:p14="http://schemas.microsoft.com/office/powerpoint/2010/main" val="42064964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8B3FAC-76A5-4308-811E-6DCD9B9C9FDC}"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78CA1B-52F7-455B-A44F-046CF982BA1C}" type="slidenum">
              <a:rPr lang="en-GB" smtClean="0"/>
              <a:t>‹#›</a:t>
            </a:fld>
            <a:endParaRPr lang="en-GB"/>
          </a:p>
        </p:txBody>
      </p:sp>
    </p:spTree>
    <p:extLst>
      <p:ext uri="{BB962C8B-B14F-4D97-AF65-F5344CB8AC3E}">
        <p14:creationId xmlns:p14="http://schemas.microsoft.com/office/powerpoint/2010/main" val="23781255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8B3FAC-76A5-4308-811E-6DCD9B9C9FDC}"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78CA1B-52F7-455B-A44F-046CF982BA1C}" type="slidenum">
              <a:rPr lang="en-GB" smtClean="0"/>
              <a:t>‹#›</a:t>
            </a:fld>
            <a:endParaRPr lang="en-GB"/>
          </a:p>
        </p:txBody>
      </p:sp>
    </p:spTree>
    <p:extLst>
      <p:ext uri="{BB962C8B-B14F-4D97-AF65-F5344CB8AC3E}">
        <p14:creationId xmlns:p14="http://schemas.microsoft.com/office/powerpoint/2010/main" val="16903999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C8B3FAC-76A5-4308-811E-6DCD9B9C9FDC}" type="datetimeFigureOut">
              <a:rPr lang="en-GB" smtClean="0"/>
              <a:t>05/11/2025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D78CA1B-52F7-455B-A44F-046CF982BA1C}" type="slidenum">
              <a:rPr lang="en-GB" smtClean="0"/>
              <a:t>‹#›</a:t>
            </a:fld>
            <a:endParaRPr lang="en-GB"/>
          </a:p>
        </p:txBody>
      </p:sp>
    </p:spTree>
    <p:extLst>
      <p:ext uri="{BB962C8B-B14F-4D97-AF65-F5344CB8AC3E}">
        <p14:creationId xmlns:p14="http://schemas.microsoft.com/office/powerpoint/2010/main" val="706794063"/>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 id="2147483790" r:id="rId12"/>
    <p:sldLayoutId id="2147483791" r:id="rId13"/>
    <p:sldLayoutId id="2147483792" r:id="rId14"/>
    <p:sldLayoutId id="2147483793" r:id="rId15"/>
    <p:sldLayoutId id="214748379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s://vi.wikipedia.org/wiki/HIV/AIDS"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8" Type="http://schemas.openxmlformats.org/officeDocument/2006/relationships/hyperlink" Target="https://www.kingsfund.org.uk/insight-and-analysis/reports/better-services-people-long-term-conditions" TargetMode="External"/><Relationship Id="rId13" Type="http://schemas.openxmlformats.org/officeDocument/2006/relationships/hyperlink" Target="https://www.nice.org.uk/guidance/ng33" TargetMode="External"/><Relationship Id="rId3" Type="http://schemas.openxmlformats.org/officeDocument/2006/relationships/hyperlink" Target="https://www.aidsmap.com/about-hiv/kaposis-sarcoma" TargetMode="External"/><Relationship Id="rId7" Type="http://schemas.openxmlformats.org/officeDocument/2006/relationships/hyperlink" Target="https://www.bhiva.org/standards-of-care-2024" TargetMode="External"/><Relationship Id="rId12" Type="http://schemas.openxmlformats.org/officeDocument/2006/relationships/hyperlink" Target="https://www.nat.org.uk/" TargetMode="External"/><Relationship Id="rId2" Type="http://schemas.openxmlformats.org/officeDocument/2006/relationships/hyperlink" Target="https://www.aidsmap.com/" TargetMode="External"/><Relationship Id="rId1" Type="http://schemas.openxmlformats.org/officeDocument/2006/relationships/slideLayout" Target="../slideLayouts/slideLayout7.xml"/><Relationship Id="rId6" Type="http://schemas.openxmlformats.org/officeDocument/2006/relationships/hyperlink" Target="https://www.kingsfund.org.uk/insight-and-analysis/blogs/tackling-hiv-stigma" TargetMode="External"/><Relationship Id="rId11" Type="http://schemas.openxmlformats.org/officeDocument/2006/relationships/hyperlink" Target="https://geekymedics.com/human-immunodeficiency-virus-hiv/" TargetMode="External"/><Relationship Id="rId5" Type="http://schemas.openxmlformats.org/officeDocument/2006/relationships/hyperlink" Target="https://www.kingsfund.org.uk/insight-and-analysis/reports/future-hiv-services-England" TargetMode="External"/><Relationship Id="rId10" Type="http://schemas.openxmlformats.org/officeDocument/2006/relationships/hyperlink" Target="https://qi.elft.nhs.uk/resource/a-co-production-model-five-values-and-seven-steps-to-make-this-happen-in-reality" TargetMode="External"/><Relationship Id="rId4" Type="http://schemas.openxmlformats.org/officeDocument/2006/relationships/hyperlink" Target="https://www.bhiva.org/clinical-guideline/prep-guidelines" TargetMode="External"/><Relationship Id="rId9" Type="http://schemas.openxmlformats.org/officeDocument/2006/relationships/hyperlink" Target="https://www.gov.uk/government/publications/towards-zero-the-hiv-action-plan-for-england-2022-to-2025"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www.gov.uk/government/publications/tuberculosis-hiv-co-infection" TargetMode="External"/><Relationship Id="rId3" Type="http://schemas.openxmlformats.org/officeDocument/2006/relationships/hyperlink" Target="https://www.nice.org.uk/guidance/ng60" TargetMode="External"/><Relationship Id="rId7" Type="http://schemas.openxmlformats.org/officeDocument/2006/relationships/hyperlink" Target="https://www.aidsmap.com/about-hiv/kaposis-sarcoma-and-hiv" TargetMode="External"/><Relationship Id="rId12" Type="http://schemas.openxmlformats.org/officeDocument/2006/relationships/hyperlink" Target="https://www.library.ucsb.edu/special-collections/collections/university-archives"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hyperlink" Target="https://clinicalinfo.hiv.gov/en/guidelines/hiv-clinical-guideli" TargetMode="External"/><Relationship Id="rId11" Type="http://schemas.openxmlformats.org/officeDocument/2006/relationships/hyperlink" Target="https://www.unaids.org/en/resources/fact-sheet" TargetMode="External"/><Relationship Id="rId5" Type="http://schemas.openxmlformats.org/officeDocument/2006/relationships/hyperlink" Target="https://www.guidelinecentral.com/guideline/4937670/" TargetMode="External"/><Relationship Id="rId10" Type="http://schemas.openxmlformats.org/officeDocument/2006/relationships/hyperlink" Target="https://www.gov.uk/guidance/reference-management-ukhsa-knowledge-and-library-services" TargetMode="External"/><Relationship Id="rId4" Type="http://schemas.openxmlformats.org/officeDocument/2006/relationships/hyperlink" Target="https://www.nhsinform.scot/illnesses-and-conditions/immune" TargetMode="External"/><Relationship Id="rId9" Type="http://schemas.openxmlformats.org/officeDocument/2006/relationships/hyperlink" Target="https://www.rcpath.org/"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global.oup.com/academic/product/hiv-and-aids-a-very-short-introduction-9780198727491" TargetMode="External"/><Relationship Id="rId2" Type="http://schemas.openxmlformats.org/officeDocument/2006/relationships/hyperlink" Target="https://www.verywellhealth.com/hiv-care-and-prevention-2025dge" TargetMode="External"/><Relationship Id="rId1" Type="http://schemas.openxmlformats.org/officeDocument/2006/relationships/slideLayout" Target="../slideLayouts/slideLayout7.xml"/><Relationship Id="rId5" Type="http://schemas.openxmlformats.org/officeDocument/2006/relationships/hyperlink" Target="https://www.who.int/news-room/fact-sheets/detail/hiv-aids" TargetMode="External"/><Relationship Id="rId4" Type="http://schemas.openxmlformats.org/officeDocument/2006/relationships/hyperlink" Target="https://www.who.int/news-room/fact-sheets/detail/tuberculo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3B06B5B-12C1-19B7-1B4D-A64319CC8BD5}"/>
              </a:ext>
            </a:extLst>
          </p:cNvPr>
          <p:cNvSpPr txBox="1"/>
          <p:nvPr/>
        </p:nvSpPr>
        <p:spPr>
          <a:xfrm>
            <a:off x="211015" y="640992"/>
            <a:ext cx="5046785" cy="6401753"/>
          </a:xfrm>
          <a:prstGeom prst="rect">
            <a:avLst/>
          </a:prstGeom>
          <a:noFill/>
        </p:spPr>
        <p:txBody>
          <a:bodyPr wrap="square">
            <a:spAutoFit/>
          </a:bodyPr>
          <a:lstStyle/>
          <a:p>
            <a:r>
              <a:rPr lang="en-GB" sz="2400" dirty="0">
                <a:effectLst/>
                <a:latin typeface="Arial" panose="020B0604020202020204" pitchFamily="34" charset="0"/>
                <a:ea typeface="Times New Roman" panose="02020603050405020304" pitchFamily="18" charset="0"/>
                <a:cs typeface="Arial" panose="020B0604020202020204" pitchFamily="34" charset="0"/>
              </a:rPr>
              <a:t>Student name: Rosena lucy</a:t>
            </a:r>
          </a:p>
          <a:p>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r>
              <a:rPr lang="en-GB" sz="2400" dirty="0">
                <a:latin typeface="Arial" panose="020B0604020202020204" pitchFamily="34" charset="0"/>
                <a:ea typeface="Times New Roman" panose="02020603050405020304" pitchFamily="18" charset="0"/>
                <a:cs typeface="Arial" panose="020B0604020202020204" pitchFamily="34" charset="0"/>
              </a:rPr>
              <a:t>Student  ID: 2210256</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r>
              <a:rPr lang="en-GB" sz="2400" dirty="0">
                <a:latin typeface="Arial" panose="020B0604020202020204" pitchFamily="34" charset="0"/>
                <a:cs typeface="Arial" panose="020B0604020202020204" pitchFamily="34" charset="0"/>
              </a:rPr>
              <a:t>Programme: MSc Public Health 				and Social Care 		    			in Practice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Module:	 Community Care,  				Management of Long- 			Term Conditions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Module code: LCHS7003</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Lecturer: 	Dr Aishat </a:t>
            </a:r>
            <a:r>
              <a:rPr lang="en-GB" sz="2400" dirty="0" err="1">
                <a:latin typeface="Arial" panose="020B0604020202020204" pitchFamily="34" charset="0"/>
                <a:cs typeface="Arial" panose="020B0604020202020204" pitchFamily="34" charset="0"/>
              </a:rPr>
              <a:t>Bakre</a:t>
            </a:r>
            <a:endParaRPr lang="en-GB" sz="2400" dirty="0">
              <a:latin typeface="Arial" panose="020B0604020202020204" pitchFamily="34" charset="0"/>
              <a:cs typeface="Arial" panose="020B0604020202020204" pitchFamily="34" charset="0"/>
            </a:endParaRPr>
          </a:p>
          <a:p>
            <a:endParaRPr lang="en-GB" dirty="0"/>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395FD119-6595-4370-175F-A70B0DDB93F9}"/>
              </a:ext>
            </a:extLst>
          </p:cNvPr>
          <p:cNvPicPr>
            <a:picLocks noChangeAspect="1"/>
          </p:cNvPicPr>
          <p:nvPr/>
        </p:nvPicPr>
        <p:blipFill>
          <a:blip r:embed="rId3"/>
          <a:stretch>
            <a:fillRect/>
          </a:stretch>
        </p:blipFill>
        <p:spPr>
          <a:xfrm>
            <a:off x="5582092" y="0"/>
            <a:ext cx="6609907" cy="6857999"/>
          </a:xfrm>
          <a:prstGeom prst="rect">
            <a:avLst/>
          </a:prstGeom>
        </p:spPr>
      </p:pic>
    </p:spTree>
    <p:extLst>
      <p:ext uri="{BB962C8B-B14F-4D97-AF65-F5344CB8AC3E}">
        <p14:creationId xmlns:p14="http://schemas.microsoft.com/office/powerpoint/2010/main" val="199490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D6E3D-F2CC-BAAE-7302-E1BBE7588AC3}"/>
              </a:ext>
            </a:extLst>
          </p:cNvPr>
          <p:cNvSpPr>
            <a:spLocks noGrp="1"/>
          </p:cNvSpPr>
          <p:nvPr>
            <p:ph type="title"/>
          </p:nvPr>
        </p:nvSpPr>
        <p:spPr>
          <a:xfrm>
            <a:off x="677333" y="166256"/>
            <a:ext cx="9775921" cy="1007916"/>
          </a:xfrm>
        </p:spPr>
        <p:txBody>
          <a:bodyPr>
            <a:normAutofit fontScale="90000"/>
          </a:bodyPr>
          <a:lstStyle/>
          <a:p>
            <a:r>
              <a:rPr lang="en-US" b="1" dirty="0">
                <a:solidFill>
                  <a:schemeClr val="accent2"/>
                </a:solidFill>
                <a:latin typeface="Arial" panose="020B0604020202020204" pitchFamily="34" charset="0"/>
                <a:cs typeface="Arial" panose="020B0604020202020204" pitchFamily="34" charset="0"/>
              </a:rPr>
              <a:t>Definition of Long-Term Condition: HIV/AIDS</a:t>
            </a:r>
            <a:br>
              <a:rPr lang="en-US" b="1" dirty="0">
                <a:solidFill>
                  <a:schemeClr val="accent2"/>
                </a:solidFill>
                <a:latin typeface="Arial" panose="020B0604020202020204" pitchFamily="34" charset="0"/>
                <a:cs typeface="Arial" panose="020B0604020202020204" pitchFamily="34" charset="0"/>
              </a:rPr>
            </a:br>
            <a:endParaRPr lang="en-GB" dirty="0"/>
          </a:p>
        </p:txBody>
      </p:sp>
      <p:sp>
        <p:nvSpPr>
          <p:cNvPr id="4" name="TextBox 3">
            <a:extLst>
              <a:ext uri="{FF2B5EF4-FFF2-40B4-BE49-F238E27FC236}">
                <a16:creationId xmlns:a16="http://schemas.microsoft.com/office/drawing/2014/main" id="{88DD2783-DEC9-236C-A355-3555C96F8DE6}"/>
              </a:ext>
            </a:extLst>
          </p:cNvPr>
          <p:cNvSpPr txBox="1"/>
          <p:nvPr/>
        </p:nvSpPr>
        <p:spPr>
          <a:xfrm>
            <a:off x="0" y="1174172"/>
            <a:ext cx="12192000" cy="6417141"/>
          </a:xfrm>
          <a:prstGeom prst="rect">
            <a:avLst/>
          </a:prstGeom>
          <a:noFill/>
        </p:spPr>
        <p:txBody>
          <a:bodyPr wrap="square">
            <a:spAutoFit/>
          </a:bodyPr>
          <a:lstStyle/>
          <a:p>
            <a:pPr marL="342900" indent="-342900">
              <a:lnSpc>
                <a:spcPct val="150000"/>
              </a:lnSpc>
              <a:buFont typeface="Wingdings" panose="05000000000000000000" pitchFamily="2" charset="2"/>
              <a:buChar char="Ø"/>
            </a:pPr>
            <a:r>
              <a:rPr lang="en-US" b="1" dirty="0">
                <a:latin typeface="Arial" panose="020B0604020202020204" pitchFamily="34" charset="0"/>
                <a:cs typeface="Arial" panose="020B0604020202020204" pitchFamily="34" charset="0"/>
              </a:rPr>
              <a:t>HIV</a:t>
            </a:r>
            <a:r>
              <a:rPr lang="en-US" dirty="0">
                <a:latin typeface="Arial" panose="020B0604020202020204" pitchFamily="34" charset="0"/>
                <a:cs typeface="Arial" panose="020B0604020202020204" pitchFamily="34" charset="0"/>
              </a:rPr>
              <a:t> (Human Immunodeficiency Virus) is a virus that attacks the body’s immune system, specifically targeting CD4(C: Cluster D: Differentiation 4: Molecular marker 4 number), also known as T-helper cells which are a type of white blood cell essential for fighting infections. These cells play a critical role in coordinating the immune response, and their depletion severely compromises the body’s ability to defend against disease (World Health Organization, 2023).</a:t>
            </a:r>
          </a:p>
          <a:p>
            <a:pPr marL="342900" indent="-342900">
              <a:lnSpc>
                <a:spcPct val="150000"/>
              </a:lnSpc>
              <a:buFont typeface="Wingdings" panose="05000000000000000000" pitchFamily="2" charset="2"/>
              <a:buChar char="Ø"/>
            </a:pPr>
            <a:endParaRPr lang="en-US" dirty="0">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Ø"/>
            </a:pPr>
            <a:r>
              <a:rPr lang="en-US" b="1" dirty="0">
                <a:latin typeface="Arial" panose="020B0604020202020204" pitchFamily="34" charset="0"/>
                <a:cs typeface="Arial" panose="020B0604020202020204" pitchFamily="34" charset="0"/>
              </a:rPr>
              <a:t>AIDS</a:t>
            </a:r>
            <a:r>
              <a:rPr lang="en-US" dirty="0">
                <a:latin typeface="Arial" panose="020B0604020202020204" pitchFamily="34" charset="0"/>
                <a:cs typeface="Arial" panose="020B0604020202020204" pitchFamily="34" charset="0"/>
              </a:rPr>
              <a:t> (Acquired Immunodeficiency Syndrome) is the most advanced stage of HIV infection (National Institutes of Health, 2025)</a:t>
            </a:r>
          </a:p>
          <a:p>
            <a:pPr>
              <a:lnSpc>
                <a:spcPct val="150000"/>
              </a:lnSpc>
            </a:pPr>
            <a:endParaRPr lang="en-US" dirty="0">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It is diagnosed when the immune system becomes severely compromised, typically indicated by a CD4 count below 200 cells/mm³ (WHO, 2023). </a:t>
            </a:r>
          </a:p>
          <a:p>
            <a:pPr>
              <a:lnSpc>
                <a:spcPct val="150000"/>
              </a:lnSpc>
            </a:pPr>
            <a:endParaRPr lang="en-US" dirty="0">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There is currently</a:t>
            </a:r>
            <a:r>
              <a:rPr lang="en-US" dirty="0">
                <a:solidFill>
                  <a:srgbClr val="FF0000"/>
                </a:solidFill>
                <a:latin typeface="Arial" panose="020B0604020202020204" pitchFamily="34" charset="0"/>
                <a:cs typeface="Arial" panose="020B0604020202020204" pitchFamily="34" charset="0"/>
              </a:rPr>
              <a:t> NO </a:t>
            </a:r>
            <a:r>
              <a:rPr lang="en-US" dirty="0">
                <a:latin typeface="Arial" panose="020B0604020202020204" pitchFamily="34" charset="0"/>
                <a:cs typeface="Arial" panose="020B0604020202020204" pitchFamily="34" charset="0"/>
              </a:rPr>
              <a:t>cure, but with treatment most people with HIV can live a long and healthy life  (NHS, 2023).</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98249AFE-CE74-E104-9DD2-C400F930C95D}"/>
              </a:ext>
            </a:extLst>
          </p:cNvPr>
          <p:cNvSpPr txBox="1"/>
          <p:nvPr/>
        </p:nvSpPr>
        <p:spPr>
          <a:xfrm>
            <a:off x="10079181" y="6419612"/>
            <a:ext cx="1542547" cy="369332"/>
          </a:xfrm>
          <a:prstGeom prst="rect">
            <a:avLst/>
          </a:prstGeom>
          <a:noFill/>
        </p:spPr>
        <p:txBody>
          <a:bodyPr wrap="square">
            <a:spAutoFit/>
          </a:bodyPr>
          <a:lstStyle/>
          <a:p>
            <a:r>
              <a:rPr lang="en-GB" dirty="0"/>
              <a:t>(UCSB,1944 ) </a:t>
            </a:r>
          </a:p>
        </p:txBody>
      </p:sp>
    </p:spTree>
    <p:extLst>
      <p:ext uri="{BB962C8B-B14F-4D97-AF65-F5344CB8AC3E}">
        <p14:creationId xmlns:p14="http://schemas.microsoft.com/office/powerpoint/2010/main" val="1693814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11AA0-94A1-B976-5BF7-8903FB9FCC8E}"/>
              </a:ext>
            </a:extLst>
          </p:cNvPr>
          <p:cNvSpPr>
            <a:spLocks noGrp="1"/>
          </p:cNvSpPr>
          <p:nvPr>
            <p:ph type="title"/>
          </p:nvPr>
        </p:nvSpPr>
        <p:spPr>
          <a:xfrm>
            <a:off x="1246908" y="197427"/>
            <a:ext cx="8027093" cy="1205346"/>
          </a:xfrm>
        </p:spPr>
        <p:txBody>
          <a:bodyPr>
            <a:normAutofit/>
          </a:bodyPr>
          <a:lstStyle/>
          <a:p>
            <a:r>
              <a:rPr lang="en-US" dirty="0">
                <a:latin typeface="Arial" panose="020B0604020202020204" pitchFamily="34" charset="0"/>
                <a:cs typeface="Arial" panose="020B0604020202020204" pitchFamily="34" charset="0"/>
              </a:rPr>
              <a:t>				Symptoms </a:t>
            </a:r>
            <a:endParaRPr lang="en-GB" dirty="0"/>
          </a:p>
        </p:txBody>
      </p:sp>
      <p:sp>
        <p:nvSpPr>
          <p:cNvPr id="4" name="TextBox 3">
            <a:extLst>
              <a:ext uri="{FF2B5EF4-FFF2-40B4-BE49-F238E27FC236}">
                <a16:creationId xmlns:a16="http://schemas.microsoft.com/office/drawing/2014/main" id="{4DA4223A-5EB1-5556-416C-520702A70844}"/>
              </a:ext>
            </a:extLst>
          </p:cNvPr>
          <p:cNvSpPr txBox="1"/>
          <p:nvPr/>
        </p:nvSpPr>
        <p:spPr>
          <a:xfrm>
            <a:off x="748145" y="1059873"/>
            <a:ext cx="11149445" cy="5359946"/>
          </a:xfrm>
          <a:prstGeom prst="rect">
            <a:avLst/>
          </a:prstGeom>
          <a:noFill/>
        </p:spPr>
        <p:txBody>
          <a:bodyPr wrap="square">
            <a:spAutoFit/>
          </a:bodyPr>
          <a:lstStyle/>
          <a:p>
            <a:pPr>
              <a:lnSpc>
                <a:spcPct val="150000"/>
              </a:lnSpc>
              <a:spcAft>
                <a:spcPts val="600"/>
              </a:spcAft>
            </a:pPr>
            <a:r>
              <a:rPr lang="en-US" sz="2400" dirty="0">
                <a:latin typeface="Arial" panose="020B0604020202020204" pitchFamily="34" charset="0"/>
                <a:cs typeface="Arial" panose="020B0604020202020204" pitchFamily="34" charset="0"/>
              </a:rPr>
              <a:t>This vary from person to person.</a:t>
            </a:r>
          </a:p>
          <a:p>
            <a:pPr marL="57150">
              <a:lnSpc>
                <a:spcPct val="150000"/>
              </a:lnSpc>
              <a:spcAft>
                <a:spcPts val="600"/>
              </a:spcAft>
            </a:pPr>
            <a:r>
              <a:rPr lang="en-US" sz="2400" dirty="0">
                <a:latin typeface="Arial" panose="020B0604020202020204" pitchFamily="34" charset="0"/>
                <a:cs typeface="Arial" panose="020B0604020202020204" pitchFamily="34" charset="0"/>
              </a:rPr>
              <a:t>Around 2 to 6 weeks after infection, some may experience a flu-like illness, including: </a:t>
            </a:r>
          </a:p>
          <a:p>
            <a:pPr marL="400050" indent="-342900">
              <a:lnSpc>
                <a:spcPct val="150000"/>
              </a:lnSpc>
              <a:spcAft>
                <a:spcPts val="600"/>
              </a:spcAft>
              <a:buFont typeface="Wingdings" panose="05000000000000000000" pitchFamily="2" charset="2"/>
              <a:buChar char="Ø"/>
            </a:pPr>
            <a:r>
              <a:rPr lang="en-US" sz="2400" dirty="0">
                <a:latin typeface="Arial" panose="020B0604020202020204" pitchFamily="34" charset="0"/>
                <a:cs typeface="Arial" panose="020B0604020202020204" pitchFamily="34" charset="0"/>
              </a:rPr>
              <a:t>Sore throat, High temperature, Swollen glands, Muscle aches, redness and Skin rash (NHS Inform, 2025)</a:t>
            </a:r>
          </a:p>
          <a:p>
            <a:pPr marL="400050" indent="-342900">
              <a:lnSpc>
                <a:spcPct val="150000"/>
              </a:lnSpc>
              <a:spcAft>
                <a:spcPts val="600"/>
              </a:spcAft>
              <a:buFont typeface="Wingdings" panose="05000000000000000000" pitchFamily="2" charset="2"/>
              <a:buChar char="Ø"/>
            </a:pPr>
            <a:r>
              <a:rPr lang="en-US" sz="2400" dirty="0">
                <a:latin typeface="Arial" panose="020B0604020202020204" pitchFamily="34" charset="0"/>
                <a:cs typeface="Arial" panose="020B0604020202020204" pitchFamily="34" charset="0"/>
              </a:rPr>
              <a:t>These symptoms are non-specific and can resemble other common conditions.</a:t>
            </a:r>
          </a:p>
          <a:p>
            <a:pPr marL="171450" indent="-342900">
              <a:lnSpc>
                <a:spcPct val="150000"/>
              </a:lnSpc>
              <a:spcAft>
                <a:spcPts val="600"/>
              </a:spcAft>
              <a:buFont typeface="Wingdings" panose="05000000000000000000" pitchFamily="2" charset="2"/>
              <a:buChar char="Ø"/>
            </a:pPr>
            <a:r>
              <a:rPr lang="en-US" sz="2400" dirty="0">
                <a:latin typeface="Arial" panose="020B0604020202020204" pitchFamily="34" charset="0"/>
                <a:cs typeface="Arial" panose="020B0604020202020204" pitchFamily="34" charset="0"/>
              </a:rPr>
              <a:t>Many people may have </a:t>
            </a:r>
            <a:r>
              <a:rPr lang="en-US" sz="2400" dirty="0">
                <a:solidFill>
                  <a:srgbClr val="FF0000"/>
                </a:solidFill>
                <a:latin typeface="Arial" panose="020B0604020202020204" pitchFamily="34" charset="0"/>
                <a:cs typeface="Arial" panose="020B0604020202020204" pitchFamily="34" charset="0"/>
              </a:rPr>
              <a:t>NO</a:t>
            </a:r>
            <a:r>
              <a:rPr lang="en-US" sz="2400" dirty="0">
                <a:latin typeface="Arial" panose="020B0604020202020204" pitchFamily="34" charset="0"/>
                <a:cs typeface="Arial" panose="020B0604020202020204" pitchFamily="34" charset="0"/>
              </a:rPr>
              <a:t> symptoms for years, making HIV difficult to detect        without testing </a:t>
            </a:r>
            <a:r>
              <a:rPr lang="en-GB" sz="2400" dirty="0">
                <a:latin typeface="Arial" panose="020B0604020202020204" pitchFamily="34" charset="0"/>
                <a:cs typeface="Arial" panose="020B0604020202020204" pitchFamily="34" charset="0"/>
              </a:rPr>
              <a:t>(NHS Inform, 2025)</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8551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0F6FDE-2192-C809-7667-7ECD7DB3CCDE}"/>
              </a:ext>
            </a:extLst>
          </p:cNvPr>
          <p:cNvSpPr txBox="1"/>
          <p:nvPr/>
        </p:nvSpPr>
        <p:spPr>
          <a:xfrm>
            <a:off x="0" y="0"/>
            <a:ext cx="12192000" cy="7109639"/>
          </a:xfrm>
          <a:prstGeom prst="rect">
            <a:avLst/>
          </a:prstGeom>
          <a:noFill/>
        </p:spPr>
        <p:txBody>
          <a:bodyPr wrap="square">
            <a:spAutoFit/>
          </a:bodyPr>
          <a:lstStyle/>
          <a:p>
            <a:r>
              <a:rPr lang="en-US" sz="2400" dirty="0"/>
              <a:t>				</a:t>
            </a:r>
            <a:r>
              <a:rPr lang="en-US" sz="24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Causes and aetiology of HIV</a:t>
            </a:r>
          </a:p>
          <a:p>
            <a:endParaRPr lang="en-US" sz="2400" b="1" dirty="0">
              <a:solidFill>
                <a:srgbClr val="C00000"/>
              </a:solidFill>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Two types exist:</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HIV-1 – most common globally</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HIV-2 – less transmissible, mainly in West Africa</a:t>
            </a:r>
          </a:p>
          <a:p>
            <a:pPr marL="342900" indent="-3429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Origin:</a:t>
            </a:r>
          </a:p>
          <a:p>
            <a:pPr marL="342900" indent="-342900">
              <a:buFont typeface="Wingdings" panose="05000000000000000000" pitchFamily="2" charset="2"/>
              <a:buChar char="Ø"/>
            </a:pPr>
            <a:r>
              <a:rPr lang="en-US" sz="2000" dirty="0">
                <a:latin typeface="Arial" panose="020B0604020202020204" pitchFamily="34" charset="0"/>
                <a:cs typeface="Arial" panose="020B0604020202020204" pitchFamily="34" charset="0"/>
              </a:rPr>
              <a:t>Evolved from simian immunodeficiency viruses (SIV) in chimpanzees and sooty mangabeys, likely</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 transmitted to humans through blood exposure during hunting (WHO, 2025).</a:t>
            </a:r>
          </a:p>
          <a:p>
            <a:pPr marL="342900" indent="-3429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Transmission routes:</a:t>
            </a:r>
          </a:p>
          <a:p>
            <a:endParaRPr lang="en-US" sz="2000" b="1"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US" sz="2000" dirty="0">
                <a:latin typeface="Arial" panose="020B0604020202020204" pitchFamily="34" charset="0"/>
                <a:cs typeface="Arial" panose="020B0604020202020204" pitchFamily="34" charset="0"/>
              </a:rPr>
              <a:t>Unprotected sex</a:t>
            </a:r>
          </a:p>
          <a:p>
            <a:pPr marL="342900" indent="-342900">
              <a:buFont typeface="Wingdings" panose="05000000000000000000" pitchFamily="2" charset="2"/>
              <a:buChar char="Ø"/>
            </a:pPr>
            <a:r>
              <a:rPr lang="en-US" sz="2000" dirty="0">
                <a:latin typeface="Arial" panose="020B0604020202020204" pitchFamily="34" charset="0"/>
                <a:cs typeface="Arial" panose="020B0604020202020204" pitchFamily="34" charset="0"/>
              </a:rPr>
              <a:t>Sharing needles</a:t>
            </a:r>
          </a:p>
          <a:p>
            <a:pPr marL="342900" indent="-342900">
              <a:buFont typeface="Wingdings" panose="05000000000000000000" pitchFamily="2" charset="2"/>
              <a:buChar char="Ø"/>
            </a:pPr>
            <a:r>
              <a:rPr lang="en-US" sz="2000" dirty="0">
                <a:latin typeface="Arial" panose="020B0604020202020204" pitchFamily="34" charset="0"/>
                <a:cs typeface="Arial" panose="020B0604020202020204" pitchFamily="34" charset="0"/>
              </a:rPr>
              <a:t>Blood transfusions (rare in screened systems)</a:t>
            </a:r>
          </a:p>
          <a:p>
            <a:pPr marL="342900" indent="-342900">
              <a:buFont typeface="Wingdings" panose="05000000000000000000" pitchFamily="2" charset="2"/>
              <a:buChar char="Ø"/>
            </a:pPr>
            <a:r>
              <a:rPr lang="en-US" sz="2000" dirty="0">
                <a:latin typeface="Arial" panose="020B0604020202020204" pitchFamily="34" charset="0"/>
                <a:cs typeface="Arial" panose="020B0604020202020204" pitchFamily="34" charset="0"/>
              </a:rPr>
              <a:t>Mother-to-child during pregnancy, birth, or breastfeeding</a:t>
            </a:r>
          </a:p>
          <a:p>
            <a:pPr marL="342900" indent="-342900">
              <a:buFont typeface="Wingdings" panose="05000000000000000000" pitchFamily="2" charset="2"/>
              <a:buChar char="Ø"/>
            </a:pPr>
            <a:r>
              <a:rPr lang="en-US" sz="2000" dirty="0">
                <a:solidFill>
                  <a:srgbClr val="FF0000"/>
                </a:solidFill>
                <a:latin typeface="Arial" panose="020B0604020202020204" pitchFamily="34" charset="0"/>
                <a:cs typeface="Arial" panose="020B0604020202020204" pitchFamily="34" charset="0"/>
              </a:rPr>
              <a:t>NOT</a:t>
            </a:r>
            <a:r>
              <a:rPr lang="en-US" sz="2000" dirty="0">
                <a:latin typeface="Arial" panose="020B0604020202020204" pitchFamily="34" charset="0"/>
                <a:cs typeface="Arial" panose="020B0604020202020204" pitchFamily="34" charset="0"/>
              </a:rPr>
              <a:t> transmitted through saliva, sweat, tears, or casual contact (NHS, 2025).</a:t>
            </a:r>
          </a:p>
          <a:p>
            <a:r>
              <a:rPr lang="en-US" sz="2400"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 		(Medical News Today, 2025).</a:t>
            </a:r>
          </a:p>
          <a:p>
            <a:pPr marL="285750" indent="-285750">
              <a:buFont typeface="Courier New" panose="02070309020205020404" pitchFamily="49" charset="0"/>
              <a:buChar char="o"/>
            </a:pPr>
            <a:endParaRPr lang="en-US" sz="2400" dirty="0"/>
          </a:p>
        </p:txBody>
      </p:sp>
      <p:pic>
        <p:nvPicPr>
          <p:cNvPr id="6" name="Picture 5">
            <a:extLst>
              <a:ext uri="{FF2B5EF4-FFF2-40B4-BE49-F238E27FC236}">
                <a16:creationId xmlns:a16="http://schemas.microsoft.com/office/drawing/2014/main" id="{E0647C9A-8EB9-5DC8-BA61-E76F5EC23A31}"/>
              </a:ext>
            </a:extLst>
          </p:cNvPr>
          <p:cNvPicPr>
            <a:picLocks noChangeAspect="1"/>
          </p:cNvPicPr>
          <p:nvPr/>
        </p:nvPicPr>
        <p:blipFill>
          <a:blip r:embed="rId2"/>
          <a:stretch>
            <a:fillRect/>
          </a:stretch>
        </p:blipFill>
        <p:spPr>
          <a:xfrm>
            <a:off x="7314483" y="0"/>
            <a:ext cx="2049516" cy="2416543"/>
          </a:xfrm>
          <a:prstGeom prst="rect">
            <a:avLst/>
          </a:prstGeom>
          <a:blipFill dpi="0"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a:stretch>
          </a:blipFill>
        </p:spPr>
      </p:pic>
    </p:spTree>
    <p:extLst>
      <p:ext uri="{BB962C8B-B14F-4D97-AF65-F5344CB8AC3E}">
        <p14:creationId xmlns:p14="http://schemas.microsoft.com/office/powerpoint/2010/main" val="569213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67746-E909-B5D4-8586-7F14DFF97310}"/>
              </a:ext>
            </a:extLst>
          </p:cNvPr>
          <p:cNvSpPr>
            <a:spLocks noGrp="1"/>
          </p:cNvSpPr>
          <p:nvPr>
            <p:ph type="title"/>
          </p:nvPr>
        </p:nvSpPr>
        <p:spPr>
          <a:xfrm>
            <a:off x="677334" y="609600"/>
            <a:ext cx="8596668" cy="741218"/>
          </a:xfrm>
        </p:spPr>
        <p:txBody>
          <a:bodyPr>
            <a:normAutofit fontScale="90000"/>
          </a:bodyPr>
          <a:lstStyle/>
          <a:p>
            <a:r>
              <a:rPr lang="en-GB" sz="3100" dirty="0">
                <a:latin typeface="Arial" panose="020B0604020202020204" pitchFamily="34" charset="0"/>
                <a:cs typeface="Arial" panose="020B0604020202020204" pitchFamily="34" charset="0"/>
              </a:rPr>
              <a:t>UK HIV/AIDS Prevalent Summary (2024–2025)</a:t>
            </a:r>
            <a:br>
              <a:rPr lang="en-GB" dirty="0"/>
            </a:br>
            <a:endParaRPr lang="en-GB" dirty="0"/>
          </a:p>
        </p:txBody>
      </p:sp>
      <p:sp>
        <p:nvSpPr>
          <p:cNvPr id="4" name="TextBox 3">
            <a:extLst>
              <a:ext uri="{FF2B5EF4-FFF2-40B4-BE49-F238E27FC236}">
                <a16:creationId xmlns:a16="http://schemas.microsoft.com/office/drawing/2014/main" id="{551B6886-699E-194A-5FEC-93094CBEC1E5}"/>
              </a:ext>
            </a:extLst>
          </p:cNvPr>
          <p:cNvSpPr txBox="1"/>
          <p:nvPr/>
        </p:nvSpPr>
        <p:spPr>
          <a:xfrm>
            <a:off x="0" y="1278082"/>
            <a:ext cx="12115800" cy="5563831"/>
          </a:xfrm>
          <a:prstGeom prst="rect">
            <a:avLst/>
          </a:prstGeom>
          <a:noFill/>
        </p:spPr>
        <p:txBody>
          <a:bodyPr wrap="square">
            <a:spAutoFit/>
          </a:bodyPr>
          <a:lstStyle/>
          <a:p>
            <a:pPr marL="342900" indent="-342900">
              <a:lnSpc>
                <a:spcPct val="150000"/>
              </a:lnSpc>
              <a:buFont typeface="Wingdings" panose="05000000000000000000" pitchFamily="2" charset="2"/>
              <a:buChar char="Ø"/>
            </a:pPr>
            <a:r>
              <a:rPr lang="en-US" sz="2400" dirty="0">
                <a:latin typeface="Arial" panose="020B0604020202020204" pitchFamily="34" charset="0"/>
                <a:cs typeface="Arial" panose="020B0604020202020204" pitchFamily="34" charset="0"/>
              </a:rPr>
              <a:t>According to the UK Health Security Agency (UKHSA, 2025) an estimated 94,000 individuals are currently living with HIV in the United Kingdom. </a:t>
            </a:r>
          </a:p>
          <a:p>
            <a:pPr>
              <a:lnSpc>
                <a:spcPct val="150000"/>
              </a:lnSpc>
            </a:pPr>
            <a:r>
              <a:rPr lang="en-US" sz="2400" b="1" dirty="0">
                <a:latin typeface="Arial" panose="020B0604020202020204" pitchFamily="34" charset="0"/>
                <a:cs typeface="Arial" panose="020B0604020202020204" pitchFamily="34" charset="0"/>
              </a:rPr>
              <a:t>Of these:</a:t>
            </a:r>
          </a:p>
          <a:p>
            <a:pPr marL="342900" indent="-342900">
              <a:lnSpc>
                <a:spcPct val="150000"/>
              </a:lnSpc>
              <a:buFont typeface="Wingdings" panose="05000000000000000000" pitchFamily="2" charset="2"/>
              <a:buChar char="Ø"/>
            </a:pPr>
            <a:r>
              <a:rPr lang="en-US" sz="2400" dirty="0">
                <a:latin typeface="Arial" panose="020B0604020202020204" pitchFamily="34" charset="0"/>
                <a:cs typeface="Arial" panose="020B0604020202020204" pitchFamily="34" charset="0"/>
              </a:rPr>
              <a:t>95% (~89,300 people) have received a formal diagnosis, reflecting robust national testing infrastructure and outreach.</a:t>
            </a:r>
          </a:p>
          <a:p>
            <a:pPr marL="342900" indent="-342900">
              <a:lnSpc>
                <a:spcPct val="150000"/>
              </a:lnSpc>
              <a:buFont typeface="Wingdings" panose="05000000000000000000" pitchFamily="2" charset="2"/>
              <a:buChar char="Ø"/>
            </a:pPr>
            <a:r>
              <a:rPr lang="en-US" sz="2400" dirty="0">
                <a:latin typeface="Arial" panose="020B0604020202020204" pitchFamily="34" charset="0"/>
                <a:cs typeface="Arial" panose="020B0604020202020204" pitchFamily="34" charset="0"/>
              </a:rPr>
              <a:t>99% (~88,400 people) of those diagnosed are actively receiving antiretroviral therapy (ART), indicating near-universal treatment coverage (UKHSA, 2025).</a:t>
            </a:r>
          </a:p>
          <a:p>
            <a:pPr marL="342900" indent="-342900">
              <a:lnSpc>
                <a:spcPct val="150000"/>
              </a:lnSpc>
              <a:buFont typeface="Wingdings" panose="05000000000000000000" pitchFamily="2" charset="2"/>
              <a:buChar char="Ø"/>
            </a:pPr>
            <a:r>
              <a:rPr lang="en-US" sz="2400" dirty="0">
                <a:latin typeface="Arial" panose="020B0604020202020204" pitchFamily="34" charset="0"/>
                <a:cs typeface="Arial" panose="020B0604020202020204" pitchFamily="34" charset="0"/>
              </a:rPr>
              <a:t>98% (~86,600 people) of those on treatment have achieved viral suppression, meaning their viral load is undetectable and they cannot transmit HIV sexually supporting the U=U principle (Undetectable = </a:t>
            </a:r>
            <a:r>
              <a:rPr lang="en-US" sz="2400" dirty="0" err="1">
                <a:latin typeface="Arial" panose="020B0604020202020204" pitchFamily="34" charset="0"/>
                <a:cs typeface="Arial" panose="020B0604020202020204" pitchFamily="34" charset="0"/>
              </a:rPr>
              <a:t>Untransmittable</a:t>
            </a:r>
            <a:r>
              <a:rPr lang="en-US" sz="2400" dirty="0">
                <a:latin typeface="Arial" panose="020B0604020202020204" pitchFamily="34" charset="0"/>
                <a:cs typeface="Arial" panose="020B0604020202020204" pitchFamily="34" charset="0"/>
              </a:rPr>
              <a:t>) (UKHSA, 2025).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4444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FC56D-6757-84AA-80AE-6F24EA4FF544}"/>
              </a:ext>
            </a:extLst>
          </p:cNvPr>
          <p:cNvSpPr>
            <a:spLocks noGrp="1"/>
          </p:cNvSpPr>
          <p:nvPr>
            <p:ph type="title"/>
          </p:nvPr>
        </p:nvSpPr>
        <p:spPr>
          <a:xfrm>
            <a:off x="677334" y="0"/>
            <a:ext cx="8596668" cy="415636"/>
          </a:xfrm>
        </p:spPr>
        <p:txBody>
          <a:bodyPr>
            <a:normAutofit fontScale="90000"/>
          </a:bodyPr>
          <a:lstStyle/>
          <a:p>
            <a:r>
              <a:rPr lang="en-GB" dirty="0"/>
              <a:t>UK Impact of HIV</a:t>
            </a:r>
            <a:br>
              <a:rPr lang="en-GB" dirty="0"/>
            </a:br>
            <a:endParaRPr lang="en-GB" dirty="0"/>
          </a:p>
        </p:txBody>
      </p:sp>
      <p:sp>
        <p:nvSpPr>
          <p:cNvPr id="3" name="Content Placeholder 2">
            <a:extLst>
              <a:ext uri="{FF2B5EF4-FFF2-40B4-BE49-F238E27FC236}">
                <a16:creationId xmlns:a16="http://schemas.microsoft.com/office/drawing/2014/main" id="{311921B8-69C1-1962-B81B-D996922F9032}"/>
              </a:ext>
            </a:extLst>
          </p:cNvPr>
          <p:cNvSpPr>
            <a:spLocks noGrp="1"/>
          </p:cNvSpPr>
          <p:nvPr>
            <p:ph sz="half" idx="1"/>
          </p:nvPr>
        </p:nvSpPr>
        <p:spPr>
          <a:xfrm>
            <a:off x="72736" y="529936"/>
            <a:ext cx="6774873" cy="6328064"/>
          </a:xfrm>
        </p:spPr>
        <p:txBody>
          <a:bodyPr>
            <a:noAutofit/>
          </a:bodyPr>
          <a:lstStyle/>
          <a:p>
            <a:pPr marL="0" indent="0">
              <a:buNone/>
            </a:pPr>
            <a:endParaRPr lang="en-US" b="1" dirty="0">
              <a:latin typeface="Arial" panose="020B0604020202020204" pitchFamily="34" charset="0"/>
              <a:cs typeface="Arial" panose="020B0604020202020204" pitchFamily="34" charset="0"/>
            </a:endParaRPr>
          </a:p>
          <a:p>
            <a:pPr marL="0" indent="0">
              <a:buNone/>
            </a:pPr>
            <a:r>
              <a:rPr lang="en-US" b="1" dirty="0">
                <a:latin typeface="Arial" panose="020B0604020202020204" pitchFamily="34" charset="0"/>
                <a:cs typeface="Arial" panose="020B0604020202020204" pitchFamily="34" charset="0"/>
              </a:rPr>
              <a:t>NHS annual spend:</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The NHS spends over £1 billion annually on HIV care, including antiretroviral treatment, outpatient services, and prevention programmes (Aidsmap, 2021).</a:t>
            </a:r>
          </a:p>
          <a:p>
            <a:pPr marL="0" indent="0">
              <a:buNone/>
            </a:pPr>
            <a:r>
              <a:rPr lang="en-US" b="1" dirty="0">
                <a:latin typeface="Arial" panose="020B0604020202020204" pitchFamily="34" charset="0"/>
                <a:cs typeface="Arial" panose="020B0604020202020204" pitchFamily="34" charset="0"/>
              </a:rPr>
              <a:t>Lifetime cost per diagnosis:</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The estimated lifetime cost of managing HIV in the UK ranges from £73,000 to £404,000, depending on factors such as late diagnosis, comorbidities, and treatment adherence. The £380,000 figure is a high-end estimate used in some economic modelling (Aidsmap, 2021).</a:t>
            </a:r>
          </a:p>
          <a:p>
            <a:pPr marL="0" indent="0">
              <a:buNone/>
            </a:pPr>
            <a:r>
              <a:rPr lang="en-US" b="1" dirty="0">
                <a:latin typeface="Arial" panose="020B0604020202020204" pitchFamily="34" charset="0"/>
                <a:cs typeface="Arial" panose="020B0604020202020204" pitchFamily="34" charset="0"/>
              </a:rPr>
              <a:t>Prevention strategies – </a:t>
            </a:r>
            <a:r>
              <a:rPr lang="en-US" b="1" dirty="0" err="1">
                <a:latin typeface="Arial" panose="020B0604020202020204" pitchFamily="34" charset="0"/>
                <a:cs typeface="Arial" panose="020B0604020202020204" pitchFamily="34" charset="0"/>
              </a:rPr>
              <a:t>PrEP</a:t>
            </a:r>
            <a:r>
              <a:rPr lang="en-US" b="1" dirty="0">
                <a:latin typeface="Arial" panose="020B0604020202020204" pitchFamily="34" charset="0"/>
                <a:cs typeface="Arial" panose="020B0604020202020204" pitchFamily="34" charset="0"/>
              </a:rPr>
              <a:t> (Pre-Exposure Prophylaxis</a:t>
            </a:r>
            <a:r>
              <a:rPr lang="en-US" dirty="0">
                <a:latin typeface="Arial" panose="020B0604020202020204" pitchFamily="34" charset="0"/>
                <a:cs typeface="Arial" panose="020B0604020202020204" pitchFamily="34" charset="0"/>
              </a:rPr>
              <a:t>):</a:t>
            </a:r>
          </a:p>
          <a:p>
            <a:pPr>
              <a:buFont typeface="Wingdings" panose="05000000000000000000" pitchFamily="2" charset="2"/>
              <a:buChar char="Ø"/>
            </a:pPr>
            <a:r>
              <a:rPr lang="en-US" dirty="0" err="1">
                <a:latin typeface="Arial" panose="020B0604020202020204" pitchFamily="34" charset="0"/>
                <a:cs typeface="Arial" panose="020B0604020202020204" pitchFamily="34" charset="0"/>
              </a:rPr>
              <a:t>PrEP</a:t>
            </a:r>
            <a:r>
              <a:rPr lang="en-US" dirty="0">
                <a:latin typeface="Arial" panose="020B0604020202020204" pitchFamily="34" charset="0"/>
                <a:cs typeface="Arial" panose="020B0604020202020204" pitchFamily="34" charset="0"/>
              </a:rPr>
              <a:t> is a daily or event-based medication taken before potential exposure to HIV. “Pre-exposure” refers to its use before contact, and “prophylaxis” means disease prevention. It is highly cost-effective, especially when targeted to high-risk populations, as it reduces new infections and long-term treatment costs (WHO, 2022).</a:t>
            </a:r>
            <a:endParaRPr lang="en-GB" dirty="0">
              <a:latin typeface="Arial" panose="020B0604020202020204" pitchFamily="34" charset="0"/>
              <a:cs typeface="Arial" panose="020B0604020202020204" pitchFamily="34" charset="0"/>
            </a:endParaRPr>
          </a:p>
        </p:txBody>
      </p:sp>
      <p:pic>
        <p:nvPicPr>
          <p:cNvPr id="8" name="Content Placeholder 7">
            <a:extLst>
              <a:ext uri="{FF2B5EF4-FFF2-40B4-BE49-F238E27FC236}">
                <a16:creationId xmlns:a16="http://schemas.microsoft.com/office/drawing/2014/main" id="{F2235B6F-361C-0876-17BD-2898DE8C2B3B}"/>
              </a:ext>
            </a:extLst>
          </p:cNvPr>
          <p:cNvPicPr>
            <a:picLocks noGrp="1" noChangeAspect="1"/>
          </p:cNvPicPr>
          <p:nvPr>
            <p:ph sz="half" idx="2"/>
          </p:nvPr>
        </p:nvPicPr>
        <p:blipFill>
          <a:blip r:embed="rId2"/>
          <a:stretch>
            <a:fillRect/>
          </a:stretch>
        </p:blipFill>
        <p:spPr>
          <a:xfrm>
            <a:off x="6847609" y="0"/>
            <a:ext cx="5344391" cy="6858000"/>
          </a:xfrm>
          <a:prstGeom prst="rect">
            <a:avLst/>
          </a:prstGeom>
        </p:spPr>
      </p:pic>
      <p:sp>
        <p:nvSpPr>
          <p:cNvPr id="9" name="TextBox 8">
            <a:extLst>
              <a:ext uri="{FF2B5EF4-FFF2-40B4-BE49-F238E27FC236}">
                <a16:creationId xmlns:a16="http://schemas.microsoft.com/office/drawing/2014/main" id="{32DEEA98-6A80-A845-C964-93BE9E78DEF0}"/>
              </a:ext>
            </a:extLst>
          </p:cNvPr>
          <p:cNvSpPr txBox="1"/>
          <p:nvPr/>
        </p:nvSpPr>
        <p:spPr>
          <a:xfrm>
            <a:off x="11069782" y="6386946"/>
            <a:ext cx="1326573" cy="369332"/>
          </a:xfrm>
          <a:prstGeom prst="rect">
            <a:avLst/>
          </a:prstGeom>
          <a:noFill/>
        </p:spPr>
        <p:txBody>
          <a:bodyPr wrap="square" rtlCol="0">
            <a:spAutoFit/>
          </a:bodyPr>
          <a:lstStyle/>
          <a:p>
            <a:r>
              <a:rPr lang="en-GB" dirty="0"/>
              <a:t>(            )</a:t>
            </a:r>
          </a:p>
        </p:txBody>
      </p:sp>
    </p:spTree>
    <p:extLst>
      <p:ext uri="{BB962C8B-B14F-4D97-AF65-F5344CB8AC3E}">
        <p14:creationId xmlns:p14="http://schemas.microsoft.com/office/powerpoint/2010/main" val="113386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CAB57-38B7-5A2A-81B3-E09913E14AD3}"/>
              </a:ext>
            </a:extLst>
          </p:cNvPr>
          <p:cNvSpPr>
            <a:spLocks noGrp="1"/>
          </p:cNvSpPr>
          <p:nvPr>
            <p:ph type="title"/>
          </p:nvPr>
        </p:nvSpPr>
        <p:spPr>
          <a:xfrm>
            <a:off x="677334" y="1"/>
            <a:ext cx="8596668" cy="571500"/>
          </a:xfrm>
        </p:spPr>
        <p:txBody>
          <a:bodyPr>
            <a:normAutofit fontScale="90000"/>
          </a:bodyPr>
          <a:lstStyle/>
          <a:p>
            <a:r>
              <a:rPr lang="en-GB" dirty="0">
                <a:latin typeface="Arial" panose="020B0604020202020204" pitchFamily="34" charset="0"/>
                <a:cs typeface="Arial" panose="020B0604020202020204" pitchFamily="34" charset="0"/>
              </a:rPr>
              <a:t>Global Impact of HIV </a:t>
            </a:r>
          </a:p>
        </p:txBody>
      </p:sp>
      <p:sp>
        <p:nvSpPr>
          <p:cNvPr id="3" name="Content Placeholder 2">
            <a:extLst>
              <a:ext uri="{FF2B5EF4-FFF2-40B4-BE49-F238E27FC236}">
                <a16:creationId xmlns:a16="http://schemas.microsoft.com/office/drawing/2014/main" id="{7E69405D-EDF5-5B1F-DFF7-E5DA9C0C4CAC}"/>
              </a:ext>
            </a:extLst>
          </p:cNvPr>
          <p:cNvSpPr>
            <a:spLocks noGrp="1"/>
          </p:cNvSpPr>
          <p:nvPr>
            <p:ph sz="half" idx="1"/>
          </p:nvPr>
        </p:nvSpPr>
        <p:spPr>
          <a:xfrm>
            <a:off x="83128" y="488373"/>
            <a:ext cx="5309754" cy="6369626"/>
          </a:xfrm>
        </p:spPr>
        <p:txBody>
          <a:bodyPr>
            <a:normAutofit/>
          </a:bodyPr>
          <a:lstStyle/>
          <a:p>
            <a:pPr marL="0" indent="0">
              <a:buNone/>
            </a:pPr>
            <a:r>
              <a:rPr lang="en-US" sz="2000" b="1" dirty="0">
                <a:latin typeface="Arial" panose="020B0604020202020204" pitchFamily="34" charset="0"/>
                <a:cs typeface="Arial" panose="020B0604020202020204" pitchFamily="34" charset="0"/>
              </a:rPr>
              <a:t>💰 Annual Global HIV Cost Breakdown</a:t>
            </a:r>
          </a:p>
          <a:p>
            <a:pPr marL="0" indent="0">
              <a:buNone/>
            </a:pPr>
            <a:r>
              <a:rPr lang="en-US" sz="2000" b="1" dirty="0">
                <a:latin typeface="Arial" panose="020B0604020202020204" pitchFamily="34" charset="0"/>
                <a:cs typeface="Arial" panose="020B0604020202020204" pitchFamily="34" charset="0"/>
              </a:rPr>
              <a:t>Antiretroviral treatment (ART):</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Lifelong ART for millions of people living with HIV accounts for a major share of global spending, including drug procurement, distribution, and clinical monitoring (UNAIDS, 2023).</a:t>
            </a:r>
          </a:p>
          <a:p>
            <a:pPr marL="0" indent="0">
              <a:buNone/>
            </a:pPr>
            <a:r>
              <a:rPr lang="en-US" sz="2000" b="1" dirty="0">
                <a:latin typeface="Arial" panose="020B0604020202020204" pitchFamily="34" charset="0"/>
                <a:cs typeface="Arial" panose="020B0604020202020204" pitchFamily="34" charset="0"/>
              </a:rPr>
              <a:t>Prevention programmes:</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Investment in </a:t>
            </a:r>
            <a:r>
              <a:rPr lang="en-US" sz="2000" dirty="0" err="1">
                <a:latin typeface="Arial" panose="020B0604020202020204" pitchFamily="34" charset="0"/>
                <a:cs typeface="Arial" panose="020B0604020202020204" pitchFamily="34" charset="0"/>
              </a:rPr>
              <a:t>PrEP</a:t>
            </a:r>
            <a:r>
              <a:rPr lang="en-US" sz="2000" dirty="0">
                <a:latin typeface="Arial" panose="020B0604020202020204" pitchFamily="34" charset="0"/>
                <a:cs typeface="Arial" panose="020B0604020202020204" pitchFamily="34" charset="0"/>
              </a:rPr>
              <a:t> rollout, condom distribution, harm reduction for people who inject drugs, and education campaigns aims to reduce new infections and long-term treatment costs (UNAIDS, 2023).</a:t>
            </a:r>
          </a:p>
          <a:p>
            <a:pPr marL="0" indent="0">
              <a:buNone/>
            </a:pPr>
            <a:r>
              <a:rPr lang="en-US" sz="2000" b="1" dirty="0">
                <a:latin typeface="Arial" panose="020B0604020202020204" pitchFamily="34" charset="0"/>
                <a:cs typeface="Arial" panose="020B0604020202020204" pitchFamily="34" charset="0"/>
              </a:rPr>
              <a:t>Lost productivity due to illness and death:</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Healthcare infrastructure and testing services.</a:t>
            </a:r>
          </a:p>
          <a:p>
            <a:pPr marL="0" indent="0">
              <a:buNone/>
            </a:pPr>
            <a:endParaRPr lang="en-US" sz="2000" b="1"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E70E6760-8937-8EE0-4034-8046B390CE91}"/>
              </a:ext>
            </a:extLst>
          </p:cNvPr>
          <p:cNvSpPr>
            <a:spLocks noGrp="1"/>
          </p:cNvSpPr>
          <p:nvPr>
            <p:ph sz="half" idx="2"/>
          </p:nvPr>
        </p:nvSpPr>
        <p:spPr>
          <a:xfrm>
            <a:off x="6234544" y="114301"/>
            <a:ext cx="5874328" cy="5927062"/>
          </a:xfrm>
        </p:spPr>
        <p:txBody>
          <a:bodyPr>
            <a:normAutofit/>
          </a:bodyPr>
          <a:lstStyle/>
          <a:p>
            <a:r>
              <a:rPr lang="en-US" sz="2000" dirty="0">
                <a:latin typeface="Arial" panose="020B0604020202020204" pitchFamily="34" charset="0"/>
                <a:cs typeface="Arial" panose="020B0604020202020204" pitchFamily="34" charset="0"/>
              </a:rPr>
              <a:t>Funding supports laboratory capacity, surveillance systems, and community-based testing to enable early diagnosis and linkage to care (UNAIDS, 2023).</a:t>
            </a:r>
          </a:p>
          <a:p>
            <a:pPr marL="0" indent="0">
              <a:buNone/>
            </a:pPr>
            <a:r>
              <a:rPr lang="en-US" sz="2000" b="1" dirty="0">
                <a:latin typeface="Arial" panose="020B0604020202020204" pitchFamily="34" charset="0"/>
                <a:cs typeface="Arial" panose="020B0604020202020204" pitchFamily="34" charset="0"/>
              </a:rPr>
              <a:t>Social support and stigma reduction:</a:t>
            </a:r>
          </a:p>
          <a:p>
            <a:r>
              <a:rPr lang="en-US" sz="2000" dirty="0">
                <a:latin typeface="Arial" panose="020B0604020202020204" pitchFamily="34" charset="0"/>
                <a:cs typeface="Arial" panose="020B0604020202020204" pitchFamily="34" charset="0"/>
              </a:rPr>
              <a:t>Programmes addressing housing, mental health, and stigma are essential for retention in care and improving quality of life for people living with HIV (UNAIDS, 2023).</a:t>
            </a:r>
          </a:p>
          <a:p>
            <a:endParaRPr lang="en-GB" dirty="0"/>
          </a:p>
        </p:txBody>
      </p:sp>
      <p:pic>
        <p:nvPicPr>
          <p:cNvPr id="6" name="Picture 5">
            <a:extLst>
              <a:ext uri="{FF2B5EF4-FFF2-40B4-BE49-F238E27FC236}">
                <a16:creationId xmlns:a16="http://schemas.microsoft.com/office/drawing/2014/main" id="{1090048C-F59C-FE80-9F83-B9C9989417B2}"/>
              </a:ext>
            </a:extLst>
          </p:cNvPr>
          <p:cNvPicPr>
            <a:picLocks noChangeAspect="1"/>
          </p:cNvPicPr>
          <p:nvPr/>
        </p:nvPicPr>
        <p:blipFill>
          <a:blip r:embed="rId2"/>
          <a:stretch>
            <a:fillRect/>
          </a:stretch>
        </p:blipFill>
        <p:spPr>
          <a:xfrm>
            <a:off x="5247410" y="3158836"/>
            <a:ext cx="6944590" cy="3699163"/>
          </a:xfrm>
          <a:prstGeom prst="rect">
            <a:avLst/>
          </a:prstGeom>
        </p:spPr>
      </p:pic>
    </p:spTree>
    <p:extLst>
      <p:ext uri="{BB962C8B-B14F-4D97-AF65-F5344CB8AC3E}">
        <p14:creationId xmlns:p14="http://schemas.microsoft.com/office/powerpoint/2010/main" val="2301541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03004-23D8-494C-6BD4-9B00158F13A5}"/>
              </a:ext>
            </a:extLst>
          </p:cNvPr>
          <p:cNvSpPr>
            <a:spLocks noGrp="1"/>
          </p:cNvSpPr>
          <p:nvPr>
            <p:ph type="title"/>
          </p:nvPr>
        </p:nvSpPr>
        <p:spPr>
          <a:xfrm>
            <a:off x="155864" y="0"/>
            <a:ext cx="9118138" cy="488373"/>
          </a:xfrm>
        </p:spPr>
        <p:txBody>
          <a:bodyPr>
            <a:normAutofit fontScale="90000"/>
          </a:bodyPr>
          <a:lstStyle/>
          <a:p>
            <a:r>
              <a:rPr lang="en-US" dirty="0"/>
              <a:t>			</a:t>
            </a:r>
            <a:r>
              <a:rPr lang="en-US" dirty="0">
                <a:latin typeface="Arial" panose="020B0604020202020204" pitchFamily="34" charset="0"/>
                <a:cs typeface="Arial" panose="020B0604020202020204" pitchFamily="34" charset="0"/>
              </a:rPr>
              <a:t>Social and Economic Burden of HIV/AIDS</a:t>
            </a:r>
            <a:br>
              <a:rPr lang="en-US" dirty="0"/>
            </a:br>
            <a:endParaRPr lang="en-GB" dirty="0"/>
          </a:p>
        </p:txBody>
      </p:sp>
      <p:sp>
        <p:nvSpPr>
          <p:cNvPr id="10" name="TextBox 9">
            <a:extLst>
              <a:ext uri="{FF2B5EF4-FFF2-40B4-BE49-F238E27FC236}">
                <a16:creationId xmlns:a16="http://schemas.microsoft.com/office/drawing/2014/main" id="{E03BA4FB-DD72-CA9B-E55F-4F807B280F14}"/>
              </a:ext>
            </a:extLst>
          </p:cNvPr>
          <p:cNvSpPr txBox="1"/>
          <p:nvPr/>
        </p:nvSpPr>
        <p:spPr>
          <a:xfrm>
            <a:off x="81280" y="748145"/>
            <a:ext cx="12110720" cy="6036974"/>
          </a:xfrm>
          <a:prstGeom prst="rect">
            <a:avLst/>
          </a:prstGeom>
          <a:noFill/>
        </p:spPr>
        <p:txBody>
          <a:bodyPr wrap="square">
            <a:spAutoFit/>
          </a:bodyPr>
          <a:lstStyle/>
          <a:p>
            <a:pPr>
              <a:lnSpc>
                <a:spcPct val="150000"/>
              </a:lnSpc>
            </a:pPr>
            <a:r>
              <a:rPr lang="en-US" sz="2000"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Social Impact:</a:t>
            </a:r>
          </a:p>
          <a:p>
            <a:pPr marL="342900" indent="-342900">
              <a:lnSpc>
                <a:spcPct val="150000"/>
              </a:lnSpc>
              <a:buFont typeface="Wingdings" panose="05000000000000000000" pitchFamily="2" charset="2"/>
              <a:buChar char="Ø"/>
            </a:pPr>
            <a:r>
              <a:rPr lang="en-US" sz="2000" dirty="0">
                <a:latin typeface="Arial" panose="020B0604020202020204" pitchFamily="34" charset="0"/>
                <a:cs typeface="Arial" panose="020B0604020202020204" pitchFamily="34" charset="0"/>
              </a:rPr>
              <a:t>Disrupts families and communities</a:t>
            </a:r>
          </a:p>
          <a:p>
            <a:pPr marL="342900" indent="-342900">
              <a:lnSpc>
                <a:spcPct val="150000"/>
              </a:lnSpc>
              <a:buFont typeface="Wingdings" panose="05000000000000000000" pitchFamily="2" charset="2"/>
              <a:buChar char="Ø"/>
            </a:pPr>
            <a:r>
              <a:rPr lang="en-US" sz="2000" dirty="0">
                <a:latin typeface="Arial" panose="020B0604020202020204" pitchFamily="34" charset="0"/>
                <a:cs typeface="Arial" panose="020B0604020202020204" pitchFamily="34" charset="0"/>
              </a:rPr>
              <a:t>Deepens poverty and social exclusion</a:t>
            </a:r>
          </a:p>
          <a:p>
            <a:pPr marL="342900" indent="-342900">
              <a:lnSpc>
                <a:spcPct val="150000"/>
              </a:lnSpc>
              <a:buFont typeface="Wingdings" panose="05000000000000000000" pitchFamily="2" charset="2"/>
              <a:buChar char="Ø"/>
            </a:pPr>
            <a:r>
              <a:rPr lang="en-US" sz="2000" dirty="0">
                <a:latin typeface="Arial" panose="020B0604020202020204" pitchFamily="34" charset="0"/>
                <a:cs typeface="Arial" panose="020B0604020202020204" pitchFamily="34" charset="0"/>
              </a:rPr>
              <a:t>Fuels stigma especially for women and </a:t>
            </a:r>
            <a:r>
              <a:rPr lang="en-US" sz="2000" dirty="0" err="1">
                <a:latin typeface="Arial" panose="020B0604020202020204" pitchFamily="34" charset="0"/>
                <a:cs typeface="Arial" panose="020B0604020202020204" pitchFamily="34" charset="0"/>
              </a:rPr>
              <a:t>marginalised</a:t>
            </a:r>
            <a:r>
              <a:rPr lang="en-US" sz="2000" dirty="0">
                <a:latin typeface="Arial" panose="020B0604020202020204" pitchFamily="34" charset="0"/>
                <a:cs typeface="Arial" panose="020B0604020202020204" pitchFamily="34" charset="0"/>
              </a:rPr>
              <a:t> groups(The Well Project, 2025).</a:t>
            </a:r>
          </a:p>
          <a:p>
            <a:pPr marL="342900" indent="-342900">
              <a:lnSpc>
                <a:spcPct val="150000"/>
              </a:lnSpc>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lnSpc>
                <a:spcPct val="150000"/>
              </a:lnSpc>
            </a:pPr>
            <a:r>
              <a:rPr lang="en-US" sz="2000" b="1" dirty="0">
                <a:latin typeface="Arial" panose="020B0604020202020204" pitchFamily="34" charset="0"/>
                <a:cs typeface="Arial" panose="020B0604020202020204" pitchFamily="34" charset="0"/>
              </a:rPr>
              <a:t>💰 Economic Impact:</a:t>
            </a:r>
          </a:p>
          <a:p>
            <a:pPr marL="342900" indent="-342900">
              <a:lnSpc>
                <a:spcPct val="150000"/>
              </a:lnSpc>
              <a:buFont typeface="Wingdings" panose="05000000000000000000" pitchFamily="2" charset="2"/>
              <a:buChar char="Ø"/>
            </a:pPr>
            <a:r>
              <a:rPr lang="en-US" sz="2000" dirty="0">
                <a:latin typeface="Arial" panose="020B0604020202020204" pitchFamily="34" charset="0"/>
                <a:cs typeface="Arial" panose="020B0604020202020204" pitchFamily="34" charset="0"/>
              </a:rPr>
              <a:t>Reduces workforce productivity</a:t>
            </a:r>
          </a:p>
          <a:p>
            <a:pPr marL="342900" indent="-342900">
              <a:lnSpc>
                <a:spcPct val="150000"/>
              </a:lnSpc>
              <a:buFont typeface="Wingdings" panose="05000000000000000000" pitchFamily="2" charset="2"/>
              <a:buChar char="Ø"/>
            </a:pPr>
            <a:r>
              <a:rPr lang="en-US" sz="2000" dirty="0">
                <a:latin typeface="Arial" panose="020B0604020202020204" pitchFamily="34" charset="0"/>
                <a:cs typeface="Arial" panose="020B0604020202020204" pitchFamily="34" charset="0"/>
              </a:rPr>
              <a:t>Increases healthcare costs</a:t>
            </a:r>
          </a:p>
          <a:p>
            <a:pPr marL="342900" indent="-342900">
              <a:lnSpc>
                <a:spcPct val="150000"/>
              </a:lnSpc>
              <a:buFont typeface="Wingdings" panose="05000000000000000000" pitchFamily="2" charset="2"/>
              <a:buChar char="Ø"/>
            </a:pPr>
            <a:r>
              <a:rPr lang="en-US" sz="2000" dirty="0">
                <a:latin typeface="Arial" panose="020B0604020202020204" pitchFamily="34" charset="0"/>
                <a:cs typeface="Arial" panose="020B0604020202020204" pitchFamily="34" charset="0"/>
              </a:rPr>
              <a:t>Slows national economic growth (Haacker, 2025).</a:t>
            </a:r>
          </a:p>
          <a:p>
            <a:pPr marL="342900" indent="-342900">
              <a:lnSpc>
                <a:spcPct val="150000"/>
              </a:lnSpc>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lnSpc>
                <a:spcPct val="150000"/>
              </a:lnSpc>
            </a:pPr>
            <a:r>
              <a:rPr lang="en-US" sz="2000"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Vulnerable Populations:</a:t>
            </a:r>
          </a:p>
          <a:p>
            <a:pPr marL="342900" indent="-342900">
              <a:lnSpc>
                <a:spcPct val="150000"/>
              </a:lnSpc>
              <a:buFont typeface="Wingdings" panose="05000000000000000000" pitchFamily="2" charset="2"/>
              <a:buChar char="Ø"/>
            </a:pPr>
            <a:r>
              <a:rPr lang="en-US" sz="2000" dirty="0">
                <a:latin typeface="Arial" panose="020B0604020202020204" pitchFamily="34" charset="0"/>
                <a:cs typeface="Arial" panose="020B0604020202020204" pitchFamily="34" charset="0"/>
              </a:rPr>
              <a:t>Limited access to education, employment, and treatment</a:t>
            </a:r>
          </a:p>
          <a:p>
            <a:pPr marL="342900" indent="-342900">
              <a:lnSpc>
                <a:spcPct val="150000"/>
              </a:lnSpc>
              <a:buFont typeface="Wingdings" panose="05000000000000000000" pitchFamily="2" charset="2"/>
              <a:buChar char="Ø"/>
            </a:pPr>
            <a:r>
              <a:rPr lang="en-US" sz="2000" dirty="0">
                <a:latin typeface="Arial" panose="020B0604020202020204" pitchFamily="34" charset="0"/>
                <a:cs typeface="Arial" panose="020B0604020202020204" pitchFamily="34" charset="0"/>
              </a:rPr>
              <a:t>Disproportionate impact on women, youth, and LGBTQ+ communities (UNAIDS, 2020)</a:t>
            </a:r>
          </a:p>
        </p:txBody>
      </p:sp>
    </p:spTree>
    <p:extLst>
      <p:ext uri="{BB962C8B-B14F-4D97-AF65-F5344CB8AC3E}">
        <p14:creationId xmlns:p14="http://schemas.microsoft.com/office/powerpoint/2010/main" val="632957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2A4F3-0588-5619-C755-ED1E29018031}"/>
              </a:ext>
            </a:extLst>
          </p:cNvPr>
          <p:cNvSpPr>
            <a:spLocks noGrp="1"/>
          </p:cNvSpPr>
          <p:nvPr>
            <p:ph type="title"/>
          </p:nvPr>
        </p:nvSpPr>
        <p:spPr>
          <a:xfrm>
            <a:off x="677334" y="0"/>
            <a:ext cx="8596668" cy="1143000"/>
          </a:xfrm>
        </p:spPr>
        <p:txBody>
          <a:bodyPr/>
          <a:lstStyle/>
          <a:p>
            <a:r>
              <a:rPr lang="en-GB" dirty="0">
                <a:latin typeface="Arial" panose="020B0604020202020204" pitchFamily="34" charset="0"/>
                <a:cs typeface="Arial" panose="020B0604020202020204" pitchFamily="34" charset="0"/>
              </a:rPr>
              <a:t>🧪 HIV Diagnosis </a:t>
            </a:r>
          </a:p>
        </p:txBody>
      </p:sp>
      <p:sp>
        <p:nvSpPr>
          <p:cNvPr id="4" name="TextBox 3">
            <a:extLst>
              <a:ext uri="{FF2B5EF4-FFF2-40B4-BE49-F238E27FC236}">
                <a16:creationId xmlns:a16="http://schemas.microsoft.com/office/drawing/2014/main" id="{06432176-6249-9577-9B85-AD05A81ADBAD}"/>
              </a:ext>
            </a:extLst>
          </p:cNvPr>
          <p:cNvSpPr txBox="1"/>
          <p:nvPr/>
        </p:nvSpPr>
        <p:spPr>
          <a:xfrm>
            <a:off x="155864" y="633845"/>
            <a:ext cx="12036136" cy="5262979"/>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Antigen/antibody screening detects:  </a:t>
            </a:r>
            <a:r>
              <a:rPr lang="en-GB" sz="2400" dirty="0">
                <a:latin typeface="Arial" panose="020B0604020202020204" pitchFamily="34" charset="0"/>
                <a:cs typeface="Arial" panose="020B0604020202020204" pitchFamily="34" charset="0"/>
              </a:rPr>
              <a:t>HIV-1/2 antibodies and p24 antigen, enabling early identification before symptoms develop (UKHSA, 2025).</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Confirmatory </a:t>
            </a:r>
            <a:r>
              <a:rPr lang="en-GB" sz="2400" b="1" dirty="0" err="1">
                <a:latin typeface="Arial" panose="020B0604020202020204" pitchFamily="34" charset="0"/>
                <a:cs typeface="Arial" panose="020B0604020202020204" pitchFamily="34" charset="0"/>
              </a:rPr>
              <a:t>testing:</a:t>
            </a:r>
            <a:r>
              <a:rPr lang="en-GB" sz="2400" dirty="0" err="1">
                <a:latin typeface="Arial" panose="020B0604020202020204" pitchFamily="34" charset="0"/>
                <a:cs typeface="Arial" panose="020B0604020202020204" pitchFamily="34" charset="0"/>
              </a:rPr>
              <a:t>using</a:t>
            </a:r>
            <a:r>
              <a:rPr lang="en-GB" sz="2400" dirty="0">
                <a:latin typeface="Arial" panose="020B0604020202020204" pitchFamily="34" charset="0"/>
                <a:cs typeface="Arial" panose="020B0604020202020204" pitchFamily="34" charset="0"/>
              </a:rPr>
              <a:t> PCR or Western blot validates initial results, ensuring accurate diagnosis before initiating antiretroviral therapy (Virology Online, 2025).</a:t>
            </a:r>
          </a:p>
          <a:p>
            <a:endParaRPr lang="en-GB" sz="2400"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CD4 count and viral load: </a:t>
            </a:r>
            <a:r>
              <a:rPr lang="en-US" sz="2400" dirty="0">
                <a:latin typeface="Arial" panose="020B0604020202020204" pitchFamily="34" charset="0"/>
                <a:cs typeface="Arial" panose="020B0604020202020204" pitchFamily="34" charset="0"/>
              </a:rPr>
              <a:t>measure immune function and viral activity, guiding clinical staging and urgency of treatment (Aidsmap, 2025).</a:t>
            </a:r>
          </a:p>
          <a:p>
            <a:endParaRPr lang="en-US" sz="2400"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Physical exam: </a:t>
            </a:r>
            <a:r>
              <a:rPr lang="en-US" sz="2400" dirty="0">
                <a:latin typeface="Arial" panose="020B0604020202020204" pitchFamily="34" charset="0"/>
                <a:cs typeface="Arial" panose="020B0604020202020204" pitchFamily="34" charset="0"/>
              </a:rPr>
              <a:t>checks for opportunistic infections like oral candidiasis, TB, and lymphadenopathy, indicating disease progression (Crowley et al., 2025).</a:t>
            </a:r>
          </a:p>
          <a:p>
            <a:endParaRPr lang="en-US" sz="2400"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Psychosocial assessment:  </a:t>
            </a:r>
            <a:r>
              <a:rPr lang="en-US" sz="2400" dirty="0">
                <a:latin typeface="Arial" panose="020B0604020202020204" pitchFamily="34" charset="0"/>
                <a:cs typeface="Arial" panose="020B0604020202020204" pitchFamily="34" charset="0"/>
              </a:rPr>
              <a:t>explores mental health, housing, and support systems to improve retention, wellbeing, and long-term care engagement (DelPilar Morales, 2025).</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01911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B97A9-B6BF-9BFF-AD06-EE9534F88071}"/>
              </a:ext>
            </a:extLst>
          </p:cNvPr>
          <p:cNvSpPr>
            <a:spLocks noGrp="1"/>
          </p:cNvSpPr>
          <p:nvPr>
            <p:ph type="title"/>
          </p:nvPr>
        </p:nvSpPr>
        <p:spPr>
          <a:xfrm>
            <a:off x="677334" y="1"/>
            <a:ext cx="8596668" cy="816638"/>
          </a:xfrm>
        </p:spPr>
        <p:txBody>
          <a:bodyPr/>
          <a:lstStyle/>
          <a:p>
            <a:r>
              <a:rPr lang="en-US" dirty="0">
                <a:latin typeface="Arial" panose="020B0604020202020204" pitchFamily="34" charset="0"/>
                <a:cs typeface="Arial" panose="020B0604020202020204" pitchFamily="34" charset="0"/>
              </a:rPr>
              <a:t>🩺 Initial Assessment of HIV/AIDS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34C4AB7-859E-0BCC-8A66-04E9DAB4AC33}"/>
              </a:ext>
            </a:extLst>
          </p:cNvPr>
          <p:cNvSpPr>
            <a:spLocks noGrp="1"/>
          </p:cNvSpPr>
          <p:nvPr>
            <p:ph sz="half" idx="1"/>
          </p:nvPr>
        </p:nvSpPr>
        <p:spPr>
          <a:xfrm>
            <a:off x="677334" y="737755"/>
            <a:ext cx="5868939" cy="6120243"/>
          </a:xfrm>
        </p:spPr>
        <p:txBody>
          <a:bodyPr>
            <a:normAutofit/>
          </a:bodyPr>
          <a:lstStyle/>
          <a:p>
            <a:pPr marL="0" indent="0">
              <a:buNone/>
            </a:pPr>
            <a:r>
              <a:rPr lang="en-US" sz="2000" b="1" dirty="0">
                <a:latin typeface="Arial" panose="020B0604020202020204" pitchFamily="34" charset="0"/>
                <a:cs typeface="Arial" panose="020B0604020202020204" pitchFamily="34" charset="0"/>
              </a:rPr>
              <a:t>Purpose: </a:t>
            </a:r>
            <a:r>
              <a:rPr lang="en-US" sz="2000" dirty="0">
                <a:latin typeface="Arial" panose="020B0604020202020204" pitchFamily="34" charset="0"/>
                <a:cs typeface="Arial" panose="020B0604020202020204" pitchFamily="34" charset="0"/>
              </a:rPr>
              <a:t>Early identification, clinical staging, and rapid linkage to antiretroviral therapy (ART) and support services (NIH, 2025).</a:t>
            </a:r>
          </a:p>
          <a:p>
            <a:pPr marL="0" indent="0">
              <a:buNone/>
            </a:pPr>
            <a:r>
              <a:rPr lang="en-US" sz="2000" b="1" dirty="0">
                <a:latin typeface="Arial" panose="020B0604020202020204" pitchFamily="34" charset="0"/>
                <a:cs typeface="Arial" panose="020B0604020202020204" pitchFamily="34" charset="0"/>
              </a:rPr>
              <a:t>Key Component:</a:t>
            </a:r>
          </a:p>
          <a:p>
            <a:pPr marL="0" indent="0">
              <a:buNone/>
            </a:pPr>
            <a:r>
              <a:rPr lang="en-US" sz="2000" b="1" dirty="0">
                <a:latin typeface="Arial" panose="020B0604020202020204" pitchFamily="34" charset="0"/>
                <a:cs typeface="Arial" panose="020B0604020202020204" pitchFamily="34" charset="0"/>
              </a:rPr>
              <a:t>Patient History:</a:t>
            </a:r>
          </a:p>
          <a:p>
            <a:r>
              <a:rPr lang="en-US" sz="2000" dirty="0">
                <a:latin typeface="Arial" panose="020B0604020202020204" pitchFamily="34" charset="0"/>
                <a:cs typeface="Arial" panose="020B0604020202020204" pitchFamily="34" charset="0"/>
              </a:rPr>
              <a:t>Assess sexual practices, substance use, and prior STIs to identify transmission risks and guide testing (DelPilar Morales, 2025).</a:t>
            </a:r>
          </a:p>
          <a:p>
            <a:pPr marL="0" indent="0">
              <a:buNone/>
            </a:pPr>
            <a:r>
              <a:rPr lang="en-US" sz="2000" b="1" dirty="0">
                <a:latin typeface="Arial" panose="020B0604020202020204" pitchFamily="34" charset="0"/>
                <a:cs typeface="Arial" panose="020B0604020202020204" pitchFamily="34" charset="0"/>
              </a:rPr>
              <a:t>Physical Exam:</a:t>
            </a:r>
          </a:p>
          <a:p>
            <a:r>
              <a:rPr lang="en-US" sz="2000" dirty="0">
                <a:latin typeface="Arial" panose="020B0604020202020204" pitchFamily="34" charset="0"/>
                <a:cs typeface="Arial" panose="020B0604020202020204" pitchFamily="34" charset="0"/>
              </a:rPr>
              <a:t>Examine for signs of opportunistic infections (e.g. oral candidiasis, TB, lymphadenopathy) that may indicate advanced disease (Crowley et al., 2025).</a:t>
            </a:r>
          </a:p>
          <a:p>
            <a:pPr marL="0" indent="0">
              <a:buNone/>
            </a:pPr>
            <a:r>
              <a:rPr lang="en-US" sz="2000" b="1" dirty="0">
                <a:latin typeface="Arial" panose="020B0604020202020204" pitchFamily="34" charset="0"/>
                <a:cs typeface="Arial" panose="020B0604020202020204" pitchFamily="34" charset="0"/>
              </a:rPr>
              <a:t>Diagnostic Tests:</a:t>
            </a:r>
          </a:p>
          <a:p>
            <a:r>
              <a:rPr lang="en-US" sz="2000" dirty="0">
                <a:latin typeface="Arial" panose="020B0604020202020204" pitchFamily="34" charset="0"/>
                <a:cs typeface="Arial" panose="020B0604020202020204" pitchFamily="34" charset="0"/>
              </a:rPr>
              <a:t>HIV antigen/antibody screening for confirmation.</a:t>
            </a:r>
          </a:p>
        </p:txBody>
      </p:sp>
      <p:sp>
        <p:nvSpPr>
          <p:cNvPr id="4" name="Content Placeholder 3">
            <a:extLst>
              <a:ext uri="{FF2B5EF4-FFF2-40B4-BE49-F238E27FC236}">
                <a16:creationId xmlns:a16="http://schemas.microsoft.com/office/drawing/2014/main" id="{9947AE5E-4AB6-F385-41C3-CE9F0F93068F}"/>
              </a:ext>
            </a:extLst>
          </p:cNvPr>
          <p:cNvSpPr>
            <a:spLocks noGrp="1"/>
          </p:cNvSpPr>
          <p:nvPr>
            <p:ph sz="half" idx="2"/>
          </p:nvPr>
        </p:nvSpPr>
        <p:spPr>
          <a:xfrm>
            <a:off x="6909955" y="498764"/>
            <a:ext cx="5282045" cy="6359233"/>
          </a:xfrm>
        </p:spPr>
        <p:txBody>
          <a:bodyPr>
            <a:normAutofit/>
          </a:bodyPr>
          <a:lstStyle/>
          <a:p>
            <a:pPr marL="0" indent="0">
              <a:buNone/>
            </a:pPr>
            <a:endParaRPr lang="en-US"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CD4 count and viral load to assess immune function and disease stage.</a:t>
            </a:r>
          </a:p>
          <a:p>
            <a:r>
              <a:rPr lang="en-US" sz="2000" dirty="0">
                <a:latin typeface="Arial" panose="020B0604020202020204" pitchFamily="34" charset="0"/>
                <a:cs typeface="Arial" panose="020B0604020202020204" pitchFamily="34" charset="0"/>
              </a:rPr>
              <a:t>STI and hepatitis panel to detect co-infections (NIH, 2025).</a:t>
            </a:r>
          </a:p>
          <a:p>
            <a:pPr marL="0" indent="0">
              <a:buNone/>
            </a:pPr>
            <a:r>
              <a:rPr lang="en-US" sz="2000" b="1" dirty="0">
                <a:latin typeface="Arial" panose="020B0604020202020204" pitchFamily="34" charset="0"/>
                <a:cs typeface="Arial" panose="020B0604020202020204" pitchFamily="34" charset="0"/>
              </a:rPr>
              <a:t>Psychosocial Assessment</a:t>
            </a:r>
            <a:r>
              <a:rPr lang="en-US" sz="2000" dirty="0">
                <a:latin typeface="Arial" panose="020B0604020202020204" pitchFamily="34" charset="0"/>
                <a:cs typeface="Arial" panose="020B0604020202020204" pitchFamily="34" charset="0"/>
              </a:rPr>
              <a:t>: Mental health, housing, and support systems affect </a:t>
            </a:r>
            <a:r>
              <a:rPr lang="en-US" sz="2000" dirty="0" err="1">
                <a:latin typeface="Arial" panose="020B0604020202020204" pitchFamily="34" charset="0"/>
                <a:cs typeface="Arial" panose="020B0604020202020204" pitchFamily="34" charset="0"/>
              </a:rPr>
              <a:t>comformity</a:t>
            </a:r>
            <a:r>
              <a:rPr lang="en-US" sz="2000" dirty="0">
                <a:latin typeface="Arial" panose="020B0604020202020204" pitchFamily="34" charset="0"/>
                <a:cs typeface="Arial" panose="020B0604020202020204" pitchFamily="34" charset="0"/>
              </a:rPr>
              <a:t>, retention, engagement with services, emotional wellbeing, and long-term HIV care outcomes (DelPilar Morales, 2025).</a:t>
            </a:r>
          </a:p>
          <a:p>
            <a:pPr marL="0" indent="0">
              <a:buNone/>
            </a:pPr>
            <a:r>
              <a:rPr lang="en-US" sz="2000" b="1" dirty="0">
                <a:latin typeface="Arial" panose="020B0604020202020204" pitchFamily="34" charset="0"/>
                <a:cs typeface="Arial" panose="020B0604020202020204" pitchFamily="34" charset="0"/>
              </a:rPr>
              <a:t>Treatment Planning:</a:t>
            </a:r>
          </a:p>
          <a:p>
            <a:r>
              <a:rPr lang="en-US" sz="2000" dirty="0">
                <a:latin typeface="Arial" panose="020B0604020202020204" pitchFamily="34" charset="0"/>
                <a:cs typeface="Arial" panose="020B0604020202020204" pitchFamily="34" charset="0"/>
              </a:rPr>
              <a:t>Immediate referral to HIV care and initiation of ART to reduce viral load, prevent transmission, improve prognosis, and support long-term retention, equity, and wellbeing (University of Washington, 2025).</a:t>
            </a:r>
          </a:p>
          <a:p>
            <a:endParaRPr lang="en-GB" dirty="0"/>
          </a:p>
        </p:txBody>
      </p:sp>
    </p:spTree>
    <p:extLst>
      <p:ext uri="{BB962C8B-B14F-4D97-AF65-F5344CB8AC3E}">
        <p14:creationId xmlns:p14="http://schemas.microsoft.com/office/powerpoint/2010/main" val="26410456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3605A-D014-4DCF-FE70-E1BC4ADD3E42}"/>
              </a:ext>
            </a:extLst>
          </p:cNvPr>
          <p:cNvSpPr>
            <a:spLocks noGrp="1"/>
          </p:cNvSpPr>
          <p:nvPr>
            <p:ph type="title"/>
          </p:nvPr>
        </p:nvSpPr>
        <p:spPr>
          <a:xfrm>
            <a:off x="654627" y="0"/>
            <a:ext cx="8619375" cy="716973"/>
          </a:xfrm>
        </p:spPr>
        <p:txBody>
          <a:bodyPr>
            <a:normAutofit fontScale="90000"/>
          </a:bodyPr>
          <a:lstStyle/>
          <a:p>
            <a:r>
              <a:rPr lang="en-GB" dirty="0">
                <a:latin typeface="Arial" panose="020B0604020202020204" pitchFamily="34" charset="0"/>
                <a:cs typeface="Arial" panose="020B0604020202020204" pitchFamily="34" charset="0"/>
              </a:rPr>
              <a:t>HIV/AIDS Management guidance in the UK </a:t>
            </a:r>
            <a:br>
              <a:rPr lang="en-GB" dirty="0"/>
            </a:br>
            <a:endParaRPr lang="en-GB" dirty="0"/>
          </a:p>
        </p:txBody>
      </p:sp>
      <p:sp>
        <p:nvSpPr>
          <p:cNvPr id="3" name="Content Placeholder 2">
            <a:extLst>
              <a:ext uri="{FF2B5EF4-FFF2-40B4-BE49-F238E27FC236}">
                <a16:creationId xmlns:a16="http://schemas.microsoft.com/office/drawing/2014/main" id="{7DBACAE4-8F20-189C-ED29-2CF2802A7963}"/>
              </a:ext>
            </a:extLst>
          </p:cNvPr>
          <p:cNvSpPr>
            <a:spLocks noGrp="1"/>
          </p:cNvSpPr>
          <p:nvPr>
            <p:ph sz="half" idx="1"/>
          </p:nvPr>
        </p:nvSpPr>
        <p:spPr>
          <a:xfrm>
            <a:off x="0" y="623454"/>
            <a:ext cx="10141527" cy="6234546"/>
          </a:xfrm>
        </p:spPr>
        <p:txBody>
          <a:bodyPr>
            <a:noAutofit/>
          </a:bodyPr>
          <a:lstStyle/>
          <a:p>
            <a:pPr marL="0" indent="0">
              <a:buNone/>
            </a:pPr>
            <a:r>
              <a:rPr lang="en-US" sz="2400" b="1" dirty="0">
                <a:latin typeface="Arial" panose="020B0604020202020204" pitchFamily="34" charset="0"/>
                <a:cs typeface="Arial" panose="020B0604020202020204" pitchFamily="34" charset="0"/>
              </a:rPr>
              <a:t>BASHH/BHIVA </a:t>
            </a:r>
            <a:r>
              <a:rPr lang="en-US" sz="2400" b="1" dirty="0" err="1">
                <a:latin typeface="Arial" panose="020B0604020202020204" pitchFamily="34" charset="0"/>
                <a:cs typeface="Arial" panose="020B0604020202020204" pitchFamily="34" charset="0"/>
              </a:rPr>
              <a:t>PrEP</a:t>
            </a:r>
            <a:r>
              <a:rPr lang="en-US" sz="2400" b="1" dirty="0">
                <a:latin typeface="Arial" panose="020B0604020202020204" pitchFamily="34" charset="0"/>
                <a:cs typeface="Arial" panose="020B0604020202020204" pitchFamily="34" charset="0"/>
              </a:rPr>
              <a:t> Guidance:</a:t>
            </a:r>
          </a:p>
          <a:p>
            <a:pPr marL="0" indent="0">
              <a:buNone/>
            </a:pPr>
            <a:r>
              <a:rPr lang="en-US" sz="2000" dirty="0">
                <a:latin typeface="Arial" panose="020B0604020202020204" pitchFamily="34" charset="0"/>
                <a:cs typeface="Arial" panose="020B0604020202020204" pitchFamily="34" charset="0"/>
              </a:rPr>
              <a:t>The British Association for Sexual Health and HIV (BASHH) and the British HIV Association (BHIVA) recommend the use of daily or on-demand pre-exposure prophylaxis (</a:t>
            </a:r>
            <a:r>
              <a:rPr lang="en-US" sz="2000" dirty="0" err="1">
                <a:latin typeface="Arial" panose="020B0604020202020204" pitchFamily="34" charset="0"/>
                <a:cs typeface="Arial" panose="020B0604020202020204" pitchFamily="34" charset="0"/>
              </a:rPr>
              <a:t>PrEP</a:t>
            </a:r>
            <a:r>
              <a:rPr lang="en-US" sz="2000" dirty="0">
                <a:latin typeface="Arial" panose="020B0604020202020204" pitchFamily="34" charset="0"/>
                <a:cs typeface="Arial" panose="020B0604020202020204" pitchFamily="34" charset="0"/>
              </a:rPr>
              <a:t>) for individuals at elevated risk of HIV acquisition. This includes men who have sex with men (MSM), transgender individuals, and </a:t>
            </a:r>
            <a:r>
              <a:rPr lang="en-US" sz="2000" dirty="0" err="1">
                <a:latin typeface="Arial" panose="020B0604020202020204" pitchFamily="34" charset="0"/>
                <a:cs typeface="Arial" panose="020B0604020202020204" pitchFamily="34" charset="0"/>
              </a:rPr>
              <a:t>serodiscordant</a:t>
            </a:r>
            <a:r>
              <a:rPr lang="en-US" sz="2000" dirty="0">
                <a:latin typeface="Arial" panose="020B0604020202020204" pitchFamily="34" charset="0"/>
                <a:cs typeface="Arial" panose="020B0604020202020204" pitchFamily="34" charset="0"/>
              </a:rPr>
              <a:t> couples, refers to a sexual or romantic partnership in which one partner is HIV-positive and the other is HIV-negative; this status presents unique biomedical and psychosocial considerations in public health (Gilbert and Shaw, 2018).</a:t>
            </a:r>
            <a:endParaRPr lang="en-US" sz="2400" b="1" dirty="0">
              <a:latin typeface="Arial" panose="020B0604020202020204" pitchFamily="34" charset="0"/>
              <a:cs typeface="Arial" panose="020B0604020202020204" pitchFamily="34" charset="0"/>
            </a:endParaRPr>
          </a:p>
          <a:p>
            <a:pPr marL="0" indent="0">
              <a:buNone/>
            </a:pPr>
            <a:r>
              <a:rPr lang="en-US" sz="2000" b="1" dirty="0">
                <a:latin typeface="Arial" panose="020B0604020202020204" pitchFamily="34" charset="0"/>
                <a:cs typeface="Arial" panose="020B0604020202020204" pitchFamily="34" charset="0"/>
              </a:rPr>
              <a:t>NICE Recommendations:</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Supports routine HIV screening in high-prevalence areas and promotes integrated care pathways across NHS services to improve early diagnosis and continuity of care (NICE, 2023.</a:t>
            </a:r>
          </a:p>
          <a:p>
            <a:pPr marL="0" indent="0">
              <a:buNone/>
            </a:pPr>
            <a:r>
              <a:rPr lang="en-US" sz="2000" b="1" dirty="0">
                <a:latin typeface="Arial" panose="020B0604020202020204" pitchFamily="34" charset="0"/>
                <a:cs typeface="Arial" panose="020B0604020202020204" pitchFamily="34" charset="0"/>
              </a:rPr>
              <a:t>UK HIV Action Plan:</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Targets an 80% reduction in new HIV diagnoses by 2025, compared to 2019 levels, through expanded opt-out testing, rapid ART initiation, and national campaigns to reduce stigma and improve </a:t>
            </a:r>
            <a:r>
              <a:rPr lang="en-US" sz="2000" dirty="0" err="1">
                <a:latin typeface="Arial" panose="020B0604020202020204" pitchFamily="34" charset="0"/>
                <a:cs typeface="Arial" panose="020B0604020202020204" pitchFamily="34" charset="0"/>
              </a:rPr>
              <a:t>PrEP</a:t>
            </a:r>
            <a:r>
              <a:rPr lang="en-US" sz="2000" dirty="0">
                <a:latin typeface="Arial" panose="020B0604020202020204" pitchFamily="34" charset="0"/>
                <a:cs typeface="Arial" panose="020B0604020202020204" pitchFamily="34" charset="0"/>
              </a:rPr>
              <a:t> access (UKHSA, 2025).</a:t>
            </a:r>
            <a:endParaRPr lang="en-GB" sz="2000"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4111DDA2-F1DA-B464-5CB1-8E3E75A3952C}"/>
              </a:ext>
            </a:extLst>
          </p:cNvPr>
          <p:cNvPicPr>
            <a:picLocks noGrp="1" noChangeAspect="1"/>
          </p:cNvPicPr>
          <p:nvPr>
            <p:ph sz="half" idx="2"/>
          </p:nvPr>
        </p:nvPicPr>
        <p:blipFill>
          <a:blip r:embed="rId2"/>
          <a:stretch>
            <a:fillRect/>
          </a:stretch>
        </p:blipFill>
        <p:spPr>
          <a:xfrm>
            <a:off x="10224655" y="110835"/>
            <a:ext cx="1967345" cy="5930525"/>
          </a:xfrm>
          <a:prstGeom prst="rect">
            <a:avLst/>
          </a:prstGeom>
        </p:spPr>
      </p:pic>
      <p:sp>
        <p:nvSpPr>
          <p:cNvPr id="6" name="TextBox 5">
            <a:extLst>
              <a:ext uri="{FF2B5EF4-FFF2-40B4-BE49-F238E27FC236}">
                <a16:creationId xmlns:a16="http://schemas.microsoft.com/office/drawing/2014/main" id="{586BB9AB-DD61-E806-2ABC-5C17E7DDD774}"/>
              </a:ext>
            </a:extLst>
          </p:cNvPr>
          <p:cNvSpPr txBox="1"/>
          <p:nvPr/>
        </p:nvSpPr>
        <p:spPr>
          <a:xfrm>
            <a:off x="9274002" y="6152195"/>
            <a:ext cx="2917825"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        (NHS, 2025)</a:t>
            </a:r>
          </a:p>
        </p:txBody>
      </p:sp>
    </p:spTree>
    <p:extLst>
      <p:ext uri="{BB962C8B-B14F-4D97-AF65-F5344CB8AC3E}">
        <p14:creationId xmlns:p14="http://schemas.microsoft.com/office/powerpoint/2010/main" val="42722398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6AAF9-3121-2C3A-FB9E-DCE12A1D4659}"/>
              </a:ext>
            </a:extLst>
          </p:cNvPr>
          <p:cNvSpPr>
            <a:spLocks noGrp="1"/>
          </p:cNvSpPr>
          <p:nvPr>
            <p:ph type="title"/>
          </p:nvPr>
        </p:nvSpPr>
        <p:spPr>
          <a:xfrm>
            <a:off x="197428" y="1"/>
            <a:ext cx="5392881" cy="613063"/>
          </a:xfrm>
        </p:spPr>
        <p:txBody>
          <a:bodyPr>
            <a:normAutofit fontScale="90000"/>
          </a:bodyPr>
          <a:lstStyle/>
          <a:p>
            <a:r>
              <a:rPr lang="en-US" dirty="0">
                <a:latin typeface="Arial" panose="020B0604020202020204" pitchFamily="34" charset="0"/>
                <a:cs typeface="Arial" panose="020B0604020202020204" pitchFamily="34" charset="0"/>
              </a:rPr>
              <a:t>The House of Care Model</a:t>
            </a:r>
            <a:br>
              <a:rPr lang="en-US" dirty="0"/>
            </a:br>
            <a:br>
              <a:rPr lang="en-US" dirty="0"/>
            </a:br>
            <a:r>
              <a:rPr lang="en-US" dirty="0"/>
              <a:t> </a:t>
            </a:r>
            <a:br>
              <a:rPr lang="en-US" dirty="0"/>
            </a:br>
            <a:endParaRPr lang="en-GB" dirty="0"/>
          </a:p>
        </p:txBody>
      </p:sp>
      <p:sp>
        <p:nvSpPr>
          <p:cNvPr id="3" name="Content Placeholder 2">
            <a:extLst>
              <a:ext uri="{FF2B5EF4-FFF2-40B4-BE49-F238E27FC236}">
                <a16:creationId xmlns:a16="http://schemas.microsoft.com/office/drawing/2014/main" id="{A4B5D88A-ACF3-6872-402C-FA669E7E48D9}"/>
              </a:ext>
            </a:extLst>
          </p:cNvPr>
          <p:cNvSpPr>
            <a:spLocks noGrp="1"/>
          </p:cNvSpPr>
          <p:nvPr>
            <p:ph sz="half" idx="1"/>
          </p:nvPr>
        </p:nvSpPr>
        <p:spPr>
          <a:xfrm>
            <a:off x="1" y="529936"/>
            <a:ext cx="5715000" cy="6328063"/>
          </a:xfrm>
        </p:spPr>
        <p:txBody>
          <a:bodyPr>
            <a:noAutofit/>
          </a:bodyPr>
          <a:lstStyle/>
          <a:p>
            <a:pPr marL="0" indent="0">
              <a:buNone/>
            </a:pPr>
            <a:endParaRPr lang="en-US" sz="24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 Foundation: Commissioning Including ‘More Than Medicine’</a:t>
            </a:r>
          </a:p>
          <a:p>
            <a:pPr marL="0" indent="0">
              <a:buNone/>
            </a:pPr>
            <a:r>
              <a:rPr lang="en-US" sz="2400" dirty="0">
                <a:latin typeface="Arial" panose="020B0604020202020204" pitchFamily="34" charset="0"/>
                <a:cs typeface="Arial" panose="020B0604020202020204" pitchFamily="34" charset="0"/>
              </a:rPr>
              <a:t>Invests in holistic services beyond clinical treatment e.g. peer support, housing, and mental health to address social determinants of health and reduce inequalities (Coulter et al., 2013).</a:t>
            </a:r>
          </a:p>
          <a:p>
            <a:pPr marL="0" indent="0">
              <a:buNone/>
            </a:pPr>
            <a:r>
              <a:rPr lang="en-US" sz="2400" dirty="0">
                <a:latin typeface="Arial" panose="020B0604020202020204" pitchFamily="34" charset="0"/>
                <a:cs typeface="Arial" panose="020B0604020202020204" pitchFamily="34" charset="0"/>
              </a:rPr>
              <a:t>🟩 Left Pillar: Engaged, Informed Individuals and Carers</a:t>
            </a:r>
          </a:p>
          <a:p>
            <a:pPr marL="0" indent="0">
              <a:buNone/>
            </a:pPr>
            <a:r>
              <a:rPr lang="en-US" sz="2400" dirty="0">
                <a:latin typeface="Arial" panose="020B0604020202020204" pitchFamily="34" charset="0"/>
                <a:cs typeface="Arial" panose="020B0604020202020204" pitchFamily="34" charset="0"/>
              </a:rPr>
              <a:t>People with HIV are supported to self-manage through education, digital tools, and peer networks. Carers are involved in care planning to enhance resilience and autonomy (Coulter et al., 2013).</a:t>
            </a:r>
          </a:p>
        </p:txBody>
      </p:sp>
      <p:sp>
        <p:nvSpPr>
          <p:cNvPr id="12" name="TextBox 11">
            <a:extLst>
              <a:ext uri="{FF2B5EF4-FFF2-40B4-BE49-F238E27FC236}">
                <a16:creationId xmlns:a16="http://schemas.microsoft.com/office/drawing/2014/main" id="{3BA897CB-820A-72A5-8675-45BBF71DCDA5}"/>
              </a:ext>
            </a:extLst>
          </p:cNvPr>
          <p:cNvSpPr txBox="1"/>
          <p:nvPr/>
        </p:nvSpPr>
        <p:spPr>
          <a:xfrm flipH="1">
            <a:off x="9476507" y="6452756"/>
            <a:ext cx="2628901" cy="369332"/>
          </a:xfrm>
          <a:prstGeom prst="rect">
            <a:avLst/>
          </a:prstGeom>
          <a:noFill/>
        </p:spPr>
        <p:txBody>
          <a:bodyPr wrap="square">
            <a:spAutoFit/>
          </a:bodyPr>
          <a:lstStyle/>
          <a:p>
            <a:r>
              <a:rPr lang="en-GB" dirty="0"/>
              <a:t>(Coulter et al., 2013).</a:t>
            </a:r>
          </a:p>
        </p:txBody>
      </p:sp>
      <p:pic>
        <p:nvPicPr>
          <p:cNvPr id="16" name="Picture 15">
            <a:extLst>
              <a:ext uri="{FF2B5EF4-FFF2-40B4-BE49-F238E27FC236}">
                <a16:creationId xmlns:a16="http://schemas.microsoft.com/office/drawing/2014/main" id="{74187F7A-E0B5-495A-6442-D196C045978C}"/>
              </a:ext>
            </a:extLst>
          </p:cNvPr>
          <p:cNvPicPr>
            <a:picLocks noChangeAspect="1"/>
          </p:cNvPicPr>
          <p:nvPr/>
        </p:nvPicPr>
        <p:blipFill>
          <a:blip r:embed="rId2"/>
          <a:stretch>
            <a:fillRect/>
          </a:stretch>
        </p:blipFill>
        <p:spPr>
          <a:xfrm>
            <a:off x="5787736" y="0"/>
            <a:ext cx="6525490" cy="6452756"/>
          </a:xfrm>
          <a:prstGeom prst="rect">
            <a:avLst/>
          </a:prstGeom>
        </p:spPr>
      </p:pic>
    </p:spTree>
    <p:extLst>
      <p:ext uri="{BB962C8B-B14F-4D97-AF65-F5344CB8AC3E}">
        <p14:creationId xmlns:p14="http://schemas.microsoft.com/office/powerpoint/2010/main" val="39319842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CF3B6-5E24-2F4D-FE95-289500437F67}"/>
              </a:ext>
            </a:extLst>
          </p:cNvPr>
          <p:cNvSpPr>
            <a:spLocks noGrp="1"/>
          </p:cNvSpPr>
          <p:nvPr>
            <p:ph type="title"/>
          </p:nvPr>
        </p:nvSpPr>
        <p:spPr>
          <a:xfrm>
            <a:off x="677334" y="-93518"/>
            <a:ext cx="8596668" cy="727363"/>
          </a:xfrm>
        </p:spPr>
        <p:txBody>
          <a:bodyPr/>
          <a:lstStyle/>
          <a:p>
            <a:r>
              <a:rPr lang="en-GB" dirty="0">
                <a:latin typeface="Arial" panose="020B0604020202020204" pitchFamily="34" charset="0"/>
                <a:cs typeface="Arial" panose="020B0604020202020204" pitchFamily="34" charset="0"/>
              </a:rPr>
              <a:t>The House of Care Continued</a:t>
            </a:r>
            <a:r>
              <a:rPr lang="en-GB" dirty="0"/>
              <a:t>…</a:t>
            </a:r>
          </a:p>
        </p:txBody>
      </p:sp>
      <p:sp>
        <p:nvSpPr>
          <p:cNvPr id="4" name="TextBox 3">
            <a:extLst>
              <a:ext uri="{FF2B5EF4-FFF2-40B4-BE49-F238E27FC236}">
                <a16:creationId xmlns:a16="http://schemas.microsoft.com/office/drawing/2014/main" id="{0E9A54CC-3AD3-92CA-60C8-0912261297F4}"/>
              </a:ext>
            </a:extLst>
          </p:cNvPr>
          <p:cNvSpPr txBox="1"/>
          <p:nvPr/>
        </p:nvSpPr>
        <p:spPr>
          <a:xfrm>
            <a:off x="0" y="633845"/>
            <a:ext cx="11856027" cy="4651979"/>
          </a:xfrm>
          <a:prstGeom prst="rect">
            <a:avLst/>
          </a:prstGeom>
          <a:noFill/>
        </p:spPr>
        <p:txBody>
          <a:bodyPr wrap="square">
            <a:spAutoFit/>
          </a:bodyPr>
          <a:lstStyle/>
          <a:p>
            <a:pPr>
              <a:lnSpc>
                <a:spcPct val="150000"/>
              </a:lnSpc>
            </a:pPr>
            <a:r>
              <a:rPr lang="en-US" sz="2000" dirty="0">
                <a:latin typeface="Arial" panose="020B0604020202020204" pitchFamily="34" charset="0"/>
                <a:cs typeface="Arial" panose="020B0604020202020204" pitchFamily="34" charset="0"/>
              </a:rPr>
              <a:t>🟧 Right Pillar: Collaborative Health and Care Professionals</a:t>
            </a:r>
          </a:p>
          <a:p>
            <a:pPr>
              <a:lnSpc>
                <a:spcPct val="150000"/>
              </a:lnSpc>
            </a:pPr>
            <a:r>
              <a:rPr lang="en-US" sz="2000" dirty="0">
                <a:latin typeface="Arial" panose="020B0604020202020204" pitchFamily="34" charset="0"/>
                <a:cs typeface="Arial" panose="020B0604020202020204" pitchFamily="34" charset="0"/>
              </a:rPr>
              <a:t>Clinicians co-create care plans with patients, respecting lived experience and promoting shared decision-making. Multidisciplinary teams coordinate across HIV, mental health, and social care services (Coulter et al., 2013).</a:t>
            </a:r>
          </a:p>
          <a:p>
            <a:pPr>
              <a:lnSpc>
                <a:spcPct val="150000"/>
              </a:lnSpc>
            </a:pPr>
            <a:r>
              <a:rPr lang="en-US" sz="2000" dirty="0">
                <a:latin typeface="Arial" panose="020B0604020202020204" pitchFamily="34" charset="0"/>
                <a:cs typeface="Arial" panose="020B0604020202020204" pitchFamily="34" charset="0"/>
              </a:rPr>
              <a:t>🔴 Centre: Person-</a:t>
            </a:r>
            <a:r>
              <a:rPr lang="en-US" sz="2000" dirty="0" err="1">
                <a:latin typeface="Arial" panose="020B0604020202020204" pitchFamily="34" charset="0"/>
                <a:cs typeface="Arial" panose="020B0604020202020204" pitchFamily="34" charset="0"/>
              </a:rPr>
              <a:t>Centred</a:t>
            </a:r>
            <a:r>
              <a:rPr lang="en-US" sz="2000" dirty="0">
                <a:latin typeface="Arial" panose="020B0604020202020204" pitchFamily="34" charset="0"/>
                <a:cs typeface="Arial" panose="020B0604020202020204" pitchFamily="34" charset="0"/>
              </a:rPr>
              <a:t> Coordinated Care Through Care and Support Planning</a:t>
            </a:r>
          </a:p>
          <a:p>
            <a:pPr>
              <a:lnSpc>
                <a:spcPct val="150000"/>
              </a:lnSpc>
            </a:pPr>
            <a:r>
              <a:rPr lang="en-US" sz="2000" dirty="0">
                <a:latin typeface="Arial" panose="020B0604020202020204" pitchFamily="34" charset="0"/>
                <a:cs typeface="Arial" panose="020B0604020202020204" pitchFamily="34" charset="0"/>
              </a:rPr>
              <a:t>HIV is treated as a chronic, manageable condition. Regular reviews are proactive, personalised, and stigma-free, reflecting individual goals and life context (Coulter et al., 2013).</a:t>
            </a:r>
          </a:p>
          <a:p>
            <a:pPr>
              <a:lnSpc>
                <a:spcPct val="150000"/>
              </a:lnSpc>
            </a:pPr>
            <a:r>
              <a:rPr lang="en-US" sz="2000" dirty="0">
                <a:latin typeface="Arial" panose="020B0604020202020204" pitchFamily="34" charset="0"/>
                <a:cs typeface="Arial" panose="020B0604020202020204" pitchFamily="34" charset="0"/>
              </a:rPr>
              <a:t>🏠 Roof: </a:t>
            </a:r>
            <a:r>
              <a:rPr lang="en-US" sz="2000" dirty="0" err="1">
                <a:latin typeface="Arial" panose="020B0604020202020204" pitchFamily="34" charset="0"/>
                <a:cs typeface="Arial" panose="020B0604020202020204" pitchFamily="34" charset="0"/>
              </a:rPr>
              <a:t>Organisational</a:t>
            </a:r>
            <a:r>
              <a:rPr lang="en-US" sz="2000" dirty="0">
                <a:latin typeface="Arial" panose="020B0604020202020204" pitchFamily="34" charset="0"/>
                <a:cs typeface="Arial" panose="020B0604020202020204" pitchFamily="34" charset="0"/>
              </a:rPr>
              <a:t> and Supporting Processes</a:t>
            </a:r>
          </a:p>
          <a:p>
            <a:pPr>
              <a:lnSpc>
                <a:spcPct val="150000"/>
              </a:lnSpc>
            </a:pPr>
            <a:r>
              <a:rPr lang="en-US" sz="2000" dirty="0">
                <a:latin typeface="Arial" panose="020B0604020202020204" pitchFamily="34" charset="0"/>
                <a:cs typeface="Arial" panose="020B0604020202020204" pitchFamily="34" charset="0"/>
              </a:rPr>
              <a:t>NHS systems enable continuity, timely referrals, and data sharing. Leadership and training promote equity, cultural competence, and anti-stigma practice (Coulter et al., 2013).</a:t>
            </a:r>
          </a:p>
        </p:txBody>
      </p:sp>
    </p:spTree>
    <p:extLst>
      <p:ext uri="{BB962C8B-B14F-4D97-AF65-F5344CB8AC3E}">
        <p14:creationId xmlns:p14="http://schemas.microsoft.com/office/powerpoint/2010/main" val="7161785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CF3B7-9183-B213-675E-828E73E97259}"/>
              </a:ext>
            </a:extLst>
          </p:cNvPr>
          <p:cNvSpPr>
            <a:spLocks noGrp="1"/>
          </p:cNvSpPr>
          <p:nvPr>
            <p:ph type="title"/>
          </p:nvPr>
        </p:nvSpPr>
        <p:spPr>
          <a:xfrm>
            <a:off x="-1" y="-72736"/>
            <a:ext cx="12313227" cy="623454"/>
          </a:xfrm>
        </p:spPr>
        <p:txBody>
          <a:bodyPr>
            <a:normAutofit/>
          </a:bodyPr>
          <a:lstStyle/>
          <a:p>
            <a:r>
              <a:rPr lang="en-US" sz="2800" dirty="0">
                <a:latin typeface="Arial" panose="020B0604020202020204" pitchFamily="34" charset="0"/>
                <a:cs typeface="Arial" panose="020B0604020202020204" pitchFamily="34" charset="0"/>
              </a:rPr>
              <a:t>UK HIV Care Framework: Five Pillars of National HIV Strategy</a:t>
            </a:r>
            <a:endParaRPr lang="en-GB" sz="2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9E590D8-A52D-2D2E-8132-CB89F4192F34}"/>
              </a:ext>
            </a:extLst>
          </p:cNvPr>
          <p:cNvSpPr txBox="1"/>
          <p:nvPr/>
        </p:nvSpPr>
        <p:spPr>
          <a:xfrm>
            <a:off x="0" y="394855"/>
            <a:ext cx="12192000" cy="5940088"/>
          </a:xfrm>
          <a:prstGeom prst="rect">
            <a:avLst/>
          </a:prstGeom>
          <a:noFill/>
        </p:spPr>
        <p:txBody>
          <a:bodyPr wrap="square">
            <a:spAutoFit/>
          </a:bodyPr>
          <a:lstStyle/>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Prevention</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Includes </a:t>
            </a:r>
            <a:r>
              <a:rPr lang="en-US" sz="2000" dirty="0" err="1">
                <a:latin typeface="Arial" panose="020B0604020202020204" pitchFamily="34" charset="0"/>
                <a:cs typeface="Arial" panose="020B0604020202020204" pitchFamily="34" charset="0"/>
              </a:rPr>
              <a:t>PrEP</a:t>
            </a:r>
            <a:r>
              <a:rPr lang="en-US" sz="2000" dirty="0">
                <a:latin typeface="Arial" panose="020B0604020202020204" pitchFamily="34" charset="0"/>
                <a:cs typeface="Arial" panose="020B0604020202020204" pitchFamily="34" charset="0"/>
              </a:rPr>
              <a:t>, condom distribution, harm reduction for people who inject drugs, and targeted education campaigns. These interventions aim to reduce transmission before exposure (Department of Health and Social Care, 2021).</a:t>
            </a:r>
          </a:p>
          <a:p>
            <a:r>
              <a:rPr lang="en-US" sz="2000" b="1" dirty="0">
                <a:latin typeface="Arial" panose="020B0604020202020204" pitchFamily="34" charset="0"/>
                <a:cs typeface="Arial" panose="020B0604020202020204" pitchFamily="34" charset="0"/>
              </a:rPr>
              <a:t>Testing</a:t>
            </a:r>
          </a:p>
          <a:p>
            <a:r>
              <a:rPr lang="en-US" sz="2000" dirty="0">
                <a:latin typeface="Arial" panose="020B0604020202020204" pitchFamily="34" charset="0"/>
                <a:cs typeface="Arial" panose="020B0604020202020204" pitchFamily="34" charset="0"/>
              </a:rPr>
              <a:t>Routine opt-out HIV testing is now recommended in emergency departments and high-prevalence areas. This ensures earlier diagnosis and reduces late presentations (Department of Health and Social Care, 2021).</a:t>
            </a:r>
          </a:p>
          <a:p>
            <a:r>
              <a:rPr lang="en-US" sz="2000" b="1" dirty="0">
                <a:latin typeface="Arial" panose="020B0604020202020204" pitchFamily="34" charset="0"/>
                <a:cs typeface="Arial" panose="020B0604020202020204" pitchFamily="34" charset="0"/>
              </a:rPr>
              <a:t>Treatment</a:t>
            </a:r>
          </a:p>
          <a:p>
            <a:r>
              <a:rPr lang="en-US" sz="2000" dirty="0">
                <a:latin typeface="Arial" panose="020B0604020202020204" pitchFamily="34" charset="0"/>
                <a:cs typeface="Arial" panose="020B0604020202020204" pitchFamily="34" charset="0"/>
              </a:rPr>
              <a:t>Immediate initiation of antiretroviral therapy (ART) upon diagnosis is standard. Care is integrated with services for mental health, hepatitis, and other comorbidities to support holistic management (NHS, 2021).</a:t>
            </a:r>
          </a:p>
          <a:p>
            <a:r>
              <a:rPr lang="en-US" sz="2000" b="1" dirty="0">
                <a:latin typeface="Arial" panose="020B0604020202020204" pitchFamily="34" charset="0"/>
                <a:cs typeface="Arial" panose="020B0604020202020204" pitchFamily="34" charset="0"/>
              </a:rPr>
              <a:t>Retention</a:t>
            </a:r>
          </a:p>
          <a:p>
            <a:r>
              <a:rPr lang="en-US" sz="2000" dirty="0">
                <a:latin typeface="Arial" panose="020B0604020202020204" pitchFamily="34" charset="0"/>
                <a:cs typeface="Arial" panose="020B0604020202020204" pitchFamily="34" charset="0"/>
              </a:rPr>
              <a:t>Outreach programmes re-engage individuals lost to care, particularly those facing stigma, unstable housing, or mental health challenges. This supports continuity and viral suppression.</a:t>
            </a:r>
          </a:p>
          <a:p>
            <a:r>
              <a:rPr lang="en-US" sz="2000" b="1" dirty="0">
                <a:latin typeface="Arial" panose="020B0604020202020204" pitchFamily="34" charset="0"/>
                <a:cs typeface="Arial" panose="020B0604020202020204" pitchFamily="34" charset="0"/>
              </a:rPr>
              <a:t>Monitoring</a:t>
            </a:r>
          </a:p>
          <a:p>
            <a:r>
              <a:rPr lang="en-US" sz="2000" dirty="0">
                <a:latin typeface="Arial" panose="020B0604020202020204" pitchFamily="34" charset="0"/>
                <a:cs typeface="Arial" panose="020B0604020202020204" pitchFamily="34" charset="0"/>
              </a:rPr>
              <a:t>The UK HIV Action Plan targets an 80% reduction in new HIV diagnoses by 2025, compared to 2019 levels this equivalent to approximately 828 new cases annually. Progress is monitored through national surveillance systems and care outcome metrics (Department of Health and Social Care, 2021).</a:t>
            </a:r>
          </a:p>
        </p:txBody>
      </p:sp>
    </p:spTree>
    <p:extLst>
      <p:ext uri="{BB962C8B-B14F-4D97-AF65-F5344CB8AC3E}">
        <p14:creationId xmlns:p14="http://schemas.microsoft.com/office/powerpoint/2010/main" val="26143016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FF73E-C43C-6EB8-9A0C-E3848D690FBE}"/>
              </a:ext>
            </a:extLst>
          </p:cNvPr>
          <p:cNvSpPr>
            <a:spLocks noGrp="1"/>
          </p:cNvSpPr>
          <p:nvPr>
            <p:ph type="title"/>
          </p:nvPr>
        </p:nvSpPr>
        <p:spPr>
          <a:xfrm>
            <a:off x="259773" y="0"/>
            <a:ext cx="11076709" cy="1184564"/>
          </a:xfrm>
        </p:spPr>
        <p:txBody>
          <a:bodyPr>
            <a:normAutofit/>
          </a:bodyPr>
          <a:lstStyle/>
          <a:p>
            <a:r>
              <a:rPr lang="en-US" sz="2700" dirty="0">
                <a:latin typeface="Arial" panose="020B0604020202020204" pitchFamily="34" charset="0"/>
                <a:cs typeface="Arial" panose="020B0604020202020204" pitchFamily="34" charset="0"/>
              </a:rPr>
              <a:t>According to NICE, HIV as a long-term condition is managed through:</a:t>
            </a:r>
            <a:br>
              <a:rPr lang="en-US"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D66D353-0BA8-A2AE-F15E-65740564EE1D}"/>
              </a:ext>
            </a:extLst>
          </p:cNvPr>
          <p:cNvSpPr txBox="1"/>
          <p:nvPr/>
        </p:nvSpPr>
        <p:spPr>
          <a:xfrm>
            <a:off x="145473" y="945573"/>
            <a:ext cx="12046527" cy="5355312"/>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Routine testing in high-risk groups</a:t>
            </a:r>
          </a:p>
          <a:p>
            <a:r>
              <a:rPr lang="en-US" dirty="0">
                <a:latin typeface="Arial" panose="020B0604020202020204" pitchFamily="34" charset="0"/>
                <a:cs typeface="Arial" panose="020B0604020202020204" pitchFamily="34" charset="0"/>
              </a:rPr>
              <a:t>NICE recommends opt-out HIV testing in emergency departments and other high-prevalence settings to improve early diagnosis and reduce late presentations (NICE, 2023).</a:t>
            </a:r>
          </a:p>
          <a:p>
            <a:r>
              <a:rPr lang="en-US" b="1" dirty="0">
                <a:latin typeface="Arial" panose="020B0604020202020204" pitchFamily="34" charset="0"/>
                <a:cs typeface="Arial" panose="020B0604020202020204" pitchFamily="34" charset="0"/>
              </a:rPr>
              <a:t>Immediate ART access</a:t>
            </a:r>
          </a:p>
          <a:p>
            <a:r>
              <a:rPr lang="en-US" dirty="0">
                <a:latin typeface="Arial" panose="020B0604020202020204" pitchFamily="34" charset="0"/>
                <a:cs typeface="Arial" panose="020B0604020202020204" pitchFamily="34" charset="0"/>
              </a:rPr>
              <a:t>Prompt initiation of antiretroviral therapy (ART) following diagnosis improves individual prognosis and reduces onward transmission, aligning with national treatment standards (NICE, 2023).</a:t>
            </a:r>
          </a:p>
          <a:p>
            <a:r>
              <a:rPr lang="en-US" b="1" dirty="0">
                <a:latin typeface="Arial" panose="020B0604020202020204" pitchFamily="34" charset="0"/>
                <a:cs typeface="Arial" panose="020B0604020202020204" pitchFamily="34" charset="0"/>
              </a:rPr>
              <a:t>Integrated care across services</a:t>
            </a:r>
          </a:p>
          <a:p>
            <a:r>
              <a:rPr lang="en-US" dirty="0">
                <a:latin typeface="Arial" panose="020B0604020202020204" pitchFamily="34" charset="0"/>
                <a:cs typeface="Arial" panose="020B0604020202020204" pitchFamily="34" charset="0"/>
              </a:rPr>
              <a:t>NICE advocates for joined-up care across HIV, mental health, sexual health, and substance use services to ensure continuity and reduce fragmentation (NICE, 2023).</a:t>
            </a:r>
          </a:p>
          <a:p>
            <a:r>
              <a:rPr lang="en-US" b="1" dirty="0">
                <a:latin typeface="Arial" panose="020B0604020202020204" pitchFamily="34" charset="0"/>
                <a:cs typeface="Arial" panose="020B0604020202020204" pitchFamily="34" charset="0"/>
              </a:rPr>
              <a:t>Support for self-management</a:t>
            </a:r>
          </a:p>
          <a:p>
            <a:r>
              <a:rPr lang="en-US" dirty="0">
                <a:latin typeface="Arial" panose="020B0604020202020204" pitchFamily="34" charset="0"/>
                <a:cs typeface="Arial" panose="020B0604020202020204" pitchFamily="34" charset="0"/>
              </a:rPr>
              <a:t>Individuals with HIV are supported to manage their condition through education, digital tools, and peer-led interventions, promoting autonomy and resilience (NICE, 2023).</a:t>
            </a:r>
          </a:p>
          <a:p>
            <a:r>
              <a:rPr lang="en-US" b="1" dirty="0">
                <a:latin typeface="Arial" panose="020B0604020202020204" pitchFamily="34" charset="0"/>
                <a:cs typeface="Arial" panose="020B0604020202020204" pitchFamily="34" charset="0"/>
              </a:rPr>
              <a:t>Mental health and social care inclusion</a:t>
            </a:r>
          </a:p>
          <a:p>
            <a:r>
              <a:rPr lang="en-US" dirty="0">
                <a:latin typeface="Arial" panose="020B0604020202020204" pitchFamily="34" charset="0"/>
                <a:cs typeface="Arial" panose="020B0604020202020204" pitchFamily="34" charset="0"/>
              </a:rPr>
              <a:t>NICE highlights the importance of addressing psychosocial needs, including housing, stigma, and mental health, as part of holistic HIV care (NICE, 2023.</a:t>
            </a:r>
          </a:p>
          <a:p>
            <a:r>
              <a:rPr lang="en-US" b="1" dirty="0">
                <a:latin typeface="Arial" panose="020B0604020202020204" pitchFamily="34" charset="0"/>
                <a:cs typeface="Arial" panose="020B0604020202020204" pitchFamily="34" charset="0"/>
              </a:rPr>
              <a:t>Care coordination for complex needs</a:t>
            </a:r>
          </a:p>
          <a:p>
            <a:r>
              <a:rPr lang="en-US" dirty="0">
                <a:latin typeface="Arial" panose="020B0604020202020204" pitchFamily="34" charset="0"/>
                <a:cs typeface="Arial" panose="020B0604020202020204" pitchFamily="34" charset="0"/>
              </a:rPr>
              <a:t>Multidisciplinary teams are recommended to coordinate care for individuals with multiple vulnerabilities, ensuring tailored support and improved retention in care (NICE, 2023).</a:t>
            </a:r>
          </a:p>
          <a:p>
            <a:endParaRPr lang="en-GB" dirty="0"/>
          </a:p>
        </p:txBody>
      </p:sp>
    </p:spTree>
    <p:extLst>
      <p:ext uri="{BB962C8B-B14F-4D97-AF65-F5344CB8AC3E}">
        <p14:creationId xmlns:p14="http://schemas.microsoft.com/office/powerpoint/2010/main" val="40096322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7FA03-87EF-29F7-4E6D-E4A4B112C883}"/>
              </a:ext>
            </a:extLst>
          </p:cNvPr>
          <p:cNvSpPr>
            <a:spLocks noGrp="1"/>
          </p:cNvSpPr>
          <p:nvPr>
            <p:ph type="title"/>
          </p:nvPr>
        </p:nvSpPr>
        <p:spPr>
          <a:xfrm>
            <a:off x="677334" y="187036"/>
            <a:ext cx="8596668" cy="1132609"/>
          </a:xfrm>
        </p:spPr>
        <p:txBody>
          <a:bodyPr/>
          <a:lstStyle/>
          <a:p>
            <a:r>
              <a:rPr lang="en-GB" dirty="0"/>
              <a:t>💊 </a:t>
            </a:r>
            <a:r>
              <a:rPr lang="en-GB" dirty="0">
                <a:latin typeface="Arial" panose="020B0604020202020204" pitchFamily="34" charset="0"/>
                <a:cs typeface="Arial" panose="020B0604020202020204" pitchFamily="34" charset="0"/>
              </a:rPr>
              <a:t>HIV Treatment Options (UK, 2025).</a:t>
            </a:r>
          </a:p>
        </p:txBody>
      </p:sp>
      <p:sp>
        <p:nvSpPr>
          <p:cNvPr id="6" name="TextBox 5">
            <a:extLst>
              <a:ext uri="{FF2B5EF4-FFF2-40B4-BE49-F238E27FC236}">
                <a16:creationId xmlns:a16="http://schemas.microsoft.com/office/drawing/2014/main" id="{292AD937-2E81-4057-BFF8-D64B19DEF251}"/>
              </a:ext>
            </a:extLst>
          </p:cNvPr>
          <p:cNvSpPr txBox="1"/>
          <p:nvPr/>
        </p:nvSpPr>
        <p:spPr>
          <a:xfrm>
            <a:off x="238991" y="1028343"/>
            <a:ext cx="11953009" cy="5940088"/>
          </a:xfrm>
          <a:prstGeom prst="rect">
            <a:avLst/>
          </a:prstGeom>
          <a:noFill/>
        </p:spPr>
        <p:txBody>
          <a:bodyPr wrap="square">
            <a:spAutoFit/>
          </a:bodyPr>
          <a:lstStyle/>
          <a:p>
            <a:r>
              <a:rPr lang="en-US" sz="2000" b="1" dirty="0">
                <a:latin typeface="Arial" panose="020B0604020202020204" pitchFamily="34" charset="0"/>
                <a:cs typeface="Arial" panose="020B0604020202020204" pitchFamily="34" charset="0"/>
              </a:rPr>
              <a:t>Daily oral antiretroviral therapy (ART)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Standard first-line treatment includes combinations like tenofovir, emtricitabine, and dolutegravir to suppress viral replication.</a:t>
            </a:r>
          </a:p>
          <a:p>
            <a:endParaRPr lang="en-US"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Long-acting injectable ART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Cabotegravir and </a:t>
            </a:r>
            <a:r>
              <a:rPr lang="en-US" sz="2000" dirty="0" err="1">
                <a:latin typeface="Arial" panose="020B0604020202020204" pitchFamily="34" charset="0"/>
                <a:cs typeface="Arial" panose="020B0604020202020204" pitchFamily="34" charset="0"/>
              </a:rPr>
              <a:t>rilpivirine</a:t>
            </a:r>
            <a:r>
              <a:rPr lang="en-US" sz="2000" dirty="0">
                <a:latin typeface="Arial" panose="020B0604020202020204" pitchFamily="34" charset="0"/>
                <a:cs typeface="Arial" panose="020B0604020202020204" pitchFamily="34" charset="0"/>
              </a:rPr>
              <a:t> injections are administered every 2 months for patients stable on oral ART (NICE, 2025).</a:t>
            </a:r>
          </a:p>
          <a:p>
            <a:endParaRPr lang="en-US"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Twice-yearly injectable </a:t>
            </a:r>
            <a:r>
              <a:rPr lang="en-US" sz="2000" b="1" dirty="0" err="1">
                <a:latin typeface="Arial" panose="020B0604020202020204" pitchFamily="34" charset="0"/>
                <a:cs typeface="Arial" panose="020B0604020202020204" pitchFamily="34" charset="0"/>
              </a:rPr>
              <a:t>PrEP</a:t>
            </a:r>
            <a:r>
              <a:rPr lang="en-US" sz="2000" b="1"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Lenacapavir</a:t>
            </a:r>
            <a:r>
              <a:rPr lang="en-US" sz="2000" b="1" dirty="0">
                <a:latin typeface="Arial" panose="020B0604020202020204" pitchFamily="34" charset="0"/>
                <a:cs typeface="Arial" panose="020B0604020202020204" pitchFamily="34" charset="0"/>
              </a:rPr>
              <a: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Though primarily preventive, </a:t>
            </a:r>
            <a:r>
              <a:rPr lang="en-US" sz="2000" dirty="0" err="1">
                <a:latin typeface="Arial" panose="020B0604020202020204" pitchFamily="34" charset="0"/>
                <a:cs typeface="Arial" panose="020B0604020202020204" pitchFamily="34" charset="0"/>
              </a:rPr>
              <a:t>lenacapavir</a:t>
            </a:r>
            <a:r>
              <a:rPr lang="en-US" sz="2000" dirty="0">
                <a:latin typeface="Arial" panose="020B0604020202020204" pitchFamily="34" charset="0"/>
                <a:cs typeface="Arial" panose="020B0604020202020204" pitchFamily="34" charset="0"/>
              </a:rPr>
              <a:t> offers long-term viral suppression and is being </a:t>
            </a:r>
            <a:r>
              <a:rPr lang="en-US" sz="2000" dirty="0" err="1">
                <a:latin typeface="Arial" panose="020B0604020202020204" pitchFamily="34" charset="0"/>
                <a:cs typeface="Arial" panose="020B0604020202020204" pitchFamily="34" charset="0"/>
              </a:rPr>
              <a:t>trialled</a:t>
            </a:r>
            <a:r>
              <a:rPr lang="en-US" sz="2000" dirty="0">
                <a:latin typeface="Arial" panose="020B0604020202020204" pitchFamily="34" charset="0"/>
                <a:cs typeface="Arial" panose="020B0604020202020204" pitchFamily="34" charset="0"/>
              </a:rPr>
              <a:t> for treatment in complex cases (Core Prescribing Solutions, 2025. ).</a:t>
            </a:r>
          </a:p>
          <a:p>
            <a:endParaRPr lang="en-US"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Fixed-dose combination tablets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Single-pill regimens improve adherence and include drugs like </a:t>
            </a:r>
            <a:r>
              <a:rPr lang="en-US" sz="2000" dirty="0" err="1">
                <a:latin typeface="Arial" panose="020B0604020202020204" pitchFamily="34" charset="0"/>
                <a:cs typeface="Arial" panose="020B0604020202020204" pitchFamily="34" charset="0"/>
              </a:rPr>
              <a:t>bictegravir</a:t>
            </a:r>
            <a:r>
              <a:rPr lang="en-US" sz="2000" dirty="0">
                <a:latin typeface="Arial" panose="020B0604020202020204" pitchFamily="34" charset="0"/>
                <a:cs typeface="Arial" panose="020B0604020202020204" pitchFamily="34" charset="0"/>
              </a:rPr>
              <a:t>/emtricitabine/tenofovir alafenamide.</a:t>
            </a:r>
          </a:p>
          <a:p>
            <a:endParaRPr lang="en-US"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Tailored regimens for drug resistance or comorbidities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Includes boosted protease inhibitors or integrase inhibitors for patients with resistance or co-infections (NHS England, 2025). </a:t>
            </a:r>
          </a:p>
        </p:txBody>
      </p:sp>
    </p:spTree>
    <p:extLst>
      <p:ext uri="{BB962C8B-B14F-4D97-AF65-F5344CB8AC3E}">
        <p14:creationId xmlns:p14="http://schemas.microsoft.com/office/powerpoint/2010/main" val="14493933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D6660-A354-B036-33A6-6561A00C55C1}"/>
              </a:ext>
            </a:extLst>
          </p:cNvPr>
          <p:cNvSpPr>
            <a:spLocks noGrp="1"/>
          </p:cNvSpPr>
          <p:nvPr>
            <p:ph type="title"/>
          </p:nvPr>
        </p:nvSpPr>
        <p:spPr>
          <a:xfrm>
            <a:off x="114300" y="0"/>
            <a:ext cx="9159701" cy="1215736"/>
          </a:xfrm>
        </p:spPr>
        <p:txBody>
          <a:bodyPr/>
          <a:lstStyle/>
          <a:p>
            <a:r>
              <a:rPr lang="en-GB" dirty="0">
                <a:latin typeface="Arial" panose="020B0604020202020204" pitchFamily="34" charset="0"/>
                <a:cs typeface="Arial" panose="020B0604020202020204" pitchFamily="34" charset="0"/>
              </a:rPr>
              <a:t>Comorbidity </a:t>
            </a:r>
            <a:r>
              <a:rPr lang="en-US" dirty="0">
                <a:latin typeface="Arial" panose="020B0604020202020204" pitchFamily="34" charset="0"/>
                <a:cs typeface="Arial" panose="020B0604020202020204" pitchFamily="34" charset="0"/>
              </a:rPr>
              <a:t>🧬 Kaposi’s Sarcoma and HIV</a:t>
            </a: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1A66AF4-9B3D-E74C-70BA-DE73DF8F98D5}"/>
              </a:ext>
            </a:extLst>
          </p:cNvPr>
          <p:cNvSpPr txBox="1"/>
          <p:nvPr/>
        </p:nvSpPr>
        <p:spPr>
          <a:xfrm>
            <a:off x="114299" y="665018"/>
            <a:ext cx="7588827" cy="6370975"/>
          </a:xfrm>
          <a:prstGeom prst="rect">
            <a:avLst/>
          </a:prstGeom>
          <a:noFill/>
        </p:spPr>
        <p:txBody>
          <a:bodyPr wrap="square">
            <a:spAutoFit/>
          </a:bodyPr>
          <a:lstStyle/>
          <a:p>
            <a:r>
              <a:rPr lang="en-US" sz="2400" b="1" dirty="0">
                <a:latin typeface="Arial" panose="020B0604020202020204" pitchFamily="34" charset="0"/>
                <a:cs typeface="Arial" panose="020B0604020202020204" pitchFamily="34" charset="0"/>
              </a:rPr>
              <a:t>Kaposi’s Sarcoma is </a:t>
            </a:r>
            <a:r>
              <a:rPr lang="en-US" sz="2400" dirty="0">
                <a:latin typeface="Arial" panose="020B0604020202020204" pitchFamily="34" charset="0"/>
                <a:cs typeface="Arial" panose="020B0604020202020204" pitchFamily="34" charset="0"/>
              </a:rPr>
              <a:t>a recognised comorbidity associated with HIV, particularly in individuals with advanced immunosuppression.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It is caused by Human Herpesvirus 8 (HHV-8), which becomes pathogenic when immune </a:t>
            </a:r>
            <a:r>
              <a:rPr lang="en-US" sz="2400" dirty="0" err="1">
                <a:latin typeface="Arial" panose="020B0604020202020204" pitchFamily="34" charset="0"/>
                <a:cs typeface="Arial" panose="020B0604020202020204" pitchFamily="34" charset="0"/>
              </a:rPr>
              <a:t>defences</a:t>
            </a:r>
            <a:r>
              <a:rPr lang="en-US" sz="2400" dirty="0">
                <a:latin typeface="Arial" panose="020B0604020202020204" pitchFamily="34" charset="0"/>
                <a:cs typeface="Arial" panose="020B0604020202020204" pitchFamily="34" charset="0"/>
              </a:rPr>
              <a:t> are compromised (Aidsmap, 2023).</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Clinically, it presents as purplish skin lesions, often on the face, legs, or torso, and may also affect internal organs, including the lungs and gastrointestinal tract (Aidsmap, 2023).</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Its development is strongly linked to untreated or late-stage HIV, where CD4 counts are low and immune surveillance is impaired, allowing HHV-8 to proliferate (Aidsmap, 2023).</a:t>
            </a:r>
            <a:endParaRPr lang="en-GB"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75A01ACC-628E-24EB-967A-C18CDC3F786B}"/>
              </a:ext>
            </a:extLst>
          </p:cNvPr>
          <p:cNvPicPr>
            <a:picLocks noChangeAspect="1"/>
          </p:cNvPicPr>
          <p:nvPr/>
        </p:nvPicPr>
        <p:blipFill>
          <a:blip r:embed="rId2"/>
          <a:stretch>
            <a:fillRect/>
          </a:stretch>
        </p:blipFill>
        <p:spPr>
          <a:xfrm>
            <a:off x="7564582" y="630693"/>
            <a:ext cx="4627418" cy="5879437"/>
          </a:xfrm>
          <a:prstGeom prst="rect">
            <a:avLst/>
          </a:prstGeom>
        </p:spPr>
      </p:pic>
      <p:sp>
        <p:nvSpPr>
          <p:cNvPr id="3" name="TextBox 2">
            <a:extLst>
              <a:ext uri="{FF2B5EF4-FFF2-40B4-BE49-F238E27FC236}">
                <a16:creationId xmlns:a16="http://schemas.microsoft.com/office/drawing/2014/main" id="{B2E03C7D-92E9-183C-CC88-B4A8C5E30E8A}"/>
              </a:ext>
            </a:extLst>
          </p:cNvPr>
          <p:cNvSpPr txBox="1"/>
          <p:nvPr/>
        </p:nvSpPr>
        <p:spPr>
          <a:xfrm>
            <a:off x="8468139" y="6488668"/>
            <a:ext cx="2738250" cy="369332"/>
          </a:xfrm>
          <a:prstGeom prst="rect">
            <a:avLst/>
          </a:prstGeom>
          <a:noFill/>
        </p:spPr>
        <p:txBody>
          <a:bodyPr wrap="none" rtlCol="0">
            <a:spAutoFit/>
          </a:bodyPr>
          <a:lstStyle/>
          <a:p>
            <a:r>
              <a:rPr lang="en-GB" dirty="0"/>
              <a:t>(</a:t>
            </a:r>
            <a:r>
              <a:rPr lang="en-GB" dirty="0">
                <a:latin typeface="Arial" panose="020B0604020202020204" pitchFamily="34" charset="0"/>
                <a:cs typeface="Arial" panose="020B0604020202020204" pitchFamily="34" charset="0"/>
              </a:rPr>
              <a:t>en.wikipedia.org, 2020)</a:t>
            </a:r>
          </a:p>
        </p:txBody>
      </p:sp>
    </p:spTree>
    <p:extLst>
      <p:ext uri="{BB962C8B-B14F-4D97-AF65-F5344CB8AC3E}">
        <p14:creationId xmlns:p14="http://schemas.microsoft.com/office/powerpoint/2010/main" val="2410270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1CC7D-DF27-8788-5A74-0E8F5F80E896}"/>
              </a:ext>
            </a:extLst>
          </p:cNvPr>
          <p:cNvSpPr>
            <a:spLocks noGrp="1"/>
          </p:cNvSpPr>
          <p:nvPr>
            <p:ph type="title"/>
          </p:nvPr>
        </p:nvSpPr>
        <p:spPr>
          <a:xfrm>
            <a:off x="677334" y="609600"/>
            <a:ext cx="9609666" cy="928255"/>
          </a:xfrm>
        </p:spPr>
        <p:txBody>
          <a:bodyPr/>
          <a:lstStyle/>
          <a:p>
            <a:r>
              <a:rPr lang="en-US" dirty="0">
                <a:latin typeface="Arial" panose="020B0604020202020204" pitchFamily="34" charset="0"/>
                <a:cs typeface="Arial" panose="020B0604020202020204" pitchFamily="34" charset="0"/>
              </a:rPr>
              <a:t>🦠 Comorbidity Tuberculosis (TB) and HIV</a:t>
            </a: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5596ADD-EDCE-6485-D184-55884CB36A47}"/>
              </a:ext>
            </a:extLst>
          </p:cNvPr>
          <p:cNvSpPr txBox="1"/>
          <p:nvPr/>
        </p:nvSpPr>
        <p:spPr>
          <a:xfrm>
            <a:off x="0" y="1402773"/>
            <a:ext cx="6255327" cy="5293757"/>
          </a:xfrm>
          <a:prstGeom prst="rect">
            <a:avLst/>
          </a:prstGeom>
          <a:noFill/>
        </p:spPr>
        <p:txBody>
          <a:bodyPr wrap="square">
            <a:spAutoFit/>
          </a:bodyPr>
          <a:lstStyle/>
          <a:p>
            <a:r>
              <a:rPr lang="en-US" sz="2000" b="1" dirty="0">
                <a:latin typeface="Arial" panose="020B0604020202020204" pitchFamily="34" charset="0"/>
                <a:cs typeface="Arial" panose="020B0604020202020204" pitchFamily="34" charset="0"/>
              </a:rPr>
              <a:t>Tuberculosis (TB) </a:t>
            </a:r>
            <a:r>
              <a:rPr lang="en-US" sz="2000" dirty="0">
                <a:latin typeface="Arial" panose="020B0604020202020204" pitchFamily="34" charset="0"/>
                <a:cs typeface="Arial" panose="020B0604020202020204" pitchFamily="34" charset="0"/>
              </a:rPr>
              <a:t>is one of the most common and serious comorbidities associated with HIV, particularly in low-resource and high-prevalence settings. HIV weakens the immune system, increasing susceptibility to both latent TB reactivation and new TB infections (WHO, 2023).</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TB may present as pulmonary disease or extrapulmonary manifestations, including lymphatic, meningeal, or disseminated TB, especially in individuals with low CD4 counts (UKHSA, 2023). </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Co-infection complicates diagnosis and treatment, requiring integrated care pathways and coordinated ART and TB therapy to reduce mortality and improve outcomes (NICE, 2023).</a:t>
            </a:r>
          </a:p>
          <a:p>
            <a:endParaRPr lang="en-GB" dirty="0"/>
          </a:p>
        </p:txBody>
      </p:sp>
      <p:pic>
        <p:nvPicPr>
          <p:cNvPr id="6" name="Picture 5">
            <a:extLst>
              <a:ext uri="{FF2B5EF4-FFF2-40B4-BE49-F238E27FC236}">
                <a16:creationId xmlns:a16="http://schemas.microsoft.com/office/drawing/2014/main" id="{BAF49765-4C24-DDCC-D717-63A863052AA6}"/>
              </a:ext>
            </a:extLst>
          </p:cNvPr>
          <p:cNvPicPr>
            <a:picLocks noChangeAspect="1"/>
          </p:cNvPicPr>
          <p:nvPr/>
        </p:nvPicPr>
        <p:blipFill>
          <a:blip r:embed="rId3">
            <a:duotone>
              <a:prstClr val="black"/>
              <a:schemeClr val="tx2">
                <a:tint val="45000"/>
                <a:satMod val="400000"/>
              </a:schemeClr>
            </a:duotone>
            <a:extLst>
              <a:ext uri="{BEBA8EAE-BF5A-486C-A8C5-ECC9F3942E4B}">
                <a14:imgProps xmlns:a14="http://schemas.microsoft.com/office/drawing/2010/main">
                  <a14:imgLayer r:embed="rId4">
                    <a14:imgEffect>
                      <a14:saturation sat="66000"/>
                    </a14:imgEffect>
                  </a14:imgLayer>
                </a14:imgProps>
              </a:ext>
            </a:extLst>
          </a:blip>
          <a:stretch>
            <a:fillRect/>
          </a:stretch>
        </p:blipFill>
        <p:spPr>
          <a:xfrm>
            <a:off x="6255327" y="1149927"/>
            <a:ext cx="5936672" cy="5708073"/>
          </a:xfrm>
          <a:prstGeom prst="rect">
            <a:avLst/>
          </a:prstGeom>
          <a:solidFill>
            <a:schemeClr val="bg2"/>
          </a:solidFill>
        </p:spPr>
      </p:pic>
      <p:sp>
        <p:nvSpPr>
          <p:cNvPr id="9" name="TextBox 8">
            <a:extLst>
              <a:ext uri="{FF2B5EF4-FFF2-40B4-BE49-F238E27FC236}">
                <a16:creationId xmlns:a16="http://schemas.microsoft.com/office/drawing/2014/main" id="{502B339F-1D39-D713-DE25-F5E5BA5F473C}"/>
              </a:ext>
            </a:extLst>
          </p:cNvPr>
          <p:cNvSpPr txBox="1"/>
          <p:nvPr/>
        </p:nvSpPr>
        <p:spPr>
          <a:xfrm>
            <a:off x="7581899" y="6354907"/>
            <a:ext cx="3186545" cy="369332"/>
          </a:xfrm>
          <a:prstGeom prst="rect">
            <a:avLst/>
          </a:prstGeom>
          <a:noFill/>
        </p:spPr>
        <p:txBody>
          <a:bodyPr wrap="square" rtlCol="0">
            <a:spAutoFit/>
          </a:bodyPr>
          <a:lstStyle/>
          <a:p>
            <a:r>
              <a:rPr lang="en-GB" dirty="0"/>
              <a:t>(                                         )</a:t>
            </a:r>
          </a:p>
        </p:txBody>
      </p:sp>
    </p:spTree>
    <p:extLst>
      <p:ext uri="{BB962C8B-B14F-4D97-AF65-F5344CB8AC3E}">
        <p14:creationId xmlns:p14="http://schemas.microsoft.com/office/powerpoint/2010/main" val="39138196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250AC-A242-E0D2-08C5-87E79BBE2BEE}"/>
              </a:ext>
            </a:extLst>
          </p:cNvPr>
          <p:cNvSpPr>
            <a:spLocks noGrp="1"/>
          </p:cNvSpPr>
          <p:nvPr>
            <p:ph type="title"/>
          </p:nvPr>
        </p:nvSpPr>
        <p:spPr>
          <a:xfrm>
            <a:off x="677334" y="0"/>
            <a:ext cx="8596668" cy="997527"/>
          </a:xfrm>
        </p:spPr>
        <p:txBody>
          <a:bodyPr>
            <a:normAutofit fontScale="90000"/>
          </a:bodyPr>
          <a:lstStyle/>
          <a:p>
            <a:r>
              <a:rPr lang="en-GB" dirty="0"/>
              <a:t>				</a:t>
            </a:r>
            <a:r>
              <a:rPr lang="en-GB" dirty="0">
                <a:latin typeface="Arial" panose="020B0604020202020204" pitchFamily="34" charset="0"/>
                <a:cs typeface="Arial" panose="020B0604020202020204" pitchFamily="34" charset="0"/>
              </a:rPr>
              <a:t>🛡️ HIV Prevention</a:t>
            </a:r>
            <a:br>
              <a:rPr lang="en-GB" dirty="0"/>
            </a:br>
            <a:endParaRPr lang="en-GB" dirty="0"/>
          </a:p>
        </p:txBody>
      </p:sp>
      <p:sp>
        <p:nvSpPr>
          <p:cNvPr id="7" name="Content Placeholder 6">
            <a:extLst>
              <a:ext uri="{FF2B5EF4-FFF2-40B4-BE49-F238E27FC236}">
                <a16:creationId xmlns:a16="http://schemas.microsoft.com/office/drawing/2014/main" id="{BAC3F4E2-FE1A-7A05-8A84-E94FA14BB1CE}"/>
              </a:ext>
            </a:extLst>
          </p:cNvPr>
          <p:cNvSpPr>
            <a:spLocks noGrp="1"/>
          </p:cNvSpPr>
          <p:nvPr>
            <p:ph sz="half" idx="1"/>
          </p:nvPr>
        </p:nvSpPr>
        <p:spPr/>
        <p:txBody>
          <a:bodyPr/>
          <a:lstStyle/>
          <a:p>
            <a:pPr marL="0" indent="0">
              <a:buNone/>
            </a:pPr>
            <a:endParaRPr lang="en-GB" dirty="0"/>
          </a:p>
          <a:p>
            <a:pPr marL="0" indent="0">
              <a:buNone/>
            </a:pPr>
            <a:endParaRPr lang="en-GB" dirty="0"/>
          </a:p>
        </p:txBody>
      </p:sp>
      <p:sp>
        <p:nvSpPr>
          <p:cNvPr id="9" name="TextBox 8">
            <a:extLst>
              <a:ext uri="{FF2B5EF4-FFF2-40B4-BE49-F238E27FC236}">
                <a16:creationId xmlns:a16="http://schemas.microsoft.com/office/drawing/2014/main" id="{5306252C-CA8D-A593-BC2A-6CAA132AE1D9}"/>
              </a:ext>
            </a:extLst>
          </p:cNvPr>
          <p:cNvSpPr txBox="1"/>
          <p:nvPr/>
        </p:nvSpPr>
        <p:spPr>
          <a:xfrm>
            <a:off x="280556" y="997528"/>
            <a:ext cx="5964380" cy="5632311"/>
          </a:xfrm>
          <a:prstGeom prst="rect">
            <a:avLst/>
          </a:prstGeom>
          <a:noFill/>
        </p:spPr>
        <p:txBody>
          <a:bodyPr wrap="square">
            <a:spAutoFit/>
          </a:bodyPr>
          <a:lstStyle/>
          <a:p>
            <a:r>
              <a:rPr lang="en-US" sz="2400" b="1" dirty="0">
                <a:latin typeface="Arial" panose="020B0604020202020204" pitchFamily="34" charset="0"/>
                <a:cs typeface="Arial" panose="020B0604020202020204" pitchFamily="34" charset="0"/>
              </a:rPr>
              <a:t>Condoms: </a:t>
            </a:r>
            <a:r>
              <a:rPr lang="en-US" sz="2400" dirty="0">
                <a:latin typeface="Arial" panose="020B0604020202020204" pitchFamily="34" charset="0"/>
                <a:cs typeface="Arial" panose="020B0604020202020204" pitchFamily="34" charset="0"/>
              </a:rPr>
              <a:t>Use condoms every time”  reinforces barrier protection as primary prevention.</a:t>
            </a:r>
          </a:p>
          <a:p>
            <a:endParaRPr lang="en-US" sz="2400" dirty="0">
              <a:latin typeface="Arial" panose="020B0604020202020204" pitchFamily="34" charset="0"/>
              <a:cs typeface="Arial" panose="020B0604020202020204" pitchFamily="34" charset="0"/>
            </a:endParaRPr>
          </a:p>
          <a:p>
            <a:r>
              <a:rPr lang="en-US" sz="2400" b="1" dirty="0" err="1">
                <a:latin typeface="Arial" panose="020B0604020202020204" pitchFamily="34" charset="0"/>
                <a:cs typeface="Arial" panose="020B0604020202020204" pitchFamily="34" charset="0"/>
              </a:rPr>
              <a:t>PrEP</a:t>
            </a:r>
            <a:r>
              <a:rPr lang="en-US" sz="2400" b="1"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Take </a:t>
            </a:r>
            <a:r>
              <a:rPr lang="en-US" sz="2400" dirty="0" err="1">
                <a:latin typeface="Arial" panose="020B0604020202020204" pitchFamily="34" charset="0"/>
                <a:cs typeface="Arial" panose="020B0604020202020204" pitchFamily="34" charset="0"/>
              </a:rPr>
              <a:t>PrEP</a:t>
            </a:r>
            <a:r>
              <a:rPr lang="en-US" sz="2400" dirty="0">
                <a:latin typeface="Arial" panose="020B0604020202020204" pitchFamily="34" charset="0"/>
                <a:cs typeface="Arial" panose="020B0604020202020204" pitchFamily="34" charset="0"/>
              </a:rPr>
              <a:t> if at risk”  highlights biomedical prevention for high-risk groups.</a:t>
            </a:r>
          </a:p>
          <a:p>
            <a:endParaRPr lang="en-US" sz="2400"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HIV Testing: </a:t>
            </a:r>
            <a:r>
              <a:rPr lang="en-US" sz="2400" dirty="0">
                <a:latin typeface="Arial" panose="020B0604020202020204" pitchFamily="34" charset="0"/>
                <a:cs typeface="Arial" panose="020B0604020202020204" pitchFamily="34" charset="0"/>
              </a:rPr>
              <a:t>Test regularly” supports early diagnosis and informed prevention choices.</a:t>
            </a:r>
          </a:p>
          <a:p>
            <a:endParaRPr lang="en-US" sz="2400"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Treatment: </a:t>
            </a:r>
            <a:r>
              <a:rPr lang="en-US" sz="2400" dirty="0">
                <a:latin typeface="Arial" panose="020B0604020202020204" pitchFamily="34" charset="0"/>
                <a:cs typeface="Arial" panose="020B0604020202020204" pitchFamily="34" charset="0"/>
              </a:rPr>
              <a:t>Treat early to stay undetectable”  aligns with U=U (Undetectable = </a:t>
            </a:r>
            <a:r>
              <a:rPr lang="en-US" sz="2400" dirty="0" err="1">
                <a:latin typeface="Arial" panose="020B0604020202020204" pitchFamily="34" charset="0"/>
                <a:cs typeface="Arial" panose="020B0604020202020204" pitchFamily="34" charset="0"/>
              </a:rPr>
              <a:t>Untransmittable</a:t>
            </a:r>
            <a:r>
              <a:rPr lang="en-US" sz="2400" dirty="0">
                <a:latin typeface="Arial" panose="020B0604020202020204" pitchFamily="34" charset="0"/>
                <a:cs typeface="Arial" panose="020B0604020202020204" pitchFamily="34" charset="0"/>
              </a:rPr>
              <a:t>) messaging.</a:t>
            </a:r>
            <a:endParaRPr lang="en-GB" sz="2400" dirty="0">
              <a:latin typeface="Arial" panose="020B0604020202020204" pitchFamily="34" charset="0"/>
              <a:cs typeface="Arial" panose="020B0604020202020204" pitchFamily="34" charset="0"/>
            </a:endParaRPr>
          </a:p>
        </p:txBody>
      </p:sp>
      <p:pic>
        <p:nvPicPr>
          <p:cNvPr id="13" name="Content Placeholder 12">
            <a:extLst>
              <a:ext uri="{FF2B5EF4-FFF2-40B4-BE49-F238E27FC236}">
                <a16:creationId xmlns:a16="http://schemas.microsoft.com/office/drawing/2014/main" id="{CAD9CDF7-8512-DED6-71A9-5CB7D0978A11}"/>
              </a:ext>
            </a:extLst>
          </p:cNvPr>
          <p:cNvPicPr>
            <a:picLocks noGrp="1" noChangeAspect="1"/>
          </p:cNvPicPr>
          <p:nvPr>
            <p:ph sz="half" idx="2"/>
          </p:nvPr>
        </p:nvPicPr>
        <p:blipFill>
          <a:blip r:embed="rId2"/>
          <a:stretch>
            <a:fillRect/>
          </a:stretch>
        </p:blipFill>
        <p:spPr>
          <a:xfrm>
            <a:off x="6369627" y="997526"/>
            <a:ext cx="5822372" cy="5860473"/>
          </a:xfrm>
          <a:prstGeom prst="rect">
            <a:avLst/>
          </a:prstGeom>
        </p:spPr>
      </p:pic>
    </p:spTree>
    <p:extLst>
      <p:ext uri="{BB962C8B-B14F-4D97-AF65-F5344CB8AC3E}">
        <p14:creationId xmlns:p14="http://schemas.microsoft.com/office/powerpoint/2010/main" val="1210287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9C1F6-F887-56C9-CA84-692F167B0E8A}"/>
              </a:ext>
            </a:extLst>
          </p:cNvPr>
          <p:cNvSpPr>
            <a:spLocks noGrp="1"/>
          </p:cNvSpPr>
          <p:nvPr>
            <p:ph type="title"/>
          </p:nvPr>
        </p:nvSpPr>
        <p:spPr>
          <a:xfrm>
            <a:off x="677334" y="1"/>
            <a:ext cx="8596668" cy="841664"/>
          </a:xfrm>
        </p:spPr>
        <p:txBody>
          <a:bodyPr>
            <a:normAutofit fontScale="90000"/>
          </a:bodyPr>
          <a:lstStyle/>
          <a:p>
            <a:r>
              <a:rPr lang="en-GB" dirty="0">
                <a:latin typeface="Arial" panose="020B0604020202020204" pitchFamily="34" charset="0"/>
                <a:cs typeface="Arial" panose="020B0604020202020204" pitchFamily="34" charset="0"/>
              </a:rPr>
              <a:t>HIV Care: Core Values</a:t>
            </a:r>
            <a:br>
              <a:rPr lang="en-GB" dirty="0"/>
            </a:br>
            <a:endParaRPr lang="en-GB" dirty="0"/>
          </a:p>
        </p:txBody>
      </p:sp>
      <p:sp>
        <p:nvSpPr>
          <p:cNvPr id="4" name="TextBox 3">
            <a:extLst>
              <a:ext uri="{FF2B5EF4-FFF2-40B4-BE49-F238E27FC236}">
                <a16:creationId xmlns:a16="http://schemas.microsoft.com/office/drawing/2014/main" id="{95189C92-D4B5-275D-5414-80D7BFE48CBC}"/>
              </a:ext>
            </a:extLst>
          </p:cNvPr>
          <p:cNvSpPr txBox="1"/>
          <p:nvPr/>
        </p:nvSpPr>
        <p:spPr>
          <a:xfrm>
            <a:off x="83127" y="1028343"/>
            <a:ext cx="10328564" cy="5324535"/>
          </a:xfrm>
          <a:prstGeom prst="rect">
            <a:avLst/>
          </a:prstGeom>
          <a:noFill/>
        </p:spPr>
        <p:txBody>
          <a:bodyPr wrap="square">
            <a:spAutoFit/>
          </a:bodyPr>
          <a:lstStyle/>
          <a:p>
            <a:r>
              <a:rPr lang="en-US" sz="2000" b="1" dirty="0">
                <a:latin typeface="Arial" panose="020B0604020202020204" pitchFamily="34" charset="0"/>
                <a:cs typeface="Arial" panose="020B0604020202020204" pitchFamily="34" charset="0"/>
              </a:rPr>
              <a:t>Co-Productive HIV Care</a:t>
            </a:r>
            <a:r>
              <a:rPr lang="en-US" sz="2000" dirty="0">
                <a:latin typeface="Arial" panose="020B0604020202020204" pitchFamily="34" charset="0"/>
                <a:cs typeface="Arial" panose="020B0604020202020204" pitchFamily="34" charset="0"/>
              </a:rPr>
              <a:t>: Core Values HIV care should be co-designed with patients, promoting collaboration and shared decision-making (NHS England, 2025).</a:t>
            </a:r>
          </a:p>
          <a:p>
            <a:endParaRPr lang="en-US"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Equality: </a:t>
            </a:r>
            <a:r>
              <a:rPr lang="en-US" sz="2000" dirty="0">
                <a:latin typeface="Arial" panose="020B0604020202020204" pitchFamily="34" charset="0"/>
                <a:cs typeface="Arial" panose="020B0604020202020204" pitchFamily="34" charset="0"/>
              </a:rPr>
              <a:t>Patients as equal partners Patients are recognised as equal partners, contributing their experiences to care decisions (NHS England, 2025).</a:t>
            </a:r>
          </a:p>
          <a:p>
            <a:endParaRPr lang="en-US"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Diversity: </a:t>
            </a:r>
            <a:r>
              <a:rPr lang="en-US" sz="2000" dirty="0">
                <a:latin typeface="Arial" panose="020B0604020202020204" pitchFamily="34" charset="0"/>
                <a:cs typeface="Arial" panose="020B0604020202020204" pitchFamily="34" charset="0"/>
              </a:rPr>
              <a:t>Inclusive of lived experiences Care values diverse backgrounds and ensures inclusion of all experiences (NHS England, 2025).</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Accessibility: </a:t>
            </a:r>
            <a:r>
              <a:rPr lang="en-US" sz="2000" dirty="0">
                <a:latin typeface="Arial" panose="020B0604020202020204" pitchFamily="34" charset="0"/>
                <a:cs typeface="Arial" panose="020B0604020202020204" pitchFamily="34" charset="0"/>
              </a:rPr>
              <a:t>Responsive, barrier-free care Services must be responsive and free from physical, social, and digital barriers (NHS England, 2025).</a:t>
            </a:r>
          </a:p>
          <a:p>
            <a:endParaRPr lang="en-US"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Transparency: </a:t>
            </a:r>
            <a:r>
              <a:rPr lang="en-US" sz="2000" dirty="0">
                <a:latin typeface="Arial" panose="020B0604020202020204" pitchFamily="34" charset="0"/>
                <a:cs typeface="Arial" panose="020B0604020202020204" pitchFamily="34" charset="0"/>
              </a:rPr>
              <a:t>Open, honest communication Honest communication builds trust and accountability between patients and providers (NHS England, 2025).</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Empowerment: </a:t>
            </a:r>
            <a:r>
              <a:rPr lang="en-US" sz="2000" dirty="0">
                <a:latin typeface="Arial" panose="020B0604020202020204" pitchFamily="34" charset="0"/>
                <a:cs typeface="Arial" panose="020B0604020202020204" pitchFamily="34" charset="0"/>
              </a:rPr>
              <a:t>Supports autonomy and resilience Empowering patients builds autonomy, confidence, and resilience in managing health (NHS England, 2025).</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66606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D7BDA07-B845-CAEE-040C-2123A6A9F995}"/>
              </a:ext>
            </a:extLst>
          </p:cNvPr>
          <p:cNvSpPr txBox="1"/>
          <p:nvPr/>
        </p:nvSpPr>
        <p:spPr>
          <a:xfrm>
            <a:off x="0" y="-1"/>
            <a:ext cx="6255834" cy="6666271"/>
          </a:xfrm>
          <a:prstGeom prst="rect">
            <a:avLst/>
          </a:prstGeom>
        </p:spPr>
        <p:txBody>
          <a:bodyPr vert="horz" lIns="91440" tIns="45720" rIns="91440" bIns="45720" rtlCol="0" anchor="ctr">
            <a:normAutofit fontScale="92500" lnSpcReduction="20000"/>
          </a:bodyPr>
          <a:lstStyle/>
          <a:p>
            <a:pPr>
              <a:lnSpc>
                <a:spcPct val="90000"/>
              </a:lnSpc>
              <a:spcAft>
                <a:spcPts val="600"/>
              </a:spcAft>
            </a:pPr>
            <a:r>
              <a:rPr lang="en-US" sz="2400" dirty="0">
                <a:latin typeface="Arial" panose="020B0604020202020204" pitchFamily="34" charset="0"/>
                <a:cs typeface="Arial" panose="020B0604020202020204" pitchFamily="34" charset="0"/>
              </a:rPr>
              <a:t>🧠 </a:t>
            </a:r>
            <a:r>
              <a:rPr lang="en-US" sz="2400" b="1" dirty="0">
                <a:solidFill>
                  <a:schemeClr val="accent1">
                    <a:lumMod val="60000"/>
                    <a:lumOff val="40000"/>
                  </a:schemeClr>
                </a:solidFill>
                <a:latin typeface="Arial" panose="020B0604020202020204" pitchFamily="34" charset="0"/>
                <a:cs typeface="Arial" panose="020B0604020202020204" pitchFamily="34" charset="0"/>
              </a:rPr>
              <a:t>Co-Productive HIV Care: Key Behaviours</a:t>
            </a:r>
          </a:p>
          <a:p>
            <a:pPr>
              <a:lnSpc>
                <a:spcPct val="90000"/>
              </a:lnSpc>
              <a:spcAft>
                <a:spcPts val="600"/>
              </a:spcAft>
            </a:pPr>
            <a:endParaRPr lang="en-US" sz="2400" dirty="0">
              <a:latin typeface="Arial" panose="020B0604020202020204" pitchFamily="34" charset="0"/>
              <a:cs typeface="Arial" panose="020B0604020202020204" pitchFamily="34" charset="0"/>
            </a:endParaRPr>
          </a:p>
          <a:p>
            <a:pPr marL="57150" indent="-285750">
              <a:lnSpc>
                <a:spcPct val="90000"/>
              </a:lnSpc>
              <a:spcAft>
                <a:spcPts val="600"/>
              </a:spcAft>
              <a:buFont typeface="Wingdings" panose="05000000000000000000" pitchFamily="2" charset="2"/>
              <a:buChar char="Ø"/>
            </a:pPr>
            <a:r>
              <a:rPr lang="en-US" sz="2400" b="1" dirty="0">
                <a:latin typeface="Arial" panose="020B0604020202020204" pitchFamily="34" charset="0"/>
                <a:cs typeface="Arial" panose="020B0604020202020204" pitchFamily="34" charset="0"/>
              </a:rPr>
              <a:t>Listening without judgement: </a:t>
            </a:r>
            <a:r>
              <a:rPr lang="en-US" sz="2400" dirty="0">
                <a:latin typeface="Arial" panose="020B0604020202020204" pitchFamily="34" charset="0"/>
                <a:cs typeface="Arial" panose="020B0604020202020204" pitchFamily="34" charset="0"/>
              </a:rPr>
              <a:t>Builds trust and reduces stigma</a:t>
            </a:r>
          </a:p>
          <a:p>
            <a:pPr>
              <a:lnSpc>
                <a:spcPct val="90000"/>
              </a:lnSpc>
              <a:spcAft>
                <a:spcPts val="600"/>
              </a:spcAft>
            </a:pPr>
            <a:endParaRPr lang="en-US" sz="2400" dirty="0">
              <a:latin typeface="Arial" panose="020B0604020202020204" pitchFamily="34" charset="0"/>
              <a:cs typeface="Arial" panose="020B0604020202020204" pitchFamily="34" charset="0"/>
            </a:endParaRPr>
          </a:p>
          <a:p>
            <a:pPr marL="57150" indent="-285750">
              <a:lnSpc>
                <a:spcPct val="90000"/>
              </a:lnSpc>
              <a:spcAft>
                <a:spcPts val="600"/>
              </a:spcAft>
              <a:buFont typeface="Wingdings" panose="05000000000000000000" pitchFamily="2" charset="2"/>
              <a:buChar char="Ø"/>
            </a:pPr>
            <a:r>
              <a:rPr lang="en-US" sz="2400" b="1" dirty="0">
                <a:latin typeface="Arial" panose="020B0604020202020204" pitchFamily="34" charset="0"/>
                <a:cs typeface="Arial" panose="020B0604020202020204" pitchFamily="34" charset="0"/>
              </a:rPr>
              <a:t>Sharing power: </a:t>
            </a:r>
            <a:r>
              <a:rPr lang="en-US" sz="2400" dirty="0">
                <a:latin typeface="Arial" panose="020B0604020202020204" pitchFamily="34" charset="0"/>
                <a:cs typeface="Arial" panose="020B0604020202020204" pitchFamily="34" charset="0"/>
              </a:rPr>
              <a:t>Enables equal decision-making</a:t>
            </a:r>
          </a:p>
          <a:p>
            <a:pPr>
              <a:lnSpc>
                <a:spcPct val="90000"/>
              </a:lnSpc>
              <a:spcAft>
                <a:spcPts val="600"/>
              </a:spcAft>
            </a:pPr>
            <a:endParaRPr lang="en-US" sz="2400" dirty="0">
              <a:latin typeface="Arial" panose="020B0604020202020204" pitchFamily="34" charset="0"/>
              <a:cs typeface="Arial" panose="020B0604020202020204" pitchFamily="34" charset="0"/>
            </a:endParaRPr>
          </a:p>
          <a:p>
            <a:pPr marL="57150" indent="-285750">
              <a:lnSpc>
                <a:spcPct val="90000"/>
              </a:lnSpc>
              <a:spcAft>
                <a:spcPts val="600"/>
              </a:spcAft>
              <a:buFont typeface="Wingdings" panose="05000000000000000000" pitchFamily="2" charset="2"/>
              <a:buChar char="Ø"/>
            </a:pPr>
            <a:r>
              <a:rPr lang="en-US" sz="2400" b="1" dirty="0">
                <a:latin typeface="Arial" panose="020B0604020202020204" pitchFamily="34" charset="0"/>
                <a:cs typeface="Arial" panose="020B0604020202020204" pitchFamily="34" charset="0"/>
              </a:rPr>
              <a:t>Being reflexive: </a:t>
            </a:r>
            <a:r>
              <a:rPr lang="en-US" sz="2400" dirty="0">
                <a:latin typeface="Arial" panose="020B0604020202020204" pitchFamily="34" charset="0"/>
                <a:cs typeface="Arial" panose="020B0604020202020204" pitchFamily="34" charset="0"/>
              </a:rPr>
              <a:t>Challenges bias and adapts practice</a:t>
            </a:r>
          </a:p>
          <a:p>
            <a:pPr>
              <a:lnSpc>
                <a:spcPct val="90000"/>
              </a:lnSpc>
              <a:spcAft>
                <a:spcPts val="600"/>
              </a:spcAft>
            </a:pPr>
            <a:endParaRPr lang="en-US" sz="2400" dirty="0">
              <a:latin typeface="Arial" panose="020B0604020202020204" pitchFamily="34" charset="0"/>
              <a:cs typeface="Arial" panose="020B0604020202020204" pitchFamily="34" charset="0"/>
            </a:endParaRPr>
          </a:p>
          <a:p>
            <a:pPr marL="57150" indent="-285750">
              <a:lnSpc>
                <a:spcPct val="90000"/>
              </a:lnSpc>
              <a:spcAft>
                <a:spcPts val="600"/>
              </a:spcAft>
              <a:buFont typeface="Wingdings" panose="05000000000000000000" pitchFamily="2" charset="2"/>
              <a:buChar char="Ø"/>
            </a:pP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Valuing lived experience: </a:t>
            </a:r>
            <a:r>
              <a:rPr lang="en-US" sz="2400" dirty="0" err="1">
                <a:latin typeface="Arial" panose="020B0604020202020204" pitchFamily="34" charset="0"/>
                <a:cs typeface="Arial" panose="020B0604020202020204" pitchFamily="34" charset="0"/>
              </a:rPr>
              <a:t>Recognises</a:t>
            </a:r>
            <a:r>
              <a:rPr lang="en-US" sz="2400" dirty="0">
                <a:latin typeface="Arial" panose="020B0604020202020204" pitchFamily="34" charset="0"/>
                <a:cs typeface="Arial" panose="020B0604020202020204" pitchFamily="34" charset="0"/>
              </a:rPr>
              <a:t> service users as experts</a:t>
            </a:r>
          </a:p>
          <a:p>
            <a:pPr>
              <a:lnSpc>
                <a:spcPct val="90000"/>
              </a:lnSpc>
              <a:spcAft>
                <a:spcPts val="600"/>
              </a:spcAft>
            </a:pPr>
            <a:endParaRPr lang="en-US" sz="2400" b="1" dirty="0">
              <a:latin typeface="Arial" panose="020B0604020202020204" pitchFamily="34" charset="0"/>
              <a:cs typeface="Arial" panose="020B0604020202020204" pitchFamily="34" charset="0"/>
            </a:endParaRPr>
          </a:p>
          <a:p>
            <a:pPr marL="57150" indent="-285750">
              <a:lnSpc>
                <a:spcPct val="90000"/>
              </a:lnSpc>
              <a:spcAft>
                <a:spcPts val="600"/>
              </a:spcAft>
              <a:buFont typeface="Wingdings" panose="05000000000000000000" pitchFamily="2" charset="2"/>
              <a:buChar char="Ø"/>
            </a:pPr>
            <a:r>
              <a:rPr lang="en-US" sz="2400" b="1" dirty="0">
                <a:latin typeface="Arial" panose="020B0604020202020204" pitchFamily="34" charset="0"/>
                <a:cs typeface="Arial" panose="020B0604020202020204" pitchFamily="34" charset="0"/>
              </a:rPr>
              <a:t>Following through: </a:t>
            </a:r>
            <a:r>
              <a:rPr lang="en-US" sz="2400" dirty="0">
                <a:latin typeface="Arial" panose="020B0604020202020204" pitchFamily="34" charset="0"/>
                <a:cs typeface="Arial" panose="020B0604020202020204" pitchFamily="34" charset="0"/>
              </a:rPr>
              <a:t>Demonstrates accountability and respect.</a:t>
            </a:r>
          </a:p>
          <a:p>
            <a:pPr marL="57150" indent="-285750">
              <a:lnSpc>
                <a:spcPct val="90000"/>
              </a:lnSpc>
              <a:spcAft>
                <a:spcPts val="600"/>
              </a:spcAft>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marL="57150" indent="-285750">
              <a:lnSpc>
                <a:spcPct val="90000"/>
              </a:lnSpc>
              <a:spcAft>
                <a:spcPts val="600"/>
              </a:spcAft>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marL="57150" indent="-285750">
              <a:lnSpc>
                <a:spcPct val="90000"/>
              </a:lnSpc>
              <a:spcAft>
                <a:spcPts val="600"/>
              </a:spcAft>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lnSpc>
                <a:spcPct val="90000"/>
              </a:lnSpc>
              <a:spcAft>
                <a:spcPts val="600"/>
              </a:spcAft>
            </a:pPr>
            <a:r>
              <a:rPr lang="en-US" sz="2400" dirty="0">
                <a:latin typeface="Arial" panose="020B0604020202020204" pitchFamily="34" charset="0"/>
                <a:cs typeface="Arial" panose="020B0604020202020204" pitchFamily="34" charset="0"/>
              </a:rPr>
              <a:t>  </a:t>
            </a:r>
          </a:p>
          <a:p>
            <a:pPr indent="-228600">
              <a:lnSpc>
                <a:spcPct val="90000"/>
              </a:lnSpc>
              <a:spcAft>
                <a:spcPts val="600"/>
              </a:spcAft>
              <a:buFont typeface="Arial" panose="020B0604020202020204" pitchFamily="34" charset="0"/>
              <a:buChar char="•"/>
            </a:pPr>
            <a:endParaRPr lang="en-US" sz="1400" dirty="0"/>
          </a:p>
          <a:p>
            <a:pPr>
              <a:lnSpc>
                <a:spcPct val="90000"/>
              </a:lnSpc>
              <a:spcAft>
                <a:spcPts val="600"/>
              </a:spcAft>
            </a:pPr>
            <a:r>
              <a:rPr lang="en-US" sz="1400" dirty="0"/>
              <a:t>	</a:t>
            </a:r>
          </a:p>
          <a:p>
            <a:pPr>
              <a:lnSpc>
                <a:spcPct val="90000"/>
              </a:lnSpc>
              <a:spcAft>
                <a:spcPts val="600"/>
              </a:spcAft>
            </a:pPr>
            <a:r>
              <a:rPr lang="en-US" sz="1400" dirty="0"/>
              <a:t>				</a:t>
            </a:r>
          </a:p>
        </p:txBody>
      </p:sp>
      <p:pic>
        <p:nvPicPr>
          <p:cNvPr id="5" name="Picture 4" descr="People holding hands">
            <a:extLst>
              <a:ext uri="{FF2B5EF4-FFF2-40B4-BE49-F238E27FC236}">
                <a16:creationId xmlns:a16="http://schemas.microsoft.com/office/drawing/2014/main" id="{56929406-D96D-0F89-2272-FF6733ACFD04}"/>
              </a:ext>
            </a:extLst>
          </p:cNvPr>
          <p:cNvPicPr>
            <a:picLocks noChangeAspect="1"/>
          </p:cNvPicPr>
          <p:nvPr/>
        </p:nvPicPr>
        <p:blipFill>
          <a:blip r:embed="rId2"/>
          <a:srcRect l="26381" r="14219" b="-2"/>
          <a:stretch>
            <a:fillRect/>
          </a:stretch>
        </p:blipFill>
        <p:spPr>
          <a:xfrm>
            <a:off x="6096000" y="1"/>
            <a:ext cx="6102825" cy="6172199"/>
          </a:xfrm>
          <a:prstGeom prst="rect">
            <a:avLst/>
          </a:prstGeom>
        </p:spPr>
      </p:pic>
      <p:sp>
        <p:nvSpPr>
          <p:cNvPr id="4" name="TextBox 3">
            <a:extLst>
              <a:ext uri="{FF2B5EF4-FFF2-40B4-BE49-F238E27FC236}">
                <a16:creationId xmlns:a16="http://schemas.microsoft.com/office/drawing/2014/main" id="{CAA1901D-8F10-C90E-AAD2-666CD0E70A4A}"/>
              </a:ext>
            </a:extLst>
          </p:cNvPr>
          <p:cNvSpPr txBox="1"/>
          <p:nvPr/>
        </p:nvSpPr>
        <p:spPr>
          <a:xfrm>
            <a:off x="6096000" y="5978768"/>
            <a:ext cx="5821345" cy="646331"/>
          </a:xfrm>
          <a:prstGeom prst="rect">
            <a:avLst/>
          </a:prstGeom>
          <a:noFill/>
        </p:spPr>
        <p:txBody>
          <a:bodyPr wrap="square">
            <a:spAutoFit/>
          </a:bodyPr>
          <a:lstStyle/>
          <a:p>
            <a:endParaRPr lang="en-GB" dirty="0"/>
          </a:p>
          <a:p>
            <a:r>
              <a:rPr lang="en-GB" dirty="0"/>
              <a:t>					(NHS Foundation Trust, 2024)</a:t>
            </a:r>
          </a:p>
        </p:txBody>
      </p:sp>
    </p:spTree>
    <p:extLst>
      <p:ext uri="{BB962C8B-B14F-4D97-AF65-F5344CB8AC3E}">
        <p14:creationId xmlns:p14="http://schemas.microsoft.com/office/powerpoint/2010/main" val="3871353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938687-EA8E-F25D-30C1-EA0539526D22}"/>
              </a:ext>
            </a:extLst>
          </p:cNvPr>
          <p:cNvSpPr txBox="1"/>
          <p:nvPr/>
        </p:nvSpPr>
        <p:spPr>
          <a:xfrm>
            <a:off x="94594" y="94594"/>
            <a:ext cx="6001406" cy="5971669"/>
          </a:xfrm>
          <a:prstGeom prst="rect">
            <a:avLst/>
          </a:prstGeom>
        </p:spPr>
        <p:txBody>
          <a:bodyPr vert="horz" lIns="91440" tIns="45720" rIns="91440" bIns="45720" rtlCol="0" anchor="ctr">
            <a:normAutofit fontScale="92500" lnSpcReduction="20000"/>
          </a:bodyPr>
          <a:lstStyle/>
          <a:p>
            <a:pPr>
              <a:lnSpc>
                <a:spcPct val="90000"/>
              </a:lnSpc>
              <a:spcAft>
                <a:spcPts val="600"/>
              </a:spcAft>
            </a:pPr>
            <a:r>
              <a:rPr lang="en-US" sz="2400" dirty="0">
                <a:latin typeface="Arial" panose="020B0604020202020204" pitchFamily="34" charset="0"/>
                <a:cs typeface="Arial" panose="020B0604020202020204" pitchFamily="34" charset="0"/>
              </a:rPr>
              <a:t>🤝 </a:t>
            </a:r>
            <a:r>
              <a:rPr lang="en-US" sz="2400" b="1" dirty="0">
                <a:solidFill>
                  <a:schemeClr val="accent5"/>
                </a:solidFill>
                <a:latin typeface="Arial" panose="020B0604020202020204" pitchFamily="34" charset="0"/>
                <a:cs typeface="Arial" panose="020B0604020202020204" pitchFamily="34" charset="0"/>
              </a:rPr>
              <a:t>Co-Productive/Skills HIV Care: </a:t>
            </a:r>
          </a:p>
          <a:p>
            <a:pPr>
              <a:lnSpc>
                <a:spcPct val="90000"/>
              </a:lnSpc>
              <a:spcAft>
                <a:spcPts val="600"/>
              </a:spcAft>
            </a:pPr>
            <a:endParaRPr lang="en-US" sz="2400" b="1" dirty="0">
              <a:latin typeface="Arial" panose="020B0604020202020204" pitchFamily="34" charset="0"/>
              <a:cs typeface="Arial" panose="020B0604020202020204" pitchFamily="34" charset="0"/>
            </a:endParaRPr>
          </a:p>
          <a:p>
            <a:pPr>
              <a:lnSpc>
                <a:spcPct val="90000"/>
              </a:lnSpc>
              <a:spcAft>
                <a:spcPts val="600"/>
              </a:spcAft>
            </a:pPr>
            <a:r>
              <a:rPr lang="en-US" sz="2400" b="1" dirty="0">
                <a:latin typeface="Arial" panose="020B0604020202020204" pitchFamily="34" charset="0"/>
                <a:cs typeface="Arial" panose="020B0604020202020204" pitchFamily="34" charset="0"/>
              </a:rPr>
              <a:t>Key Skills</a:t>
            </a:r>
          </a:p>
          <a:p>
            <a:pPr>
              <a:lnSpc>
                <a:spcPct val="90000"/>
              </a:lnSpc>
              <a:spcAft>
                <a:spcPts val="600"/>
              </a:spcAft>
            </a:pPr>
            <a:endParaRPr lang="en-US" sz="2400" b="1"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Empathetic Communication: </a:t>
            </a:r>
            <a:r>
              <a:rPr lang="en-US" sz="2400" dirty="0">
                <a:latin typeface="Arial" panose="020B0604020202020204" pitchFamily="34" charset="0"/>
                <a:cs typeface="Arial" panose="020B0604020202020204" pitchFamily="34" charset="0"/>
              </a:rPr>
              <a:t>Builds trust, reduces stigma</a:t>
            </a:r>
          </a:p>
          <a:p>
            <a:pPr marL="114300">
              <a:lnSpc>
                <a:spcPct val="90000"/>
              </a:lnSpc>
              <a:spcAft>
                <a:spcPts val="600"/>
              </a:spcAft>
            </a:pPr>
            <a:endParaRPr lang="en-US" sz="2400" dirty="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Cultural Competence</a:t>
            </a:r>
            <a:r>
              <a:rPr lang="en-US" sz="2400" dirty="0">
                <a:latin typeface="Arial" panose="020B0604020202020204" pitchFamily="34" charset="0"/>
                <a:cs typeface="Arial" panose="020B0604020202020204" pitchFamily="34" charset="0"/>
              </a:rPr>
              <a:t>: Respects diverse lived experiences</a:t>
            </a:r>
          </a:p>
          <a:p>
            <a:pPr marL="342900"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Shared Decision-Making: </a:t>
            </a:r>
            <a:r>
              <a:rPr lang="en-US" sz="2400" dirty="0">
                <a:latin typeface="Arial" panose="020B0604020202020204" pitchFamily="34" charset="0"/>
                <a:cs typeface="Arial" panose="020B0604020202020204" pitchFamily="34" charset="0"/>
              </a:rPr>
              <a:t>Empowers patient autonomy</a:t>
            </a:r>
          </a:p>
          <a:p>
            <a:pPr marL="114300">
              <a:lnSpc>
                <a:spcPct val="90000"/>
              </a:lnSpc>
              <a:spcAft>
                <a:spcPts val="600"/>
              </a:spcAft>
            </a:pPr>
            <a:endParaRPr lang="en-US" sz="2400" dirty="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Team Collaboration: </a:t>
            </a:r>
            <a:r>
              <a:rPr lang="en-US" sz="2400" dirty="0">
                <a:latin typeface="Arial" panose="020B0604020202020204" pitchFamily="34" charset="0"/>
                <a:cs typeface="Arial" panose="020B0604020202020204" pitchFamily="34" charset="0"/>
              </a:rPr>
              <a:t>Coordinates holistic support</a:t>
            </a:r>
          </a:p>
          <a:p>
            <a:pPr marL="342900" indent="-228600">
              <a:lnSpc>
                <a:spcPct val="90000"/>
              </a:lnSpc>
              <a:spcAft>
                <a:spcPts val="600"/>
              </a:spcAf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Person-</a:t>
            </a:r>
            <a:r>
              <a:rPr lang="en-US" sz="2400" b="1" dirty="0" err="1">
                <a:latin typeface="Arial" panose="020B0604020202020204" pitchFamily="34" charset="0"/>
                <a:cs typeface="Arial" panose="020B0604020202020204" pitchFamily="34" charset="0"/>
              </a:rPr>
              <a:t>Centred</a:t>
            </a:r>
            <a:r>
              <a:rPr lang="en-US" sz="2400" b="1" dirty="0">
                <a:latin typeface="Arial" panose="020B0604020202020204" pitchFamily="34" charset="0"/>
                <a:cs typeface="Arial" panose="020B0604020202020204" pitchFamily="34" charset="0"/>
              </a:rPr>
              <a:t> Planning: </a:t>
            </a:r>
            <a:r>
              <a:rPr lang="en-US" sz="2400" dirty="0">
                <a:latin typeface="Arial" panose="020B0604020202020204" pitchFamily="34" charset="0"/>
                <a:cs typeface="Arial" panose="020B0604020202020204" pitchFamily="34" charset="0"/>
              </a:rPr>
              <a:t>Addresses social &amp; clinical needs</a:t>
            </a:r>
          </a:p>
          <a:p>
            <a:pPr marL="114300">
              <a:lnSpc>
                <a:spcPct val="90000"/>
              </a:lnSpc>
              <a:spcAft>
                <a:spcPts val="600"/>
              </a:spcAft>
            </a:pPr>
            <a:endParaRPr lang="en-US" sz="2200" dirty="0">
              <a:latin typeface="Arial" panose="020B0604020202020204" pitchFamily="34" charset="0"/>
              <a:cs typeface="Arial" panose="020B0604020202020204" pitchFamily="34" charset="0"/>
            </a:endParaRPr>
          </a:p>
          <a:p>
            <a:pPr marL="114300">
              <a:lnSpc>
                <a:spcPct val="90000"/>
              </a:lnSpc>
              <a:spcAft>
                <a:spcPts val="600"/>
              </a:spcAft>
            </a:pPr>
            <a:r>
              <a:rPr lang="en-US" sz="2200" dirty="0">
                <a:latin typeface="Arial" panose="020B0604020202020204" pitchFamily="34" charset="0"/>
                <a:cs typeface="Arial" panose="020B0604020202020204" pitchFamily="34" charset="0"/>
              </a:rPr>
              <a:t>				                           (NAT, 2024)	</a:t>
            </a:r>
          </a:p>
        </p:txBody>
      </p:sp>
      <p:pic>
        <p:nvPicPr>
          <p:cNvPr id="5" name="Picture 4" descr="Hands holding each other's wrists and interlinked to form a circle">
            <a:extLst>
              <a:ext uri="{FF2B5EF4-FFF2-40B4-BE49-F238E27FC236}">
                <a16:creationId xmlns:a16="http://schemas.microsoft.com/office/drawing/2014/main" id="{00E050D4-9A13-4B35-6AAA-4D5E327B35AA}"/>
              </a:ext>
            </a:extLst>
          </p:cNvPr>
          <p:cNvPicPr>
            <a:picLocks noChangeAspect="1"/>
          </p:cNvPicPr>
          <p:nvPr/>
        </p:nvPicPr>
        <p:blipFill>
          <a:blip r:embed="rId2"/>
          <a:srcRect l="22117" r="18482" b="-2"/>
          <a:stretch>
            <a:fillRect/>
          </a:stretch>
        </p:blipFill>
        <p:spPr>
          <a:xfrm>
            <a:off x="6096000" y="1"/>
            <a:ext cx="6102825" cy="5971669"/>
          </a:xfrm>
          <a:prstGeom prst="rect">
            <a:avLst/>
          </a:prstGeom>
        </p:spPr>
      </p:pic>
      <p:pic>
        <p:nvPicPr>
          <p:cNvPr id="4" name="Picture 3">
            <a:extLst>
              <a:ext uri="{FF2B5EF4-FFF2-40B4-BE49-F238E27FC236}">
                <a16:creationId xmlns:a16="http://schemas.microsoft.com/office/drawing/2014/main" id="{F25EFE5D-5636-7B79-6E2F-84CD363CBC9E}"/>
              </a:ext>
            </a:extLst>
          </p:cNvPr>
          <p:cNvPicPr>
            <a:picLocks noChangeAspect="1"/>
          </p:cNvPicPr>
          <p:nvPr/>
        </p:nvPicPr>
        <p:blipFill>
          <a:blip r:embed="rId3"/>
          <a:stretch>
            <a:fillRect/>
          </a:stretch>
        </p:blipFill>
        <p:spPr>
          <a:xfrm>
            <a:off x="8208815" y="6187452"/>
            <a:ext cx="3511600" cy="512108"/>
          </a:xfrm>
          <a:prstGeom prst="rect">
            <a:avLst/>
          </a:prstGeom>
        </p:spPr>
      </p:pic>
    </p:spTree>
    <p:extLst>
      <p:ext uri="{BB962C8B-B14F-4D97-AF65-F5344CB8AC3E}">
        <p14:creationId xmlns:p14="http://schemas.microsoft.com/office/powerpoint/2010/main" val="2971398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D73D0E80-5D3B-9F07-A9C9-2ACE2AC0E9EF}"/>
              </a:ext>
            </a:extLst>
          </p:cNvPr>
          <p:cNvGraphicFramePr/>
          <p:nvPr>
            <p:extLst>
              <p:ext uri="{D42A27DB-BD31-4B8C-83A1-F6EECF244321}">
                <p14:modId xmlns:p14="http://schemas.microsoft.com/office/powerpoint/2010/main" val="1866072597"/>
              </p:ext>
            </p:extLst>
          </p:nvPr>
        </p:nvGraphicFramePr>
        <p:xfrm>
          <a:off x="245327" y="0"/>
          <a:ext cx="11835511" cy="66051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29165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28C9326-18BE-9677-C389-4DC22CE9834E}"/>
              </a:ext>
            </a:extLst>
          </p:cNvPr>
          <p:cNvPicPr>
            <a:picLocks noChangeAspect="1"/>
          </p:cNvPicPr>
          <p:nvPr/>
        </p:nvPicPr>
        <p:blipFill>
          <a:blip r:embed="rId2"/>
          <a:stretch>
            <a:fillRect/>
          </a:stretch>
        </p:blipFill>
        <p:spPr>
          <a:xfrm>
            <a:off x="-311500" y="0"/>
            <a:ext cx="12503499" cy="6359237"/>
          </a:xfrm>
          <a:prstGeom prst="rect">
            <a:avLst/>
          </a:prstGeom>
        </p:spPr>
      </p:pic>
      <p:sp>
        <p:nvSpPr>
          <p:cNvPr id="12" name="TextBox 11">
            <a:extLst>
              <a:ext uri="{FF2B5EF4-FFF2-40B4-BE49-F238E27FC236}">
                <a16:creationId xmlns:a16="http://schemas.microsoft.com/office/drawing/2014/main" id="{9E53F49B-905D-8D2D-5B77-8CB809632AE0}"/>
              </a:ext>
            </a:extLst>
          </p:cNvPr>
          <p:cNvSpPr txBox="1"/>
          <p:nvPr/>
        </p:nvSpPr>
        <p:spPr>
          <a:xfrm>
            <a:off x="9393382" y="6411192"/>
            <a:ext cx="1963882" cy="369332"/>
          </a:xfrm>
          <a:prstGeom prst="rect">
            <a:avLst/>
          </a:prstGeom>
          <a:noFill/>
        </p:spPr>
        <p:txBody>
          <a:bodyPr wrap="square" rtlCol="0">
            <a:spAutoFit/>
          </a:bodyPr>
          <a:lstStyle/>
          <a:p>
            <a:r>
              <a:rPr lang="en-GB" dirty="0"/>
              <a:t>(NICE, 2023) </a:t>
            </a:r>
          </a:p>
        </p:txBody>
      </p:sp>
    </p:spTree>
    <p:extLst>
      <p:ext uri="{BB962C8B-B14F-4D97-AF65-F5344CB8AC3E}">
        <p14:creationId xmlns:p14="http://schemas.microsoft.com/office/powerpoint/2010/main" val="32800688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6457A9-5ED6-952E-A9AA-E64666F65492}"/>
              </a:ext>
            </a:extLst>
          </p:cNvPr>
          <p:cNvSpPr txBox="1"/>
          <p:nvPr/>
        </p:nvSpPr>
        <p:spPr>
          <a:xfrm>
            <a:off x="0" y="171617"/>
            <a:ext cx="12192000" cy="7017306"/>
          </a:xfrm>
          <a:prstGeom prst="rect">
            <a:avLst/>
          </a:prstGeom>
          <a:noFill/>
        </p:spPr>
        <p:txBody>
          <a:bodyPr wrap="square">
            <a:spAutoFit/>
          </a:bodyPr>
          <a:lstStyle/>
          <a:p>
            <a:pPr>
              <a:buNone/>
            </a:pPr>
            <a:r>
              <a:rPr lang="en-US" sz="1200" dirty="0">
                <a:latin typeface="Aptos" panose="020B0004020202020204" pitchFamily="34" charset="0"/>
              </a:rPr>
              <a:t>REFERENCE:</a:t>
            </a:r>
          </a:p>
          <a:p>
            <a:pPr>
              <a:buNone/>
            </a:pPr>
            <a:endParaRPr lang="en-US" sz="1200" dirty="0">
              <a:latin typeface="Aptos" panose="020B0004020202020204" pitchFamily="34" charset="0"/>
            </a:endParaRPr>
          </a:p>
          <a:p>
            <a:pPr>
              <a:buNone/>
            </a:pPr>
            <a:r>
              <a:rPr lang="en-US" sz="1200" dirty="0">
                <a:latin typeface="Aptos" panose="020B0004020202020204" pitchFamily="34" charset="0"/>
              </a:rPr>
              <a:t>Aidsmap (2023) ‘HIV prevention and treatment updates.’  Available at:  </a:t>
            </a:r>
            <a:r>
              <a:rPr lang="en-US" sz="1200" dirty="0">
                <a:latin typeface="Aptos" panose="020B0004020202020204" pitchFamily="34" charset="0"/>
                <a:hlinkClick r:id="rId2">
                  <a:extLst>
                    <a:ext uri="{A12FA001-AC4F-418D-AE19-62706E023703}">
                      <ahyp:hlinkClr xmlns:ahyp="http://schemas.microsoft.com/office/drawing/2018/hyperlinkcolor" val="tx"/>
                    </a:ext>
                  </a:extLst>
                </a:hlinkClick>
              </a:rPr>
              <a:t>https://www.aidsmap.com</a:t>
            </a:r>
            <a:r>
              <a:rPr lang="en-US" sz="1200" dirty="0">
                <a:latin typeface="Aptos" panose="020B0004020202020204" pitchFamily="34" charset="0"/>
              </a:rPr>
              <a:t>.  (Accessed 21 October 2025).</a:t>
            </a:r>
          </a:p>
          <a:p>
            <a:pPr>
              <a:buNone/>
            </a:pPr>
            <a:endParaRPr lang="en-US" sz="1200" dirty="0">
              <a:latin typeface="Aptos" panose="020B0004020202020204" pitchFamily="34" charset="0"/>
            </a:endParaRPr>
          </a:p>
          <a:p>
            <a:pPr>
              <a:buNone/>
            </a:pPr>
            <a:r>
              <a:rPr lang="en-US" sz="1200" dirty="0">
                <a:latin typeface="Aptos" panose="020B0004020202020204" pitchFamily="34" charset="0"/>
              </a:rPr>
              <a:t>Aidsmap (2023) ‘Kaposi’s Sarcoma.’  Available at: </a:t>
            </a:r>
            <a:r>
              <a:rPr lang="en-US" sz="1200" dirty="0">
                <a:latin typeface="Aptos" panose="020B0004020202020204" pitchFamily="34" charset="0"/>
                <a:hlinkClick r:id="rId3"/>
              </a:rPr>
              <a:t>https://www.aidsmap.com/about-hiv/kaposis-sarcoma</a:t>
            </a:r>
            <a:r>
              <a:rPr lang="en-US" sz="1200" dirty="0">
                <a:latin typeface="Aptos" panose="020B0004020202020204" pitchFamily="34" charset="0"/>
              </a:rPr>
              <a:t>.  (Accessed: 30 October 2025).</a:t>
            </a:r>
          </a:p>
          <a:p>
            <a:pPr>
              <a:lnSpc>
                <a:spcPct val="150000"/>
              </a:lnSpc>
            </a:pPr>
            <a:r>
              <a:rPr lang="en-US" sz="1200" dirty="0">
                <a:latin typeface="Aptos" panose="020B0004020202020204" pitchFamily="34" charset="0"/>
              </a:rPr>
              <a:t>Aidsmap (2025) ‘Understanding CD4 count and viral load.’ Available at: </a:t>
            </a:r>
            <a:r>
              <a:rPr lang="en-US" sz="1200" dirty="0">
                <a:latin typeface="Aptos" panose="020B0004020202020204" pitchFamily="34" charset="0"/>
                <a:hlinkClick r:id="rId2"/>
              </a:rPr>
              <a:t>https://www.aidsmap.com</a:t>
            </a:r>
            <a:r>
              <a:rPr lang="en-US" sz="1200" dirty="0">
                <a:latin typeface="Aptos" panose="020B0004020202020204" pitchFamily="34" charset="0"/>
              </a:rPr>
              <a:t>.  (Accessed: 30 October 2025)</a:t>
            </a:r>
          </a:p>
          <a:p>
            <a:pPr>
              <a:buNone/>
            </a:pPr>
            <a:endParaRPr lang="en-US" sz="1200" dirty="0">
              <a:latin typeface="Aptos" panose="020B0004020202020204" pitchFamily="34" charset="0"/>
            </a:endParaRPr>
          </a:p>
          <a:p>
            <a:pPr>
              <a:buNone/>
            </a:pPr>
            <a:r>
              <a:rPr lang="en-US" sz="1200" dirty="0">
                <a:latin typeface="Aptos" panose="020B0004020202020204" pitchFamily="34" charset="0"/>
              </a:rPr>
              <a:t>BASHH/BHIVA (2024) ‘Guidelines on the use of HIV pre-exposure prophylaxis (</a:t>
            </a:r>
            <a:r>
              <a:rPr lang="en-US" sz="1200" dirty="0" err="1">
                <a:latin typeface="Aptos" panose="020B0004020202020204" pitchFamily="34" charset="0"/>
              </a:rPr>
              <a:t>PrEP</a:t>
            </a:r>
            <a:r>
              <a:rPr lang="en-US" sz="1200" dirty="0">
                <a:latin typeface="Aptos" panose="020B0004020202020204" pitchFamily="34" charset="0"/>
              </a:rPr>
              <a:t>).’ British Association for Sexual Health and HIV </a:t>
            </a:r>
            <a:r>
              <a:rPr lang="en-US" sz="1200" i="1" dirty="0">
                <a:latin typeface="Aptos" panose="020B0004020202020204" pitchFamily="34" charset="0"/>
              </a:rPr>
              <a:t>&amp; British HIV Association</a:t>
            </a:r>
            <a:r>
              <a:rPr lang="en-US" sz="1200" dirty="0">
                <a:latin typeface="Aptos" panose="020B0004020202020204" pitchFamily="34" charset="0"/>
              </a:rPr>
              <a:t>. Available at: </a:t>
            </a:r>
            <a:r>
              <a:rPr lang="en-US" sz="1200" dirty="0">
                <a:latin typeface="Aptos" panose="020B0004020202020204" pitchFamily="34" charset="0"/>
                <a:hlinkClick r:id="rId4">
                  <a:extLst>
                    <a:ext uri="{A12FA001-AC4F-418D-AE19-62706E023703}">
                      <ahyp:hlinkClr xmlns:ahyp="http://schemas.microsoft.com/office/drawing/2018/hyperlinkcolor" val="tx"/>
                    </a:ext>
                  </a:extLst>
                </a:hlinkClick>
              </a:rPr>
              <a:t>https://www.bhiva.org/clinical-guideline/prep-guidelines</a:t>
            </a:r>
            <a:r>
              <a:rPr lang="en-US" sz="1200" dirty="0">
                <a:latin typeface="Aptos" panose="020B0004020202020204" pitchFamily="34" charset="0"/>
              </a:rPr>
              <a:t>.  (Accessed: 19 October 2025).</a:t>
            </a:r>
          </a:p>
          <a:p>
            <a:pPr>
              <a:buNone/>
            </a:pPr>
            <a:endParaRPr lang="en-US" sz="1200" dirty="0">
              <a:latin typeface="Aptos" panose="020B0004020202020204" pitchFamily="34" charset="0"/>
            </a:endParaRPr>
          </a:p>
          <a:p>
            <a:pPr>
              <a:buNone/>
            </a:pPr>
            <a:r>
              <a:rPr lang="en-US" sz="1200" dirty="0">
                <a:latin typeface="Aptos" panose="020B0004020202020204" pitchFamily="34" charset="0"/>
              </a:rPr>
              <a:t>Baylis, A., Buck, D., </a:t>
            </a:r>
            <a:r>
              <a:rPr lang="en-US" sz="1200" dirty="0" err="1">
                <a:latin typeface="Aptos" panose="020B0004020202020204" pitchFamily="34" charset="0"/>
              </a:rPr>
              <a:t>Jabbal</a:t>
            </a:r>
            <a:r>
              <a:rPr lang="en-US" sz="1200" dirty="0">
                <a:latin typeface="Aptos" panose="020B0004020202020204" pitchFamily="34" charset="0"/>
              </a:rPr>
              <a:t>, J., Ross, S. and Anderson, J. (2017) ‘The future of HIV services in England: Shaping the response to changing needs.’ </a:t>
            </a:r>
            <a:r>
              <a:rPr lang="en-US" sz="1200" i="1" dirty="0">
                <a:latin typeface="Aptos" panose="020B0004020202020204" pitchFamily="34" charset="0"/>
              </a:rPr>
              <a:t>London: The King’s Fund</a:t>
            </a:r>
            <a:r>
              <a:rPr lang="en-US" sz="1200" dirty="0">
                <a:latin typeface="Aptos" panose="020B0004020202020204" pitchFamily="34" charset="0"/>
              </a:rPr>
              <a:t>. Available at: </a:t>
            </a:r>
            <a:r>
              <a:rPr lang="en-US" sz="1200" dirty="0">
                <a:latin typeface="Aptos" panose="020B0004020202020204" pitchFamily="34" charset="0"/>
                <a:hlinkClick r:id="rId5">
                  <a:extLst>
                    <a:ext uri="{A12FA001-AC4F-418D-AE19-62706E023703}">
                      <ahyp:hlinkClr xmlns:ahyp="http://schemas.microsoft.com/office/drawing/2018/hyperlinkcolor" val="tx"/>
                    </a:ext>
                  </a:extLst>
                </a:hlinkClick>
              </a:rPr>
              <a:t>https://www.kingsfund.org.uk/insight-and-analysis/reports/future-hiv-services-England</a:t>
            </a:r>
            <a:r>
              <a:rPr lang="en-US" sz="1200" dirty="0">
                <a:latin typeface="Aptos" panose="020B0004020202020204" pitchFamily="34" charset="0"/>
              </a:rPr>
              <a:t>.  (Accessed: 19 October 2025).</a:t>
            </a:r>
          </a:p>
          <a:p>
            <a:pPr>
              <a:buNone/>
            </a:pPr>
            <a:endParaRPr lang="en-US" sz="1200" dirty="0">
              <a:latin typeface="Aptos" panose="020B0004020202020204" pitchFamily="34" charset="0"/>
            </a:endParaRPr>
          </a:p>
          <a:p>
            <a:pPr>
              <a:buNone/>
            </a:pPr>
            <a:r>
              <a:rPr lang="en-US" sz="1200" dirty="0">
                <a:latin typeface="Aptos" panose="020B0004020202020204" pitchFamily="34" charset="0"/>
              </a:rPr>
              <a:t>Beaney, T. (2018) ‘Tackling HIV stigma in the health service.’ </a:t>
            </a:r>
            <a:r>
              <a:rPr lang="en-US" sz="1200" i="1" dirty="0">
                <a:latin typeface="Aptos" panose="020B0004020202020204" pitchFamily="34" charset="0"/>
              </a:rPr>
              <a:t>The King’s Fund</a:t>
            </a:r>
            <a:r>
              <a:rPr lang="en-US" sz="1200" dirty="0">
                <a:latin typeface="Aptos" panose="020B0004020202020204" pitchFamily="34" charset="0"/>
              </a:rPr>
              <a:t>. Available at: </a:t>
            </a:r>
            <a:r>
              <a:rPr lang="en-US" sz="1200" dirty="0">
                <a:latin typeface="Aptos" panose="020B0004020202020204" pitchFamily="34" charset="0"/>
                <a:hlinkClick r:id="rId6">
                  <a:extLst>
                    <a:ext uri="{A12FA001-AC4F-418D-AE19-62706E023703}">
                      <ahyp:hlinkClr xmlns:ahyp="http://schemas.microsoft.com/office/drawing/2018/hyperlinkcolor" val="tx"/>
                    </a:ext>
                  </a:extLst>
                </a:hlinkClick>
              </a:rPr>
              <a:t>https://www.kingsfund.org.uk/insight-and-analysis/blogs/tackling-hiv-stigma</a:t>
            </a:r>
            <a:r>
              <a:rPr lang="en-US" sz="1200" dirty="0">
                <a:latin typeface="Aptos" panose="020B0004020202020204" pitchFamily="34" charset="0"/>
              </a:rPr>
              <a:t>.  (Accessed: 19 October 2025).</a:t>
            </a:r>
          </a:p>
          <a:p>
            <a:pPr>
              <a:buNone/>
            </a:pPr>
            <a:r>
              <a:rPr lang="en-US" sz="1200" dirty="0">
                <a:latin typeface="Aptos" panose="020B0004020202020204" pitchFamily="34" charset="0"/>
              </a:rPr>
              <a:t>British HIV Association (BHIVA) (2024) ‘Standards of care for people living with HIV.’  Available at: </a:t>
            </a:r>
            <a:r>
              <a:rPr lang="en-US" sz="1200" dirty="0">
                <a:latin typeface="Aptos" panose="020B0004020202020204" pitchFamily="34" charset="0"/>
                <a:hlinkClick r:id="rId7">
                  <a:extLst>
                    <a:ext uri="{A12FA001-AC4F-418D-AE19-62706E023703}">
                      <ahyp:hlinkClr xmlns:ahyp="http://schemas.microsoft.com/office/drawing/2018/hyperlinkcolor" val="tx"/>
                    </a:ext>
                  </a:extLst>
                </a:hlinkClick>
              </a:rPr>
              <a:t>https://www.bhiva.org/standards-of-care-2024</a:t>
            </a:r>
            <a:r>
              <a:rPr lang="en-US" sz="1200" dirty="0">
                <a:latin typeface="Aptos" panose="020B0004020202020204" pitchFamily="34" charset="0"/>
              </a:rPr>
              <a:t>.  (Accessed 21 October 2025).</a:t>
            </a:r>
          </a:p>
          <a:p>
            <a:pPr>
              <a:buNone/>
            </a:pPr>
            <a:endParaRPr lang="en-US" sz="1200" dirty="0">
              <a:latin typeface="Aptos" panose="020B0004020202020204" pitchFamily="34" charset="0"/>
            </a:endParaRPr>
          </a:p>
          <a:p>
            <a:pPr>
              <a:buNone/>
            </a:pPr>
            <a:r>
              <a:rPr lang="en-US" sz="1200" dirty="0">
                <a:latin typeface="Aptos" panose="020B0004020202020204" pitchFamily="34" charset="0"/>
              </a:rPr>
              <a:t>Coulter, A., Roberts, S. and Dixon, A. (2013) ‘Delivering better services for people with long-term conditions: Building the House of Care.’ London: The King’s Fund. Available at: </a:t>
            </a:r>
            <a:r>
              <a:rPr lang="en-US" sz="1200" dirty="0">
                <a:latin typeface="Aptos" panose="020B0004020202020204" pitchFamily="34" charset="0"/>
                <a:hlinkClick r:id="rId8">
                  <a:extLst>
                    <a:ext uri="{A12FA001-AC4F-418D-AE19-62706E023703}">
                      <ahyp:hlinkClr xmlns:ahyp="http://schemas.microsoft.com/office/drawing/2018/hyperlinkcolor" val="tx"/>
                    </a:ext>
                  </a:extLst>
                </a:hlinkClick>
              </a:rPr>
              <a:t>https://www.kingsfund.org.uk/insight-and-analysis/reports/better-services-people-long-term-conditions</a:t>
            </a:r>
            <a:r>
              <a:rPr lang="en-US" sz="1200" dirty="0">
                <a:latin typeface="Aptos" panose="020B0004020202020204" pitchFamily="34" charset="0"/>
              </a:rPr>
              <a:t>.  (Accessed: 19 October 2025).</a:t>
            </a:r>
          </a:p>
          <a:p>
            <a:pPr>
              <a:buNone/>
            </a:pPr>
            <a:endParaRPr lang="en-US" sz="1200" dirty="0">
              <a:latin typeface="Aptos" panose="020B0004020202020204" pitchFamily="34" charset="0"/>
            </a:endParaRPr>
          </a:p>
          <a:p>
            <a:r>
              <a:rPr lang="en-US" sz="1200" dirty="0">
                <a:latin typeface="Aptos" panose="020B0004020202020204" pitchFamily="34" charset="0"/>
              </a:rPr>
              <a:t>DelPilar Morales, M. (2025) Psychosocial factors in HIV care. Available at: https://academic.oup.com (Accessed: 30 October 2025).</a:t>
            </a:r>
          </a:p>
          <a:p>
            <a:pPr>
              <a:buNone/>
            </a:pPr>
            <a:endParaRPr lang="en-US" sz="1200" dirty="0">
              <a:latin typeface="Aptos" panose="020B0004020202020204" pitchFamily="34" charset="0"/>
            </a:endParaRPr>
          </a:p>
          <a:p>
            <a:pPr>
              <a:buNone/>
            </a:pPr>
            <a:r>
              <a:rPr lang="en-US" sz="1200" dirty="0">
                <a:latin typeface="Aptos" panose="020B0004020202020204" pitchFamily="34" charset="0"/>
              </a:rPr>
              <a:t>Department of Health and Social Care (DHSC) (2021) ‘Towards Zero: the HIV Action Plan for England – 2022 to 2025.’</a:t>
            </a:r>
          </a:p>
          <a:p>
            <a:pPr>
              <a:buNone/>
            </a:pPr>
            <a:r>
              <a:rPr lang="en-US" sz="1200" dirty="0">
                <a:latin typeface="Aptos" panose="020B0004020202020204" pitchFamily="34" charset="0"/>
              </a:rPr>
              <a:t>National AIDS Trust (2024) ‘Providing coordinated care for people living with HIV.’ </a:t>
            </a:r>
            <a:r>
              <a:rPr lang="en-US" sz="1200" i="1" dirty="0">
                <a:latin typeface="Aptos" panose="020B0004020202020204" pitchFamily="34" charset="0"/>
              </a:rPr>
              <a:t>London: National AIDS Trust</a:t>
            </a:r>
            <a:r>
              <a:rPr lang="en-US" sz="1200" dirty="0">
                <a:latin typeface="Aptos" panose="020B0004020202020204" pitchFamily="34" charset="0"/>
              </a:rPr>
              <a:t>.  Available at: </a:t>
            </a:r>
            <a:r>
              <a:rPr lang="en-US" sz="1200" dirty="0">
                <a:latin typeface="Aptos" panose="020B0004020202020204" pitchFamily="34" charset="0"/>
                <a:hlinkClick r:id="rId9">
                  <a:extLst>
                    <a:ext uri="{A12FA001-AC4F-418D-AE19-62706E023703}">
                      <ahyp:hlinkClr xmlns:ahyp="http://schemas.microsoft.com/office/drawing/2018/hyperlinkcolor" val="tx"/>
                    </a:ext>
                  </a:extLst>
                </a:hlinkClick>
              </a:rPr>
              <a:t>https://www.gov.uk/government/publications/towards-zero-the-hiv-action-plan-for-england-2022-to-2025</a:t>
            </a:r>
            <a:r>
              <a:rPr lang="en-US" sz="1200" dirty="0">
                <a:latin typeface="Aptos" panose="020B0004020202020204" pitchFamily="34" charset="0"/>
              </a:rPr>
              <a:t>.  (Accessed: 19 October 2025). </a:t>
            </a:r>
          </a:p>
          <a:p>
            <a:pPr>
              <a:buNone/>
            </a:pPr>
            <a:endParaRPr lang="en-US" sz="1200" dirty="0">
              <a:latin typeface="Aptos" panose="020B0004020202020204" pitchFamily="34" charset="0"/>
            </a:endParaRPr>
          </a:p>
          <a:p>
            <a:pPr>
              <a:buNone/>
            </a:pPr>
            <a:r>
              <a:rPr lang="en-US" sz="1200" dirty="0">
                <a:latin typeface="Aptos" panose="020B0004020202020204" pitchFamily="34" charset="0"/>
              </a:rPr>
              <a:t>East London NHS Foundation Trust (2024) ‘A co-production model: five values and seven steps to make this happen in reality.’ </a:t>
            </a:r>
            <a:r>
              <a:rPr lang="en-US" sz="1200" i="1" dirty="0">
                <a:latin typeface="Aptos" panose="020B0004020202020204" pitchFamily="34" charset="0"/>
              </a:rPr>
              <a:t>Quality Improvement Resources</a:t>
            </a:r>
            <a:r>
              <a:rPr lang="en-US" sz="1200" dirty="0">
                <a:latin typeface="Aptos" panose="020B0004020202020204" pitchFamily="34" charset="0"/>
              </a:rPr>
              <a:t>. Available at: </a:t>
            </a:r>
            <a:r>
              <a:rPr lang="en-US" sz="1200" dirty="0">
                <a:latin typeface="Aptos" panose="020B0004020202020204" pitchFamily="34" charset="0"/>
                <a:hlinkClick r:id="rId10">
                  <a:extLst>
                    <a:ext uri="{A12FA001-AC4F-418D-AE19-62706E023703}">
                      <ahyp:hlinkClr xmlns:ahyp="http://schemas.microsoft.com/office/drawing/2018/hyperlinkcolor" val="tx"/>
                    </a:ext>
                  </a:extLst>
                </a:hlinkClick>
              </a:rPr>
              <a:t>https://qi.elft.nhs.uk/resource/a-co-production-model-five-values-and-seven-steps-to-make-this-happen-in-reality</a:t>
            </a:r>
            <a:r>
              <a:rPr lang="en-US" sz="1200" dirty="0">
                <a:latin typeface="Aptos" panose="020B0004020202020204" pitchFamily="34" charset="0"/>
              </a:rPr>
              <a:t>.  (Accessed: 19 October 2025).</a:t>
            </a:r>
          </a:p>
          <a:p>
            <a:pPr>
              <a:buNone/>
            </a:pPr>
            <a:endParaRPr lang="en-US" sz="1200" dirty="0">
              <a:latin typeface="Aptos" panose="020B0004020202020204" pitchFamily="34" charset="0"/>
            </a:endParaRPr>
          </a:p>
          <a:p>
            <a:pPr>
              <a:buNone/>
            </a:pPr>
            <a:r>
              <a:rPr lang="en-US" sz="1200" dirty="0">
                <a:latin typeface="Aptos" panose="020B0004020202020204" pitchFamily="34" charset="0"/>
              </a:rPr>
              <a:t>Geeky Medics (2025) ‘Human Immunodeficiency Virus (HIV).’ Available at: </a:t>
            </a:r>
            <a:r>
              <a:rPr lang="en-US" sz="1200" dirty="0">
                <a:latin typeface="Aptos" panose="020B0004020202020204" pitchFamily="34" charset="0"/>
                <a:hlinkClick r:id="rId11">
                  <a:extLst>
                    <a:ext uri="{A12FA001-AC4F-418D-AE19-62706E023703}">
                      <ahyp:hlinkClr xmlns:ahyp="http://schemas.microsoft.com/office/drawing/2018/hyperlinkcolor" val="tx"/>
                    </a:ext>
                  </a:extLst>
                </a:hlinkClick>
              </a:rPr>
              <a:t>https://geekymedics.com/human-immunodeficiency-virus-hiv/</a:t>
            </a:r>
            <a:r>
              <a:rPr lang="en-US" sz="1200" dirty="0">
                <a:latin typeface="Aptos" panose="020B0004020202020204" pitchFamily="34" charset="0"/>
              </a:rPr>
              <a:t>.  (Accessed: 19 October 2025).</a:t>
            </a:r>
          </a:p>
          <a:p>
            <a:pPr>
              <a:buNone/>
            </a:pPr>
            <a:endParaRPr lang="en-US" sz="1200" dirty="0">
              <a:latin typeface="Aptos" panose="020B0004020202020204" pitchFamily="34" charset="0"/>
            </a:endParaRPr>
          </a:p>
          <a:p>
            <a:pPr>
              <a:buNone/>
            </a:pPr>
            <a:r>
              <a:rPr lang="en-US" sz="1200" dirty="0">
                <a:latin typeface="Aptos" panose="020B0004020202020204" pitchFamily="34" charset="0"/>
              </a:rPr>
              <a:t>National AIDS Trust (NAT)  (2024) ‘ HIV prevention and care: Policy priorities for 2024.’  Available at: </a:t>
            </a:r>
            <a:r>
              <a:rPr lang="en-US" sz="1200" dirty="0">
                <a:latin typeface="Aptos" panose="020B0004020202020204" pitchFamily="34" charset="0"/>
                <a:hlinkClick r:id="rId12">
                  <a:extLst>
                    <a:ext uri="{A12FA001-AC4F-418D-AE19-62706E023703}">
                      <ahyp:hlinkClr xmlns:ahyp="http://schemas.microsoft.com/office/drawing/2018/hyperlinkcolor" val="tx"/>
                    </a:ext>
                  </a:extLst>
                </a:hlinkClick>
              </a:rPr>
              <a:t>https://www.nat.org.uk</a:t>
            </a:r>
            <a:r>
              <a:rPr lang="en-US" sz="1200" dirty="0">
                <a:latin typeface="Aptos" panose="020B0004020202020204" pitchFamily="34" charset="0"/>
              </a:rPr>
              <a:t>. (Accessed 21 October 2025).</a:t>
            </a:r>
          </a:p>
          <a:p>
            <a:pPr>
              <a:buNone/>
            </a:pPr>
            <a:endParaRPr lang="en-US" sz="1200" dirty="0">
              <a:latin typeface="Aptos" panose="020B0004020202020204" pitchFamily="34" charset="0"/>
            </a:endParaRPr>
          </a:p>
          <a:p>
            <a:pPr>
              <a:buNone/>
            </a:pPr>
            <a:r>
              <a:rPr lang="en-US" sz="1200" dirty="0">
                <a:latin typeface="Aptos" panose="020B0004020202020204" pitchFamily="34" charset="0"/>
              </a:rPr>
              <a:t>National Institute for Health and Care Excellence (2023) ‘Tuberculosis: prevention, diagnosis, management and service </a:t>
            </a:r>
            <a:r>
              <a:rPr lang="en-US" sz="1200" dirty="0" err="1">
                <a:latin typeface="Aptos" panose="020B0004020202020204" pitchFamily="34" charset="0"/>
              </a:rPr>
              <a:t>organisation</a:t>
            </a:r>
            <a:r>
              <a:rPr lang="en-US" sz="1200" dirty="0">
                <a:latin typeface="Aptos" panose="020B0004020202020204" pitchFamily="34" charset="0"/>
              </a:rPr>
              <a:t> (NG33’.  Available at: </a:t>
            </a:r>
            <a:r>
              <a:rPr lang="en-US" sz="1200" dirty="0">
                <a:latin typeface="Aptos" panose="020B0004020202020204" pitchFamily="34" charset="0"/>
                <a:hlinkClick r:id="rId13"/>
              </a:rPr>
              <a:t>https://www.nice.org.uk/guidance/ng33</a:t>
            </a:r>
            <a:r>
              <a:rPr lang="en-US" sz="1200" dirty="0">
                <a:latin typeface="Aptos" panose="020B0004020202020204" pitchFamily="34" charset="0"/>
              </a:rPr>
              <a:t>.  (Accessed: 30 October 2025).</a:t>
            </a:r>
          </a:p>
          <a:p>
            <a:pPr>
              <a:buNone/>
            </a:pPr>
            <a:endParaRPr lang="en-US" sz="1200" dirty="0">
              <a:latin typeface="Aptos" panose="020B0004020202020204" pitchFamily="34" charset="0"/>
            </a:endParaRPr>
          </a:p>
          <a:p>
            <a:pPr>
              <a:buNone/>
            </a:pPr>
            <a:endParaRPr lang="en-US" sz="1200" dirty="0">
              <a:latin typeface="Aptos" panose="020B0004020202020204" pitchFamily="34" charset="0"/>
            </a:endParaRPr>
          </a:p>
        </p:txBody>
      </p:sp>
    </p:spTree>
    <p:extLst>
      <p:ext uri="{BB962C8B-B14F-4D97-AF65-F5344CB8AC3E}">
        <p14:creationId xmlns:p14="http://schemas.microsoft.com/office/powerpoint/2010/main" val="15156094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2880139-ACDC-286D-914D-8614DD618054}"/>
              </a:ext>
            </a:extLst>
          </p:cNvPr>
          <p:cNvSpPr txBox="1"/>
          <p:nvPr/>
        </p:nvSpPr>
        <p:spPr>
          <a:xfrm>
            <a:off x="0" y="0"/>
            <a:ext cx="12192000" cy="6528967"/>
          </a:xfrm>
          <a:prstGeom prst="rect">
            <a:avLst/>
          </a:prstGeom>
          <a:noFill/>
        </p:spPr>
        <p:txBody>
          <a:bodyPr wrap="square">
            <a:spAutoFit/>
          </a:bodyPr>
          <a:lstStyle/>
          <a:p>
            <a:pPr>
              <a:buNone/>
            </a:pPr>
            <a:r>
              <a:rPr lang="en-US" sz="1200" dirty="0">
                <a:latin typeface="Aptos" panose="020B0004020202020204" pitchFamily="34" charset="0"/>
              </a:rPr>
              <a:t>National Institute for Health and Care Excellence (NICE) (2016) ‘HIV testing: increasing uptake among people who may have undiagnosed HIV (NG60).’ Available at: </a:t>
            </a:r>
            <a:r>
              <a:rPr lang="en-US" sz="1200" dirty="0">
                <a:latin typeface="Aptos" panose="020B0004020202020204" pitchFamily="34" charset="0"/>
                <a:hlinkClick r:id="rId3">
                  <a:extLst>
                    <a:ext uri="{A12FA001-AC4F-418D-AE19-62706E023703}">
                      <ahyp:hlinkClr xmlns:ahyp="http://schemas.microsoft.com/office/drawing/2018/hyperlinkcolor" val="tx"/>
                    </a:ext>
                  </a:extLst>
                </a:hlinkClick>
              </a:rPr>
              <a:t>https://www.nice.org.uk/guidance/ng60</a:t>
            </a:r>
            <a:r>
              <a:rPr lang="en-US" sz="1200" dirty="0">
                <a:latin typeface="Aptos" panose="020B0004020202020204" pitchFamily="34" charset="0"/>
              </a:rPr>
              <a:t>.  (Accessed 21 October 2025).</a:t>
            </a:r>
          </a:p>
          <a:p>
            <a:pPr>
              <a:lnSpc>
                <a:spcPct val="150000"/>
              </a:lnSpc>
            </a:pPr>
            <a:r>
              <a:rPr lang="en-US" sz="1200" dirty="0">
                <a:latin typeface="Aptos" panose="020B0004020202020204" pitchFamily="34" charset="0"/>
              </a:rPr>
              <a:t>NHS England (2025) ‘Comprehensive model of personalised care.’ NHS England. Available at: https://www.england.nhs.uk/personalisedcare/comprehensive-model-of-personalised-care.   (Accessed: 19 October 2025).</a:t>
            </a:r>
          </a:p>
          <a:p>
            <a:pPr>
              <a:lnSpc>
                <a:spcPct val="150000"/>
              </a:lnSpc>
            </a:pPr>
            <a:r>
              <a:rPr lang="en-US" sz="1200" dirty="0">
                <a:latin typeface="Aptos" panose="020B0004020202020204" pitchFamily="34" charset="0"/>
              </a:rPr>
              <a:t>NHS England (2023) ‘Co-production resource toolkit.’   Available at: https://www.england.nhs.uk/publication/co-production-resource-toolkit/. (Accessed 21 October  2025).</a:t>
            </a:r>
          </a:p>
          <a:p>
            <a:pPr>
              <a:lnSpc>
                <a:spcPct val="150000"/>
              </a:lnSpc>
            </a:pPr>
            <a:r>
              <a:rPr lang="en-US" sz="1200" dirty="0">
                <a:latin typeface="Aptos" panose="020B0004020202020204" pitchFamily="34" charset="0"/>
              </a:rPr>
              <a:t>NHS England (2025) ‘Co-production: Always Events and values.’ NHS England.  Available at: https://www.england.nhs.uk/always-events/co-production.  (Accessed: 19 October 2025).</a:t>
            </a:r>
          </a:p>
          <a:p>
            <a:pPr>
              <a:lnSpc>
                <a:spcPct val="150000"/>
              </a:lnSpc>
            </a:pPr>
            <a:r>
              <a:rPr lang="en-US" sz="1200" dirty="0">
                <a:latin typeface="Aptos" panose="020B0004020202020204" pitchFamily="34" charset="0"/>
              </a:rPr>
              <a:t>NHS Inform (2025) ‘HIV symptoms and treatments. NHS Scotland. ’Available at: https://www.nhsinform.scot/illnesses-and-conditions/immune-system/hiv.  (Accessed: 21 October 2025).</a:t>
            </a:r>
          </a:p>
          <a:p>
            <a:pPr>
              <a:lnSpc>
                <a:spcPct val="150000"/>
              </a:lnSpc>
            </a:pPr>
            <a:r>
              <a:rPr lang="en-US" sz="1200" dirty="0">
                <a:latin typeface="Aptos" panose="020B0004020202020204" pitchFamily="34" charset="0"/>
              </a:rPr>
              <a:t>NHS Inform (2025) HIV symptoms and treatments. NHS Scotland. Available at: </a:t>
            </a:r>
            <a:r>
              <a:rPr lang="en-US" sz="1200" dirty="0">
                <a:latin typeface="Aptos" panose="020B0004020202020204" pitchFamily="34" charset="0"/>
                <a:hlinkClick r:id="rId4">
                  <a:extLst>
                    <a:ext uri="{A12FA001-AC4F-418D-AE19-62706E023703}">
                      <ahyp:hlinkClr xmlns:ahyp="http://schemas.microsoft.com/office/drawing/2018/hyperlinkcolor" val="tx"/>
                    </a:ext>
                  </a:extLst>
                </a:hlinkClick>
              </a:rPr>
              <a:t>https://www.nhsinform.scot/illnesses-and-conditions/immune</a:t>
            </a:r>
            <a:r>
              <a:rPr lang="en-US" sz="1200" dirty="0">
                <a:latin typeface="Aptos" panose="020B0004020202020204" pitchFamily="34" charset="0"/>
              </a:rPr>
              <a:t>.  (Accessed: 21 October 2025).</a:t>
            </a:r>
          </a:p>
          <a:p>
            <a:pPr>
              <a:lnSpc>
                <a:spcPct val="150000"/>
              </a:lnSpc>
            </a:pPr>
            <a:r>
              <a:rPr lang="en-US" sz="1200" dirty="0">
                <a:latin typeface="Aptos" panose="020B0004020202020204" pitchFamily="34" charset="0"/>
              </a:rPr>
              <a:t>NICE (2025) ‘HIV testing: increasing uptake among people who may have undiagnosed HIV. ‘ National Institute for Health and Care Excellence. Available at: </a:t>
            </a:r>
            <a:r>
              <a:rPr lang="en-US" sz="1200" dirty="0">
                <a:latin typeface="Aptos" panose="020B0004020202020204" pitchFamily="34" charset="0"/>
                <a:hlinkClick r:id="rId5">
                  <a:extLst>
                    <a:ext uri="{A12FA001-AC4F-418D-AE19-62706E023703}">
                      <ahyp:hlinkClr xmlns:ahyp="http://schemas.microsoft.com/office/drawing/2018/hyperlinkcolor" val="tx"/>
                    </a:ext>
                  </a:extLst>
                </a:hlinkClick>
              </a:rPr>
              <a:t>https://www.guidelinecentral.com/guideline/4937670/</a:t>
            </a:r>
            <a:r>
              <a:rPr lang="en-US" sz="1200" dirty="0">
                <a:latin typeface="Aptos" panose="020B0004020202020204" pitchFamily="34" charset="0"/>
              </a:rPr>
              <a:t>.    (Accessed: 19 October 2025).</a:t>
            </a:r>
          </a:p>
          <a:p>
            <a:pPr>
              <a:lnSpc>
                <a:spcPct val="150000"/>
              </a:lnSpc>
            </a:pPr>
            <a:r>
              <a:rPr lang="en-US" sz="1200" dirty="0">
                <a:latin typeface="Aptos" panose="020B0004020202020204" pitchFamily="34" charset="0"/>
              </a:rPr>
              <a:t>NIH (2025) ‘Human Herpesvirus-8 Disease: Guidelines for the Prevention and Treatment of Opportunistic Infections in Adults and Adolescents with HIV.’ U.S. Department of Health and Human Services.  Available at: </a:t>
            </a:r>
            <a:r>
              <a:rPr lang="en-US" sz="1200" dirty="0">
                <a:latin typeface="Aptos" panose="020B0004020202020204" pitchFamily="34" charset="0"/>
                <a:hlinkClick r:id="rId6">
                  <a:extLst>
                    <a:ext uri="{A12FA001-AC4F-418D-AE19-62706E023703}">
                      <ahyp:hlinkClr xmlns:ahyp="http://schemas.microsoft.com/office/drawing/2018/hyperlinkcolor" val="tx"/>
                    </a:ext>
                  </a:extLst>
                </a:hlinkClick>
              </a:rPr>
              <a:t>https://clinicalinfo.hiv.gov/en/guidelines/hiv-clinical-guideli</a:t>
            </a:r>
            <a:r>
              <a:rPr lang="en-US" sz="1200" dirty="0">
                <a:latin typeface="Aptos" panose="020B0004020202020204" pitchFamily="34" charset="0"/>
              </a:rPr>
              <a:t>.   (Accessed: 19 October 2025).</a:t>
            </a:r>
          </a:p>
          <a:p>
            <a:pPr>
              <a:lnSpc>
                <a:spcPct val="150000"/>
              </a:lnSpc>
            </a:pPr>
            <a:r>
              <a:rPr lang="en-US" sz="1200" dirty="0" err="1">
                <a:latin typeface="Aptos" panose="020B0004020202020204" pitchFamily="34" charset="0"/>
              </a:rPr>
              <a:t>Ohlmeier</a:t>
            </a:r>
            <a:r>
              <a:rPr lang="en-US" sz="1200" dirty="0">
                <a:latin typeface="Aptos" panose="020B0004020202020204" pitchFamily="34" charset="0"/>
              </a:rPr>
              <a:t>, L. (2024) ‘</a:t>
            </a:r>
            <a:r>
              <a:rPr lang="en-US" sz="1200" dirty="0" err="1">
                <a:latin typeface="Aptos" panose="020B0004020202020204" pitchFamily="34" charset="0"/>
              </a:rPr>
              <a:t>Aidsmap</a:t>
            </a:r>
            <a:r>
              <a:rPr lang="en-US" sz="1200" dirty="0">
                <a:latin typeface="Aptos" panose="020B0004020202020204" pitchFamily="34" charset="0"/>
              </a:rPr>
              <a:t>.’  </a:t>
            </a:r>
            <a:r>
              <a:rPr lang="en-US" sz="1200" i="1" dirty="0">
                <a:latin typeface="Aptos" panose="020B0004020202020204" pitchFamily="34" charset="0"/>
              </a:rPr>
              <a:t>NAM Publications</a:t>
            </a:r>
            <a:r>
              <a:rPr lang="en-US" sz="1200" dirty="0">
                <a:latin typeface="Aptos" panose="020B0004020202020204" pitchFamily="34" charset="0"/>
              </a:rPr>
              <a:t>.  Available at: </a:t>
            </a:r>
            <a:r>
              <a:rPr lang="en-US" sz="1200" dirty="0">
                <a:latin typeface="Aptos" panose="020B0004020202020204" pitchFamily="34" charset="0"/>
                <a:hlinkClick r:id="rId7">
                  <a:extLst>
                    <a:ext uri="{A12FA001-AC4F-418D-AE19-62706E023703}">
                      <ahyp:hlinkClr xmlns:ahyp="http://schemas.microsoft.com/office/drawing/2018/hyperlinkcolor" val="tx"/>
                    </a:ext>
                  </a:extLst>
                </a:hlinkClick>
              </a:rPr>
              <a:t>https://www.aidsmap.com/about-hiv/kaposis-sarcoma-and-hiv</a:t>
            </a:r>
            <a:r>
              <a:rPr lang="en-US" sz="1200" dirty="0">
                <a:latin typeface="Aptos" panose="020B0004020202020204" pitchFamily="34" charset="0"/>
              </a:rPr>
              <a:t>.   (Accessed: 19 October 2025).</a:t>
            </a:r>
          </a:p>
          <a:p>
            <a:pPr>
              <a:lnSpc>
                <a:spcPct val="150000"/>
              </a:lnSpc>
            </a:pPr>
            <a:r>
              <a:rPr lang="en-US" sz="1200" dirty="0">
                <a:latin typeface="Aptos" panose="020B0004020202020204" pitchFamily="34" charset="0"/>
              </a:rPr>
              <a:t>UK Health Security Agency (2023)  ‘Tuberculosis: HIV co-infection.’  Available at: </a:t>
            </a:r>
            <a:r>
              <a:rPr lang="en-US" sz="1200" dirty="0">
                <a:latin typeface="Aptos" panose="020B0004020202020204" pitchFamily="34" charset="0"/>
                <a:hlinkClick r:id="rId8"/>
              </a:rPr>
              <a:t>https://www.gov.uk/government/publications/tuberculosis-hiv-co-infection</a:t>
            </a:r>
            <a:r>
              <a:rPr lang="en-US" sz="1200" dirty="0">
                <a:latin typeface="Aptos" panose="020B0004020202020204" pitchFamily="34" charset="0"/>
              </a:rPr>
              <a:t>.  (Accessed: 30 October 2025).</a:t>
            </a:r>
          </a:p>
          <a:p>
            <a:pPr>
              <a:lnSpc>
                <a:spcPct val="150000"/>
              </a:lnSpc>
            </a:pPr>
            <a:r>
              <a:rPr lang="en-US" sz="1200" dirty="0">
                <a:latin typeface="Aptos" panose="020B0004020202020204" pitchFamily="34" charset="0"/>
              </a:rPr>
              <a:t>UK Health Security Agency (2025) ‘Laboratory diagnosis of HIV.’  Available at: </a:t>
            </a:r>
            <a:r>
              <a:rPr lang="en-US" sz="1200" dirty="0">
                <a:latin typeface="Aptos" panose="020B0004020202020204" pitchFamily="34" charset="0"/>
                <a:hlinkClick r:id="rId9"/>
              </a:rPr>
              <a:t>https://www.rcpath.org</a:t>
            </a:r>
            <a:r>
              <a:rPr lang="en-US" sz="1200" dirty="0">
                <a:latin typeface="Aptos" panose="020B0004020202020204" pitchFamily="34" charset="0"/>
              </a:rPr>
              <a:t>.  (Accessed: 30 October 2025).</a:t>
            </a:r>
          </a:p>
          <a:p>
            <a:pPr>
              <a:lnSpc>
                <a:spcPct val="150000"/>
              </a:lnSpc>
            </a:pPr>
            <a:r>
              <a:rPr lang="en-US" sz="1200" dirty="0">
                <a:latin typeface="Aptos" panose="020B0004020202020204" pitchFamily="34" charset="0"/>
              </a:rPr>
              <a:t>UK Health Security Agency (UKHSA) (2025) ‘Reference management: UKHSA Knowledge and Library Services.’  Available at: </a:t>
            </a:r>
            <a:r>
              <a:rPr lang="en-US" sz="1200" dirty="0">
                <a:latin typeface="Aptos" panose="020B0004020202020204" pitchFamily="34" charset="0"/>
                <a:hlinkClick r:id="rId10">
                  <a:extLst>
                    <a:ext uri="{A12FA001-AC4F-418D-AE19-62706E023703}">
                      <ahyp:hlinkClr xmlns:ahyp="http://schemas.microsoft.com/office/drawing/2018/hyperlinkcolor" val="tx"/>
                    </a:ext>
                  </a:extLst>
                </a:hlinkClick>
              </a:rPr>
              <a:t>https://www.gov.uk/guidance/reference-management-ukhsa-knowledge-and-library-services</a:t>
            </a:r>
            <a:r>
              <a:rPr lang="en-US" sz="1200" dirty="0">
                <a:latin typeface="Aptos" panose="020B0004020202020204" pitchFamily="34" charset="0"/>
              </a:rPr>
              <a:t>.   (Accessed 21 October 2025).</a:t>
            </a:r>
          </a:p>
          <a:p>
            <a:pPr>
              <a:lnSpc>
                <a:spcPct val="150000"/>
              </a:lnSpc>
            </a:pPr>
            <a:r>
              <a:rPr lang="en-US" sz="1200" dirty="0">
                <a:latin typeface="Aptos" panose="020B0004020202020204" pitchFamily="34" charset="0"/>
              </a:rPr>
              <a:t>UNAIDS  (2024) ‘Global HIV &amp; AIDS statistics — Fact sheet.’  Available at: </a:t>
            </a:r>
            <a:r>
              <a:rPr lang="en-US" sz="1200" dirty="0">
                <a:latin typeface="Aptos" panose="020B0004020202020204" pitchFamily="34" charset="0"/>
                <a:hlinkClick r:id="rId11">
                  <a:extLst>
                    <a:ext uri="{A12FA001-AC4F-418D-AE19-62706E023703}">
                      <ahyp:hlinkClr xmlns:ahyp="http://schemas.microsoft.com/office/drawing/2018/hyperlinkcolor" val="tx"/>
                    </a:ext>
                  </a:extLst>
                </a:hlinkClick>
              </a:rPr>
              <a:t>https://www.unaids.org/en/resources/fact-sheet</a:t>
            </a:r>
            <a:r>
              <a:rPr lang="en-US" sz="1200" dirty="0">
                <a:latin typeface="Aptos" panose="020B0004020202020204" pitchFamily="34" charset="0"/>
              </a:rPr>
              <a:t>.   (Accessed 21 October 2025).</a:t>
            </a:r>
          </a:p>
          <a:p>
            <a:pPr>
              <a:lnSpc>
                <a:spcPct val="150000"/>
              </a:lnSpc>
            </a:pPr>
            <a:r>
              <a:rPr lang="en-US" sz="1200" dirty="0">
                <a:latin typeface="Aptos" panose="020B0004020202020204" pitchFamily="34" charset="0"/>
              </a:rPr>
              <a:t>University of California, Santa Barbara (1944) ‘Administrative transition to UC system.’ UCSB Library Special Collections. Available at: </a:t>
            </a:r>
            <a:r>
              <a:rPr lang="en-US" sz="1200" dirty="0">
                <a:latin typeface="Aptos" panose="020B0004020202020204" pitchFamily="34" charset="0"/>
                <a:hlinkClick r:id="rId12">
                  <a:extLst>
                    <a:ext uri="{A12FA001-AC4F-418D-AE19-62706E023703}">
                      <ahyp:hlinkClr xmlns:ahyp="http://schemas.microsoft.com/office/drawing/2018/hyperlinkcolor" val="tx"/>
                    </a:ext>
                  </a:extLst>
                </a:hlinkClick>
              </a:rPr>
              <a:t>https://www.library.ucsb.edu/special-collections/collections/university-archives</a:t>
            </a:r>
            <a:r>
              <a:rPr lang="en-US" sz="1200" dirty="0">
                <a:latin typeface="Aptos" panose="020B0004020202020204" pitchFamily="34" charset="0"/>
              </a:rPr>
              <a:t>.  (Accessed 21 October 2025).</a:t>
            </a:r>
          </a:p>
          <a:p>
            <a:pPr>
              <a:lnSpc>
                <a:spcPct val="150000"/>
              </a:lnSpc>
            </a:pPr>
            <a:endParaRPr lang="en-US" sz="1200" dirty="0">
              <a:latin typeface="Aptos" panose="020B0004020202020204" pitchFamily="34" charset="0"/>
            </a:endParaRPr>
          </a:p>
          <a:p>
            <a:pPr>
              <a:lnSpc>
                <a:spcPct val="150000"/>
              </a:lnSpc>
            </a:pPr>
            <a:endParaRPr lang="en-US" sz="1200" dirty="0">
              <a:latin typeface="Aptos" panose="020B0004020202020204" pitchFamily="34" charset="0"/>
            </a:endParaRPr>
          </a:p>
        </p:txBody>
      </p:sp>
    </p:spTree>
    <p:extLst>
      <p:ext uri="{BB962C8B-B14F-4D97-AF65-F5344CB8AC3E}">
        <p14:creationId xmlns:p14="http://schemas.microsoft.com/office/powerpoint/2010/main" val="3802949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365D439-9ADA-1B93-BC92-53C9294067AF}"/>
              </a:ext>
            </a:extLst>
          </p:cNvPr>
          <p:cNvSpPr txBox="1"/>
          <p:nvPr/>
        </p:nvSpPr>
        <p:spPr>
          <a:xfrm>
            <a:off x="0" y="0"/>
            <a:ext cx="12099072" cy="4312976"/>
          </a:xfrm>
          <a:prstGeom prst="rect">
            <a:avLst/>
          </a:prstGeom>
          <a:noFill/>
        </p:spPr>
        <p:txBody>
          <a:bodyPr wrap="square">
            <a:spAutoFit/>
          </a:bodyPr>
          <a:lstStyle/>
          <a:p>
            <a:endParaRPr lang="en-US" sz="1200" dirty="0">
              <a:latin typeface="Aptos" panose="020B0004020202020204" pitchFamily="34" charset="0"/>
            </a:endParaRPr>
          </a:p>
          <a:p>
            <a:endParaRPr lang="en-US" sz="1200" dirty="0">
              <a:latin typeface="Aptos" panose="020B0004020202020204" pitchFamily="34" charset="0"/>
            </a:endParaRPr>
          </a:p>
          <a:p>
            <a:pPr>
              <a:lnSpc>
                <a:spcPct val="150000"/>
              </a:lnSpc>
            </a:pPr>
            <a:r>
              <a:rPr lang="en-US" sz="1200" dirty="0" err="1">
                <a:latin typeface="Aptos" panose="020B0004020202020204" pitchFamily="34" charset="0"/>
              </a:rPr>
              <a:t>Verywell</a:t>
            </a:r>
            <a:r>
              <a:rPr lang="en-US" sz="1200" dirty="0">
                <a:latin typeface="Aptos" panose="020B0004020202020204" pitchFamily="34" charset="0"/>
              </a:rPr>
              <a:t> Health. (2025) ‘HIV care and prevention: What you need to know.’  Available at.   (Accessed 21 October 2025).</a:t>
            </a:r>
          </a:p>
          <a:p>
            <a:pPr>
              <a:lnSpc>
                <a:spcPct val="150000"/>
              </a:lnSpc>
            </a:pPr>
            <a:endParaRPr lang="en-US" sz="1200" dirty="0">
              <a:latin typeface="Aptos" panose="020B0004020202020204" pitchFamily="34" charset="0"/>
            </a:endParaRPr>
          </a:p>
          <a:p>
            <a:pPr>
              <a:lnSpc>
                <a:spcPct val="150000"/>
              </a:lnSpc>
            </a:pPr>
            <a:r>
              <a:rPr lang="en-US" sz="1200" dirty="0">
                <a:latin typeface="Aptos" panose="020B0004020202020204" pitchFamily="34" charset="0"/>
              </a:rPr>
              <a:t>Virology Online (2025) ‘HIV diagnosis and confirmatory testing.’ Available at: http://virology-online.com (Accessed: 30 October 2025).</a:t>
            </a:r>
          </a:p>
          <a:p>
            <a:pPr>
              <a:lnSpc>
                <a:spcPct val="150000"/>
              </a:lnSpc>
            </a:pPr>
            <a:endParaRPr lang="en-US" sz="1200" dirty="0">
              <a:latin typeface="Aptos" panose="020B0004020202020204" pitchFamily="34" charset="0"/>
            </a:endParaRPr>
          </a:p>
          <a:p>
            <a:pPr>
              <a:lnSpc>
                <a:spcPct val="150000"/>
              </a:lnSpc>
            </a:pPr>
            <a:r>
              <a:rPr lang="en-US" sz="1200" dirty="0">
                <a:latin typeface="Aptos" panose="020B0004020202020204" pitchFamily="34" charset="0"/>
              </a:rPr>
              <a:t>Walker, B.D. and Goulder, P.J.R. (2013) ‘HIV and the immune system: Pathogenesis and treatment.’ Cambridge: Cambri: </a:t>
            </a:r>
            <a:r>
              <a:rPr lang="en-US" sz="1200" dirty="0">
                <a:latin typeface="Aptos" panose="020B0004020202020204" pitchFamily="34" charset="0"/>
                <a:hlinkClick r:id="rId2">
                  <a:extLst>
                    <a:ext uri="{A12FA001-AC4F-418D-AE19-62706E023703}">
                      <ahyp:hlinkClr xmlns:ahyp="http://schemas.microsoft.com/office/drawing/2018/hyperlinkcolor" val="tx"/>
                    </a:ext>
                  </a:extLst>
                </a:hlinkClick>
              </a:rPr>
              <a:t>https://www.verywellhealth.com/hiv-care-and-prevention-2025dge</a:t>
            </a:r>
            <a:r>
              <a:rPr lang="en-US" sz="1200" dirty="0">
                <a:latin typeface="Aptos" panose="020B0004020202020204" pitchFamily="34" charset="0"/>
              </a:rPr>
              <a:t>.  University Press. (Accessed: 21 October 2025)</a:t>
            </a:r>
          </a:p>
          <a:p>
            <a:pPr>
              <a:lnSpc>
                <a:spcPct val="150000"/>
              </a:lnSpc>
            </a:pPr>
            <a:r>
              <a:rPr lang="en-US" sz="1200" dirty="0">
                <a:latin typeface="Aptos" panose="020B0004020202020204" pitchFamily="34" charset="0"/>
              </a:rPr>
              <a:t>Wilson, D., Halperin, D.T., and Fraser, M. (2011) ‘AIDS: Biology, Public Health, and Policy.’ New York: Springer. (Accessed: 21 October 2025)</a:t>
            </a:r>
          </a:p>
          <a:p>
            <a:pPr>
              <a:lnSpc>
                <a:spcPct val="150000"/>
              </a:lnSpc>
            </a:pPr>
            <a:r>
              <a:rPr lang="en-US" sz="1200" dirty="0" err="1">
                <a:latin typeface="Aptos" panose="020B0004020202020204" pitchFamily="34" charset="0"/>
              </a:rPr>
              <a:t>Wolitski</a:t>
            </a:r>
            <a:r>
              <a:rPr lang="en-US" sz="1200" dirty="0">
                <a:latin typeface="Aptos" panose="020B0004020202020204" pitchFamily="34" charset="0"/>
              </a:rPr>
              <a:t>, R.J., Stall, R. and Valdiserri, R.O  (2008) ‘Unequal ‘opportunity: Health disparities affecting gay and bisexual men in the United States.' </a:t>
            </a:r>
            <a:r>
              <a:rPr lang="en-US" sz="1200" i="1" dirty="0">
                <a:latin typeface="Aptos" panose="020B0004020202020204" pitchFamily="34" charset="0"/>
              </a:rPr>
              <a:t>Oxford: Oxford University Press.</a:t>
            </a:r>
            <a:r>
              <a:rPr lang="en-US" sz="1200" dirty="0">
                <a:latin typeface="Aptos" panose="020B0004020202020204" pitchFamily="34" charset="0"/>
              </a:rPr>
              <a:t> (Accessed: 21 October 2025)</a:t>
            </a:r>
          </a:p>
          <a:p>
            <a:pPr>
              <a:lnSpc>
                <a:spcPct val="150000"/>
              </a:lnSpc>
            </a:pPr>
            <a:r>
              <a:rPr lang="en-US" sz="1200" dirty="0">
                <a:latin typeface="Aptos" panose="020B0004020202020204" pitchFamily="34" charset="0"/>
              </a:rPr>
              <a:t>Whiteside, A. (2016) ‘HIV and AIDS: A Very Short Introduction’  </a:t>
            </a:r>
            <a:r>
              <a:rPr lang="en-US" sz="1200" i="1" dirty="0">
                <a:latin typeface="Aptos" panose="020B0004020202020204" pitchFamily="34" charset="0"/>
              </a:rPr>
              <a:t>Oxford: Oxford University Press</a:t>
            </a:r>
            <a:r>
              <a:rPr lang="en-US" sz="1200" dirty="0">
                <a:latin typeface="Aptos" panose="020B0004020202020204" pitchFamily="34" charset="0"/>
              </a:rPr>
              <a:t>. Available at: </a:t>
            </a:r>
            <a:r>
              <a:rPr lang="en-US" sz="1200" dirty="0">
                <a:latin typeface="Aptos" panose="020B0004020202020204" pitchFamily="34" charset="0"/>
                <a:hlinkClick r:id="rId3">
                  <a:extLst>
                    <a:ext uri="{A12FA001-AC4F-418D-AE19-62706E023703}">
                      <ahyp:hlinkClr xmlns:ahyp="http://schemas.microsoft.com/office/drawing/2018/hyperlinkcolor" val="tx"/>
                    </a:ext>
                  </a:extLst>
                </a:hlinkClick>
              </a:rPr>
              <a:t>https://global.oup.com/academic/product/hiv-and-aids-a-very-short-introduction-9780198727491</a:t>
            </a:r>
            <a:r>
              <a:rPr lang="en-US" sz="1200" dirty="0">
                <a:latin typeface="Aptos" panose="020B0004020202020204" pitchFamily="34" charset="0"/>
              </a:rPr>
              <a:t>.  (Accessed: 21 October 2025)</a:t>
            </a:r>
          </a:p>
          <a:p>
            <a:pPr>
              <a:lnSpc>
                <a:spcPct val="150000"/>
              </a:lnSpc>
            </a:pPr>
            <a:r>
              <a:rPr lang="en-US" sz="1200" dirty="0">
                <a:latin typeface="Aptos" panose="020B0004020202020204" pitchFamily="34" charset="0"/>
              </a:rPr>
              <a:t>World Health Organization (2023) ‘Tuberculosis.’  Available at: </a:t>
            </a:r>
            <a:r>
              <a:rPr lang="en-US" sz="1200" dirty="0">
                <a:latin typeface="Aptos" panose="020B0004020202020204" pitchFamily="34" charset="0"/>
                <a:hlinkClick r:id="rId4"/>
              </a:rPr>
              <a:t>https://www.who.int/news-room/fact-sheets/detail/tuberculosis</a:t>
            </a:r>
            <a:r>
              <a:rPr lang="en-US" sz="1200" dirty="0">
                <a:latin typeface="Aptos" panose="020B0004020202020204" pitchFamily="34" charset="0"/>
              </a:rPr>
              <a:t>. (Accessed: 30 October 2025).</a:t>
            </a:r>
          </a:p>
          <a:p>
            <a:pPr>
              <a:lnSpc>
                <a:spcPct val="150000"/>
              </a:lnSpc>
            </a:pPr>
            <a:r>
              <a:rPr lang="en-US" sz="1200" dirty="0">
                <a:latin typeface="Aptos" panose="020B0004020202020204" pitchFamily="34" charset="0"/>
              </a:rPr>
              <a:t>World Health Organization (2025) ‘HIV/AIDS Fact Sheet.’  Available at: </a:t>
            </a:r>
            <a:r>
              <a:rPr lang="en-US" sz="1200" dirty="0">
                <a:latin typeface="Aptos" panose="020B0004020202020204" pitchFamily="34" charset="0"/>
                <a:hlinkClick r:id="rId5">
                  <a:extLst>
                    <a:ext uri="{A12FA001-AC4F-418D-AE19-62706E023703}">
                      <ahyp:hlinkClr xmlns:ahyp="http://schemas.microsoft.com/office/drawing/2018/hyperlinkcolor" val="tx"/>
                    </a:ext>
                  </a:extLst>
                </a:hlinkClick>
              </a:rPr>
              <a:t>https://www.who.int/news-room/fact-sheets/detail/hiv-aids</a:t>
            </a:r>
            <a:r>
              <a:rPr lang="en-US" sz="1200" dirty="0">
                <a:latin typeface="Aptos" panose="020B0004020202020204" pitchFamily="34" charset="0"/>
              </a:rPr>
              <a:t>.   (Accessed: 19 October 2025).4</a:t>
            </a:r>
          </a:p>
          <a:p>
            <a:pPr>
              <a:lnSpc>
                <a:spcPct val="150000"/>
              </a:lnSpc>
            </a:pPr>
            <a:endParaRPr lang="en-US" sz="1200" dirty="0">
              <a:latin typeface="Aptos" panose="020B0004020202020204" pitchFamily="34" charset="0"/>
            </a:endParaRPr>
          </a:p>
        </p:txBody>
      </p:sp>
    </p:spTree>
    <p:extLst>
      <p:ext uri="{BB962C8B-B14F-4D97-AF65-F5344CB8AC3E}">
        <p14:creationId xmlns:p14="http://schemas.microsoft.com/office/powerpoint/2010/main" val="213771082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4" ma:contentTypeDescription="Create a new document." ma:contentTypeScope="" ma:versionID="45afefa3a063e365b889fd1562f139fe">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b315f332d06f04be559a98571ac28ced"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26EA6A-8B2A-4917-B567-A8F2A3DBAC33}">
  <ds:schemaRefs>
    <ds:schemaRef ds:uri="http://schemas.microsoft.com/sharepoint/v3/contenttype/forms"/>
  </ds:schemaRefs>
</ds:datastoreItem>
</file>

<file path=customXml/itemProps2.xml><?xml version="1.0" encoding="utf-8"?>
<ds:datastoreItem xmlns:ds="http://schemas.openxmlformats.org/officeDocument/2006/customXml" ds:itemID="{19AFD7D4-E9DB-4469-8E5E-8AD6D830436A}">
  <ds:schemaRefs>
    <ds:schemaRef ds:uri="461f81f1-dbc4-4122-adb0-1c0e154b8134"/>
    <ds:schemaRef ds:uri="http://purl.org/dc/terms/"/>
    <ds:schemaRef ds:uri="http://www.w3.org/XML/1998/namespace"/>
    <ds:schemaRef ds:uri="http://purl.org/dc/dcmitype/"/>
    <ds:schemaRef ds:uri="http://purl.org/dc/elements/1.1/"/>
    <ds:schemaRef ds:uri="http://schemas.microsoft.com/office/infopath/2007/PartnerControls"/>
    <ds:schemaRef ds:uri="http://schemas.microsoft.com/office/2006/documentManagement/types"/>
    <ds:schemaRef ds:uri="http://schemas.openxmlformats.org/package/2006/metadata/core-properties"/>
    <ds:schemaRef ds:uri="a450a3cc-050d-4aca-8a4e-543025a63de0"/>
    <ds:schemaRef ds:uri="http://schemas.microsoft.com/office/2006/metadata/properties"/>
  </ds:schemaRefs>
</ds:datastoreItem>
</file>

<file path=customXml/itemProps3.xml><?xml version="1.0" encoding="utf-8"?>
<ds:datastoreItem xmlns:ds="http://schemas.openxmlformats.org/officeDocument/2006/customXml" ds:itemID="{C2113BA0-0C57-4F4E-B04F-FA5F999ACF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14002</TotalTime>
  <Words>4495</Words>
  <Application>Microsoft Office PowerPoint</Application>
  <PresentationFormat>Widescreen</PresentationFormat>
  <Paragraphs>307</Paragraphs>
  <Slides>27</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Aptos</vt:lpstr>
      <vt:lpstr>Arial</vt:lpstr>
      <vt:lpstr>Courier New</vt:lpstr>
      <vt:lpstr>Trebuchet MS</vt:lpstr>
      <vt:lpstr>Wingdings</vt:lpstr>
      <vt:lpstr>Wingdings 3</vt:lpstr>
      <vt:lpstr>Facet</vt:lpstr>
      <vt:lpstr>PowerPoint Presentation</vt:lpstr>
      <vt:lpstr>Definition of Long-Term Condition: HIV/AIDS </vt:lpstr>
      <vt:lpstr>    Symptoms </vt:lpstr>
      <vt:lpstr>PowerPoint Presentation</vt:lpstr>
      <vt:lpstr>UK HIV/AIDS Prevalent Summary (2024–2025) </vt:lpstr>
      <vt:lpstr>UK Impact of HIV </vt:lpstr>
      <vt:lpstr>Global Impact of HIV </vt:lpstr>
      <vt:lpstr>   Social and Economic Burden of HIV/AIDS </vt:lpstr>
      <vt:lpstr>🧪 HIV Diagnosis </vt:lpstr>
      <vt:lpstr>🩺 Initial Assessment of HIV/AIDS</vt:lpstr>
      <vt:lpstr>HIV/AIDS Management guidance in the UK  </vt:lpstr>
      <vt:lpstr>The House of Care Model    </vt:lpstr>
      <vt:lpstr>The House of Care Continued…</vt:lpstr>
      <vt:lpstr>UK HIV Care Framework: Five Pillars of National HIV Strategy</vt:lpstr>
      <vt:lpstr>According to NICE, HIV as a long-term condition is managed through: </vt:lpstr>
      <vt:lpstr>💊 HIV Treatment Options (UK, 2025).</vt:lpstr>
      <vt:lpstr>Comorbidity 🧬 Kaposi’s Sarcoma and HIV</vt:lpstr>
      <vt:lpstr>🦠 Comorbidity Tuberculosis (TB) and HIV</vt:lpstr>
      <vt:lpstr>    🛡️ HIV Prevention </vt:lpstr>
      <vt:lpstr>HIV Care: Core Values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Rosena Lucy (2210256)</dc:creator>
  <cp:lastModifiedBy>Rosena Lucy (2210256)</cp:lastModifiedBy>
  <cp:revision>3</cp:revision>
  <dcterms:created xsi:type="dcterms:W3CDTF">2025-10-16T12:22:19Z</dcterms:created>
  <dcterms:modified xsi:type="dcterms:W3CDTF">2025-11-05T11:50:38Z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