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0" d="100"/>
          <a:sy n="50" d="100"/>
        </p:scale>
        <p:origin x="1284" y="2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40343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0520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72326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89765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7465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20933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00739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64870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72314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084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84040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0050125"/>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8" Type="http://schemas.openxmlformats.org/officeDocument/2006/relationships/hyperlink" Target="https://www.tandfonline.com/doi/abs/10.1080/09540261.2018.1455646" TargetMode="External"/><Relationship Id="rId13" Type="http://schemas.openxmlformats.org/officeDocument/2006/relationships/hyperlink" Target="https://tssreview.in/wp-content/uploads/2024/11/5.pdf" TargetMode="External"/><Relationship Id="rId3" Type="http://schemas.openxmlformats.org/officeDocument/2006/relationships/hyperlink" Target="https://www.magonlinelibrary.com/doi/abs/10.12968/ijap.2023.1.2.89" TargetMode="External"/><Relationship Id="rId7" Type="http://schemas.openxmlformats.org/officeDocument/2006/relationships/hyperlink" Target="https://bristoluniversitypressdigital.com/display/book/9781447369219/ch012.xml" TargetMode="External"/><Relationship Id="rId12" Type="http://schemas.openxmlformats.org/officeDocument/2006/relationships/hyperlink" Target="https://dergipark.org.tr/en/pub/iulitera/article/1057909" TargetMode="External"/><Relationship Id="rId2" Type="http://schemas.openxmlformats.org/officeDocument/2006/relationships/hyperlink" Target="https://bera-journals.onlinelibrary.wiley.com/doi/abs/10.1002/rev3.3333"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15021149.2022.2146884" TargetMode="External"/><Relationship Id="rId11" Type="http://schemas.openxmlformats.org/officeDocument/2006/relationships/hyperlink" Target="https://link.springer.com/article/10.1007/s10803-021-05316-x" TargetMode="External"/><Relationship Id="rId5" Type="http://schemas.openxmlformats.org/officeDocument/2006/relationships/hyperlink" Target="https://link.springer.com/article/10.1007/s10803-026-07289-1" TargetMode="External"/><Relationship Id="rId10" Type="http://schemas.openxmlformats.org/officeDocument/2006/relationships/hyperlink" Target="https://journals.sagepub.com/doi/abs/10.1177/0957154X241248261" TargetMode="External"/><Relationship Id="rId4" Type="http://schemas.openxmlformats.org/officeDocument/2006/relationships/hyperlink" Target="https://www.england.nhs.uk/long-read/a-national-framework-to-deliver-improved-outcomes-in-all-age-autism-assessment-pathways-guidance-for-integrated-care-boards/" TargetMode="External"/><Relationship Id="rId9" Type="http://schemas.openxmlformats.org/officeDocument/2006/relationships/hyperlink" Target="https://www.autism.org.uk/what-we-do/news/a-constant-fight-report-launch" TargetMode="External"/><Relationship Id="rId14" Type="http://schemas.openxmlformats.org/officeDocument/2006/relationships/hyperlink" Target="https://onlinelibrary.wiley.com/doi/abs/10.1002/aur.26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C1F5AD-51A3-F564-2C8F-6E28B9D09D66}"/>
              </a:ext>
            </a:extLst>
          </p:cNvPr>
          <p:cNvSpPr>
            <a:spLocks noGrp="1"/>
          </p:cNvSpPr>
          <p:nvPr>
            <p:ph type="ctrTitle"/>
          </p:nvPr>
        </p:nvSpPr>
        <p:spPr>
          <a:xfrm>
            <a:off x="7750256" y="1447802"/>
            <a:ext cx="3982768" cy="4934758"/>
          </a:xfrm>
        </p:spPr>
        <p:txBody>
          <a:bodyPr anchor="b">
            <a:normAutofit/>
          </a:bodyPr>
          <a:lstStyle/>
          <a:p>
            <a:pPr algn="ctr">
              <a:lnSpc>
                <a:spcPct val="90000"/>
              </a:lnSpc>
            </a:pPr>
            <a:br>
              <a:rPr lang="en-US" sz="2500" dirty="0">
                <a:latin typeface="Times New Roman" panose="02020603050405020304" pitchFamily="18" charset="0"/>
                <a:cs typeface="Times New Roman" panose="02020603050405020304" pitchFamily="18" charset="0"/>
              </a:rPr>
            </a:br>
            <a:r>
              <a:rPr lang="en-GB" sz="2500" b="1" dirty="0">
                <a:latin typeface="Times New Roman" panose="02020603050405020304" pitchFamily="18" charset="0"/>
                <a:cs typeface="Times New Roman" panose="02020603050405020304" pitchFamily="18" charset="0"/>
              </a:rPr>
              <a:t>Module:BMHP6029 Psychological Classifications and Provisions</a:t>
            </a:r>
            <a:br>
              <a:rPr lang="en-GB" sz="2500" b="1" dirty="0">
                <a:latin typeface="Times New Roman" panose="02020603050405020304" pitchFamily="18" charset="0"/>
                <a:cs typeface="Times New Roman" panose="02020603050405020304" pitchFamily="18" charset="0"/>
              </a:rPr>
            </a:br>
            <a:r>
              <a:rPr lang="en-GB" sz="2500" b="1" dirty="0">
                <a:latin typeface="Times New Roman" panose="02020603050405020304" pitchFamily="18" charset="0"/>
                <a:cs typeface="Times New Roman" panose="02020603050405020304" pitchFamily="18" charset="0"/>
              </a:rPr>
              <a:t>Student name: Stefania – Lorena Farima</a:t>
            </a:r>
            <a:br>
              <a:rPr lang="en-GB" sz="2500" b="1" dirty="0">
                <a:latin typeface="Times New Roman" panose="02020603050405020304" pitchFamily="18" charset="0"/>
                <a:cs typeface="Times New Roman" panose="02020603050405020304" pitchFamily="18" charset="0"/>
              </a:rPr>
            </a:br>
            <a:r>
              <a:rPr lang="en-GB" sz="2500" b="1" dirty="0">
                <a:latin typeface="Times New Roman" panose="02020603050405020304" pitchFamily="18" charset="0"/>
                <a:cs typeface="Times New Roman" panose="02020603050405020304" pitchFamily="18" charset="0"/>
              </a:rPr>
              <a:t>ID student: 2335277</a:t>
            </a:r>
            <a:br>
              <a:rPr lang="en-US" sz="2500" dirty="0">
                <a:latin typeface="Times New Roman" panose="02020603050405020304" pitchFamily="18" charset="0"/>
                <a:cs typeface="Times New Roman" panose="02020603050405020304" pitchFamily="18" charset="0"/>
              </a:rPr>
            </a:br>
            <a:r>
              <a:rPr lang="en-GB" sz="2500" b="1" dirty="0">
                <a:latin typeface="Times New Roman" panose="02020603050405020304" pitchFamily="18" charset="0"/>
                <a:cs typeface="Times New Roman" panose="02020603050405020304" pitchFamily="18" charset="0"/>
              </a:rPr>
              <a:t> </a:t>
            </a:r>
            <a:br>
              <a:rPr lang="en-US" sz="2500" dirty="0">
                <a:latin typeface="Times New Roman" panose="02020603050405020304" pitchFamily="18" charset="0"/>
                <a:cs typeface="Times New Roman" panose="02020603050405020304" pitchFamily="18" charset="0"/>
              </a:rPr>
            </a:br>
            <a:endParaRPr lang="en-US" sz="25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D2CB66E-2793-67AA-3DCA-0CDF84A1FA6F}"/>
              </a:ext>
            </a:extLst>
          </p:cNvPr>
          <p:cNvSpPr>
            <a:spLocks noGrp="1"/>
          </p:cNvSpPr>
          <p:nvPr>
            <p:ph type="subTitle" idx="1"/>
          </p:nvPr>
        </p:nvSpPr>
        <p:spPr>
          <a:xfrm>
            <a:off x="8115300" y="1208145"/>
            <a:ext cx="3617724" cy="1266703"/>
          </a:xfrm>
        </p:spPr>
        <p:txBody>
          <a:bodyPr anchor="ctr">
            <a:normAutofit/>
          </a:bodyPr>
          <a:lstStyle/>
          <a:p>
            <a:pPr algn="ctr">
              <a:lnSpc>
                <a:spcPct val="100000"/>
              </a:lnSpc>
            </a:pPr>
            <a:r>
              <a:rPr lang="en-GB" sz="1700" b="1" dirty="0">
                <a:latin typeface="Times New Roman" panose="02020603050405020304" pitchFamily="18" charset="0"/>
                <a:cs typeface="Times New Roman" panose="02020603050405020304" pitchFamily="18" charset="0"/>
              </a:rPr>
              <a:t>Autism Spectrum Disorder (ASD): A Critical Examination of Historical and Contemporary Treatment and Provision of Care</a:t>
            </a:r>
            <a:endParaRPr lang="en-US" sz="1700" dirty="0"/>
          </a:p>
        </p:txBody>
      </p:sp>
      <p:pic>
        <p:nvPicPr>
          <p:cNvPr id="4" name="Picture 3" descr="A 3D pattern of ring shapes connected by lines">
            <a:extLst>
              <a:ext uri="{FF2B5EF4-FFF2-40B4-BE49-F238E27FC236}">
                <a16:creationId xmlns:a16="http://schemas.microsoft.com/office/drawing/2014/main" id="{BBC43D77-D1AF-F0B3-4068-F349E31C306A}"/>
              </a:ext>
            </a:extLst>
          </p:cNvPr>
          <p:cNvPicPr>
            <a:picLocks noChangeAspect="1"/>
          </p:cNvPicPr>
          <p:nvPr/>
        </p:nvPicPr>
        <p:blipFill>
          <a:blip r:embed="rId2"/>
          <a:srcRect l="3616" r="36339"/>
          <a:stretch>
            <a:fillRect/>
          </a:stretch>
        </p:blipFill>
        <p:spPr>
          <a:xfrm>
            <a:off x="20" y="10"/>
            <a:ext cx="7320707" cy="6857985"/>
          </a:xfrm>
          <a:prstGeom prst="rect">
            <a:avLst/>
          </a:prstGeom>
        </p:spPr>
      </p:pic>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9854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7CE32C2-C7F3-5E36-ADF6-3296F570D1E9}"/>
              </a:ext>
            </a:extLst>
          </p:cNvPr>
          <p:cNvSpPr/>
          <p:nvPr/>
        </p:nvSpPr>
        <p:spPr>
          <a:xfrm>
            <a:off x="168728" y="-1"/>
            <a:ext cx="11854543" cy="642257"/>
          </a:xfrm>
          <a:prstGeom prst="rect">
            <a:avLst/>
          </a:prstGeom>
          <a:solidFill>
            <a:schemeClr val="accent5"/>
          </a:solidFill>
          <a:ln w="12700" cap="flat" cmpd="sng" algn="ctr">
            <a:solidFill>
              <a:schemeClr val="tx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Autism Spectrum Disorder (ASD): A Critical Examination of Historical and Contemporary Treatment and Provision of Care</a:t>
            </a:r>
            <a:endParaRPr lang="en-US" sz="2000" dirty="0">
              <a:solidFill>
                <a:schemeClr val="tx1"/>
              </a:solidFill>
            </a:endParaRPr>
          </a:p>
        </p:txBody>
      </p:sp>
      <p:sp>
        <p:nvSpPr>
          <p:cNvPr id="6" name="Rectangle 5">
            <a:extLst>
              <a:ext uri="{FF2B5EF4-FFF2-40B4-BE49-F238E27FC236}">
                <a16:creationId xmlns:a16="http://schemas.microsoft.com/office/drawing/2014/main" id="{B8F187E8-FA51-51CA-B5EB-D7755B2C13C4}"/>
              </a:ext>
            </a:extLst>
          </p:cNvPr>
          <p:cNvSpPr/>
          <p:nvPr/>
        </p:nvSpPr>
        <p:spPr>
          <a:xfrm>
            <a:off x="3995285" y="4887687"/>
            <a:ext cx="4696960" cy="1970314"/>
          </a:xfrm>
          <a:prstGeom prst="rect">
            <a:avLst/>
          </a:prstGeom>
          <a:solidFill>
            <a:schemeClr val="bg2">
              <a:lumMod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000" dirty="0">
                <a:solidFill>
                  <a:schemeClr val="tx1"/>
                </a:solidFill>
                <a:latin typeface="Times New Roman" panose="02020603050405020304" pitchFamily="18" charset="0"/>
                <a:cs typeface="Times New Roman" panose="02020603050405020304" pitchFamily="18" charset="0"/>
              </a:rPr>
              <a:t>Applied Behaviour Analysis (ABA) was also becoming popular as a behavioural intervention aimed at the promotion of communication, learning and adaptive skills since the 1970s (Fernández-Mateos </a:t>
            </a:r>
            <a:r>
              <a:rPr lang="en-GB" sz="1000" i="1" dirty="0">
                <a:solidFill>
                  <a:schemeClr val="tx1"/>
                </a:solidFill>
                <a:latin typeface="Times New Roman" panose="02020603050405020304" pitchFamily="18" charset="0"/>
                <a:cs typeface="Times New Roman" panose="02020603050405020304" pitchFamily="18" charset="0"/>
              </a:rPr>
              <a:t>et al.,</a:t>
            </a:r>
            <a:r>
              <a:rPr lang="en-GB" sz="1000" dirty="0">
                <a:solidFill>
                  <a:schemeClr val="tx1"/>
                </a:solidFill>
                <a:latin typeface="Times New Roman" panose="02020603050405020304" pitchFamily="18" charset="0"/>
                <a:cs typeface="Times New Roman" panose="02020603050405020304" pitchFamily="18" charset="0"/>
              </a:rPr>
              <a:t> 2022). Schuck et al. (2022) asserted that even though these interventions were a step in the right direction as compared to institutional care, some early programmes were more geared towards the reduction of autistic behaviours than neurodiversity and individuality.</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Altogether, the historical approach towards ASD was characterised by a lack of understanding, stigmatisation, and restricted rights of autistic individuals. Recent advances in the neuroscience field, psychology and disability rights have changed the model of treating autism to an evidence-based and person-centred approach. This change has enhanced diagnosis, opportunities in learning and engagement within the community, but the differences in service-seeking and waiting durations pose challenges today.</a:t>
            </a:r>
            <a:endParaRPr lang="en-US" sz="1000" dirty="0">
              <a:solidFill>
                <a:schemeClr val="tx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8BBF68B3-1C24-0EBF-EC45-086C8416CC93}"/>
              </a:ext>
            </a:extLst>
          </p:cNvPr>
          <p:cNvSpPr/>
          <p:nvPr/>
        </p:nvSpPr>
        <p:spPr>
          <a:xfrm>
            <a:off x="228600" y="1148442"/>
            <a:ext cx="5230586" cy="1759406"/>
          </a:xfrm>
          <a:prstGeom prst="rect">
            <a:avLst/>
          </a:prstGeom>
          <a:solidFill>
            <a:schemeClr val="bg2">
              <a:lumMod val="90000"/>
            </a:schemeClr>
          </a:solid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000" dirty="0">
                <a:solidFill>
                  <a:schemeClr val="tx1"/>
                </a:solidFill>
                <a:latin typeface="Times New Roman" panose="02020603050405020304" pitchFamily="18" charset="0"/>
                <a:cs typeface="Times New Roman" panose="02020603050405020304" pitchFamily="18" charset="0"/>
              </a:rPr>
              <a:t>Autism Spectrum Disorder (ASD) is a neurodevelopmental disorder that is a lifelong condition which falls under Chapter 6 of the International Classification of Diseases (ICD-11). It is characterised by continued difficulty in interpersonal communication and interactions and inability to perform and limited and repetitive behaviour, interests, and activities. It has been estimated that 1 out of every 100 children in the world is autistic, with the National Autistic Society estimating that some 700,000 individuals in the UK are autistic (National Autistic Society, 2025). The history of autism care is very important as it brings out an appreciation of the role of science, societal judgment and government policies on treatment and support of autistic persons.</a:t>
            </a:r>
            <a:endParaRPr lang="en-US" sz="1000" dirty="0">
              <a:solidFill>
                <a:schemeClr val="tx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03B60208-D88D-95A4-B49A-77AC619236EA}"/>
              </a:ext>
            </a:extLst>
          </p:cNvPr>
          <p:cNvSpPr/>
          <p:nvPr/>
        </p:nvSpPr>
        <p:spPr>
          <a:xfrm>
            <a:off x="917121" y="723899"/>
            <a:ext cx="3614058" cy="424543"/>
          </a:xfrm>
          <a:prstGeom prst="rect">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b="1"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Introduction </a:t>
            </a:r>
            <a:endParaRPr lang="en-US" dirty="0">
              <a:solidFill>
                <a:schemeClr val="tx1"/>
              </a:solidFill>
              <a:latin typeface="Times New Roman" panose="02020603050405020304" pitchFamily="18" charset="0"/>
              <a:cs typeface="Times New Roman" panose="02020603050405020304" pitchFamily="18" charset="0"/>
            </a:endParaRPr>
          </a:p>
          <a:p>
            <a:pPr algn="ctr"/>
            <a:endParaRPr lang="en-US" dirty="0"/>
          </a:p>
        </p:txBody>
      </p:sp>
      <p:sp>
        <p:nvSpPr>
          <p:cNvPr id="10" name="Rectangle 9">
            <a:extLst>
              <a:ext uri="{FF2B5EF4-FFF2-40B4-BE49-F238E27FC236}">
                <a16:creationId xmlns:a16="http://schemas.microsoft.com/office/drawing/2014/main" id="{656DB2E8-74AD-1681-7DC1-CAC41537F211}"/>
              </a:ext>
            </a:extLst>
          </p:cNvPr>
          <p:cNvSpPr/>
          <p:nvPr/>
        </p:nvSpPr>
        <p:spPr>
          <a:xfrm>
            <a:off x="209664" y="2969078"/>
            <a:ext cx="3785620" cy="3888921"/>
          </a:xfrm>
          <a:prstGeom prst="rect">
            <a:avLst/>
          </a:prstGeom>
          <a:solidFill>
            <a:schemeClr val="bg2">
              <a:lumMod val="90000"/>
            </a:schemeClr>
          </a:solid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1000" dirty="0">
              <a:solidFill>
                <a:schemeClr val="tx1"/>
              </a:solidFill>
              <a:latin typeface="Times New Roman" panose="02020603050405020304" pitchFamily="18" charset="0"/>
              <a:cs typeface="Times New Roman" panose="02020603050405020304" pitchFamily="18" charset="0"/>
            </a:endParaRPr>
          </a:p>
          <a:p>
            <a:pPr algn="just"/>
            <a:endParaRPr lang="en-GB" sz="1000" dirty="0">
              <a:solidFill>
                <a:schemeClr val="tx1"/>
              </a:solidFill>
              <a:latin typeface="Times New Roman" panose="02020603050405020304" pitchFamily="18" charset="0"/>
              <a:cs typeface="Times New Roman" panose="02020603050405020304" pitchFamily="18" charset="0"/>
            </a:endParaRPr>
          </a:p>
          <a:p>
            <a:pPr algn="just"/>
            <a:endParaRPr lang="en-GB" sz="1000" dirty="0">
              <a:solidFill>
                <a:schemeClr val="tx1"/>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Autism was initially outlined by Leo Kanner in 1943, who recognised those children who had communication difficulties as well as those who had problems in social interaction and repetitive behaviours (Harris, 2018). Hans Asperger stated around the same time called children with the same traits but with more developed language skills (Rebecchi, 2024). The discovered findings notwithstanding, over the past several decades, autism was not apparent and was often confused with either childhood schizophrenia or intellectual disability.</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The presumptions made in the 1950s and 1960s by theorist Bruno Bettelheim, the theory of the ‘refrigerator mother’, theorised that autism was caused by the parents being emotionally distant (</a:t>
            </a:r>
            <a:r>
              <a:rPr lang="en-GB" sz="1000" dirty="0" err="1">
                <a:solidFill>
                  <a:schemeClr val="tx1"/>
                </a:solidFill>
                <a:latin typeface="Times New Roman" panose="02020603050405020304" pitchFamily="18" charset="0"/>
                <a:cs typeface="Times New Roman" panose="02020603050405020304" pitchFamily="18" charset="0"/>
              </a:rPr>
              <a:t>Tulgar</a:t>
            </a:r>
            <a:r>
              <a:rPr lang="en-GB" sz="1000" dirty="0">
                <a:solidFill>
                  <a:schemeClr val="tx1"/>
                </a:solidFill>
                <a:latin typeface="Times New Roman" panose="02020603050405020304" pitchFamily="18" charset="0"/>
                <a:cs typeface="Times New Roman" panose="02020603050405020304" pitchFamily="18" charset="0"/>
              </a:rPr>
              <a:t>   , 2022). It was a theory that remained untested, contributed to pinning the blame on parents, hindered effective interventions and reinforced social stigma. Many autistic individuals were also admitted to mental hospitals, where they were not taught, rehabilitated, or fitted into society, but received treatment by being isolated. These cultures were typified by an ineffective understanding of science, as well as prejudice.</a:t>
            </a:r>
            <a:endParaRPr lang="en-US" sz="1000" dirty="0">
              <a:solidFill>
                <a:schemeClr val="tx1"/>
              </a:solidFill>
              <a:latin typeface="Times New Roman" panose="02020603050405020304" pitchFamily="18" charset="0"/>
              <a:cs typeface="Times New Roman" panose="02020603050405020304" pitchFamily="18" charset="0"/>
            </a:endParaRPr>
          </a:p>
        </p:txBody>
      </p:sp>
      <p:pic>
        <p:nvPicPr>
          <p:cNvPr id="11" name="Picture 10" descr="#MyHomeShow: 1 in 100 Children Is on the #Autism Spectrum (ASD)">
            <a:extLst>
              <a:ext uri="{FF2B5EF4-FFF2-40B4-BE49-F238E27FC236}">
                <a16:creationId xmlns:a16="http://schemas.microsoft.com/office/drawing/2014/main" id="{93483278-77C2-039B-82FB-C250F2870DC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505449" y="762676"/>
            <a:ext cx="3355522" cy="1759408"/>
          </a:xfrm>
          <a:prstGeom prst="rect">
            <a:avLst/>
          </a:prstGeom>
          <a:noFill/>
          <a:ln>
            <a:noFill/>
          </a:ln>
        </p:spPr>
      </p:pic>
      <p:pic>
        <p:nvPicPr>
          <p:cNvPr id="12" name="image1.png">
            <a:extLst>
              <a:ext uri="{FF2B5EF4-FFF2-40B4-BE49-F238E27FC236}">
                <a16:creationId xmlns:a16="http://schemas.microsoft.com/office/drawing/2014/main" id="{40A05B6C-D769-E387-5F9E-28E676FF1BEB}"/>
              </a:ext>
            </a:extLst>
          </p:cNvPr>
          <p:cNvPicPr/>
          <p:nvPr/>
        </p:nvPicPr>
        <p:blipFill>
          <a:blip r:embed="rId3"/>
          <a:srcRect/>
          <a:stretch>
            <a:fillRect/>
          </a:stretch>
        </p:blipFill>
        <p:spPr>
          <a:xfrm>
            <a:off x="4071485" y="2595561"/>
            <a:ext cx="4161063" cy="1759407"/>
          </a:xfrm>
          <a:prstGeom prst="rect">
            <a:avLst/>
          </a:prstGeom>
          <a:ln w="25400">
            <a:solidFill>
              <a:srgbClr val="000000"/>
            </a:solidFill>
            <a:prstDash val="solid"/>
          </a:ln>
        </p:spPr>
      </p:pic>
      <p:sp>
        <p:nvSpPr>
          <p:cNvPr id="14" name="Rectangle 13">
            <a:extLst>
              <a:ext uri="{FF2B5EF4-FFF2-40B4-BE49-F238E27FC236}">
                <a16:creationId xmlns:a16="http://schemas.microsoft.com/office/drawing/2014/main" id="{E47C0B03-B6AD-DFBA-9B0A-3AF4B3B7D040}"/>
              </a:ext>
            </a:extLst>
          </p:cNvPr>
          <p:cNvSpPr/>
          <p:nvPr/>
        </p:nvSpPr>
        <p:spPr>
          <a:xfrm>
            <a:off x="381001" y="2969076"/>
            <a:ext cx="3428999" cy="506188"/>
          </a:xfrm>
          <a:prstGeom prst="rect">
            <a:avLst/>
          </a:prstGeom>
          <a:ln>
            <a:solidFill>
              <a:schemeClr val="tx1"/>
            </a:solid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b="1"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Historical Understanding of Autism Spectrum Disorder </a:t>
            </a:r>
            <a:endParaRPr lang="en-US" dirty="0">
              <a:solidFill>
                <a:schemeClr val="tx1"/>
              </a:solidFill>
              <a:latin typeface="Times New Roman" panose="02020603050405020304" pitchFamily="18" charset="0"/>
              <a:cs typeface="Times New Roman" panose="02020603050405020304" pitchFamily="18" charset="0"/>
            </a:endParaRPr>
          </a:p>
          <a:p>
            <a:pPr algn="ctr"/>
            <a:endParaRPr lang="en-US" dirty="0">
              <a:solidFill>
                <a:schemeClr val="tx1"/>
              </a:solidFill>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C7B6FD5C-05A1-2571-89A7-111F9E04DCA8}"/>
              </a:ext>
            </a:extLst>
          </p:cNvPr>
          <p:cNvSpPr/>
          <p:nvPr/>
        </p:nvSpPr>
        <p:spPr>
          <a:xfrm>
            <a:off x="4035655" y="4475387"/>
            <a:ext cx="4656590" cy="412300"/>
          </a:xfrm>
          <a:prstGeom prst="rect">
            <a:avLst/>
          </a:prstGeom>
          <a:ln>
            <a:solidFill>
              <a:schemeClr val="tx1"/>
            </a:solidFill>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b="1"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rPr>
              <a:t>Treatment of Autism Spectrum Disorder </a:t>
            </a:r>
            <a:endParaRPr lang="en-US" dirty="0">
              <a:solidFill>
                <a:schemeClr val="tx1"/>
              </a:solidFill>
            </a:endParaRPr>
          </a:p>
          <a:p>
            <a:pPr algn="ctr"/>
            <a:endParaRPr lang="en-US" dirty="0">
              <a:solidFill>
                <a:schemeClr val="tx1"/>
              </a:solidFill>
              <a:latin typeface="Times New Roman" panose="02020603050405020304" pitchFamily="18" charset="0"/>
              <a:cs typeface="Times New Roman" panose="02020603050405020304" pitchFamily="18" charset="0"/>
            </a:endParaRPr>
          </a:p>
        </p:txBody>
      </p:sp>
      <p:sp>
        <p:nvSpPr>
          <p:cNvPr id="17" name="Rectangle 16">
            <a:extLst>
              <a:ext uri="{FF2B5EF4-FFF2-40B4-BE49-F238E27FC236}">
                <a16:creationId xmlns:a16="http://schemas.microsoft.com/office/drawing/2014/main" id="{D3479565-3D1C-8962-D61A-EB1BA9DEC590}"/>
              </a:ext>
            </a:extLst>
          </p:cNvPr>
          <p:cNvSpPr/>
          <p:nvPr/>
        </p:nvSpPr>
        <p:spPr>
          <a:xfrm>
            <a:off x="8308749" y="2556780"/>
            <a:ext cx="3883251" cy="1918608"/>
          </a:xfrm>
          <a:prstGeom prst="rect">
            <a:avLst/>
          </a:prstGeom>
          <a:solidFill>
            <a:schemeClr val="bg2">
              <a:lumMod val="90000"/>
            </a:schemeClr>
          </a:solid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i="1" dirty="0">
                <a:solidFill>
                  <a:schemeClr val="tx1"/>
                </a:solidFill>
                <a:latin typeface="Times New Roman" panose="02020603050405020304" pitchFamily="18" charset="0"/>
                <a:cs typeface="Times New Roman" panose="02020603050405020304" pitchFamily="18" charset="0"/>
              </a:rPr>
              <a:t>Early Diagnosis and Assessment</a:t>
            </a:r>
            <a:endParaRPr lang="en-US" sz="1200" dirty="0">
              <a:solidFill>
                <a:schemeClr val="tx1"/>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Modern Autism Spectrum Disorder (ASD) treatment starts with the identification and thorough evaluation at an early age. ASD is categorised within the ICD-11 as a neurodevelopmental disorder, where a person has enduring problems with social communication and interaction, alongside limited and monotonous behaviours. Multidisciplinary teams composed of paediatricians, psychologists, speech and language therapists, occupational therapists and specialist nurses undertake the diagnosis in its early stages. Zeidan </a:t>
            </a:r>
            <a:r>
              <a:rPr lang="en-GB" sz="1000" i="1" dirty="0">
                <a:solidFill>
                  <a:schemeClr val="tx1"/>
                </a:solidFill>
                <a:latin typeface="Times New Roman" panose="02020603050405020304" pitchFamily="18" charset="0"/>
                <a:cs typeface="Times New Roman" panose="02020603050405020304" pitchFamily="18" charset="0"/>
              </a:rPr>
              <a:t>et al.</a:t>
            </a:r>
            <a:r>
              <a:rPr lang="en-GB" sz="1000" dirty="0">
                <a:solidFill>
                  <a:schemeClr val="tx1"/>
                </a:solidFill>
                <a:latin typeface="Times New Roman" panose="02020603050405020304" pitchFamily="18" charset="0"/>
                <a:cs typeface="Times New Roman" panose="02020603050405020304" pitchFamily="18" charset="0"/>
              </a:rPr>
              <a:t> (2022), children all over the world (1 in 100) assist the organisation in outlining the significance of early diagnosis that can positively influence the way children will develop in the long-term.</a:t>
            </a:r>
            <a:endParaRPr lang="en-US" sz="1000" dirty="0">
              <a:solidFill>
                <a:schemeClr val="tx1"/>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C99A9969-81F3-440C-4BB6-285E9C746211}"/>
              </a:ext>
            </a:extLst>
          </p:cNvPr>
          <p:cNvSpPr/>
          <p:nvPr/>
        </p:nvSpPr>
        <p:spPr>
          <a:xfrm>
            <a:off x="8860971" y="2144481"/>
            <a:ext cx="3331029" cy="377602"/>
          </a:xfrm>
          <a:prstGeom prst="rect">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b="1" dirty="0">
              <a:solidFill>
                <a:schemeClr val="tx1"/>
              </a:solidFill>
              <a:latin typeface="Times New Roman" panose="02020603050405020304" pitchFamily="18" charset="0"/>
              <a:cs typeface="Times New Roman" panose="02020603050405020304" pitchFamily="18" charset="0"/>
            </a:endParaRPr>
          </a:p>
          <a:p>
            <a:pPr algn="ctr"/>
            <a:endParaRPr lang="en-GB" b="1" dirty="0">
              <a:solidFill>
                <a:schemeClr val="tx1"/>
              </a:solidFill>
            </a:endParaRPr>
          </a:p>
          <a:p>
            <a:pPr algn="ctr"/>
            <a:r>
              <a:rPr lang="en-GB" sz="1400" b="1" dirty="0">
                <a:solidFill>
                  <a:schemeClr val="tx1"/>
                </a:solidFill>
              </a:rPr>
              <a:t>Contemporary Treatment and Provision of Care </a:t>
            </a:r>
            <a:endParaRPr lang="en-US" sz="1400" dirty="0">
              <a:solidFill>
                <a:schemeClr val="tx1"/>
              </a:solidFill>
            </a:endParaRPr>
          </a:p>
          <a:p>
            <a:pPr algn="ctr"/>
            <a:r>
              <a:rPr lang="en-GB" b="1" dirty="0">
                <a:solidFill>
                  <a:schemeClr val="tx1"/>
                </a:solidFill>
                <a:latin typeface="Times New Roman" panose="02020603050405020304" pitchFamily="18" charset="0"/>
                <a:cs typeface="Times New Roman" panose="02020603050405020304" pitchFamily="18" charset="0"/>
              </a:rPr>
              <a:t> </a:t>
            </a:r>
            <a:endParaRPr lang="en-US" dirty="0">
              <a:solidFill>
                <a:schemeClr val="tx1"/>
              </a:solidFill>
              <a:latin typeface="Times New Roman" panose="02020603050405020304" pitchFamily="18" charset="0"/>
              <a:cs typeface="Times New Roman" panose="02020603050405020304" pitchFamily="18" charset="0"/>
            </a:endParaRPr>
          </a:p>
          <a:p>
            <a:pPr algn="ctr"/>
            <a:endParaRPr lang="en-US" dirty="0"/>
          </a:p>
        </p:txBody>
      </p:sp>
      <p:pic>
        <p:nvPicPr>
          <p:cNvPr id="19" name="Picture 18" descr="Your Guide to Autism Screening">
            <a:extLst>
              <a:ext uri="{FF2B5EF4-FFF2-40B4-BE49-F238E27FC236}">
                <a16:creationId xmlns:a16="http://schemas.microsoft.com/office/drawing/2014/main" id="{9918A037-21FE-1362-D716-32F277BFA16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935807" y="723899"/>
            <a:ext cx="3087464" cy="13858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1" name="Picture 20">
            <a:extLst>
              <a:ext uri="{FF2B5EF4-FFF2-40B4-BE49-F238E27FC236}">
                <a16:creationId xmlns:a16="http://schemas.microsoft.com/office/drawing/2014/main" id="{A2E32D41-FB8E-56D2-CDCB-B4E6C221DD3B}"/>
              </a:ext>
            </a:extLst>
          </p:cNvPr>
          <p:cNvPicPr>
            <a:picLocks noChangeAspect="1"/>
          </p:cNvPicPr>
          <p:nvPr/>
        </p:nvPicPr>
        <p:blipFill>
          <a:blip r:embed="rId5"/>
          <a:stretch>
            <a:fillRect/>
          </a:stretch>
        </p:blipFill>
        <p:spPr>
          <a:xfrm>
            <a:off x="8732615" y="4510084"/>
            <a:ext cx="3367655" cy="2285796"/>
          </a:xfrm>
          <a:prstGeom prst="rect">
            <a:avLst/>
          </a:prstGeom>
        </p:spPr>
      </p:pic>
    </p:spTree>
    <p:extLst>
      <p:ext uri="{BB962C8B-B14F-4D97-AF65-F5344CB8AC3E}">
        <p14:creationId xmlns:p14="http://schemas.microsoft.com/office/powerpoint/2010/main" val="4197155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93D2F8-28FC-06E8-E86F-59CBBE9CFA42}"/>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301B3448-E8AC-B5AA-D6A9-6B16175EF6E2}"/>
              </a:ext>
            </a:extLst>
          </p:cNvPr>
          <p:cNvSpPr/>
          <p:nvPr/>
        </p:nvSpPr>
        <p:spPr>
          <a:xfrm>
            <a:off x="8309982" y="355475"/>
            <a:ext cx="3713290" cy="2031850"/>
          </a:xfrm>
          <a:prstGeom prst="rect">
            <a:avLst/>
          </a:prstGeom>
          <a:solidFill>
            <a:schemeClr val="bg2">
              <a:lumMod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000" dirty="0">
                <a:solidFill>
                  <a:schemeClr val="tx1"/>
                </a:solidFill>
                <a:latin typeface="Times New Roman" panose="02020603050405020304" pitchFamily="18" charset="0"/>
                <a:cs typeface="Times New Roman" panose="02020603050405020304" pitchFamily="18" charset="0"/>
              </a:rPr>
              <a:t>To enhance autism care, the NHS needs to decrease diagnostic waiting times by increasing funding and special staffing. The number of early screening programmes must be increased to facilitate early intervention processes, and medical practitioners need to be constantly trained to enhance their diagnostic accuracy in various age groups, generations, and cultural beliefs. Both employers and learning institutions can be involved in enforcing inclusion practices in schools and the workplace through reasonable accommodations and training to raise autism awareness levels. Furthermore, more investment towards mental health services, family support programmes, and research to obtain effective interventions will allow a better long-term impact and reduced inequalities for autistic persons.</a:t>
            </a:r>
            <a:endParaRPr lang="en-US" sz="1000" dirty="0">
              <a:solidFill>
                <a:schemeClr val="tx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0555D382-D589-831A-847A-1068C140E7C4}"/>
              </a:ext>
            </a:extLst>
          </p:cNvPr>
          <p:cNvSpPr/>
          <p:nvPr/>
        </p:nvSpPr>
        <p:spPr>
          <a:xfrm>
            <a:off x="168728" y="732972"/>
            <a:ext cx="4191001" cy="6048827"/>
          </a:xfrm>
          <a:prstGeom prst="rect">
            <a:avLst/>
          </a:prstGeom>
          <a:solidFill>
            <a:schemeClr val="bg2">
              <a:lumMod val="90000"/>
            </a:schemeClr>
          </a:solid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1000" b="1" dirty="0">
              <a:solidFill>
                <a:schemeClr val="tx1"/>
              </a:solidFill>
              <a:latin typeface="Times New Roman" panose="02020603050405020304" pitchFamily="18" charset="0"/>
              <a:cs typeface="Times New Roman" panose="02020603050405020304" pitchFamily="18" charset="0"/>
            </a:endParaRPr>
          </a:p>
          <a:p>
            <a:pPr algn="just"/>
            <a:endParaRPr lang="en-GB" sz="1000" b="1" dirty="0">
              <a:solidFill>
                <a:schemeClr val="tx1"/>
              </a:solidFill>
              <a:latin typeface="Times New Roman" panose="02020603050405020304" pitchFamily="18" charset="0"/>
              <a:cs typeface="Times New Roman" panose="02020603050405020304" pitchFamily="18" charset="0"/>
            </a:endParaRPr>
          </a:p>
          <a:p>
            <a:pPr algn="ctr"/>
            <a:r>
              <a:rPr lang="en-GB" sz="1200" b="1" dirty="0">
                <a:solidFill>
                  <a:schemeClr val="tx1"/>
                </a:solidFill>
                <a:latin typeface="Times New Roman" panose="02020603050405020304" pitchFamily="18" charset="0"/>
                <a:cs typeface="Times New Roman" panose="02020603050405020304" pitchFamily="18" charset="0"/>
              </a:rPr>
              <a:t>Current Treatment Approaches</a:t>
            </a:r>
            <a:endParaRPr lang="en-US" sz="1200" dirty="0">
              <a:solidFill>
                <a:schemeClr val="tx1"/>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The modern treatments of autism are geared towards improving the quality of life but not curing the disease. Individualised interventions are speech and language therapy, to build communication skills, occupational therapy, to build sensory processing and daily living and behavioural interventions, to build social interaction and adaptive behaviour development (Varghese and Naomi, 2024). Education is also crucial, and Education, Health and Care Plans (EHCPs) will also provide individual learning plans and expert contributions at school. Family-centred care implies parents and carers to be active participants in therapeutic programmes, and facilitates consistency between school, home, and healthcare environments (Ahad </a:t>
            </a:r>
            <a:r>
              <a:rPr lang="en-GB" sz="1000" i="1" dirty="0">
                <a:solidFill>
                  <a:schemeClr val="tx1"/>
                </a:solidFill>
                <a:latin typeface="Times New Roman" panose="02020603050405020304" pitchFamily="18" charset="0"/>
                <a:cs typeface="Times New Roman" panose="02020603050405020304" pitchFamily="18" charset="0"/>
              </a:rPr>
              <a:t>et al.,</a:t>
            </a:r>
            <a:r>
              <a:rPr lang="en-GB" sz="1000" dirty="0">
                <a:solidFill>
                  <a:schemeClr val="tx1"/>
                </a:solidFill>
                <a:latin typeface="Times New Roman" panose="02020603050405020304" pitchFamily="18" charset="0"/>
                <a:cs typeface="Times New Roman" panose="02020603050405020304" pitchFamily="18" charset="0"/>
              </a:rPr>
              <a:t> 2022).</a:t>
            </a:r>
          </a:p>
          <a:p>
            <a:pPr algn="ctr"/>
            <a:r>
              <a:rPr lang="en-GB" sz="1200" b="1" i="1" dirty="0">
                <a:solidFill>
                  <a:schemeClr val="tx1"/>
                </a:solidFill>
                <a:latin typeface="Times New Roman" panose="02020603050405020304" pitchFamily="18" charset="0"/>
                <a:cs typeface="Times New Roman" panose="02020603050405020304" pitchFamily="18" charset="0"/>
              </a:rPr>
              <a:t>Healthcare Provision and Government Policy</a:t>
            </a:r>
            <a:endParaRPr lang="en-US" sz="1200" dirty="0">
              <a:solidFill>
                <a:schemeClr val="tx1"/>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Healthcare delivery has also improved tremendously, both in the national laws and evidence-based on clinical aspects. The Equality Act 2010, the Autism Act 2009, as well as the National Institute of Health and Care Excellence (NICE) guidelines all require that both healthcare clinics and the public sector must promote early diagnosis and equal access to healthcare and non-discrimination (Cahill</a:t>
            </a:r>
            <a:r>
              <a:rPr lang="en-GB" sz="1000" i="1" dirty="0">
                <a:solidFill>
                  <a:schemeClr val="tx1"/>
                </a:solidFill>
                <a:latin typeface="Times New Roman" panose="02020603050405020304" pitchFamily="18" charset="0"/>
                <a:cs typeface="Times New Roman" panose="02020603050405020304" pitchFamily="18" charset="0"/>
              </a:rPr>
              <a:t> et al.,</a:t>
            </a:r>
            <a:r>
              <a:rPr lang="en-GB" sz="1000" dirty="0">
                <a:solidFill>
                  <a:schemeClr val="tx1"/>
                </a:solidFill>
                <a:latin typeface="Times New Roman" panose="02020603050405020304" pitchFamily="18" charset="0"/>
                <a:cs typeface="Times New Roman" panose="02020603050405020304" pitchFamily="18" charset="0"/>
              </a:rPr>
              <a:t> 2023). There is an increased tendency towards the personal approach of the NHS specialist autism service in which autistic individuals are being supported within the community, rather than in an institution. These changes are an indication of a huge shift in the orientation towards inclusion of healthcare and recognition of the rights of autistic individuals.</a:t>
            </a:r>
          </a:p>
          <a:p>
            <a:pPr algn="ctr"/>
            <a:r>
              <a:rPr lang="en-GB" sz="1200" b="1" i="1" dirty="0">
                <a:solidFill>
                  <a:schemeClr val="tx1"/>
                </a:solidFill>
                <a:latin typeface="Times New Roman" panose="02020603050405020304" pitchFamily="18" charset="0"/>
                <a:cs typeface="Times New Roman" panose="02020603050405020304" pitchFamily="18" charset="0"/>
              </a:rPr>
              <a:t>Critical Evaluation of Contemporary Care</a:t>
            </a:r>
            <a:endParaRPr lang="en-US" sz="1200" dirty="0">
              <a:solidFill>
                <a:schemeClr val="tx1"/>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Despite a significant improvement, there are still several issues that impact autism care. The NHS diagnostic waiting lists are still long because those who are in need of an initial examination, especially adults, are on the waiting list. It is further complicated by other studies indicating that approximately 84% of the majority of the autistic individuals had mental illness, including anxiety (Autism, 2022). Additionally, the females and the representatives of the minority ethnic groups will tend to be later diagnosed based on their possible differences in symptoms, as opposed to what was expected to be diagnosed. Such inequalities do not support early intervention and adequate care.</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Contemporary management of autism is a major improvement of the former practice that supports evidence-based, multidisciplinary, and person-centred services (Appleby et al., 2023). However, professional training, early diagnosis, improved access to the services of specialists, and population awareness must be invested in to reduce disparities and offer autistic individuals high-quality care throughout their lives.</a:t>
            </a:r>
            <a:endParaRPr lang="en-US" sz="1000" dirty="0">
              <a:solidFill>
                <a:schemeClr val="tx1"/>
              </a:solidFill>
              <a:latin typeface="Times New Roman" panose="02020603050405020304" pitchFamily="18" charset="0"/>
              <a:cs typeface="Times New Roman" panose="02020603050405020304" pitchFamily="18" charset="0"/>
            </a:endParaRPr>
          </a:p>
          <a:p>
            <a:pPr algn="just"/>
            <a:endParaRPr lang="en-US" sz="1000" dirty="0">
              <a:solidFill>
                <a:schemeClr val="tx1"/>
              </a:solidFill>
              <a:latin typeface="Times New Roman" panose="02020603050405020304" pitchFamily="18" charset="0"/>
              <a:cs typeface="Times New Roman" panose="02020603050405020304" pitchFamily="18" charset="0"/>
            </a:endParaRPr>
          </a:p>
          <a:p>
            <a:pPr algn="just"/>
            <a:endParaRPr lang="en-US" sz="1000" dirty="0">
              <a:solidFill>
                <a:schemeClr val="tx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9CFCC438-7B78-39A0-BE91-6C366EBB55AF}"/>
              </a:ext>
            </a:extLst>
          </p:cNvPr>
          <p:cNvSpPr/>
          <p:nvPr/>
        </p:nvSpPr>
        <p:spPr>
          <a:xfrm>
            <a:off x="168728" y="0"/>
            <a:ext cx="4191001" cy="732972"/>
          </a:xfrm>
          <a:prstGeom prst="rect">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b="1"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Contemporary Treatment and Provision of Care </a:t>
            </a:r>
          </a:p>
          <a:p>
            <a:pPr algn="ctr"/>
            <a:endParaRPr lang="en-US" dirty="0"/>
          </a:p>
        </p:txBody>
      </p:sp>
      <p:sp>
        <p:nvSpPr>
          <p:cNvPr id="10" name="Rectangle 9">
            <a:extLst>
              <a:ext uri="{FF2B5EF4-FFF2-40B4-BE49-F238E27FC236}">
                <a16:creationId xmlns:a16="http://schemas.microsoft.com/office/drawing/2014/main" id="{B9D015AF-8B9A-39BE-3472-7A61898F2B6D}"/>
              </a:ext>
            </a:extLst>
          </p:cNvPr>
          <p:cNvSpPr/>
          <p:nvPr/>
        </p:nvSpPr>
        <p:spPr>
          <a:xfrm>
            <a:off x="8594273" y="4892888"/>
            <a:ext cx="3597727" cy="1888912"/>
          </a:xfrm>
          <a:prstGeom prst="rect">
            <a:avLst/>
          </a:prstGeom>
          <a:solidFill>
            <a:schemeClr val="bg2">
              <a:lumMod val="90000"/>
            </a:schemeClr>
          </a:solid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sz="1000" dirty="0">
              <a:solidFill>
                <a:schemeClr val="tx1"/>
              </a:solidFill>
            </a:endParaRPr>
          </a:p>
          <a:p>
            <a:pPr algn="just"/>
            <a:endParaRPr lang="en-GB" sz="1000" dirty="0">
              <a:solidFill>
                <a:schemeClr val="tx1"/>
              </a:solidFill>
            </a:endParaRPr>
          </a:p>
          <a:p>
            <a:pPr algn="just"/>
            <a:endParaRPr lang="en-GB" sz="1000" dirty="0">
              <a:solidFill>
                <a:schemeClr val="tx1"/>
              </a:solidFill>
            </a:endParaRPr>
          </a:p>
          <a:p>
            <a:pPr algn="just"/>
            <a:r>
              <a:rPr lang="en-GB" sz="1000" dirty="0">
                <a:solidFill>
                  <a:schemeClr val="tx1"/>
                </a:solidFill>
              </a:rPr>
              <a:t>Autism Spectrum Disorder has left its poorly understood and stigmatised status and produced an evidence-based, person-centred way of care that enjoys massive support through both national legislation and clinical guidelines. Despite a considerable advance in the areas of diagnosis, treatment and social inclusion, issues like delayed diagnosis, inequalities and discrimination of services still exist. The policies, professional training and investment in inclusive health care services and community services should be further developed to improve the quality of life and long-term outcomes of autistic individuals.</a:t>
            </a:r>
            <a:br>
              <a:rPr lang="en-GB" sz="1000" dirty="0">
                <a:solidFill>
                  <a:schemeClr val="tx1"/>
                </a:solidFill>
              </a:rPr>
            </a:br>
            <a:endParaRPr lang="en-US" sz="1000" dirty="0">
              <a:solidFill>
                <a:schemeClr val="tx1"/>
              </a:solidFill>
            </a:endParaRPr>
          </a:p>
        </p:txBody>
      </p:sp>
      <p:sp>
        <p:nvSpPr>
          <p:cNvPr id="14" name="Rectangle 13">
            <a:extLst>
              <a:ext uri="{FF2B5EF4-FFF2-40B4-BE49-F238E27FC236}">
                <a16:creationId xmlns:a16="http://schemas.microsoft.com/office/drawing/2014/main" id="{B967F57F-269F-BC75-0776-38246E5C74D6}"/>
              </a:ext>
            </a:extLst>
          </p:cNvPr>
          <p:cNvSpPr/>
          <p:nvPr/>
        </p:nvSpPr>
        <p:spPr>
          <a:xfrm>
            <a:off x="8723446" y="4816689"/>
            <a:ext cx="3428999" cy="355599"/>
          </a:xfrm>
          <a:prstGeom prst="rect">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r>
              <a:rPr lang="en-GB" b="1" dirty="0">
                <a:solidFill>
                  <a:schemeClr val="tx1"/>
                </a:solidFill>
              </a:rPr>
              <a:t>Conclusion</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1F8D5A3C-AA93-6DE1-B97D-5F3D31DE114C}"/>
              </a:ext>
            </a:extLst>
          </p:cNvPr>
          <p:cNvSpPr/>
          <p:nvPr/>
        </p:nvSpPr>
        <p:spPr>
          <a:xfrm>
            <a:off x="4432774" y="2387325"/>
            <a:ext cx="4217623" cy="387848"/>
          </a:xfrm>
          <a:prstGeom prst="rect">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b="1"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latin typeface="Times New Roman" panose="02020603050405020304" pitchFamily="18" charset="0"/>
                <a:cs typeface="Times New Roman" panose="02020603050405020304" pitchFamily="18" charset="0"/>
              </a:rPr>
              <a:t>Social, Cultural and Political Context </a:t>
            </a:r>
            <a:endParaRPr lang="en-US" dirty="0">
              <a:solidFill>
                <a:schemeClr val="tx1"/>
              </a:solidFill>
              <a:latin typeface="Times New Roman" panose="02020603050405020304" pitchFamily="18" charset="0"/>
              <a:cs typeface="Times New Roman" panose="02020603050405020304" pitchFamily="18" charset="0"/>
            </a:endParaRPr>
          </a:p>
          <a:p>
            <a:pPr algn="ctr"/>
            <a:endParaRPr lang="en-US" dirty="0">
              <a:solidFill>
                <a:schemeClr val="tx1"/>
              </a:solidFill>
              <a:latin typeface="Times New Roman" panose="02020603050405020304" pitchFamily="18" charset="0"/>
              <a:cs typeface="Times New Roman" panose="02020603050405020304" pitchFamily="18" charset="0"/>
            </a:endParaRPr>
          </a:p>
        </p:txBody>
      </p:sp>
      <p:sp>
        <p:nvSpPr>
          <p:cNvPr id="17" name="Rectangle 16">
            <a:extLst>
              <a:ext uri="{FF2B5EF4-FFF2-40B4-BE49-F238E27FC236}">
                <a16:creationId xmlns:a16="http://schemas.microsoft.com/office/drawing/2014/main" id="{F3CDA4FC-938D-91A4-0CC6-1F4BB8905160}"/>
              </a:ext>
            </a:extLst>
          </p:cNvPr>
          <p:cNvSpPr/>
          <p:nvPr/>
        </p:nvSpPr>
        <p:spPr>
          <a:xfrm>
            <a:off x="4432776" y="2748637"/>
            <a:ext cx="4217623" cy="4109362"/>
          </a:xfrm>
          <a:prstGeom prst="rect">
            <a:avLst/>
          </a:prstGeom>
          <a:solidFill>
            <a:schemeClr val="bg2">
              <a:lumMod val="90000"/>
            </a:schemeClr>
          </a:solid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i="1" dirty="0">
                <a:solidFill>
                  <a:schemeClr val="tx1"/>
                </a:solidFill>
                <a:latin typeface="Times New Roman" panose="02020603050405020304" pitchFamily="18" charset="0"/>
                <a:cs typeface="Times New Roman" panose="02020603050405020304" pitchFamily="18" charset="0"/>
              </a:rPr>
              <a:t> </a:t>
            </a:r>
          </a:p>
          <a:p>
            <a:pPr algn="ctr"/>
            <a:r>
              <a:rPr lang="en-GB" sz="1000" b="1" i="1" dirty="0">
                <a:solidFill>
                  <a:schemeClr val="tx1"/>
                </a:solidFill>
                <a:latin typeface="Times New Roman" panose="02020603050405020304" pitchFamily="18" charset="0"/>
                <a:cs typeface="Times New Roman" panose="02020603050405020304" pitchFamily="18" charset="0"/>
              </a:rPr>
              <a:t>Social Issues</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Despite the increased awareness, autistic individuals continue to experience feelings of stigma, discrimination, and social exclusion. The misunderstandings concerning autism tend to cause bullying, poor educational opportunities, and an inability to get access to healthcare and jobs. The majority of employers are not autism aware and do not provide reasonable work accommodations. The problem of education gaps also exists since there are incidents of the delay in testing of autistic children and the absence of special care. According to the National Autistic Society (2025), approximately 30% of autistic adults are in employment, which implies that inequalities among the workers are very high compared to those of the overall population.</a:t>
            </a:r>
            <a:endParaRPr lang="en-US" sz="1000" dirty="0">
              <a:solidFill>
                <a:schemeClr val="tx1"/>
              </a:solidFill>
              <a:latin typeface="Times New Roman" panose="02020603050405020304" pitchFamily="18" charset="0"/>
              <a:cs typeface="Times New Roman" panose="02020603050405020304" pitchFamily="18" charset="0"/>
            </a:endParaRPr>
          </a:p>
          <a:p>
            <a:pPr algn="ctr"/>
            <a:r>
              <a:rPr lang="en-GB" sz="1000" b="1" i="1" dirty="0">
                <a:solidFill>
                  <a:schemeClr val="tx1"/>
                </a:solidFill>
                <a:latin typeface="Times New Roman" panose="02020603050405020304" pitchFamily="18" charset="0"/>
                <a:cs typeface="Times New Roman" panose="02020603050405020304" pitchFamily="18" charset="0"/>
              </a:rPr>
              <a:t> Cultural Issues</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This lack of awareness and cultural beliefs can result in late diagnosis and detection of autism spectrum disorder (ASD). Autistic disorder is still underdiagnosed in females since they tend to hide the symptoms or present them in a different form than males (</a:t>
            </a:r>
            <a:r>
              <a:rPr lang="en-GB" sz="1000" dirty="0" err="1">
                <a:solidFill>
                  <a:schemeClr val="tx1"/>
                </a:solidFill>
                <a:latin typeface="Times New Roman" panose="02020603050405020304" pitchFamily="18" charset="0"/>
                <a:cs typeface="Times New Roman" panose="02020603050405020304" pitchFamily="18" charset="0"/>
              </a:rPr>
              <a:t>Doyumğaç</a:t>
            </a:r>
            <a:r>
              <a:rPr lang="en-GB" sz="1000" dirty="0">
                <a:solidFill>
                  <a:schemeClr val="tx1"/>
                </a:solidFill>
                <a:latin typeface="Times New Roman" panose="02020603050405020304" pitchFamily="18" charset="0"/>
                <a:cs typeface="Times New Roman" panose="02020603050405020304" pitchFamily="18" charset="0"/>
              </a:rPr>
              <a:t> et al., 2026). The minority ethnic groups may also experience delays in diagnosis due to cultural understanding, disparities in accessing healthcare services, and language barriers.</a:t>
            </a:r>
            <a:endParaRPr lang="en-US" sz="1000" dirty="0">
              <a:solidFill>
                <a:schemeClr val="tx1"/>
              </a:solidFill>
              <a:latin typeface="Times New Roman" panose="02020603050405020304" pitchFamily="18" charset="0"/>
              <a:cs typeface="Times New Roman" panose="02020603050405020304" pitchFamily="18" charset="0"/>
            </a:endParaRPr>
          </a:p>
          <a:p>
            <a:pPr algn="ctr"/>
            <a:r>
              <a:rPr lang="en-GB" sz="1000" b="1" i="1" dirty="0">
                <a:solidFill>
                  <a:schemeClr val="tx1"/>
                </a:solidFill>
                <a:latin typeface="Times New Roman" panose="02020603050405020304" pitchFamily="18" charset="0"/>
                <a:cs typeface="Times New Roman" panose="02020603050405020304" pitchFamily="18" charset="0"/>
              </a:rPr>
              <a:t> Political Context</a:t>
            </a:r>
            <a:endParaRPr lang="en-US" sz="1000" dirty="0">
              <a:solidFill>
                <a:schemeClr val="tx1"/>
              </a:solidFill>
              <a:latin typeface="Times New Roman" panose="02020603050405020304" pitchFamily="18" charset="0"/>
              <a:cs typeface="Times New Roman" panose="02020603050405020304" pitchFamily="18" charset="0"/>
            </a:endParaRPr>
          </a:p>
          <a:p>
            <a:pPr algn="just"/>
            <a:r>
              <a:rPr lang="en-GB" sz="1000" dirty="0">
                <a:solidFill>
                  <a:schemeClr val="tx1"/>
                </a:solidFill>
                <a:latin typeface="Times New Roman" panose="02020603050405020304" pitchFamily="18" charset="0"/>
                <a:cs typeface="Times New Roman" panose="02020603050405020304" pitchFamily="18" charset="0"/>
              </a:rPr>
              <a:t>The UK has put in place policies to promote autism and equal care. Equality Act 2010, Autism Act 2009 and NICE Guidelines, and NHS Long Term Plan assist in an early diagnosis of Autism, one-to-one care, and anti-discrimination strategies (Grant </a:t>
            </a:r>
            <a:r>
              <a:rPr lang="en-GB" sz="1000" i="1" dirty="0">
                <a:solidFill>
                  <a:schemeClr val="tx1"/>
                </a:solidFill>
                <a:latin typeface="Times New Roman" panose="02020603050405020304" pitchFamily="18" charset="0"/>
                <a:cs typeface="Times New Roman" panose="02020603050405020304" pitchFamily="18" charset="0"/>
              </a:rPr>
              <a:t>et al.,</a:t>
            </a:r>
            <a:r>
              <a:rPr lang="en-GB" sz="1000" dirty="0">
                <a:solidFill>
                  <a:schemeClr val="tx1"/>
                </a:solidFill>
                <a:latin typeface="Times New Roman" panose="02020603050405020304" pitchFamily="18" charset="0"/>
                <a:cs typeface="Times New Roman" panose="02020603050405020304" pitchFamily="18" charset="0"/>
              </a:rPr>
              <a:t> 2023). Although these policies have ensured more access to services, more investment is needed to reduce waiting times and ensure fair treatment of all autistic people.</a:t>
            </a:r>
            <a:endParaRPr lang="en-US" sz="1000" dirty="0">
              <a:solidFill>
                <a:schemeClr val="tx1"/>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6A3D0AC3-7963-9314-4851-8D087315F4C5}"/>
              </a:ext>
            </a:extLst>
          </p:cNvPr>
          <p:cNvSpPr/>
          <p:nvPr/>
        </p:nvSpPr>
        <p:spPr>
          <a:xfrm>
            <a:off x="8309982" y="2"/>
            <a:ext cx="3731676" cy="355473"/>
          </a:xfrm>
          <a:prstGeom prst="rect">
            <a:avLst/>
          </a:prstGeom>
          <a:ln/>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b="1" dirty="0">
              <a:solidFill>
                <a:schemeClr val="tx1"/>
              </a:solidFill>
              <a:latin typeface="Times New Roman" panose="02020603050405020304" pitchFamily="18" charset="0"/>
              <a:cs typeface="Times New Roman" panose="02020603050405020304" pitchFamily="18" charset="0"/>
            </a:endParaRPr>
          </a:p>
          <a:p>
            <a:pPr algn="ctr"/>
            <a:r>
              <a:rPr lang="en-GB" b="1" dirty="0">
                <a:solidFill>
                  <a:schemeClr val="tx1"/>
                </a:solidFill>
              </a:rPr>
              <a:t>Recommendations </a:t>
            </a:r>
            <a:endParaRPr lang="en-US" dirty="0">
              <a:solidFill>
                <a:schemeClr val="tx1"/>
              </a:solidFill>
            </a:endParaRPr>
          </a:p>
          <a:p>
            <a:pPr algn="ctr"/>
            <a:endParaRPr lang="en-US" dirty="0"/>
          </a:p>
        </p:txBody>
      </p:sp>
      <p:pic>
        <p:nvPicPr>
          <p:cNvPr id="13" name="Picture 12" descr="Autism Act 2009: Response to Government Committee">
            <a:extLst>
              <a:ext uri="{FF2B5EF4-FFF2-40B4-BE49-F238E27FC236}">
                <a16:creationId xmlns:a16="http://schemas.microsoft.com/office/drawing/2014/main" id="{0CDBD359-C703-D3AA-D8A1-5E0891CB66B4}"/>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59729" y="1153301"/>
            <a:ext cx="1624511" cy="1234024"/>
          </a:xfrm>
          <a:prstGeom prst="rect">
            <a:avLst/>
          </a:prstGeom>
          <a:ln>
            <a:noFill/>
          </a:ln>
          <a:effectLst>
            <a:outerShdw blurRad="190500" algn="tl" rotWithShape="0">
              <a:srgbClr val="000000">
                <a:alpha val="70000"/>
              </a:srgbClr>
            </a:outerShdw>
          </a:effectLst>
        </p:spPr>
      </p:pic>
      <p:pic>
        <p:nvPicPr>
          <p:cNvPr id="22" name="Picture 21">
            <a:extLst>
              <a:ext uri="{FF2B5EF4-FFF2-40B4-BE49-F238E27FC236}">
                <a16:creationId xmlns:a16="http://schemas.microsoft.com/office/drawing/2014/main" id="{EA4CDACE-3EF7-20C3-A269-C0E4D1F8A6FD}"/>
              </a:ext>
            </a:extLst>
          </p:cNvPr>
          <p:cNvPicPr>
            <a:picLocks noChangeAspect="1"/>
          </p:cNvPicPr>
          <p:nvPr/>
        </p:nvPicPr>
        <p:blipFill>
          <a:blip r:embed="rId3"/>
          <a:srcRect t="48117"/>
          <a:stretch>
            <a:fillRect/>
          </a:stretch>
        </p:blipFill>
        <p:spPr>
          <a:xfrm>
            <a:off x="6096000" y="1153302"/>
            <a:ext cx="2195596" cy="1180572"/>
          </a:xfrm>
          <a:prstGeom prst="rect">
            <a:avLst/>
          </a:prstGeom>
        </p:spPr>
      </p:pic>
      <p:pic>
        <p:nvPicPr>
          <p:cNvPr id="23" name="Picture 22" descr="Some tips to overcome challenges while dealing with Autistic children">
            <a:extLst>
              <a:ext uri="{FF2B5EF4-FFF2-40B4-BE49-F238E27FC236}">
                <a16:creationId xmlns:a16="http://schemas.microsoft.com/office/drawing/2014/main" id="{4DCDDCD2-B1F8-1364-21A4-0F5E38BDD90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415518" y="0"/>
            <a:ext cx="3876077" cy="1180572"/>
          </a:xfrm>
          <a:prstGeom prst="rect">
            <a:avLst/>
          </a:prstGeom>
          <a:noFill/>
          <a:ln>
            <a:noFill/>
          </a:ln>
        </p:spPr>
      </p:pic>
      <p:pic>
        <p:nvPicPr>
          <p:cNvPr id="24" name="Picture 23" descr="How to Accept an Autism Diagnosis: A Complete Guide for Parents">
            <a:extLst>
              <a:ext uri="{FF2B5EF4-FFF2-40B4-BE49-F238E27FC236}">
                <a16:creationId xmlns:a16="http://schemas.microsoft.com/office/drawing/2014/main" id="{6AA342E5-6B72-3DF9-6B4D-03D1D3C3D045}"/>
              </a:ext>
            </a:extLst>
          </p:cNvPr>
          <p:cNvPicPr>
            <a:picLocks noChangeAspect="1"/>
          </p:cNvPicPr>
          <p:nvPr/>
        </p:nvPicPr>
        <p:blipFill>
          <a:blip r:embed="rId5">
            <a:extLst>
              <a:ext uri="{28A0092B-C50C-407E-A947-70E740481C1C}">
                <a14:useLocalDpi xmlns:a14="http://schemas.microsoft.com/office/drawing/2010/main" val="0"/>
              </a:ext>
            </a:extLst>
          </a:blip>
          <a:srcRect l="-589"/>
          <a:stretch>
            <a:fillRect/>
          </a:stretch>
        </p:blipFill>
        <p:spPr bwMode="auto">
          <a:xfrm>
            <a:off x="8723447" y="2547983"/>
            <a:ext cx="3299826" cy="2031850"/>
          </a:xfrm>
          <a:prstGeom prst="rect">
            <a:avLst/>
          </a:prstGeom>
          <a:noFill/>
          <a:ln>
            <a:noFill/>
          </a:ln>
        </p:spPr>
      </p:pic>
    </p:spTree>
    <p:extLst>
      <p:ext uri="{BB962C8B-B14F-4D97-AF65-F5344CB8AC3E}">
        <p14:creationId xmlns:p14="http://schemas.microsoft.com/office/powerpoint/2010/main" val="3682205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FAEB2-E003-1DA5-41ED-7106DD085168}"/>
              </a:ext>
            </a:extLst>
          </p:cNvPr>
          <p:cNvSpPr>
            <a:spLocks noGrp="1"/>
          </p:cNvSpPr>
          <p:nvPr>
            <p:ph type="title"/>
          </p:nvPr>
        </p:nvSpPr>
        <p:spPr>
          <a:xfrm>
            <a:off x="704088" y="905256"/>
            <a:ext cx="2834979" cy="5218679"/>
          </a:xfrm>
        </p:spPr>
        <p:txBody>
          <a:bodyPr>
            <a:normAutofit/>
          </a:bodyPr>
          <a:lstStyle/>
          <a:p>
            <a:r>
              <a:rPr lang="en-US" sz="32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F5BFD26-1740-FE44-4847-035ED60734E1}"/>
              </a:ext>
            </a:extLst>
          </p:cNvPr>
          <p:cNvSpPr>
            <a:spLocks noGrp="1"/>
          </p:cNvSpPr>
          <p:nvPr>
            <p:ph idx="1"/>
          </p:nvPr>
        </p:nvSpPr>
        <p:spPr>
          <a:xfrm>
            <a:off x="3539067" y="101603"/>
            <a:ext cx="8487833" cy="6527791"/>
          </a:xfrm>
        </p:spPr>
        <p:txBody>
          <a:bodyPr>
            <a:noAutofit/>
          </a:bodyPr>
          <a:lstStyle/>
          <a:p>
            <a:pPr>
              <a:lnSpc>
                <a:spcPct val="100000"/>
              </a:lnSpc>
              <a:spcBef>
                <a:spcPts val="0"/>
              </a:spcBef>
            </a:pPr>
            <a:r>
              <a:rPr lang="en-GB" sz="1100" dirty="0">
                <a:latin typeface="Times New Roman" panose="02020603050405020304" pitchFamily="18" charset="0"/>
                <a:cs typeface="Times New Roman" panose="02020603050405020304" pitchFamily="18" charset="0"/>
              </a:rPr>
              <a:t>Ahad, A., Thompson, A.M., and Hall, K.E., (2022). Identifying service users' experience of the education, health, and care plan process: A systematic literature review. </a:t>
            </a:r>
            <a:r>
              <a:rPr lang="en-GB" sz="1100" i="1" dirty="0">
                <a:latin typeface="Times New Roman" panose="02020603050405020304" pitchFamily="18" charset="0"/>
                <a:cs typeface="Times New Roman" panose="02020603050405020304" pitchFamily="18" charset="0"/>
              </a:rPr>
              <a:t>Review of Education</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10</a:t>
            </a:r>
            <a:r>
              <a:rPr lang="en-GB" sz="1100" dirty="0">
                <a:latin typeface="Times New Roman" panose="02020603050405020304" pitchFamily="18" charset="0"/>
                <a:cs typeface="Times New Roman" panose="02020603050405020304" pitchFamily="18" charset="0"/>
              </a:rPr>
              <a:t>(1), p.e3333. </a:t>
            </a:r>
            <a:r>
              <a:rPr lang="en-GB" sz="1100" u="sng" dirty="0">
                <a:latin typeface="Times New Roman" panose="02020603050405020304" pitchFamily="18" charset="0"/>
                <a:cs typeface="Times New Roman" panose="02020603050405020304" pitchFamily="18" charset="0"/>
                <a:hlinkClick r:id="rId2"/>
              </a:rPr>
              <a:t>https://bera-journals.onlinelibrary.wiley.com/doi/abs/10.1002/rev3.3333</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a:latin typeface="Times New Roman" panose="02020603050405020304" pitchFamily="18" charset="0"/>
                <a:cs typeface="Times New Roman" panose="02020603050405020304" pitchFamily="18" charset="0"/>
              </a:rPr>
              <a:t>Appleby, B., Bollard, M., Barratt, J. and Kempson, S., (2023). Exploring the journey and impact of advanced practice in care delivery for people with learning disabilities and/or autism. </a:t>
            </a:r>
            <a:r>
              <a:rPr lang="en-GB" sz="1100" i="1" dirty="0">
                <a:latin typeface="Times New Roman" panose="02020603050405020304" pitchFamily="18" charset="0"/>
                <a:cs typeface="Times New Roman" panose="02020603050405020304" pitchFamily="18" charset="0"/>
              </a:rPr>
              <a:t>International Journal for Advancing Practice</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a:t>
            </a:r>
            <a:r>
              <a:rPr lang="en-GB" sz="1100" dirty="0">
                <a:latin typeface="Times New Roman" panose="02020603050405020304" pitchFamily="18" charset="0"/>
                <a:cs typeface="Times New Roman" panose="02020603050405020304" pitchFamily="18" charset="0"/>
              </a:rPr>
              <a:t>(2), pp.89-94. </a:t>
            </a:r>
            <a:r>
              <a:rPr lang="en-GB" sz="1100" u="sng" dirty="0">
                <a:latin typeface="Times New Roman" panose="02020603050405020304" pitchFamily="18" charset="0"/>
                <a:cs typeface="Times New Roman" panose="02020603050405020304" pitchFamily="18" charset="0"/>
                <a:hlinkClick r:id="rId3"/>
              </a:rPr>
              <a:t>https://www.magonlinelibrary.com/doi/abs/10.12968/ijap.2023.1.2.89</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a:latin typeface="Times New Roman" panose="02020603050405020304" pitchFamily="18" charset="0"/>
                <a:cs typeface="Times New Roman" panose="02020603050405020304" pitchFamily="18" charset="0"/>
              </a:rPr>
              <a:t>Autism (2022). </a:t>
            </a:r>
            <a:r>
              <a:rPr lang="en-GB" sz="1100" i="1" dirty="0">
                <a:latin typeface="Times New Roman" panose="02020603050405020304" pitchFamily="18" charset="0"/>
                <a:cs typeface="Times New Roman" panose="02020603050405020304" pitchFamily="18" charset="0"/>
              </a:rPr>
              <a:t>Co-Occurring Conditions and Autism</a:t>
            </a:r>
            <a:r>
              <a:rPr lang="en-GB" sz="1100" dirty="0">
                <a:latin typeface="Times New Roman" panose="02020603050405020304" pitchFamily="18" charset="0"/>
                <a:cs typeface="Times New Roman" panose="02020603050405020304" pitchFamily="18" charset="0"/>
              </a:rPr>
              <a:t>. [online] Autism Research Institute. Available at: https://autism.org/comorbidities-of-autism/ [Accessed 16 July 2026].</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a:latin typeface="Times New Roman" panose="02020603050405020304" pitchFamily="18" charset="0"/>
                <a:cs typeface="Times New Roman" panose="02020603050405020304" pitchFamily="18" charset="0"/>
              </a:rPr>
              <a:t>Cahill, T., Dowling, C., Banks, R. and NHS, E., (2023). </a:t>
            </a:r>
            <a:r>
              <a:rPr lang="en-GB" sz="1100" i="1" dirty="0">
                <a:latin typeface="Times New Roman" panose="02020603050405020304" pitchFamily="18" charset="0"/>
                <a:cs typeface="Times New Roman" panose="02020603050405020304" pitchFamily="18" charset="0"/>
              </a:rPr>
              <a:t>A national framework to deliver improved outcomes in all age autism assessment pathways: Guidance for integrated care boards</a:t>
            </a:r>
            <a:r>
              <a:rPr lang="en-GB" sz="1100" dirty="0">
                <a:latin typeface="Times New Roman" panose="02020603050405020304" pitchFamily="18" charset="0"/>
                <a:cs typeface="Times New Roman" panose="02020603050405020304" pitchFamily="18" charset="0"/>
              </a:rPr>
              <a:t> [online] </a:t>
            </a:r>
            <a:r>
              <a:rPr lang="en-GB" sz="1100" u="sng" dirty="0">
                <a:latin typeface="Times New Roman" panose="02020603050405020304" pitchFamily="18" charset="0"/>
                <a:cs typeface="Times New Roman" panose="02020603050405020304" pitchFamily="18" charset="0"/>
                <a:hlinkClick r:id="rId4"/>
              </a:rPr>
              <a:t>https://www.england.nhs.uk/long-read/a-national-framework-to-deliver-improved-outcomes-in-all-age-autism-assessment-pathways-guidance-for-integrated-care-boards/</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err="1">
                <a:latin typeface="Times New Roman" panose="02020603050405020304" pitchFamily="18" charset="0"/>
                <a:cs typeface="Times New Roman" panose="02020603050405020304" pitchFamily="18" charset="0"/>
              </a:rPr>
              <a:t>Doyumğaç</a:t>
            </a:r>
            <a:r>
              <a:rPr lang="en-GB" sz="1100" dirty="0">
                <a:latin typeface="Times New Roman" panose="02020603050405020304" pitchFamily="18" charset="0"/>
                <a:cs typeface="Times New Roman" panose="02020603050405020304" pitchFamily="18" charset="0"/>
              </a:rPr>
              <a:t>, İ., </a:t>
            </a:r>
            <a:r>
              <a:rPr lang="en-GB" sz="1100" dirty="0" err="1">
                <a:latin typeface="Times New Roman" panose="02020603050405020304" pitchFamily="18" charset="0"/>
                <a:cs typeface="Times New Roman" panose="02020603050405020304" pitchFamily="18" charset="0"/>
              </a:rPr>
              <a:t>Söner</a:t>
            </a:r>
            <a:r>
              <a:rPr lang="en-GB" sz="1100" dirty="0">
                <a:latin typeface="Times New Roman" panose="02020603050405020304" pitchFamily="18" charset="0"/>
                <a:cs typeface="Times New Roman" panose="02020603050405020304" pitchFamily="18" charset="0"/>
              </a:rPr>
              <a:t>, O. and Arslan, G., (2026). Autism, belief, and society: Voices of families in cultural and religious contexts. </a:t>
            </a:r>
            <a:r>
              <a:rPr lang="en-GB" sz="1100" i="1" dirty="0">
                <a:latin typeface="Times New Roman" panose="02020603050405020304" pitchFamily="18" charset="0"/>
                <a:cs typeface="Times New Roman" panose="02020603050405020304" pitchFamily="18" charset="0"/>
              </a:rPr>
              <a:t>Journal of Autism and Developmental Disorders</a:t>
            </a:r>
            <a:r>
              <a:rPr lang="en-GB" sz="1100" dirty="0">
                <a:latin typeface="Times New Roman" panose="02020603050405020304" pitchFamily="18" charset="0"/>
                <a:cs typeface="Times New Roman" panose="02020603050405020304" pitchFamily="18" charset="0"/>
              </a:rPr>
              <a:t>, pp.1-15. </a:t>
            </a:r>
            <a:r>
              <a:rPr lang="en-GB" sz="1100" u="sng" dirty="0">
                <a:latin typeface="Times New Roman" panose="02020603050405020304" pitchFamily="18" charset="0"/>
                <a:cs typeface="Times New Roman" panose="02020603050405020304" pitchFamily="18" charset="0"/>
                <a:hlinkClick r:id="rId5"/>
              </a:rPr>
              <a:t>https://link.springer.com/article/10.1007/s10803-026-07289-1</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a:latin typeface="Times New Roman" panose="02020603050405020304" pitchFamily="18" charset="0"/>
                <a:cs typeface="Times New Roman" panose="02020603050405020304" pitchFamily="18" charset="0"/>
              </a:rPr>
              <a:t>Fernández-Mateos, J.M., Conlon, N.J., Murray, C.M. and Healy, O., (2022). A review of the historical and current relationship between positive behaviour support and applied behaviour analysis: impact and future directions. </a:t>
            </a:r>
            <a:r>
              <a:rPr lang="en-GB" sz="1100" i="1" dirty="0">
                <a:latin typeface="Times New Roman" panose="02020603050405020304" pitchFamily="18" charset="0"/>
                <a:cs typeface="Times New Roman" panose="02020603050405020304" pitchFamily="18" charset="0"/>
              </a:rPr>
              <a:t>European Journal of Behaviour Analysis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23</a:t>
            </a:r>
            <a:r>
              <a:rPr lang="en-GB" sz="1100" dirty="0">
                <a:latin typeface="Times New Roman" panose="02020603050405020304" pitchFamily="18" charset="0"/>
                <a:cs typeface="Times New Roman" panose="02020603050405020304" pitchFamily="18" charset="0"/>
              </a:rPr>
              <a:t>(2), pp.215-233. </a:t>
            </a:r>
            <a:r>
              <a:rPr lang="en-GB" sz="1100" u="sng" dirty="0">
                <a:latin typeface="Times New Roman" panose="02020603050405020304" pitchFamily="18" charset="0"/>
                <a:cs typeface="Times New Roman" panose="02020603050405020304" pitchFamily="18" charset="0"/>
                <a:hlinkClick r:id="rId6"/>
              </a:rPr>
              <a:t>https://www.tandfonline.com/doi/abs/10.1080/15021149.2022.2146884</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a:latin typeface="Times New Roman" panose="02020603050405020304" pitchFamily="18" charset="0"/>
                <a:cs typeface="Times New Roman" panose="02020603050405020304" pitchFamily="18" charset="0"/>
              </a:rPr>
              <a:t>Grant, A., Williams, G., Williams, K. and Woods, R., (2023). Unmet need, epistemic injustice, and early death: how social policy for Autistic adults in England and Wales fails to slay Beveridge’s Five Giants. In </a:t>
            </a:r>
            <a:r>
              <a:rPr lang="en-GB" sz="1100" i="1" dirty="0">
                <a:latin typeface="Times New Roman" panose="02020603050405020304" pitchFamily="18" charset="0"/>
                <a:cs typeface="Times New Roman" panose="02020603050405020304" pitchFamily="18" charset="0"/>
              </a:rPr>
              <a:t>Social Policy Review 35</a:t>
            </a:r>
            <a:r>
              <a:rPr lang="en-GB" sz="1100" dirty="0">
                <a:latin typeface="Times New Roman" panose="02020603050405020304" pitchFamily="18" charset="0"/>
                <a:cs typeface="Times New Roman" panose="02020603050405020304" pitchFamily="18" charset="0"/>
              </a:rPr>
              <a:t> (pp. 239-257). Policy Press. </a:t>
            </a:r>
            <a:r>
              <a:rPr lang="en-GB" sz="1100" u="sng" dirty="0">
                <a:latin typeface="Times New Roman" panose="02020603050405020304" pitchFamily="18" charset="0"/>
                <a:cs typeface="Times New Roman" panose="02020603050405020304" pitchFamily="18" charset="0"/>
                <a:hlinkClick r:id="rId7"/>
              </a:rPr>
              <a:t>https://bristoluniversitypressdigital.com/display/book/9781447369219/ch012.xml</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a:latin typeface="Times New Roman" panose="02020603050405020304" pitchFamily="18" charset="0"/>
                <a:cs typeface="Times New Roman" panose="02020603050405020304" pitchFamily="18" charset="0"/>
              </a:rPr>
              <a:t>Harris, J., (2018). Leo Kanner and autism: a 75-year perspective. </a:t>
            </a:r>
            <a:r>
              <a:rPr lang="en-GB" sz="1100" i="1" dirty="0">
                <a:latin typeface="Times New Roman" panose="02020603050405020304" pitchFamily="18" charset="0"/>
                <a:cs typeface="Times New Roman" panose="02020603050405020304" pitchFamily="18" charset="0"/>
              </a:rPr>
              <a:t>International review of psychiatry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30</a:t>
            </a:r>
            <a:r>
              <a:rPr lang="en-GB" sz="1100" dirty="0">
                <a:latin typeface="Times New Roman" panose="02020603050405020304" pitchFamily="18" charset="0"/>
                <a:cs typeface="Times New Roman" panose="02020603050405020304" pitchFamily="18" charset="0"/>
              </a:rPr>
              <a:t>(1), pp.3-17. </a:t>
            </a:r>
            <a:r>
              <a:rPr lang="en-GB" sz="1100" u="sng" dirty="0">
                <a:latin typeface="Times New Roman" panose="02020603050405020304" pitchFamily="18" charset="0"/>
                <a:cs typeface="Times New Roman" panose="02020603050405020304" pitchFamily="18" charset="0"/>
                <a:hlinkClick r:id="rId8"/>
              </a:rPr>
              <a:t>https://www.tandfonline.com/doi/abs/10.1080/09540261.2018.1455646</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a:latin typeface="Times New Roman" panose="02020603050405020304" pitchFamily="18" charset="0"/>
                <a:cs typeface="Times New Roman" panose="02020603050405020304" pitchFamily="18" charset="0"/>
              </a:rPr>
              <a:t>National Autistic Society (2025). </a:t>
            </a:r>
            <a:r>
              <a:rPr lang="en-GB" sz="1100" i="1" dirty="0">
                <a:latin typeface="Times New Roman" panose="02020603050405020304" pitchFamily="18" charset="0"/>
                <a:cs typeface="Times New Roman" panose="02020603050405020304" pitchFamily="18" charset="0"/>
              </a:rPr>
              <a:t>A Constant Fight report launch</a:t>
            </a:r>
            <a:r>
              <a:rPr lang="en-GB" sz="1100" dirty="0">
                <a:latin typeface="Times New Roman" panose="02020603050405020304" pitchFamily="18" charset="0"/>
                <a:cs typeface="Times New Roman" panose="02020603050405020304" pitchFamily="18" charset="0"/>
              </a:rPr>
              <a:t>. [online] Autism.org.uk. Available at: </a:t>
            </a:r>
            <a:r>
              <a:rPr lang="en-GB" sz="1100" u="sng" dirty="0">
                <a:latin typeface="Times New Roman" panose="02020603050405020304" pitchFamily="18" charset="0"/>
                <a:cs typeface="Times New Roman" panose="02020603050405020304" pitchFamily="18" charset="0"/>
                <a:hlinkClick r:id="rId9"/>
              </a:rPr>
              <a:t>https://www.autism.org.uk/what-we-do/news/a-constant-fight-report-launch</a:t>
            </a:r>
            <a:r>
              <a:rPr lang="en-GB" sz="1100" dirty="0">
                <a:latin typeface="Times New Roman" panose="02020603050405020304" pitchFamily="18" charset="0"/>
                <a:cs typeface="Times New Roman" panose="02020603050405020304" pitchFamily="18" charset="0"/>
              </a:rPr>
              <a:t> [Accessed 16 July 2026].</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a:latin typeface="Times New Roman" panose="02020603050405020304" pitchFamily="18" charset="0"/>
                <a:cs typeface="Times New Roman" panose="02020603050405020304" pitchFamily="18" charset="0"/>
              </a:rPr>
              <a:t>National Autistic Society (2025). </a:t>
            </a:r>
            <a:r>
              <a:rPr lang="en-GB" sz="1100" i="1" dirty="0">
                <a:latin typeface="Times New Roman" panose="02020603050405020304" pitchFamily="18" charset="0"/>
                <a:cs typeface="Times New Roman" panose="02020603050405020304" pitchFamily="18" charset="0"/>
              </a:rPr>
              <a:t>What Is Autism?</a:t>
            </a:r>
            <a:r>
              <a:rPr lang="en-GB" sz="1100" dirty="0">
                <a:latin typeface="Times New Roman" panose="02020603050405020304" pitchFamily="18" charset="0"/>
                <a:cs typeface="Times New Roman" panose="02020603050405020304" pitchFamily="18" charset="0"/>
              </a:rPr>
              <a:t> [online] National Autistic Society. Available at: https://www.autism.org.uk/advice-and-guidance/what-is-autism [Accessed 16 July 2026].</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a:latin typeface="Times New Roman" panose="02020603050405020304" pitchFamily="18" charset="0"/>
                <a:cs typeface="Times New Roman" panose="02020603050405020304" pitchFamily="18" charset="0"/>
              </a:rPr>
              <a:t>Rebecchi, K., (2024). ‘Early childhood autism, Asperger type,’ by H. Asperger (1982). </a:t>
            </a:r>
            <a:r>
              <a:rPr lang="en-GB" sz="1100" i="1" dirty="0">
                <a:latin typeface="Times New Roman" panose="02020603050405020304" pitchFamily="18" charset="0"/>
                <a:cs typeface="Times New Roman" panose="02020603050405020304" pitchFamily="18" charset="0"/>
              </a:rPr>
              <a:t>History of psychiatry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35</a:t>
            </a:r>
            <a:r>
              <a:rPr lang="en-GB" sz="1100" dirty="0">
                <a:latin typeface="Times New Roman" panose="02020603050405020304" pitchFamily="18" charset="0"/>
                <a:cs typeface="Times New Roman" panose="02020603050405020304" pitchFamily="18" charset="0"/>
              </a:rPr>
              <a:t>(3-4), pp.363-376. </a:t>
            </a:r>
            <a:r>
              <a:rPr lang="en-GB" sz="1100" u="sng" dirty="0">
                <a:latin typeface="Times New Roman" panose="02020603050405020304" pitchFamily="18" charset="0"/>
                <a:cs typeface="Times New Roman" panose="02020603050405020304" pitchFamily="18" charset="0"/>
                <a:hlinkClick r:id="rId10"/>
              </a:rPr>
              <a:t>https://journals.sagepub.com/doi/abs/10.1177/0957154X241248261</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a:latin typeface="Times New Roman" panose="02020603050405020304" pitchFamily="18" charset="0"/>
                <a:cs typeface="Times New Roman" panose="02020603050405020304" pitchFamily="18" charset="0"/>
              </a:rPr>
              <a:t>Schuck, R.K., </a:t>
            </a:r>
            <a:r>
              <a:rPr lang="en-GB" sz="1100" dirty="0" err="1">
                <a:latin typeface="Times New Roman" panose="02020603050405020304" pitchFamily="18" charset="0"/>
                <a:cs typeface="Times New Roman" panose="02020603050405020304" pitchFamily="18" charset="0"/>
              </a:rPr>
              <a:t>Tagavi</a:t>
            </a:r>
            <a:r>
              <a:rPr lang="en-GB" sz="1100" dirty="0">
                <a:latin typeface="Times New Roman" panose="02020603050405020304" pitchFamily="18" charset="0"/>
                <a:cs typeface="Times New Roman" panose="02020603050405020304" pitchFamily="18" charset="0"/>
              </a:rPr>
              <a:t>, D.M., Baiden, K.M., Dwyer, P., Williams, Z.J., Osuna, A., Ferguson, E.F., Jimenez Munoz, M., Poyser, S.K., Johnson, J.F. and Vernon, T.W., (2022). Neurodiversity and autism intervention: Reconciling perspectives through a naturalistic developmental behavioural intervention framework. </a:t>
            </a:r>
            <a:r>
              <a:rPr lang="en-GB" sz="1100" i="1" dirty="0">
                <a:latin typeface="Times New Roman" panose="02020603050405020304" pitchFamily="18" charset="0"/>
                <a:cs typeface="Times New Roman" panose="02020603050405020304" pitchFamily="18" charset="0"/>
              </a:rPr>
              <a:t>Journal of Autism and Developmental Disorders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52</a:t>
            </a:r>
            <a:r>
              <a:rPr lang="en-GB" sz="1100" dirty="0">
                <a:latin typeface="Times New Roman" panose="02020603050405020304" pitchFamily="18" charset="0"/>
                <a:cs typeface="Times New Roman" panose="02020603050405020304" pitchFamily="18" charset="0"/>
              </a:rPr>
              <a:t>(10), pp.4625-4645. </a:t>
            </a:r>
            <a:r>
              <a:rPr lang="en-GB" sz="1100" u="sng" dirty="0">
                <a:latin typeface="Times New Roman" panose="02020603050405020304" pitchFamily="18" charset="0"/>
                <a:cs typeface="Times New Roman" panose="02020603050405020304" pitchFamily="18" charset="0"/>
                <a:hlinkClick r:id="rId11"/>
              </a:rPr>
              <a:t>https://link.springer.com/article/10.1007/s10803-021-05316-x</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err="1">
                <a:latin typeface="Times New Roman" panose="02020603050405020304" pitchFamily="18" charset="0"/>
                <a:cs typeface="Times New Roman" panose="02020603050405020304" pitchFamily="18" charset="0"/>
              </a:rPr>
              <a:t>Tulgar</a:t>
            </a:r>
            <a:r>
              <a:rPr lang="en-GB" sz="1100" dirty="0">
                <a:latin typeface="Times New Roman" panose="02020603050405020304" pitchFamily="18" charset="0"/>
                <a:cs typeface="Times New Roman" panose="02020603050405020304" pitchFamily="18" charset="0"/>
              </a:rPr>
              <a:t>, A., (2022). Autism and Refrigerator Mother Theory in Fiction: Pauline </a:t>
            </a:r>
            <a:r>
              <a:rPr lang="en-GB" sz="1100" dirty="0" err="1">
                <a:latin typeface="Times New Roman" panose="02020603050405020304" pitchFamily="18" charset="0"/>
                <a:cs typeface="Times New Roman" panose="02020603050405020304" pitchFamily="18" charset="0"/>
              </a:rPr>
              <a:t>Holdstock’s</a:t>
            </a:r>
            <a:r>
              <a:rPr lang="en-GB" sz="1100" dirty="0">
                <a:latin typeface="Times New Roman" panose="02020603050405020304" pitchFamily="18" charset="0"/>
                <a:cs typeface="Times New Roman" panose="02020603050405020304" pitchFamily="18" charset="0"/>
              </a:rPr>
              <a:t> Here I Am! </a:t>
            </a:r>
            <a:r>
              <a:rPr lang="en-GB" sz="1100" i="1" dirty="0" err="1">
                <a:latin typeface="Times New Roman" panose="02020603050405020304" pitchFamily="18" charset="0"/>
                <a:cs typeface="Times New Roman" panose="02020603050405020304" pitchFamily="18" charset="0"/>
              </a:rPr>
              <a:t>Litera</a:t>
            </a:r>
            <a:r>
              <a:rPr lang="en-GB" sz="1100" i="1" dirty="0">
                <a:latin typeface="Times New Roman" panose="02020603050405020304" pitchFamily="18" charset="0"/>
                <a:cs typeface="Times New Roman" panose="02020603050405020304" pitchFamily="18" charset="0"/>
              </a:rPr>
              <a:t>: Journal of Language, Literature and Culture Studies</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32</a:t>
            </a:r>
            <a:r>
              <a:rPr lang="en-GB" sz="1100" dirty="0">
                <a:latin typeface="Times New Roman" panose="02020603050405020304" pitchFamily="18" charset="0"/>
                <a:cs typeface="Times New Roman" panose="02020603050405020304" pitchFamily="18" charset="0"/>
              </a:rPr>
              <a:t>(2), pp.635-652. </a:t>
            </a:r>
            <a:r>
              <a:rPr lang="en-GB" sz="1100" u="sng" dirty="0">
                <a:latin typeface="Times New Roman" panose="02020603050405020304" pitchFamily="18" charset="0"/>
                <a:cs typeface="Times New Roman" panose="02020603050405020304" pitchFamily="18" charset="0"/>
                <a:hlinkClick r:id="rId12"/>
              </a:rPr>
              <a:t>https://dergipark.org.tr/en/pub/iulitera/article/1057909</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a:latin typeface="Times New Roman" panose="02020603050405020304" pitchFamily="18" charset="0"/>
                <a:cs typeface="Times New Roman" panose="02020603050405020304" pitchFamily="18" charset="0"/>
              </a:rPr>
              <a:t>Varghese, J. and Naomi, G.V., (2024). AUTISM AND FUNCTIONAL SKILLS: UNDERSTANDING, DEVELOPMENT, AND IMPORTANCE. </a:t>
            </a:r>
            <a:r>
              <a:rPr lang="en-GB" sz="1100" i="1" dirty="0">
                <a:latin typeface="Times New Roman" panose="02020603050405020304" pitchFamily="18" charset="0"/>
                <a:cs typeface="Times New Roman" panose="02020603050405020304" pitchFamily="18" charset="0"/>
              </a:rPr>
              <a:t>THE SOCIAL SCIENCE REVIEW A MULTIDISCIPLINARY JOURNAL </a:t>
            </a:r>
            <a:r>
              <a:rPr lang="en-GB" sz="1100" i="1" dirty="0" err="1">
                <a:latin typeface="Times New Roman" panose="02020603050405020304" pitchFamily="18" charset="0"/>
                <a:cs typeface="Times New Roman" panose="02020603050405020304" pitchFamily="18" charset="0"/>
              </a:rPr>
              <a:t>Учредители</a:t>
            </a:r>
            <a:r>
              <a:rPr lang="en-GB" sz="1100" i="1" dirty="0">
                <a:latin typeface="Times New Roman" panose="02020603050405020304" pitchFamily="18" charset="0"/>
                <a:cs typeface="Times New Roman" panose="02020603050405020304" pitchFamily="18" charset="0"/>
              </a:rPr>
              <a:t>: Pather Dabi Educational Trust</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a:t>
            </a:r>
            <a:r>
              <a:rPr lang="en-GB" sz="1100" dirty="0">
                <a:latin typeface="Times New Roman" panose="02020603050405020304" pitchFamily="18" charset="0"/>
                <a:cs typeface="Times New Roman" panose="02020603050405020304" pitchFamily="18" charset="0"/>
              </a:rPr>
              <a:t>(6). </a:t>
            </a:r>
            <a:r>
              <a:rPr lang="en-GB" sz="1100" u="sng" dirty="0">
                <a:latin typeface="Times New Roman" panose="02020603050405020304" pitchFamily="18" charset="0"/>
                <a:cs typeface="Times New Roman" panose="02020603050405020304" pitchFamily="18" charset="0"/>
                <a:hlinkClick r:id="rId13"/>
              </a:rPr>
              <a:t>https://tssreview.in/wp-content/uploads/2024/11/5.pdf</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r>
              <a:rPr lang="en-GB" sz="1100" dirty="0">
                <a:latin typeface="Times New Roman" panose="02020603050405020304" pitchFamily="18" charset="0"/>
                <a:cs typeface="Times New Roman" panose="02020603050405020304" pitchFamily="18" charset="0"/>
              </a:rPr>
              <a:t>Zeidan, J., </a:t>
            </a:r>
            <a:r>
              <a:rPr lang="en-GB" sz="1100" dirty="0" err="1">
                <a:latin typeface="Times New Roman" panose="02020603050405020304" pitchFamily="18" charset="0"/>
                <a:cs typeface="Times New Roman" panose="02020603050405020304" pitchFamily="18" charset="0"/>
              </a:rPr>
              <a:t>Fombonne</a:t>
            </a:r>
            <a:r>
              <a:rPr lang="en-GB" sz="1100" dirty="0">
                <a:latin typeface="Times New Roman" panose="02020603050405020304" pitchFamily="18" charset="0"/>
                <a:cs typeface="Times New Roman" panose="02020603050405020304" pitchFamily="18" charset="0"/>
              </a:rPr>
              <a:t>, E., Scorah, J., Ibrahim, A., Durkin, M.S., Saxena, S., Yusuf, A., Shih, A. and </a:t>
            </a:r>
            <a:r>
              <a:rPr lang="en-GB" sz="1100" dirty="0" err="1">
                <a:latin typeface="Times New Roman" panose="02020603050405020304" pitchFamily="18" charset="0"/>
                <a:cs typeface="Times New Roman" panose="02020603050405020304" pitchFamily="18" charset="0"/>
              </a:rPr>
              <a:t>Elsabbagh</a:t>
            </a:r>
            <a:r>
              <a:rPr lang="en-GB" sz="1100" dirty="0">
                <a:latin typeface="Times New Roman" panose="02020603050405020304" pitchFamily="18" charset="0"/>
                <a:cs typeface="Times New Roman" panose="02020603050405020304" pitchFamily="18" charset="0"/>
              </a:rPr>
              <a:t>, M., (2022). Global prevalence of autism: A systematic review update. </a:t>
            </a:r>
            <a:r>
              <a:rPr lang="en-GB" sz="1100" i="1" dirty="0">
                <a:latin typeface="Times New Roman" panose="02020603050405020304" pitchFamily="18" charset="0"/>
                <a:cs typeface="Times New Roman" panose="02020603050405020304" pitchFamily="18" charset="0"/>
              </a:rPr>
              <a:t>Autism research</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15</a:t>
            </a:r>
            <a:r>
              <a:rPr lang="en-GB" sz="1100" dirty="0">
                <a:latin typeface="Times New Roman" panose="02020603050405020304" pitchFamily="18" charset="0"/>
                <a:cs typeface="Times New Roman" panose="02020603050405020304" pitchFamily="18" charset="0"/>
              </a:rPr>
              <a:t>(5), pp.778-790. </a:t>
            </a:r>
            <a:r>
              <a:rPr lang="en-GB" sz="1100" u="sng" dirty="0">
                <a:latin typeface="Times New Roman" panose="02020603050405020304" pitchFamily="18" charset="0"/>
                <a:cs typeface="Times New Roman" panose="02020603050405020304" pitchFamily="18" charset="0"/>
                <a:hlinkClick r:id="rId14"/>
              </a:rPr>
              <a:t>https://onlinelibrary.wiley.com/doi/abs/10.1002/aur.2696</a:t>
            </a:r>
            <a:endParaRPr lang="en-US" sz="1100" dirty="0">
              <a:latin typeface="Times New Roman" panose="02020603050405020304" pitchFamily="18" charset="0"/>
              <a:cs typeface="Times New Roman" panose="02020603050405020304" pitchFamily="18" charset="0"/>
            </a:endParaRPr>
          </a:p>
          <a:p>
            <a:pPr>
              <a:lnSpc>
                <a:spcPct val="100000"/>
              </a:lnSpc>
              <a:spcBef>
                <a:spcPts val="0"/>
              </a:spcBef>
            </a:pPr>
            <a:endParaRPr lang="en-US" sz="1100" dirty="0">
              <a:latin typeface="Times New Roman" panose="02020603050405020304" pitchFamily="18" charset="0"/>
              <a:cs typeface="Times New Roman" panose="02020603050405020304" pitchFamily="18" charset="0"/>
            </a:endParaRPr>
          </a:p>
        </p:txBody>
      </p:sp>
      <p:cxnSp>
        <p:nvCxnSpPr>
          <p:cNvPr id="13" name="Straight Connector 12">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0712678"/>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0</TotalTime>
  <Words>2521</Words>
  <Application>Microsoft Office PowerPoint</Application>
  <PresentationFormat>Ecran lat</PresentationFormat>
  <Paragraphs>67</Paragraphs>
  <Slides>4</Slides>
  <Notes>0</Notes>
  <HiddenSlides>0</HiddenSlides>
  <MMClips>0</MMClips>
  <ScaleCrop>false</ScaleCrop>
  <HeadingPairs>
    <vt:vector size="4" baseType="variant">
      <vt:variant>
        <vt:lpstr>Temă</vt:lpstr>
      </vt:variant>
      <vt:variant>
        <vt:i4>1</vt:i4>
      </vt:variant>
      <vt:variant>
        <vt:lpstr>Titluri diapozitive</vt:lpstr>
      </vt:variant>
      <vt:variant>
        <vt:i4>4</vt:i4>
      </vt:variant>
    </vt:vector>
  </HeadingPairs>
  <TitlesOfParts>
    <vt:vector size="5" baseType="lpstr">
      <vt:lpstr>ChronicleVTI</vt:lpstr>
      <vt:lpstr> Module:BMHP6029 Psychological Classifications and Provisions Student name: Stefania – Lorena Farima ID student: 2335277   </vt:lpstr>
      <vt:lpstr>Prezentare PowerPoint</vt:lpstr>
      <vt:lpstr>Prezentare PowerPoint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Module:BMHP6029 Psychological Classifications and Provisions Student name: Stefania – Lorena Farima ID student: 2335277   </dc:title>
  <dc:creator/>
  <cp:lastModifiedBy>farimastefania@gmail.com</cp:lastModifiedBy>
  <cp:revision>2</cp:revision>
  <dcterms:created xsi:type="dcterms:W3CDTF">2026-07-16T10:58:36Z</dcterms:created>
  <dcterms:modified xsi:type="dcterms:W3CDTF">2026-07-20T14:17:14Z</dcterms:modified>
</cp:coreProperties>
</file>