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3" r:id="rId1"/>
  </p:sldMasterIdLst>
  <p:sldIdLst>
    <p:sldId id="256" r:id="rId2"/>
    <p:sldId id="257" r:id="rId3"/>
    <p:sldId id="267" r:id="rId4"/>
    <p:sldId id="258" r:id="rId5"/>
    <p:sldId id="259" r:id="rId6"/>
    <p:sldId id="263" r:id="rId7"/>
    <p:sldId id="264" r:id="rId8"/>
    <p:sldId id="266" r:id="rId9"/>
    <p:sldId id="262" r:id="rId10"/>
    <p:sldId id="265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67"/>
    <p:restoredTop sz="94692"/>
  </p:normalViewPr>
  <p:slideViewPr>
    <p:cSldViewPr snapToGrid="0" snapToObjects="1">
      <p:cViewPr varScale="1">
        <p:scale>
          <a:sx n="66" d="100"/>
          <a:sy n="66" d="100"/>
        </p:scale>
        <p:origin x="200" y="10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505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480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467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32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96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774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232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730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58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646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066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25189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617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708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264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6938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796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9939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  <p:sldLayoutId id="2147483855" r:id="rId12"/>
    <p:sldLayoutId id="2147483856" r:id="rId13"/>
    <p:sldLayoutId id="2147483857" r:id="rId14"/>
    <p:sldLayoutId id="2147483858" r:id="rId15"/>
    <p:sldLayoutId id="2147483859" r:id="rId16"/>
    <p:sldLayoutId id="214748386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2DCDD40A-5F75-91BC-FEE3-CED68EF2A7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5051" r="-1" b="13719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A4501C-FCD5-274A-B27C-EF0035391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anchor="ctr">
            <a:normAutofit/>
          </a:bodyPr>
          <a:lstStyle/>
          <a:p>
            <a:r>
              <a:rPr lang="en-US" sz="4800" u="sng"/>
              <a:t>What effect does an Alzheimer's diagnosis have on a patient's family?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CCC3A-AA92-1344-9027-F8502A1C49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363901" cy="4864780"/>
          </a:xfrm>
        </p:spPr>
        <p:txBody>
          <a:bodyPr anchor="ctr">
            <a:normAutofit/>
          </a:bodyPr>
          <a:lstStyle/>
          <a:p>
            <a:pPr algn="r"/>
            <a:r>
              <a:rPr lang="en-US" sz="2000"/>
              <a:t>Seren Jones</a:t>
            </a:r>
          </a:p>
        </p:txBody>
      </p:sp>
    </p:spTree>
    <p:extLst>
      <p:ext uri="{BB962C8B-B14F-4D97-AF65-F5344CB8AC3E}">
        <p14:creationId xmlns:p14="http://schemas.microsoft.com/office/powerpoint/2010/main" val="36986855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D1127-B314-854B-941F-557D54F21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114" y="717151"/>
            <a:ext cx="5112657" cy="1155192"/>
          </a:xfrm>
        </p:spPr>
        <p:txBody>
          <a:bodyPr/>
          <a:lstStyle/>
          <a:p>
            <a:r>
              <a:rPr lang="en-US" u="sng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C0B815-2402-B84E-AAD8-F64C662D6F81}"/>
              </a:ext>
            </a:extLst>
          </p:cNvPr>
          <p:cNvSpPr txBox="1"/>
          <p:nvPr/>
        </p:nvSpPr>
        <p:spPr>
          <a:xfrm>
            <a:off x="243114" y="2148312"/>
            <a:ext cx="79647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- Why I chose this topic</a:t>
            </a:r>
          </a:p>
          <a:p>
            <a:endParaRPr lang="en-US" sz="3600" dirty="0"/>
          </a:p>
          <a:p>
            <a:r>
              <a:rPr lang="en-US" sz="3600" dirty="0"/>
              <a:t>- Why is it important?</a:t>
            </a:r>
          </a:p>
          <a:p>
            <a:endParaRPr lang="en-US" sz="3600" dirty="0"/>
          </a:p>
          <a:p>
            <a:r>
              <a:rPr lang="en-US" sz="3600" dirty="0"/>
              <a:t>- How did I find the literature review?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0700E2-72E1-8347-8C9C-08BD192C6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6098" y="896257"/>
            <a:ext cx="6672788" cy="28623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CF3C9E-6322-F247-8D5F-5B5D2BCD5610}"/>
              </a:ext>
            </a:extLst>
          </p:cNvPr>
          <p:cNvSpPr txBox="1"/>
          <p:nvPr/>
        </p:nvSpPr>
        <p:spPr>
          <a:xfrm>
            <a:off x="6792686" y="3579473"/>
            <a:ext cx="3897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(The Jackson Laboratory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04778A-D1D0-D641-B1D2-EA2ABFF473CE}"/>
              </a:ext>
            </a:extLst>
          </p:cNvPr>
          <p:cNvSpPr txBox="1"/>
          <p:nvPr/>
        </p:nvSpPr>
        <p:spPr>
          <a:xfrm>
            <a:off x="272142" y="5893357"/>
            <a:ext cx="8469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(World Health Organization (2022)</a:t>
            </a:r>
          </a:p>
        </p:txBody>
      </p:sp>
    </p:spTree>
    <p:extLst>
      <p:ext uri="{BB962C8B-B14F-4D97-AF65-F5344CB8AC3E}">
        <p14:creationId xmlns:p14="http://schemas.microsoft.com/office/powerpoint/2010/main" val="386595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28F30-9835-A748-B23D-1795BE8C4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61773"/>
            <a:ext cx="5247640" cy="748792"/>
          </a:xfrm>
        </p:spPr>
        <p:txBody>
          <a:bodyPr>
            <a:normAutofit fontScale="90000"/>
          </a:bodyPr>
          <a:lstStyle/>
          <a:p>
            <a:r>
              <a:rPr lang="en-US" sz="4800" u="sng" dirty="0"/>
              <a:t>Choosing A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CBDB8-8986-A040-BF83-1C65DFDCE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" y="1210565"/>
            <a:ext cx="12049760" cy="5185661"/>
          </a:xfrm>
        </p:spPr>
        <p:txBody>
          <a:bodyPr>
            <a:normAutofit fontScale="77500" lnSpcReduction="20000"/>
          </a:bodyPr>
          <a:lstStyle/>
          <a:p>
            <a:endParaRPr lang="en-US" dirty="0"/>
          </a:p>
          <a:p>
            <a:pPr marL="342900" indent="-342900">
              <a:buFontTx/>
              <a:buChar char="-"/>
            </a:pPr>
            <a:r>
              <a:rPr lang="en-US" sz="3300" dirty="0"/>
              <a:t>Choosing a title was important </a:t>
            </a:r>
          </a:p>
          <a:p>
            <a:pPr marL="342900" indent="-342900">
              <a:buFontTx/>
              <a:buChar char="-"/>
            </a:pPr>
            <a:endParaRPr lang="en-US" sz="3300" dirty="0"/>
          </a:p>
          <a:p>
            <a:pPr marL="342900" indent="-342900">
              <a:buFontTx/>
              <a:buChar char="-"/>
            </a:pPr>
            <a:r>
              <a:rPr lang="en-US" sz="3300" dirty="0"/>
              <a:t>Wanted to choose something surrounding dementia as it interests me</a:t>
            </a:r>
          </a:p>
          <a:p>
            <a:pPr marL="342900" indent="-342900">
              <a:buFontTx/>
              <a:buChar char="-"/>
            </a:pPr>
            <a:endParaRPr lang="en-US" sz="3300" dirty="0"/>
          </a:p>
          <a:p>
            <a:pPr marL="342900" indent="-342900">
              <a:buFontTx/>
              <a:buChar char="-"/>
            </a:pPr>
            <a:r>
              <a:rPr lang="en-US" sz="3300" dirty="0"/>
              <a:t>Researched different types of dementia</a:t>
            </a:r>
          </a:p>
          <a:p>
            <a:pPr marL="342900" indent="-342900">
              <a:buFontTx/>
              <a:buChar char="-"/>
            </a:pPr>
            <a:endParaRPr lang="en-US" sz="3300" dirty="0"/>
          </a:p>
          <a:p>
            <a:pPr marL="342900" indent="-342900">
              <a:buFontTx/>
              <a:buChar char="-"/>
            </a:pPr>
            <a:r>
              <a:rPr lang="en-US" sz="3300" dirty="0"/>
              <a:t>Did preliminary research to find out what was important </a:t>
            </a:r>
          </a:p>
          <a:p>
            <a:pPr marL="342900" indent="-342900">
              <a:buFontTx/>
              <a:buChar char="-"/>
            </a:pPr>
            <a:endParaRPr lang="en-US" sz="3300" dirty="0"/>
          </a:p>
          <a:p>
            <a:pPr marL="342900" indent="-342900">
              <a:buFontTx/>
              <a:buChar char="-"/>
            </a:pPr>
            <a:r>
              <a:rPr lang="en-US" sz="3300" dirty="0"/>
              <a:t>Narrowed it down to my research title</a:t>
            </a:r>
          </a:p>
        </p:txBody>
      </p:sp>
    </p:spTree>
    <p:extLst>
      <p:ext uri="{BB962C8B-B14F-4D97-AF65-F5344CB8AC3E}">
        <p14:creationId xmlns:p14="http://schemas.microsoft.com/office/powerpoint/2010/main" val="3538172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53E1B-524A-7F4F-B7AA-59CD6D06F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71" y="596756"/>
            <a:ext cx="6418943" cy="763306"/>
          </a:xfrm>
        </p:spPr>
        <p:txBody>
          <a:bodyPr>
            <a:normAutofit fontScale="90000"/>
          </a:bodyPr>
          <a:lstStyle/>
          <a:p>
            <a:r>
              <a:rPr lang="en-US" sz="5400" u="sng" dirty="0"/>
              <a:t>What I did and How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5FEDBB-25BC-9844-944E-EB6BA5E75617}"/>
              </a:ext>
            </a:extLst>
          </p:cNvPr>
          <p:cNvSpPr txBox="1"/>
          <p:nvPr/>
        </p:nvSpPr>
        <p:spPr>
          <a:xfrm>
            <a:off x="199571" y="1952454"/>
            <a:ext cx="10403115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- Broke it down into sections</a:t>
            </a:r>
          </a:p>
          <a:p>
            <a:endParaRPr lang="en-US" sz="2800" dirty="0"/>
          </a:p>
          <a:p>
            <a:r>
              <a:rPr lang="en-US" sz="2800" dirty="0"/>
              <a:t>- Did some basic research</a:t>
            </a:r>
          </a:p>
          <a:p>
            <a:endParaRPr lang="en-US" sz="2800" dirty="0"/>
          </a:p>
          <a:p>
            <a:r>
              <a:rPr lang="en-US" sz="2800" dirty="0"/>
              <a:t>- Introduced my topic</a:t>
            </a:r>
          </a:p>
          <a:p>
            <a:endParaRPr lang="en-US" sz="2800" dirty="0"/>
          </a:p>
          <a:p>
            <a:r>
              <a:rPr lang="en-US" sz="2800" dirty="0"/>
              <a:t>- Did research to find journal articles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6C8B92-774D-B142-AC94-5B29C5B205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" t="-2" r="-2209" b="6442"/>
          <a:stretch/>
        </p:blipFill>
        <p:spPr>
          <a:xfrm>
            <a:off x="7086600" y="978409"/>
            <a:ext cx="3725072" cy="36625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08DB31-BEC4-EC4E-B212-D0160CF7D017}"/>
              </a:ext>
            </a:extLst>
          </p:cNvPr>
          <p:cNvSpPr txBox="1"/>
          <p:nvPr/>
        </p:nvSpPr>
        <p:spPr>
          <a:xfrm>
            <a:off x="7849679" y="4640950"/>
            <a:ext cx="2198914" cy="370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VectorStock</a:t>
            </a:r>
            <a:r>
              <a:rPr lang="en-US" dirty="0"/>
              <a:t> 2023)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1909AA-8EB5-3246-9E6E-13078B612450}"/>
              </a:ext>
            </a:extLst>
          </p:cNvPr>
          <p:cNvSpPr txBox="1"/>
          <p:nvPr/>
        </p:nvSpPr>
        <p:spPr>
          <a:xfrm>
            <a:off x="199571" y="6404374"/>
            <a:ext cx="5479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(UGA Today 2014)  (</a:t>
            </a:r>
            <a:r>
              <a:rPr lang="en-US" dirty="0" err="1"/>
              <a:t>Bajwa</a:t>
            </a:r>
            <a:r>
              <a:rPr lang="en-US" dirty="0"/>
              <a:t>, </a:t>
            </a:r>
            <a:r>
              <a:rPr lang="en-US" dirty="0" err="1"/>
              <a:t>Konig</a:t>
            </a:r>
            <a:r>
              <a:rPr lang="en-US" dirty="0"/>
              <a:t> &amp; Kunze 2020)</a:t>
            </a:r>
          </a:p>
        </p:txBody>
      </p:sp>
    </p:spTree>
    <p:extLst>
      <p:ext uri="{BB962C8B-B14F-4D97-AF65-F5344CB8AC3E}">
        <p14:creationId xmlns:p14="http://schemas.microsoft.com/office/powerpoint/2010/main" val="271693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AB398-0B98-AF47-8A9D-379E8EC2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70" y="586522"/>
            <a:ext cx="5693229" cy="1111649"/>
          </a:xfrm>
        </p:spPr>
        <p:txBody>
          <a:bodyPr>
            <a:normAutofit fontScale="90000"/>
          </a:bodyPr>
          <a:lstStyle/>
          <a:p>
            <a:r>
              <a:rPr lang="en-US" sz="4800" u="sng" dirty="0"/>
              <a:t>What I did and How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D4316-34DA-C04A-BCE8-C7CC23610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1" y="1959429"/>
            <a:ext cx="10506991" cy="2572721"/>
          </a:xfrm>
        </p:spPr>
        <p:txBody>
          <a:bodyPr>
            <a:normAutofit fontScale="25000" lnSpcReduction="20000"/>
          </a:bodyPr>
          <a:lstStyle/>
          <a:p>
            <a:r>
              <a:rPr lang="en-US" sz="11200" dirty="0"/>
              <a:t>- Analyzed the articles (CRAAP)</a:t>
            </a:r>
          </a:p>
          <a:p>
            <a:endParaRPr lang="en-US" sz="11200" dirty="0"/>
          </a:p>
          <a:p>
            <a:pPr marL="285750" indent="-285750">
              <a:buFontTx/>
              <a:buChar char="-"/>
            </a:pPr>
            <a:r>
              <a:rPr lang="en-US" sz="11200" dirty="0"/>
              <a:t>Evaluated the findings within the articles</a:t>
            </a:r>
          </a:p>
          <a:p>
            <a:pPr marL="285750" indent="-285750">
              <a:buFontTx/>
              <a:buChar char="-"/>
            </a:pPr>
            <a:endParaRPr lang="en-US" sz="11200" dirty="0"/>
          </a:p>
          <a:p>
            <a:pPr marL="285750" indent="-285750">
              <a:buFontTx/>
              <a:buChar char="-"/>
            </a:pPr>
            <a:r>
              <a:rPr lang="en-US" sz="11200" dirty="0"/>
              <a:t>Made recommendation's </a:t>
            </a:r>
          </a:p>
          <a:p>
            <a:pPr marL="285750" indent="-285750">
              <a:buFontTx/>
              <a:buChar char="-"/>
            </a:pPr>
            <a:endParaRPr lang="en-US" sz="11200" dirty="0"/>
          </a:p>
          <a:p>
            <a:pPr marL="285750" indent="-285750">
              <a:buFontTx/>
              <a:buChar char="-"/>
            </a:pPr>
            <a:r>
              <a:rPr lang="en-US" sz="11200" dirty="0"/>
              <a:t>Concluded the review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18C9EB-8DFC-634B-AB0B-197A2F0778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" t="-2" r="-2209" b="6442"/>
          <a:stretch/>
        </p:blipFill>
        <p:spPr>
          <a:xfrm>
            <a:off x="7086600" y="978409"/>
            <a:ext cx="3725072" cy="36625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6D4025-B086-EC4B-A151-1C02333BD0E4}"/>
              </a:ext>
            </a:extLst>
          </p:cNvPr>
          <p:cNvSpPr txBox="1"/>
          <p:nvPr/>
        </p:nvSpPr>
        <p:spPr>
          <a:xfrm>
            <a:off x="7849679" y="4640950"/>
            <a:ext cx="2198914" cy="370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VectorStock</a:t>
            </a:r>
            <a:r>
              <a:rPr lang="en-US" dirty="0"/>
              <a:t>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CFA956-EBBA-A64D-8EBA-27954106CF78}"/>
              </a:ext>
            </a:extLst>
          </p:cNvPr>
          <p:cNvSpPr txBox="1"/>
          <p:nvPr/>
        </p:nvSpPr>
        <p:spPr>
          <a:xfrm>
            <a:off x="442433" y="6370756"/>
            <a:ext cx="3944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(Kalidas 2021) (USC Libraries 2023)</a:t>
            </a:r>
          </a:p>
        </p:txBody>
      </p:sp>
    </p:spTree>
    <p:extLst>
      <p:ext uri="{BB962C8B-B14F-4D97-AF65-F5344CB8AC3E}">
        <p14:creationId xmlns:p14="http://schemas.microsoft.com/office/powerpoint/2010/main" val="3007554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7AC11-66EB-F941-9B8B-5E2A3B52F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00" y="588608"/>
            <a:ext cx="3309280" cy="1118963"/>
          </a:xfrm>
        </p:spPr>
        <p:txBody>
          <a:bodyPr>
            <a:normAutofit/>
          </a:bodyPr>
          <a:lstStyle/>
          <a:p>
            <a:r>
              <a:rPr lang="en-US" u="sng" dirty="0"/>
              <a:t>The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782F3-E57E-B743-98E6-640F409E8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0056"/>
            <a:ext cx="5700386" cy="41319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abstract is a way of beginning the literature review to grab the reader’s attention.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I kept this section till the end as I knew what was included in the review therefore, I could condense it into the abstract.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I followed a structure like this which breaks down how to complete an abstract.</a:t>
            </a:r>
          </a:p>
        </p:txBody>
      </p:sp>
      <p:pic>
        <p:nvPicPr>
          <p:cNvPr id="4" name="Picture 3" descr="Diagram, text&#10;&#10;Description automatically generated">
            <a:extLst>
              <a:ext uri="{FF2B5EF4-FFF2-40B4-BE49-F238E27FC236}">
                <a16:creationId xmlns:a16="http://schemas.microsoft.com/office/drawing/2014/main" id="{BF5A8854-5462-3348-A4FC-063F496802A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700386" y="958968"/>
            <a:ext cx="5929285" cy="33352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3690DE-4152-FE4A-984D-8113EAD0085E}"/>
              </a:ext>
            </a:extLst>
          </p:cNvPr>
          <p:cNvSpPr txBox="1"/>
          <p:nvPr/>
        </p:nvSpPr>
        <p:spPr>
          <a:xfrm>
            <a:off x="6945086" y="4590127"/>
            <a:ext cx="3439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(The Writing Center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89E5C5-DF7C-8241-A542-7FFE344386C3}"/>
              </a:ext>
            </a:extLst>
          </p:cNvPr>
          <p:cNvSpPr txBox="1"/>
          <p:nvPr/>
        </p:nvSpPr>
        <p:spPr>
          <a:xfrm>
            <a:off x="174171" y="6384531"/>
            <a:ext cx="500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Alspach</a:t>
            </a:r>
            <a:r>
              <a:rPr lang="en-US" dirty="0"/>
              <a:t> 2017)</a:t>
            </a:r>
          </a:p>
        </p:txBody>
      </p:sp>
    </p:spTree>
    <p:extLst>
      <p:ext uri="{BB962C8B-B14F-4D97-AF65-F5344CB8AC3E}">
        <p14:creationId xmlns:p14="http://schemas.microsoft.com/office/powerpoint/2010/main" val="2545081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9DDEA-BFCB-B147-89FD-64460774C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2327"/>
            <a:ext cx="5613400" cy="872163"/>
          </a:xfrm>
        </p:spPr>
        <p:txBody>
          <a:bodyPr>
            <a:normAutofit/>
          </a:bodyPr>
          <a:lstStyle/>
          <a:p>
            <a:r>
              <a:rPr lang="en-US" u="sng" dirty="0"/>
              <a:t>What I Found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10AC7-B49B-664C-BB71-F29196F79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2" y="1567543"/>
            <a:ext cx="10815420" cy="4748129"/>
          </a:xfrm>
        </p:spPr>
        <p:txBody>
          <a:bodyPr>
            <a:normAutofit fontScale="55000" lnSpcReduction="20000"/>
          </a:bodyPr>
          <a:lstStyle/>
          <a:p>
            <a:pPr marL="342900" indent="-342900">
              <a:buFontTx/>
              <a:buChar char="-"/>
            </a:pPr>
            <a:r>
              <a:rPr lang="en-US" sz="3600" dirty="0"/>
              <a:t>Most of the articles agreed with each other</a:t>
            </a:r>
          </a:p>
          <a:p>
            <a:pPr marL="342900" indent="-342900">
              <a:buFontTx/>
              <a:buChar char="-"/>
            </a:pPr>
            <a:endParaRPr lang="en-US" sz="3600" dirty="0"/>
          </a:p>
          <a:p>
            <a:pPr marL="342900" indent="-342900">
              <a:buFontTx/>
              <a:buChar char="-"/>
            </a:pPr>
            <a:r>
              <a:rPr lang="en-US" sz="3600" dirty="0"/>
              <a:t>There were not many anomalies (only G and B)</a:t>
            </a:r>
          </a:p>
          <a:p>
            <a:pPr marL="342900" indent="-342900">
              <a:buFontTx/>
              <a:buChar char="-"/>
            </a:pPr>
            <a:endParaRPr lang="en-US" sz="3600" dirty="0"/>
          </a:p>
          <a:p>
            <a:pPr marL="342900" indent="-342900">
              <a:buFontTx/>
              <a:buChar char="-"/>
            </a:pPr>
            <a:r>
              <a:rPr lang="en-US" sz="3600" dirty="0"/>
              <a:t>Family caregivers are often paying out-of-pocket</a:t>
            </a:r>
          </a:p>
          <a:p>
            <a:pPr marL="342900" indent="-342900">
              <a:buFontTx/>
              <a:buChar char="-"/>
            </a:pPr>
            <a:endParaRPr lang="en-US" sz="3600" dirty="0"/>
          </a:p>
          <a:p>
            <a:pPr marL="342900" indent="-342900">
              <a:buFontTx/>
              <a:buChar char="-"/>
            </a:pPr>
            <a:r>
              <a:rPr lang="en-US" sz="3600" dirty="0"/>
              <a:t>The stress of being a family caregiver can make people physically unwell</a:t>
            </a:r>
          </a:p>
          <a:p>
            <a:pPr marL="342900" indent="-342900">
              <a:buFontTx/>
              <a:buChar char="-"/>
            </a:pPr>
            <a:endParaRPr lang="en-US" sz="3600" dirty="0"/>
          </a:p>
          <a:p>
            <a:pPr marL="342900" indent="-342900">
              <a:buFontTx/>
              <a:buChar char="-"/>
            </a:pPr>
            <a:r>
              <a:rPr lang="en-US" sz="3600" dirty="0"/>
              <a:t>Mental health rates are very high for family caregivers</a:t>
            </a:r>
          </a:p>
          <a:p>
            <a:pPr marL="342900" indent="-342900">
              <a:buFontTx/>
              <a:buChar char="-"/>
            </a:pPr>
            <a:endParaRPr lang="en-US" sz="3600" dirty="0"/>
          </a:p>
          <a:p>
            <a:pPr marL="342900" indent="-342900">
              <a:buFontTx/>
              <a:buChar char="-"/>
            </a:pPr>
            <a:r>
              <a:rPr lang="en-US" sz="3600" dirty="0"/>
              <a:t>There is support available but there needs to be more.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endParaRPr lang="en-US" dirty="0"/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B92A21-983D-3148-B8CB-DEBDEAA76B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531"/>
          <a:stretch/>
        </p:blipFill>
        <p:spPr>
          <a:xfrm>
            <a:off x="7355081" y="542327"/>
            <a:ext cx="3443547" cy="34200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7DE7ED-097A-7541-8DEE-48108A1E5329}"/>
              </a:ext>
            </a:extLst>
          </p:cNvPr>
          <p:cNvSpPr txBox="1"/>
          <p:nvPr/>
        </p:nvSpPr>
        <p:spPr>
          <a:xfrm>
            <a:off x="9898531" y="3124853"/>
            <a:ext cx="2198914" cy="370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VectorStock</a:t>
            </a:r>
            <a:r>
              <a:rPr lang="en-US" dirty="0"/>
              <a:t> 2023)</a:t>
            </a:r>
          </a:p>
        </p:txBody>
      </p:sp>
    </p:spTree>
    <p:extLst>
      <p:ext uri="{BB962C8B-B14F-4D97-AF65-F5344CB8AC3E}">
        <p14:creationId xmlns:p14="http://schemas.microsoft.com/office/powerpoint/2010/main" val="3656833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E513-E4D1-5948-9513-1D73A8043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65913"/>
            <a:ext cx="6578600" cy="824992"/>
          </a:xfrm>
        </p:spPr>
        <p:txBody>
          <a:bodyPr>
            <a:normAutofit/>
          </a:bodyPr>
          <a:lstStyle/>
          <a:p>
            <a:r>
              <a:rPr lang="en-US" u="sng" dirty="0"/>
              <a:t>Overall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BB328-B260-D74F-A48E-64439297C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90905"/>
            <a:ext cx="11938000" cy="4901182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Tx/>
              <a:buChar char="-"/>
            </a:pPr>
            <a:r>
              <a:rPr lang="en-US" dirty="0"/>
              <a:t>The literature review was a good challenge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r>
              <a:rPr lang="en-US" dirty="0"/>
              <a:t>It helped to gain understanding and knowledge for the dissertation next year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r>
              <a:rPr lang="en-US" dirty="0"/>
              <a:t>It helped to learn more about this topic and to give insight to the reader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r>
              <a:rPr lang="en-US" dirty="0"/>
              <a:t>It was the longest piece of work I have ever completed and took me weeks to get through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r>
              <a:rPr lang="en-US" dirty="0"/>
              <a:t>I learnt how to plan, condense work and use appendices for tables.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r>
              <a:rPr lang="en-US" dirty="0"/>
              <a:t>Being able to choose a topic title allowed me to use the work experience I have completed in a dementia ward </a:t>
            </a:r>
          </a:p>
        </p:txBody>
      </p:sp>
    </p:spTree>
    <p:extLst>
      <p:ext uri="{BB962C8B-B14F-4D97-AF65-F5344CB8AC3E}">
        <p14:creationId xmlns:p14="http://schemas.microsoft.com/office/powerpoint/2010/main" val="64452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B4ED5-9389-3D46-B961-623F6630C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4696"/>
            <a:ext cx="4372429" cy="632678"/>
          </a:xfrm>
        </p:spPr>
        <p:txBody>
          <a:bodyPr>
            <a:normAutofit/>
          </a:bodyPr>
          <a:lstStyle/>
          <a:p>
            <a:r>
              <a:rPr lang="en-US" sz="2800" u="sng" dirty="0"/>
              <a:t>References</a:t>
            </a:r>
            <a:endParaRPr lang="en-US" sz="36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A7241D-FAF3-9A42-BA46-7CC10B39231D}"/>
              </a:ext>
            </a:extLst>
          </p:cNvPr>
          <p:cNvSpPr txBox="1"/>
          <p:nvPr/>
        </p:nvSpPr>
        <p:spPr>
          <a:xfrm>
            <a:off x="0" y="617982"/>
            <a:ext cx="1201782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(IMAGE)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FreePik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Simple cartoon keyboard icon.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www.freepik.com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/premium-vector/simple-cartoon-keyboard-icon_21792146.htm (Accessed 6th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(IMAGE) The Jackson Laboratory (2020)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Multiple paths lead to the same destination in Alzheimer’s disease.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www.jax.org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/news-and-insights/2020/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june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/multiple-paths-lead-to-the-same-destination-in-alzheimers-disease (Accessed 5th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(IMAGE) The Writing Center (2023)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Writing an Abstract for Your Research Paper.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writing.wisc.edu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/handbook/assignments/writing-an-abstract-for-your-research-paper/ (Accessed 5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(IMAGE)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VectorStock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Document paper magnifying glass search vector image.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www.vectorstock.com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/royalty-free-vector/document-paper-magnifying-glass-search-vector-24217806 (Accessed 6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IMAGE)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VectorStock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Piece of paper and pencil design note concept vector image.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www.vectorstock.com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/royalty-free-vector/piece-of-paper-and-pencil-design-note-concept-vector-9731293 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6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Alspach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 J. (2017) ‘Writing for Publication 101: Why the Abstract Is So Important,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 Care Nurse,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37(4), pp. 12-15.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400" i="1" dirty="0"/>
          </a:p>
        </p:txBody>
      </p:sp>
    </p:spTree>
    <p:extLst>
      <p:ext uri="{BB962C8B-B14F-4D97-AF65-F5344CB8AC3E}">
        <p14:creationId xmlns:p14="http://schemas.microsoft.com/office/powerpoint/2010/main" val="32663444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2074E-CEEE-FA43-923D-6BB8A759A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105400" cy="697992"/>
          </a:xfrm>
        </p:spPr>
        <p:txBody>
          <a:bodyPr>
            <a:normAutofit/>
          </a:bodyPr>
          <a:lstStyle/>
          <a:p>
            <a:r>
              <a:rPr lang="en-US" sz="3200" u="sng" dirty="0"/>
              <a:t>References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08789-BA74-D04E-BCF8-15AFBA32D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97992"/>
            <a:ext cx="12192000" cy="5652008"/>
          </a:xfrm>
        </p:spPr>
        <p:txBody>
          <a:bodyPr>
            <a:normAutofit fontScale="85000" lnSpcReduction="10000"/>
          </a:bodyPr>
          <a:lstStyle/>
          <a:p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Bajwa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 U N,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Konig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 C &amp; Kunze T. (2020) ‘Evidence-based understanding of introductions of research articles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Scientometrics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124, pp. 195-217.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 Pro (2016)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Family caregivers pay hefty price to care for loved ones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www.benefitspro.com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/2016/11/14/family-caregivers-pay-hefty-price-to-care-for-love/ (Accessed 10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Gallagher S &amp; Wetherell A M. (2020) ‘Risk of depression in family caregivers: unintended consequences of COVID-19’,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BJPsuch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Open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6(6), pp. 1-2.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Kalidas E J A. (2021) ‘The Effectiveness of CRAAP Test in Evaluating Credibility of Sources’,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TESOL &amp; Education, 10, pp. Abstract.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Thudumu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S, Branch P,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 &amp; Singh J J. (2020) ‘A comprehensive survey of anomaly detection techniques for high dimensional big data’,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Big Data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7(42), pp. 1-2.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UGA Today (2014)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Break large tasks down into more manageable pieces.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news.uga.edu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/break-large-tasks-down-into-smaller-more-manageable-pieces/#:~:text=This%20will%20help%20you%20avoid,more%20manageable%20and%20less%20intimidating. (Accessed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2023)</a:t>
            </a:r>
          </a:p>
        </p:txBody>
      </p:sp>
    </p:spTree>
    <p:extLst>
      <p:ext uri="{BB962C8B-B14F-4D97-AF65-F5344CB8AC3E}">
        <p14:creationId xmlns:p14="http://schemas.microsoft.com/office/powerpoint/2010/main" val="1981109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DF73E-7464-3044-9AFF-2F9300997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971800" cy="464312"/>
          </a:xfrm>
        </p:spPr>
        <p:txBody>
          <a:bodyPr>
            <a:normAutofit fontScale="90000"/>
          </a:bodyPr>
          <a:lstStyle/>
          <a:p>
            <a:r>
              <a:rPr lang="en-US" sz="3600" u="sng" dirty="0"/>
              <a:t>References 3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6F9D4-9296-F64B-8BAD-806EF737F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854964"/>
            <a:ext cx="11790680" cy="5148071"/>
          </a:xfrm>
        </p:spPr>
        <p:txBody>
          <a:bodyPr/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Reading (2023)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CRIPPET Study Support: Structuring your work and paragraphing.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libguides.reading.ac.uk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cippet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/writing-structure#:~:text=Structure%20is%20important%20in%20academic,and%20can%20strengthen%20your%20arguments. (Accessed 10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USC Libraries (2023)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Guides.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libguides.usc.edu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writingguide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/conclusion (Accessed 9th January 2023)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Dementia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www.who.int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/news-room/fact-sheets/detail/dementia (Accessed 6th January 2023)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1578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{DA1E9F8E-60C1-1142-8112-0C1DC80078D8}tf10001122</Template>
  <TotalTime>2349</TotalTime>
  <Words>981</Words>
  <Application>Microsoft Macintosh PowerPoint</Application>
  <PresentationFormat>Widescreen</PresentationFormat>
  <Paragraphs>106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Tw Cen MT</vt:lpstr>
      <vt:lpstr>Circuit</vt:lpstr>
      <vt:lpstr>What effect does an Alzheimer's diagnosis have on a patient's family?</vt:lpstr>
      <vt:lpstr>Introduction</vt:lpstr>
      <vt:lpstr>Choosing A Title</vt:lpstr>
      <vt:lpstr>What I did and How</vt:lpstr>
      <vt:lpstr>What I did and How</vt:lpstr>
      <vt:lpstr>The Abstract</vt:lpstr>
      <vt:lpstr>What I Found </vt:lpstr>
      <vt:lpstr>Overall Thoughts</vt:lpstr>
      <vt:lpstr>References</vt:lpstr>
      <vt:lpstr>References 2</vt:lpstr>
      <vt:lpstr>References 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effect does an Alzheimer's diagnosis have on a patient's family?</dc:title>
  <dc:creator>Seren Jones (2103311)</dc:creator>
  <cp:lastModifiedBy>Seren Jones (2103311)</cp:lastModifiedBy>
  <cp:revision>9</cp:revision>
  <dcterms:created xsi:type="dcterms:W3CDTF">2023-01-05T12:16:17Z</dcterms:created>
  <dcterms:modified xsi:type="dcterms:W3CDTF">2023-01-15T17:14:48Z</dcterms:modified>
</cp:coreProperties>
</file>