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notesMasterIdLst>
    <p:notesMasterId r:id="rId18"/>
  </p:notesMasterIdLst>
  <p:handoutMasterIdLst>
    <p:handoutMasterId r:id="rId19"/>
  </p:handoutMasterIdLst>
  <p:sldIdLst>
    <p:sldId id="415" r:id="rId2"/>
    <p:sldId id="417" r:id="rId3"/>
    <p:sldId id="423" r:id="rId4"/>
    <p:sldId id="424" r:id="rId5"/>
    <p:sldId id="425" r:id="rId6"/>
    <p:sldId id="426" r:id="rId7"/>
    <p:sldId id="427" r:id="rId8"/>
    <p:sldId id="430" r:id="rId9"/>
    <p:sldId id="429" r:id="rId10"/>
    <p:sldId id="428" r:id="rId11"/>
    <p:sldId id="431" r:id="rId12"/>
    <p:sldId id="420" r:id="rId13"/>
    <p:sldId id="421" r:id="rId14"/>
    <p:sldId id="433" r:id="rId15"/>
    <p:sldId id="432" r:id="rId16"/>
    <p:sldId id="414" r:id="rId17"/>
  </p:sldIdLst>
  <p:sldSz cx="9144000" cy="5143500" type="screen16x9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6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809"/>
    <a:srgbClr val="000104"/>
    <a:srgbClr val="1D757B"/>
    <a:srgbClr val="87CBD3"/>
    <a:srgbClr val="00747B"/>
    <a:srgbClr val="A5A9AC"/>
    <a:srgbClr val="00626F"/>
    <a:srgbClr val="C8EF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4" autoAdjust="0"/>
    <p:restoredTop sz="94598" autoAdjust="0"/>
  </p:normalViewPr>
  <p:slideViewPr>
    <p:cSldViewPr snapToGrid="0" snapToObjects="1">
      <p:cViewPr varScale="1">
        <p:scale>
          <a:sx n="144" d="100"/>
          <a:sy n="144" d="100"/>
        </p:scale>
        <p:origin x="516" y="120"/>
      </p:cViewPr>
      <p:guideLst>
        <p:guide orient="horz" pos="2096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0A5F897-578C-4769-95CA-8B69F0568853}"/>
    <pc:docChg chg="delSld">
      <pc:chgData name="David Holley" userId="45123e1e-ac21-4ee3-b53e-8d97b4b34e1e" providerId="ADAL" clId="{E0A5F897-578C-4769-95CA-8B69F0568853}" dt="2023-02-03T09:34:29.651" v="5" actId="47"/>
      <pc:docMkLst>
        <pc:docMk/>
      </pc:docMkLst>
      <pc:sldChg chg="del">
        <pc:chgData name="David Holley" userId="45123e1e-ac21-4ee3-b53e-8d97b4b34e1e" providerId="ADAL" clId="{E0A5F897-578C-4769-95CA-8B69F0568853}" dt="2023-02-03T09:34:25.913" v="1" actId="47"/>
        <pc:sldMkLst>
          <pc:docMk/>
          <pc:sldMk cId="1409327635" sldId="370"/>
        </pc:sldMkLst>
      </pc:sldChg>
      <pc:sldChg chg="del">
        <pc:chgData name="David Holley" userId="45123e1e-ac21-4ee3-b53e-8d97b4b34e1e" providerId="ADAL" clId="{E0A5F897-578C-4769-95CA-8B69F0568853}" dt="2023-02-03T09:34:29.651" v="5" actId="47"/>
        <pc:sldMkLst>
          <pc:docMk/>
          <pc:sldMk cId="257110087" sldId="405"/>
        </pc:sldMkLst>
      </pc:sldChg>
      <pc:sldChg chg="del">
        <pc:chgData name="David Holley" userId="45123e1e-ac21-4ee3-b53e-8d97b4b34e1e" providerId="ADAL" clId="{E0A5F897-578C-4769-95CA-8B69F0568853}" dt="2023-02-03T09:34:28.718" v="4" actId="47"/>
        <pc:sldMkLst>
          <pc:docMk/>
          <pc:sldMk cId="2671060699" sldId="406"/>
        </pc:sldMkLst>
      </pc:sldChg>
      <pc:sldChg chg="del">
        <pc:chgData name="David Holley" userId="45123e1e-ac21-4ee3-b53e-8d97b4b34e1e" providerId="ADAL" clId="{E0A5F897-578C-4769-95CA-8B69F0568853}" dt="2023-02-03T09:34:24.849" v="0" actId="47"/>
        <pc:sldMkLst>
          <pc:docMk/>
          <pc:sldMk cId="0" sldId="411"/>
        </pc:sldMkLst>
      </pc:sldChg>
      <pc:sldChg chg="del">
        <pc:chgData name="David Holley" userId="45123e1e-ac21-4ee3-b53e-8d97b4b34e1e" providerId="ADAL" clId="{E0A5F897-578C-4769-95CA-8B69F0568853}" dt="2023-02-03T09:34:26.698" v="2" actId="47"/>
        <pc:sldMkLst>
          <pc:docMk/>
          <pc:sldMk cId="3709782327" sldId="412"/>
        </pc:sldMkLst>
      </pc:sldChg>
      <pc:sldChg chg="del">
        <pc:chgData name="David Holley" userId="45123e1e-ac21-4ee3-b53e-8d97b4b34e1e" providerId="ADAL" clId="{E0A5F897-578C-4769-95CA-8B69F0568853}" dt="2023-02-03T09:34:27.378" v="3" actId="47"/>
        <pc:sldMkLst>
          <pc:docMk/>
          <pc:sldMk cId="38235979" sldId="41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0354498-6864-4C77-9B30-A44CFBA40410}" type="datetimeFigureOut">
              <a:rPr lang="en-US"/>
              <a:pPr>
                <a:defRPr/>
              </a:pPr>
              <a:t>2/3/2023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D090551-9C17-47B7-BFD7-8BEC0100F226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171389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D140E-F05B-41BF-89AE-74C607D81628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398AB-2EBA-4822-ADBD-F85E5E7C9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408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4FD86-8660-4E6F-A6FE-1DCE5D4C158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786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9021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852" y="1369219"/>
            <a:ext cx="788629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806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4" y="1282304"/>
            <a:ext cx="7886297" cy="2139553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454" y="3442098"/>
            <a:ext cx="7886297" cy="11251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6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853" y="1369219"/>
            <a:ext cx="387278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362" y="1369219"/>
            <a:ext cx="387278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556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318" y="1260872"/>
            <a:ext cx="3868390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318" y="1878806"/>
            <a:ext cx="3868390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68" y="1260872"/>
            <a:ext cx="3887446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8" y="1878806"/>
            <a:ext cx="3887446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2464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39873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7844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342900"/>
            <a:ext cx="2949299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447" y="740569"/>
            <a:ext cx="4629168" cy="3655219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317" y="1543050"/>
            <a:ext cx="2949299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3844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342900"/>
            <a:ext cx="2949299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447" y="740569"/>
            <a:ext cx="4629168" cy="365521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317" y="1543050"/>
            <a:ext cx="2949299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0559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852" y="1369219"/>
            <a:ext cx="7886297" cy="326350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864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574" y="273844"/>
            <a:ext cx="1971575" cy="4358879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852" y="273844"/>
            <a:ext cx="5774000" cy="435887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2189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5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685800" y="1182098"/>
            <a:ext cx="6959600" cy="1863865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ts val="3400"/>
              </a:lnSpc>
              <a:defRPr sz="2800" b="1">
                <a:solidFill>
                  <a:srgbClr val="00747B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4113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with Sub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174536"/>
            <a:ext cx="6934200" cy="1006158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ts val="2200"/>
              </a:lnSpc>
              <a:buNone/>
              <a:defRPr sz="2000" b="0">
                <a:solidFill>
                  <a:srgbClr val="A5A9AC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685800" y="1009316"/>
            <a:ext cx="6934200" cy="1083898"/>
          </a:xfrm>
          <a:prstGeom prst="rect">
            <a:avLst/>
          </a:prstGeom>
        </p:spPr>
        <p:txBody>
          <a:bodyPr anchor="b"/>
          <a:lstStyle>
            <a:lvl1pPr algn="l">
              <a:lnSpc>
                <a:spcPts val="3400"/>
              </a:lnSpc>
              <a:defRPr sz="2800" b="1">
                <a:solidFill>
                  <a:srgbClr val="00747B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478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394786"/>
            <a:ext cx="7037137" cy="3196330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880"/>
              </a:lnSpc>
              <a:spcBef>
                <a:spcPts val="600"/>
              </a:spcBef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ts val="2400"/>
              </a:lnSpc>
              <a:spcBef>
                <a:spcPts val="600"/>
              </a:spcBef>
              <a:buClr>
                <a:schemeClr val="tx2"/>
              </a:buClr>
              <a:buSzPct val="70000"/>
              <a:buFont typeface="Wingdings" charset="2"/>
              <a:buChar char="§"/>
              <a:defRPr sz="2000" baseline="0"/>
            </a:lvl2pPr>
            <a:lvl3pPr>
              <a:lnSpc>
                <a:spcPts val="1920"/>
              </a:lnSpc>
              <a:spcBef>
                <a:spcPts val="600"/>
              </a:spcBef>
              <a:buClr>
                <a:srgbClr val="C8EFF1"/>
              </a:buClr>
              <a:buSzPct val="70000"/>
              <a:buFont typeface="Wingdings" charset="2"/>
              <a:buChar char="§"/>
              <a:defRPr sz="16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7629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81242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1731346"/>
            <a:ext cx="7281242" cy="3025098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  <p:sp>
        <p:nvSpPr>
          <p:cNvPr id="5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281242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8737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statement/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304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1550737"/>
            <a:ext cx="7230442" cy="2760579"/>
          </a:xfrm>
          <a:prstGeom prst="rect">
            <a:avLst/>
          </a:prstGeom>
        </p:spPr>
        <p:txBody>
          <a:bodyPr vert="horz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SzPct val="70000"/>
              <a:buFont typeface="Wingdings" charset="2"/>
              <a:buNone/>
              <a:defRPr sz="2000" b="1">
                <a:solidFill>
                  <a:srgbClr val="00747B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356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4025900" y="1412665"/>
            <a:ext cx="3506209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6795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7" y="1412664"/>
            <a:ext cx="3503877" cy="3343780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5651050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ile,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60" y="241918"/>
            <a:ext cx="716795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16795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9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4025900" y="1731347"/>
            <a:ext cx="3506209" cy="3025098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7" y="1731346"/>
            <a:ext cx="3503877" cy="3025098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801378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364159" y="1412665"/>
            <a:ext cx="7179641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7964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5494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9869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5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19869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364159" y="1731346"/>
            <a:ext cx="7198692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88968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364160" y="1412665"/>
            <a:ext cx="3513548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1139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4062002" y="1412665"/>
            <a:ext cx="3513548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98452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304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364159" y="1290053"/>
            <a:ext cx="723044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364160" y="1731345"/>
            <a:ext cx="3530600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4064000" y="1731345"/>
            <a:ext cx="3530600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114947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art Placeholder 4"/>
          <p:cNvSpPr>
            <a:spLocks noGrp="1"/>
          </p:cNvSpPr>
          <p:nvPr>
            <p:ph type="chart" sz="quarter" idx="13"/>
          </p:nvPr>
        </p:nvSpPr>
        <p:spPr>
          <a:xfrm>
            <a:off x="364159" y="1412665"/>
            <a:ext cx="7179641" cy="334377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796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1863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050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364158" y="1290053"/>
            <a:ext cx="720504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Chart Placeholder 4"/>
          <p:cNvSpPr>
            <a:spLocks noGrp="1"/>
          </p:cNvSpPr>
          <p:nvPr>
            <p:ph type="chart" sz="quarter" idx="15"/>
          </p:nvPr>
        </p:nvSpPr>
        <p:spPr>
          <a:xfrm>
            <a:off x="364159" y="1731346"/>
            <a:ext cx="7205041" cy="3025098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95907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70908" y="266699"/>
            <a:ext cx="6945892" cy="4489745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8366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hart Placeholder 4"/>
          <p:cNvSpPr>
            <a:spLocks noGrp="1"/>
          </p:cNvSpPr>
          <p:nvPr>
            <p:ph type="chart" sz="quarter" idx="13"/>
          </p:nvPr>
        </p:nvSpPr>
        <p:spPr>
          <a:xfrm>
            <a:off x="470908" y="266700"/>
            <a:ext cx="7003041" cy="4489744"/>
          </a:xfrm>
          <a:prstGeom prst="rect">
            <a:avLst/>
          </a:prstGeom>
        </p:spPr>
        <p:txBody>
          <a:bodyPr vert="horz"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95968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685800" y="1182098"/>
            <a:ext cx="6845300" cy="1863865"/>
          </a:xfrm>
          <a:prstGeom prst="rect">
            <a:avLst/>
          </a:prstGeom>
        </p:spPr>
        <p:txBody>
          <a:bodyPr anchor="ctr"/>
          <a:lstStyle>
            <a:lvl1pPr algn="l">
              <a:defRPr sz="3600" b="1">
                <a:solidFill>
                  <a:srgbClr val="A5A9AC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81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1.w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oleObject" Target="../embeddings/oleObject1.bin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74" name="Object 5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6925012"/>
              </p:ext>
            </p:extLst>
          </p:nvPr>
        </p:nvGraphicFramePr>
        <p:xfrm>
          <a:off x="8249242" y="4125993"/>
          <a:ext cx="908830" cy="10156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esigner 4.1 Drawing" r:id="rId30" imgW="984960" imgH="1353960" progId="MgxDesigner">
                  <p:embed/>
                </p:oleObj>
              </mc:Choice>
              <mc:Fallback>
                <p:oleObj name="Designer 4.1 Drawing" r:id="rId30" imgW="984960" imgH="1353960" progId="MgxDesigner">
                  <p:embed/>
                  <p:pic>
                    <p:nvPicPr>
                      <p:cNvPr id="1074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49242" y="4125993"/>
                        <a:ext cx="908830" cy="1015603"/>
                      </a:xfrm>
                      <a:prstGeom prst="rect">
                        <a:avLst/>
                      </a:prstGeom>
                      <a:noFill/>
                      <a:ln w="0" cap="rnd">
                        <a:noFill/>
                        <a:prstDash val="sysDot"/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7161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9" r:id="rId12"/>
    <p:sldLayoutId id="2147483674" r:id="rId13"/>
    <p:sldLayoutId id="2147483675" r:id="rId14"/>
    <p:sldLayoutId id="2147483676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  <p:sldLayoutId id="2147483686" r:id="rId24"/>
    <p:sldLayoutId id="2147483687" r:id="rId25"/>
    <p:sldLayoutId id="2147483688" r:id="rId26"/>
    <p:sldLayoutId id="2147483689" r:id="rId27"/>
    <p:sldLayoutId id="2147483690" r:id="rId28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7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5pPr>
      <a:lvl6pPr marL="3429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6pPr>
      <a:lvl7pPr marL="6858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7pPr>
      <a:lvl8pPr marL="10287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8pPr>
      <a:lvl9pPr marL="13716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257175" indent="-257175" algn="l" rtl="0" eaLnBrk="0" fontAlgn="base" hangingPunct="0">
        <a:lnSpc>
          <a:spcPct val="110000"/>
        </a:lnSpc>
        <a:spcBef>
          <a:spcPts val="750"/>
        </a:spcBef>
        <a:spcAft>
          <a:spcPct val="0"/>
        </a:spcAft>
        <a:buClr>
          <a:schemeClr val="tx2"/>
        </a:buClr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–"/>
        <a:defRPr sz="16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»"/>
        <a:defRPr sz="16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hyperlink" Target="mailto:Steve@LiveActionFX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2205048" y="1460380"/>
            <a:ext cx="4772705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Fireworks Safety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gray">
          <a:xfrm>
            <a:off x="3956447" y="339976"/>
            <a:ext cx="123110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Section 3</a:t>
            </a:r>
          </a:p>
        </p:txBody>
      </p:sp>
      <p:graphicFrame>
        <p:nvGraphicFramePr>
          <p:cNvPr id="18436" name="Object 4"/>
          <p:cNvGraphicFramePr>
            <a:graphicFrameLocks noChangeAspect="1"/>
          </p:cNvGraphicFramePr>
          <p:nvPr/>
        </p:nvGraphicFramePr>
        <p:xfrm>
          <a:off x="3533271" y="2184286"/>
          <a:ext cx="2077458" cy="28571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esigner 4.1 Drawing" r:id="rId2" imgW="984960" imgH="1353960" progId="MgxDesigner">
                  <p:embed/>
                </p:oleObj>
              </mc:Choice>
              <mc:Fallback>
                <p:oleObj name="Designer 4.1 Drawing" r:id="rId2" imgW="984960" imgH="1353960" progId="MgxDesigner">
                  <p:embed/>
                  <p:pic>
                    <p:nvPicPr>
                      <p:cNvPr id="1843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3271" y="2184286"/>
                        <a:ext cx="2077458" cy="2857181"/>
                      </a:xfrm>
                      <a:prstGeom prst="rect">
                        <a:avLst/>
                      </a:prstGeom>
                      <a:noFill/>
                      <a:ln w="0" cap="rnd">
                        <a:noFill/>
                        <a:prstDash val="sysDot"/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75036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329" y="2959103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Wind Speed &amp; Direction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Site Layout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Shell Calc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endParaRPr lang="en-GB" sz="2700" dirty="0">
              <a:solidFill>
                <a:srgbClr val="000000"/>
              </a:solidFill>
              <a:latin typeface="+mj-lt"/>
            </a:endParaRPr>
          </a:p>
          <a:p>
            <a:pPr marL="428625" indent="-428625">
              <a:buFont typeface="Arial" panose="020B0604020202020204" pitchFamily="34" charset="0"/>
              <a:buChar char="•"/>
            </a:pPr>
            <a:endParaRPr lang="en-GB" sz="27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19868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37C7EE70-A02E-5EBC-430A-B2E3924A5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837" y="-158389"/>
            <a:ext cx="2768600" cy="257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4389" y="574762"/>
            <a:ext cx="3866478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Wind Speed &amp; Direction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098" name="Picture 2" descr="Diverse Crowd Clipart Images – Browse 183 Stock Photos, Vectors, and Video  | Adobe Stock">
            <a:extLst>
              <a:ext uri="{FF2B5EF4-FFF2-40B4-BE49-F238E27FC236}">
                <a16:creationId xmlns:a16="http://schemas.microsoft.com/office/drawing/2014/main" id="{58D45F6F-D4E9-FF03-2AAF-D2D55ABC7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6" t="34774" r="11887" b="21855"/>
          <a:stretch/>
        </p:blipFill>
        <p:spPr bwMode="auto">
          <a:xfrm>
            <a:off x="34506" y="4518948"/>
            <a:ext cx="1450526" cy="62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2CE46C-96F9-87A2-C5FD-4C0006060B4C}"/>
              </a:ext>
            </a:extLst>
          </p:cNvPr>
          <p:cNvSpPr/>
          <p:nvPr/>
        </p:nvSpPr>
        <p:spPr bwMode="auto">
          <a:xfrm>
            <a:off x="5975137" y="4868749"/>
            <a:ext cx="59904" cy="238087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98D23B-93A6-EFB9-BB48-7363C2ED2835}"/>
              </a:ext>
            </a:extLst>
          </p:cNvPr>
          <p:cNvSpPr/>
          <p:nvPr/>
        </p:nvSpPr>
        <p:spPr bwMode="auto">
          <a:xfrm>
            <a:off x="5976376" y="4668621"/>
            <a:ext cx="51758" cy="65561"/>
          </a:xfrm>
          <a:prstGeom prst="ellipse">
            <a:avLst/>
          </a:prstGeom>
          <a:solidFill>
            <a:schemeClr val="accent5">
              <a:lumMod val="90000"/>
            </a:schemeClr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BB485096-6F6B-F863-1FED-238939040B18}"/>
              </a:ext>
            </a:extLst>
          </p:cNvPr>
          <p:cNvSpPr/>
          <p:nvPr/>
        </p:nvSpPr>
        <p:spPr bwMode="auto">
          <a:xfrm rot="10800000">
            <a:off x="5954431" y="4558198"/>
            <a:ext cx="100066" cy="310551"/>
          </a:xfrm>
          <a:prstGeom prst="trapezoid">
            <a:avLst/>
          </a:prstGeom>
          <a:solidFill>
            <a:srgbClr val="FFC000"/>
          </a:solidFill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258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111E-6 L -0.00277 -0.7206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3604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7" grpId="0" animBg="1"/>
      <p:bldP spid="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37C7EE70-A02E-5EBC-430A-B2E3924A5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041" y="-158389"/>
            <a:ext cx="2768600" cy="257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4389" y="574762"/>
            <a:ext cx="3866478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Wind Speed &amp; Direction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098" name="Picture 2" descr="Diverse Crowd Clipart Images – Browse 183 Stock Photos, Vectors, and Video  | Adobe Stock">
            <a:extLst>
              <a:ext uri="{FF2B5EF4-FFF2-40B4-BE49-F238E27FC236}">
                <a16:creationId xmlns:a16="http://schemas.microsoft.com/office/drawing/2014/main" id="{58D45F6F-D4E9-FF03-2AAF-D2D55ABC7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6" t="34774" r="11887" b="21855"/>
          <a:stretch/>
        </p:blipFill>
        <p:spPr bwMode="auto">
          <a:xfrm>
            <a:off x="34506" y="4518948"/>
            <a:ext cx="1450526" cy="62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2CE46C-96F9-87A2-C5FD-4C0006060B4C}"/>
              </a:ext>
            </a:extLst>
          </p:cNvPr>
          <p:cNvSpPr/>
          <p:nvPr/>
        </p:nvSpPr>
        <p:spPr bwMode="auto">
          <a:xfrm>
            <a:off x="5975137" y="4868749"/>
            <a:ext cx="59904" cy="238087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98D23B-93A6-EFB9-BB48-7363C2ED2835}"/>
              </a:ext>
            </a:extLst>
          </p:cNvPr>
          <p:cNvSpPr/>
          <p:nvPr/>
        </p:nvSpPr>
        <p:spPr bwMode="auto">
          <a:xfrm>
            <a:off x="5976376" y="4668621"/>
            <a:ext cx="51758" cy="65561"/>
          </a:xfrm>
          <a:prstGeom prst="ellipse">
            <a:avLst/>
          </a:prstGeom>
          <a:solidFill>
            <a:schemeClr val="accent5">
              <a:lumMod val="90000"/>
            </a:schemeClr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BB485096-6F6B-F863-1FED-238939040B18}"/>
              </a:ext>
            </a:extLst>
          </p:cNvPr>
          <p:cNvSpPr/>
          <p:nvPr/>
        </p:nvSpPr>
        <p:spPr bwMode="auto">
          <a:xfrm rot="10800000">
            <a:off x="5954431" y="4558198"/>
            <a:ext cx="100066" cy="310551"/>
          </a:xfrm>
          <a:prstGeom prst="trapezoid">
            <a:avLst/>
          </a:prstGeom>
          <a:solidFill>
            <a:srgbClr val="FFC000"/>
          </a:solidFill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rrow: Left 2">
            <a:extLst>
              <a:ext uri="{FF2B5EF4-FFF2-40B4-BE49-F238E27FC236}">
                <a16:creationId xmlns:a16="http://schemas.microsoft.com/office/drawing/2014/main" id="{6B193975-806D-0359-B479-7E81A5525CE1}"/>
              </a:ext>
            </a:extLst>
          </p:cNvPr>
          <p:cNvSpPr/>
          <p:nvPr/>
        </p:nvSpPr>
        <p:spPr bwMode="auto">
          <a:xfrm>
            <a:off x="6656142" y="1262907"/>
            <a:ext cx="1676975" cy="586596"/>
          </a:xfrm>
          <a:prstGeom prst="leftArrow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solidFill>
                    <a:schemeClr val="tx2"/>
                  </a:solidFill>
                </a:ln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Wind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E9D5719-7D3E-9AFB-5115-345A4A10E3B1}"/>
              </a:ext>
            </a:extLst>
          </p:cNvPr>
          <p:cNvCxnSpPr/>
          <p:nvPr/>
        </p:nvCxnSpPr>
        <p:spPr bwMode="auto">
          <a:xfrm flipH="1">
            <a:off x="665959" y="1953020"/>
            <a:ext cx="1321567" cy="2839816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8540B7-33BA-6C39-71D8-E4D2D9E886D6}"/>
              </a:ext>
            </a:extLst>
          </p:cNvPr>
          <p:cNvCxnSpPr/>
          <p:nvPr/>
        </p:nvCxnSpPr>
        <p:spPr bwMode="auto">
          <a:xfrm flipH="1">
            <a:off x="1304314" y="2102693"/>
            <a:ext cx="977085" cy="2879924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F0DE5EF-D300-6AA2-FE64-1565933C5111}"/>
              </a:ext>
            </a:extLst>
          </p:cNvPr>
          <p:cNvCxnSpPr/>
          <p:nvPr/>
        </p:nvCxnSpPr>
        <p:spPr bwMode="auto">
          <a:xfrm flipH="1">
            <a:off x="1987526" y="2044436"/>
            <a:ext cx="538288" cy="3014094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09AE730-CDE3-0838-831C-2586A57E6DE5}"/>
              </a:ext>
            </a:extLst>
          </p:cNvPr>
          <p:cNvCxnSpPr/>
          <p:nvPr/>
        </p:nvCxnSpPr>
        <p:spPr bwMode="auto">
          <a:xfrm flipH="1">
            <a:off x="0" y="1366424"/>
            <a:ext cx="1632117" cy="2705244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6EFC836-2F12-ACA3-CF6E-382BC7A4EE41}"/>
              </a:ext>
            </a:extLst>
          </p:cNvPr>
          <p:cNvCxnSpPr/>
          <p:nvPr/>
        </p:nvCxnSpPr>
        <p:spPr bwMode="auto">
          <a:xfrm flipH="1">
            <a:off x="2405045" y="2198011"/>
            <a:ext cx="293297" cy="2908825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22634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0.00339 L -0.06302 -0.25432 C -0.07482 -0.30833 -0.10225 -0.37778 -0.1342 -0.44136 C -0.17152 -0.51512 -0.20538 -0.56667 -0.23524 -0.59445 L -0.37204 -0.72685 " pathEditMode="relative" rAng="2880000" ptsTypes="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72" y="-40617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7" grpId="0" animBg="1"/>
      <p:bldP spid="7" grpId="1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37C7EE70-A02E-5EBC-430A-B2E3924A5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-158389"/>
            <a:ext cx="2768600" cy="257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4389" y="574762"/>
            <a:ext cx="3866478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Wind Speed &amp; Direction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098" name="Picture 2" descr="Diverse Crowd Clipart Images – Browse 183 Stock Photos, Vectors, and Video  | Adobe Stock">
            <a:extLst>
              <a:ext uri="{FF2B5EF4-FFF2-40B4-BE49-F238E27FC236}">
                <a16:creationId xmlns:a16="http://schemas.microsoft.com/office/drawing/2014/main" id="{58D45F6F-D4E9-FF03-2AAF-D2D55ABC7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6" t="34774" r="11887" b="21855"/>
          <a:stretch/>
        </p:blipFill>
        <p:spPr bwMode="auto">
          <a:xfrm>
            <a:off x="34506" y="4518948"/>
            <a:ext cx="1450526" cy="62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2CE46C-96F9-87A2-C5FD-4C0006060B4C}"/>
              </a:ext>
            </a:extLst>
          </p:cNvPr>
          <p:cNvSpPr/>
          <p:nvPr/>
        </p:nvSpPr>
        <p:spPr bwMode="auto">
          <a:xfrm rot="2180196">
            <a:off x="5975137" y="4868749"/>
            <a:ext cx="59904" cy="238087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98D23B-93A6-EFB9-BB48-7363C2ED2835}"/>
              </a:ext>
            </a:extLst>
          </p:cNvPr>
          <p:cNvSpPr/>
          <p:nvPr/>
        </p:nvSpPr>
        <p:spPr bwMode="auto">
          <a:xfrm rot="2180196">
            <a:off x="6190317" y="4668621"/>
            <a:ext cx="51758" cy="65561"/>
          </a:xfrm>
          <a:prstGeom prst="ellipse">
            <a:avLst/>
          </a:prstGeom>
          <a:solidFill>
            <a:schemeClr val="accent5">
              <a:lumMod val="90000"/>
            </a:schemeClr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BB485096-6F6B-F863-1FED-238939040B18}"/>
              </a:ext>
            </a:extLst>
          </p:cNvPr>
          <p:cNvSpPr/>
          <p:nvPr/>
        </p:nvSpPr>
        <p:spPr bwMode="auto">
          <a:xfrm rot="12980196">
            <a:off x="6124802" y="4603058"/>
            <a:ext cx="100066" cy="310551"/>
          </a:xfrm>
          <a:prstGeom prst="trapezoid">
            <a:avLst/>
          </a:prstGeom>
          <a:solidFill>
            <a:srgbClr val="FFC000"/>
          </a:solidFill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rrow: Left 2">
            <a:extLst>
              <a:ext uri="{FF2B5EF4-FFF2-40B4-BE49-F238E27FC236}">
                <a16:creationId xmlns:a16="http://schemas.microsoft.com/office/drawing/2014/main" id="{6B193975-806D-0359-B479-7E81A5525CE1}"/>
              </a:ext>
            </a:extLst>
          </p:cNvPr>
          <p:cNvSpPr/>
          <p:nvPr/>
        </p:nvSpPr>
        <p:spPr bwMode="auto">
          <a:xfrm>
            <a:off x="6656142" y="1262907"/>
            <a:ext cx="1676975" cy="586596"/>
          </a:xfrm>
          <a:prstGeom prst="leftArrow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solidFill>
                    <a:schemeClr val="tx2"/>
                  </a:solidFill>
                </a:ln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Wind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23BBE60-47D6-37A9-BC0A-6D3F3EE40896}"/>
              </a:ext>
            </a:extLst>
          </p:cNvPr>
          <p:cNvCxnSpPr/>
          <p:nvPr/>
        </p:nvCxnSpPr>
        <p:spPr bwMode="auto">
          <a:xfrm flipH="1">
            <a:off x="3899140" y="1953020"/>
            <a:ext cx="1489798" cy="3148416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246306-FED9-1FEA-DDC8-6C9C238858AC}"/>
              </a:ext>
            </a:extLst>
          </p:cNvPr>
          <p:cNvCxnSpPr/>
          <p:nvPr/>
        </p:nvCxnSpPr>
        <p:spPr bwMode="auto">
          <a:xfrm flipH="1">
            <a:off x="4705726" y="2102693"/>
            <a:ext cx="977085" cy="2879924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2010165-B1DD-A2E6-DF4B-A6231BD50A35}"/>
              </a:ext>
            </a:extLst>
          </p:cNvPr>
          <p:cNvCxnSpPr/>
          <p:nvPr/>
        </p:nvCxnSpPr>
        <p:spPr bwMode="auto">
          <a:xfrm flipH="1">
            <a:off x="5388938" y="2044436"/>
            <a:ext cx="538288" cy="3014094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DB4658-5294-4AB1-46EC-E8B3EBCBC96A}"/>
              </a:ext>
            </a:extLst>
          </p:cNvPr>
          <p:cNvCxnSpPr/>
          <p:nvPr/>
        </p:nvCxnSpPr>
        <p:spPr bwMode="auto">
          <a:xfrm flipH="1">
            <a:off x="2850168" y="1366424"/>
            <a:ext cx="2183361" cy="3692106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BA421F-D034-63E4-F5E4-7C078EBF81C7}"/>
              </a:ext>
            </a:extLst>
          </p:cNvPr>
          <p:cNvCxnSpPr/>
          <p:nvPr/>
        </p:nvCxnSpPr>
        <p:spPr bwMode="auto">
          <a:xfrm flipH="1">
            <a:off x="5806457" y="2198011"/>
            <a:ext cx="293297" cy="2908825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F1D9E46-D866-352F-98AC-F2D88DB0670A}"/>
              </a:ext>
            </a:extLst>
          </p:cNvPr>
          <p:cNvCxnSpPr/>
          <p:nvPr/>
        </p:nvCxnSpPr>
        <p:spPr bwMode="auto">
          <a:xfrm flipH="1">
            <a:off x="1918515" y="1051036"/>
            <a:ext cx="3160446" cy="409056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D712972-F91D-E8FA-C142-7FB05DEDCB7A}"/>
              </a:ext>
            </a:extLst>
          </p:cNvPr>
          <p:cNvCxnSpPr/>
          <p:nvPr/>
        </p:nvCxnSpPr>
        <p:spPr bwMode="auto">
          <a:xfrm flipH="1">
            <a:off x="1485032" y="1011591"/>
            <a:ext cx="3505788" cy="4046939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56765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6.17284E-7 L 0.0809 -0.2034 C 0.09931 -0.24475 0.10729 -0.30741 0.10885 -0.37037 C 0.10347 -0.44352 0.09201 -0.5 0.07344 -0.53951 L -0.0224 -0.72284 " pathEditMode="relative" rAng="5220000" ptsTypes="AAA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61" y="-36698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37C7EE70-A02E-5EBC-430A-B2E3924A5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848" y="-81641"/>
            <a:ext cx="2768600" cy="257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4389" y="574762"/>
            <a:ext cx="3866478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Wind Speed &amp; Direction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098" name="Picture 2" descr="Diverse Crowd Clipart Images – Browse 183 Stock Photos, Vectors, and Video  | Adobe Stock">
            <a:extLst>
              <a:ext uri="{FF2B5EF4-FFF2-40B4-BE49-F238E27FC236}">
                <a16:creationId xmlns:a16="http://schemas.microsoft.com/office/drawing/2014/main" id="{58D45F6F-D4E9-FF03-2AAF-D2D55ABC7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6" t="34774" r="11887" b="21855"/>
          <a:stretch/>
        </p:blipFill>
        <p:spPr bwMode="auto">
          <a:xfrm>
            <a:off x="34506" y="4518948"/>
            <a:ext cx="1450526" cy="62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2CE46C-96F9-87A2-C5FD-4C0006060B4C}"/>
              </a:ext>
            </a:extLst>
          </p:cNvPr>
          <p:cNvSpPr/>
          <p:nvPr/>
        </p:nvSpPr>
        <p:spPr bwMode="auto">
          <a:xfrm>
            <a:off x="5975137" y="4868749"/>
            <a:ext cx="59904" cy="238087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98D23B-93A6-EFB9-BB48-7363C2ED2835}"/>
              </a:ext>
            </a:extLst>
          </p:cNvPr>
          <p:cNvSpPr/>
          <p:nvPr/>
        </p:nvSpPr>
        <p:spPr bwMode="auto">
          <a:xfrm>
            <a:off x="5976376" y="4668621"/>
            <a:ext cx="51758" cy="65561"/>
          </a:xfrm>
          <a:prstGeom prst="ellipse">
            <a:avLst/>
          </a:prstGeom>
          <a:solidFill>
            <a:schemeClr val="accent5">
              <a:lumMod val="90000"/>
            </a:schemeClr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BB485096-6F6B-F863-1FED-238939040B18}"/>
              </a:ext>
            </a:extLst>
          </p:cNvPr>
          <p:cNvSpPr/>
          <p:nvPr/>
        </p:nvSpPr>
        <p:spPr bwMode="auto">
          <a:xfrm rot="10800000">
            <a:off x="5954431" y="4558198"/>
            <a:ext cx="100066" cy="310551"/>
          </a:xfrm>
          <a:prstGeom prst="trapezoid">
            <a:avLst/>
          </a:prstGeom>
          <a:solidFill>
            <a:srgbClr val="FFC000"/>
          </a:solidFill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rrow: Left 2">
            <a:extLst>
              <a:ext uri="{FF2B5EF4-FFF2-40B4-BE49-F238E27FC236}">
                <a16:creationId xmlns:a16="http://schemas.microsoft.com/office/drawing/2014/main" id="{6B193975-806D-0359-B479-7E81A5525CE1}"/>
              </a:ext>
            </a:extLst>
          </p:cNvPr>
          <p:cNvSpPr/>
          <p:nvPr/>
        </p:nvSpPr>
        <p:spPr bwMode="auto">
          <a:xfrm flipH="1">
            <a:off x="218673" y="1997878"/>
            <a:ext cx="1565269" cy="586596"/>
          </a:xfrm>
          <a:prstGeom prst="leftArrow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solidFill>
                    <a:schemeClr val="tx2"/>
                  </a:solidFill>
                </a:ln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Wind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F654E1A-1046-7779-9DFA-F463555B157C}"/>
              </a:ext>
            </a:extLst>
          </p:cNvPr>
          <p:cNvCxnSpPr/>
          <p:nvPr/>
        </p:nvCxnSpPr>
        <p:spPr bwMode="auto">
          <a:xfrm>
            <a:off x="8201996" y="2289032"/>
            <a:ext cx="728069" cy="2731542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C6A0E6-3204-7E74-C7F7-49A126F7008B}"/>
              </a:ext>
            </a:extLst>
          </p:cNvPr>
          <p:cNvCxnSpPr/>
          <p:nvPr/>
        </p:nvCxnSpPr>
        <p:spPr bwMode="auto">
          <a:xfrm flipH="1">
            <a:off x="7011550" y="1443635"/>
            <a:ext cx="158840" cy="3614895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C9F16B-2C7F-F5C8-2C9B-32DE01F7A25E}"/>
              </a:ext>
            </a:extLst>
          </p:cNvPr>
          <p:cNvCxnSpPr/>
          <p:nvPr/>
        </p:nvCxnSpPr>
        <p:spPr bwMode="auto">
          <a:xfrm>
            <a:off x="7498080" y="2044436"/>
            <a:ext cx="448574" cy="3014094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081EC3-781F-9ED7-F360-1D003A44FDF8}"/>
              </a:ext>
            </a:extLst>
          </p:cNvPr>
          <p:cNvCxnSpPr/>
          <p:nvPr/>
        </p:nvCxnSpPr>
        <p:spPr bwMode="auto">
          <a:xfrm>
            <a:off x="8478040" y="2194560"/>
            <a:ext cx="665960" cy="158381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BE55B5-5D04-C968-3ACA-A7F14AD60935}"/>
              </a:ext>
            </a:extLst>
          </p:cNvPr>
          <p:cNvCxnSpPr/>
          <p:nvPr/>
        </p:nvCxnSpPr>
        <p:spPr bwMode="auto">
          <a:xfrm>
            <a:off x="7822433" y="2149705"/>
            <a:ext cx="465827" cy="2908825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686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111E-6 L 0.02761 -0.22685 C 0.0323 -0.27377 0.04827 -0.33889 0.06789 -0.40093 C 0.09115 -0.47253 0.11355 -0.525 0.1349 -0.5571 L 0.23091 -0.70926 " pathEditMode="relative" rAng="7200000" ptsTypes="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19" y="-3787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7" grpId="0" animBg="1"/>
      <p:bldP spid="7" grpId="1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EE73609-637E-27C0-0202-13AE0311F8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0564" y="574762"/>
            <a:ext cx="193761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Site Layout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EFED70-8773-9747-3AF9-DE0E64F653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23" t="23420" r="29774" b="27211"/>
          <a:stretch/>
        </p:blipFill>
        <p:spPr>
          <a:xfrm>
            <a:off x="3888789" y="1204603"/>
            <a:ext cx="4441194" cy="3564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73C23D-AB31-482A-37FB-5C7041DFE3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4" t="17810" r="8265" b="9765"/>
          <a:stretch/>
        </p:blipFill>
        <p:spPr bwMode="auto">
          <a:xfrm>
            <a:off x="0" y="718051"/>
            <a:ext cx="3824881" cy="44235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31C63631-C715-4AA6-6AAA-AA59085D1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4011" y="574762"/>
            <a:ext cx="193761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Site Layout</a:t>
            </a:r>
          </a:p>
        </p:txBody>
      </p:sp>
    </p:spTree>
    <p:extLst>
      <p:ext uri="{BB962C8B-B14F-4D97-AF65-F5344CB8AC3E}">
        <p14:creationId xmlns:p14="http://schemas.microsoft.com/office/powerpoint/2010/main" val="18599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37C7EE70-A02E-5EBC-430A-B2E3924A5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1" y="-8985692"/>
            <a:ext cx="15341412" cy="1425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4011" y="574762"/>
            <a:ext cx="193761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Site Layout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098" name="Picture 2" descr="Diverse Crowd Clipart Images – Browse 183 Stock Photos, Vectors, and Video  | Adobe Stock">
            <a:extLst>
              <a:ext uri="{FF2B5EF4-FFF2-40B4-BE49-F238E27FC236}">
                <a16:creationId xmlns:a16="http://schemas.microsoft.com/office/drawing/2014/main" id="{58D45F6F-D4E9-FF03-2AAF-D2D55ABC7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6" t="34774" r="11887" b="21855"/>
          <a:stretch/>
        </p:blipFill>
        <p:spPr bwMode="auto">
          <a:xfrm>
            <a:off x="34506" y="4518948"/>
            <a:ext cx="1450526" cy="62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2CE46C-96F9-87A2-C5FD-4C0006060B4C}"/>
              </a:ext>
            </a:extLst>
          </p:cNvPr>
          <p:cNvSpPr/>
          <p:nvPr/>
        </p:nvSpPr>
        <p:spPr bwMode="auto">
          <a:xfrm>
            <a:off x="5975137" y="4868749"/>
            <a:ext cx="59904" cy="238087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98D23B-93A6-EFB9-BB48-7363C2ED2835}"/>
              </a:ext>
            </a:extLst>
          </p:cNvPr>
          <p:cNvSpPr/>
          <p:nvPr/>
        </p:nvSpPr>
        <p:spPr bwMode="auto">
          <a:xfrm>
            <a:off x="5976376" y="4668621"/>
            <a:ext cx="51758" cy="65561"/>
          </a:xfrm>
          <a:prstGeom prst="ellipse">
            <a:avLst/>
          </a:prstGeom>
          <a:solidFill>
            <a:schemeClr val="accent5">
              <a:lumMod val="90000"/>
            </a:schemeClr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rapezoid 6">
            <a:extLst>
              <a:ext uri="{FF2B5EF4-FFF2-40B4-BE49-F238E27FC236}">
                <a16:creationId xmlns:a16="http://schemas.microsoft.com/office/drawing/2014/main" id="{BB485096-6F6B-F863-1FED-238939040B18}"/>
              </a:ext>
            </a:extLst>
          </p:cNvPr>
          <p:cNvSpPr/>
          <p:nvPr/>
        </p:nvSpPr>
        <p:spPr bwMode="auto">
          <a:xfrm rot="10800000">
            <a:off x="5954431" y="4558198"/>
            <a:ext cx="100066" cy="310551"/>
          </a:xfrm>
          <a:prstGeom prst="trapezoid">
            <a:avLst/>
          </a:prstGeom>
          <a:solidFill>
            <a:srgbClr val="FFC000"/>
          </a:solidFill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rrow: Left 2">
            <a:extLst>
              <a:ext uri="{FF2B5EF4-FFF2-40B4-BE49-F238E27FC236}">
                <a16:creationId xmlns:a16="http://schemas.microsoft.com/office/drawing/2014/main" id="{6B193975-806D-0359-B479-7E81A5525CE1}"/>
              </a:ext>
            </a:extLst>
          </p:cNvPr>
          <p:cNvSpPr/>
          <p:nvPr/>
        </p:nvSpPr>
        <p:spPr bwMode="auto">
          <a:xfrm flipH="1">
            <a:off x="218673" y="1997878"/>
            <a:ext cx="1565269" cy="586596"/>
          </a:xfrm>
          <a:prstGeom prst="leftArrow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solidFill>
                    <a:schemeClr val="tx2"/>
                  </a:solidFill>
                </a:ln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Wind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B5B680E-B3B4-67A9-F0B8-E0FBFADC5C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1435" y="4509687"/>
            <a:ext cx="7196818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1600" dirty="0">
                <a:solidFill>
                  <a:srgbClr val="000000"/>
                </a:solidFill>
                <a:latin typeface="+mj-lt"/>
              </a:rPr>
              <a:t>One metre of Safety Distance per millimetre of Shell Calibre:</a:t>
            </a:r>
          </a:p>
          <a:p>
            <a:endParaRPr lang="en-GB" sz="1600" dirty="0">
              <a:solidFill>
                <a:srgbClr val="000000"/>
              </a:solidFill>
              <a:latin typeface="+mj-lt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</a:rPr>
              <a:t>50mm (2”) Shell = Minimum of 50m from Audience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</a:rPr>
              <a:t>75mm (3”) Shell = Minimum of 75m from Audience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</a:rPr>
              <a:t>100mm (4”) Shell = Minimum of 100m from Audience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</a:rPr>
              <a:t>125mm (5”) Shell = Minimum of 125m from Audience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+mj-lt"/>
              </a:rPr>
              <a:t>150mm (6”) Shell = Minimum of 150m from Audience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FF0000"/>
                </a:solidFill>
              </a:rPr>
              <a:t>200mm (8”) Shell = Minimum of 200m from Audience         200mm or Greater = 1.1G</a:t>
            </a:r>
            <a:endParaRPr lang="en-GB" sz="12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A1C289A-02F5-B9C5-315D-8F3DDFF85E04}"/>
              </a:ext>
            </a:extLst>
          </p:cNvPr>
          <p:cNvSpPr/>
          <p:nvPr/>
        </p:nvSpPr>
        <p:spPr bwMode="auto">
          <a:xfrm>
            <a:off x="6169612" y="4830792"/>
            <a:ext cx="1918515" cy="276044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8646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45679E-6 L 0.01319 -0.41976 C 0.01441 -0.50432 0.02708 -0.63704 0.04305 -0.76667 C 0.06285 -0.91914 0.08298 -1.03581 0.10416 -1.11883 L 0.19496 -1.49784 " pathEditMode="relative" rAng="6180000" ptsTypes="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66" y="-75988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8" grpId="2" animBg="1"/>
      <p:bldP spid="7" grpId="0" animBg="1"/>
      <p:bldP spid="7" grpId="1" animBg="1"/>
      <p:bldP spid="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EE73609-637E-27C0-0202-13AE0311F8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7531" y="574762"/>
            <a:ext cx="1744363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Shell Calc</a:t>
            </a:r>
          </a:p>
        </p:txBody>
      </p:sp>
      <p:pic>
        <p:nvPicPr>
          <p:cNvPr id="7170" name="Picture 2" descr="No photo description available.">
            <a:extLst>
              <a:ext uri="{FF2B5EF4-FFF2-40B4-BE49-F238E27FC236}">
                <a16:creationId xmlns:a16="http://schemas.microsoft.com/office/drawing/2014/main" id="{25C26059-471A-3C82-32A9-AA8059740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669" y="1204602"/>
            <a:ext cx="3906526" cy="391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No photo description available.">
            <a:extLst>
              <a:ext uri="{FF2B5EF4-FFF2-40B4-BE49-F238E27FC236}">
                <a16:creationId xmlns:a16="http://schemas.microsoft.com/office/drawing/2014/main" id="{8275AB24-7104-3F24-660D-E9C4854828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77" y="1168617"/>
            <a:ext cx="3861184" cy="388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466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1331D7-3A82-DC95-C500-8108A3C95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161" y="574762"/>
            <a:ext cx="313494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</p:txBody>
      </p:sp>
      <p:pic>
        <p:nvPicPr>
          <p:cNvPr id="12290" name="Picture 2" descr="Firework Shell [2448x3264] : r/ThingsCutInHalfPorn">
            <a:extLst>
              <a:ext uri="{FF2B5EF4-FFF2-40B4-BE49-F238E27FC236}">
                <a16:creationId xmlns:a16="http://schemas.microsoft.com/office/drawing/2014/main" id="{92CE643D-85C4-FD9F-8BC8-C8FDC37D6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875" y="1256006"/>
            <a:ext cx="2849306" cy="379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9057A8-778B-67CB-DA0D-B4E6BBE12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61" y="1297664"/>
            <a:ext cx="4191000" cy="363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47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1331D7-3A82-DC95-C500-8108A3C95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161" y="574762"/>
            <a:ext cx="313494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2450E5-49CD-E80B-06CC-BF7BAC7569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40" t="1225" r="34044" b="13438"/>
          <a:stretch/>
        </p:blipFill>
        <p:spPr>
          <a:xfrm rot="10800000">
            <a:off x="4285602" y="1252555"/>
            <a:ext cx="2391241" cy="2236832"/>
          </a:xfrm>
          <a:prstGeom prst="rect">
            <a:avLst/>
          </a:prstGeom>
        </p:spPr>
      </p:pic>
      <p:pic>
        <p:nvPicPr>
          <p:cNvPr id="13314" name="Picture 2" descr="Rocket Racks!🚀 These will make it so... - Galactic Fireworks | Facebook">
            <a:extLst>
              <a:ext uri="{FF2B5EF4-FFF2-40B4-BE49-F238E27FC236}">
                <a16:creationId xmlns:a16="http://schemas.microsoft.com/office/drawing/2014/main" id="{6FDCBCB0-2005-C115-BE41-121075358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40" y="1252555"/>
            <a:ext cx="3764083" cy="376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CA8E94E-EFAD-5BED-085F-FF23243C69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94" r="24724"/>
          <a:stretch/>
        </p:blipFill>
        <p:spPr>
          <a:xfrm>
            <a:off x="156840" y="2455580"/>
            <a:ext cx="1734070" cy="25610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2C4F0B-2E54-A1F7-95AA-3E84DD7833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43" t="4869" r="30852" b="13051"/>
          <a:stretch/>
        </p:blipFill>
        <p:spPr>
          <a:xfrm rot="10800000">
            <a:off x="5997084" y="3248488"/>
            <a:ext cx="2324788" cy="176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24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7269C7-20C6-0950-AA07-0F91259D68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69" t="4696" r="2949" b="14801"/>
          <a:stretch/>
        </p:blipFill>
        <p:spPr>
          <a:xfrm>
            <a:off x="2334019" y="1204603"/>
            <a:ext cx="4475961" cy="390913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71A69F-15AD-1CEF-1083-0A72CBBF71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161" y="574762"/>
            <a:ext cx="313494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</p:txBody>
      </p:sp>
    </p:spTree>
    <p:extLst>
      <p:ext uri="{BB962C8B-B14F-4D97-AF65-F5344CB8AC3E}">
        <p14:creationId xmlns:p14="http://schemas.microsoft.com/office/powerpoint/2010/main" val="293419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E56D87-2176-9F69-8F01-3A9F0D220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80" t="3018" r="7594" b="19028"/>
          <a:stretch/>
        </p:blipFill>
        <p:spPr>
          <a:xfrm>
            <a:off x="2444726" y="1132037"/>
            <a:ext cx="4254548" cy="40095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C928C27-2651-6FDB-771D-3931C807C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161" y="574762"/>
            <a:ext cx="313494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</p:txBody>
      </p:sp>
    </p:spTree>
    <p:extLst>
      <p:ext uri="{BB962C8B-B14F-4D97-AF65-F5344CB8AC3E}">
        <p14:creationId xmlns:p14="http://schemas.microsoft.com/office/powerpoint/2010/main" val="367282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06339B4D-FA82-503D-FAF3-2A5F7EAEB0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926" y="-257045"/>
            <a:ext cx="2768600" cy="257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4th July Fireworks Clip Art Clipart Free Download - Firework 4th Of July  Clipart, HD Png Download , Transparent Png Image - PNGitem">
            <a:extLst>
              <a:ext uri="{FF2B5EF4-FFF2-40B4-BE49-F238E27FC236}">
                <a16:creationId xmlns:a16="http://schemas.microsoft.com/office/drawing/2014/main" id="{37C7EE70-A02E-5EBC-430A-B2E3924A5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56" b="94118" l="13721" r="86977">
                        <a14:backgroundMark x1="41628" y1="25407" x2="41628" y2="25407"/>
                        <a14:backgroundMark x1="65465" y1="23905" x2="65465" y2="23905"/>
                        <a14:backgroundMark x1="63953" y1="25532" x2="63953" y2="25532"/>
                        <a14:backgroundMark x1="51512" y1="54693" x2="51512" y2="54693"/>
                        <a14:backgroundMark x1="57907" y1="52441" x2="57907" y2="52441"/>
                        <a14:backgroundMark x1="33605" y1="71214" x2="33605" y2="71214"/>
                        <a14:backgroundMark x1="34767" y1="68461" x2="34767" y2="68461"/>
                        <a14:backgroundMark x1="30000" y1="71965" x2="30000" y2="71965"/>
                        <a14:backgroundMark x1="30814" y1="70713" x2="30814" y2="70713"/>
                        <a14:backgroundMark x1="44767" y1="77472" x2="44767" y2="77472"/>
                        <a14:backgroundMark x1="43953" y1="75469" x2="43953" y2="75469"/>
                        <a14:backgroundMark x1="53488" y1="80225" x2="53488" y2="80225"/>
                        <a14:backgroundMark x1="51279" y1="78098" x2="51279" y2="78098"/>
                        <a14:backgroundMark x1="51163" y1="79474" x2="51163" y2="79474"/>
                        <a14:backgroundMark x1="69186" y1="67334" x2="69186" y2="67334"/>
                        <a14:backgroundMark x1="68256" y1="66208" x2="68256" y2="66208"/>
                        <a14:backgroundMark x1="68023" y1="69712" x2="68023" y2="69712"/>
                        <a14:backgroundMark x1="68837" y1="70588" x2="68837" y2="70588"/>
                        <a14:backgroundMark x1="67442" y1="74593" x2="67442" y2="74593"/>
                        <a14:backgroundMark x1="60930" y1="66959" x2="60930" y2="66959"/>
                        <a14:backgroundMark x1="79767" y1="55695" x2="79767" y2="55695"/>
                        <a14:backgroundMark x1="36047" y1="28536" x2="36047" y2="28536"/>
                        <a14:backgroundMark x1="38953" y1="30788" x2="38953" y2="30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848" y="-81641"/>
            <a:ext cx="2768600" cy="257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098" name="Picture 2" descr="Diverse Crowd Clipart Images – Browse 183 Stock Photos, Vectors, and Video  | Adobe Stock">
            <a:extLst>
              <a:ext uri="{FF2B5EF4-FFF2-40B4-BE49-F238E27FC236}">
                <a16:creationId xmlns:a16="http://schemas.microsoft.com/office/drawing/2014/main" id="{58D45F6F-D4E9-FF03-2AAF-D2D55ABC7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6" t="34774" r="11887" b="21855"/>
          <a:stretch/>
        </p:blipFill>
        <p:spPr bwMode="auto">
          <a:xfrm>
            <a:off x="34506" y="4518948"/>
            <a:ext cx="1450526" cy="62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2CE46C-96F9-87A2-C5FD-4C0006060B4C}"/>
              </a:ext>
            </a:extLst>
          </p:cNvPr>
          <p:cNvSpPr/>
          <p:nvPr/>
        </p:nvSpPr>
        <p:spPr bwMode="auto">
          <a:xfrm>
            <a:off x="5975137" y="4868749"/>
            <a:ext cx="59904" cy="238087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98D23B-93A6-EFB9-BB48-7363C2ED2835}"/>
              </a:ext>
            </a:extLst>
          </p:cNvPr>
          <p:cNvSpPr/>
          <p:nvPr/>
        </p:nvSpPr>
        <p:spPr bwMode="auto">
          <a:xfrm>
            <a:off x="5976376" y="4668621"/>
            <a:ext cx="51758" cy="65561"/>
          </a:xfrm>
          <a:prstGeom prst="ellipse">
            <a:avLst/>
          </a:prstGeom>
          <a:solidFill>
            <a:schemeClr val="accent5">
              <a:lumMod val="90000"/>
            </a:schemeClr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rrow: Left 2">
            <a:extLst>
              <a:ext uri="{FF2B5EF4-FFF2-40B4-BE49-F238E27FC236}">
                <a16:creationId xmlns:a16="http://schemas.microsoft.com/office/drawing/2014/main" id="{6B193975-806D-0359-B479-7E81A5525CE1}"/>
              </a:ext>
            </a:extLst>
          </p:cNvPr>
          <p:cNvSpPr/>
          <p:nvPr/>
        </p:nvSpPr>
        <p:spPr bwMode="auto">
          <a:xfrm flipH="1">
            <a:off x="218673" y="1997878"/>
            <a:ext cx="1565269" cy="586596"/>
          </a:xfrm>
          <a:prstGeom prst="leftArrow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solidFill>
                    <a:schemeClr val="tx2"/>
                  </a:solidFill>
                </a:ln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Wind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F102641-6C1C-D2E5-E83C-24FF1D14EEC1}"/>
              </a:ext>
            </a:extLst>
          </p:cNvPr>
          <p:cNvGrpSpPr/>
          <p:nvPr/>
        </p:nvGrpSpPr>
        <p:grpSpPr>
          <a:xfrm>
            <a:off x="5971221" y="4432682"/>
            <a:ext cx="45719" cy="674154"/>
            <a:chOff x="4400047" y="574762"/>
            <a:chExt cx="289272" cy="4618340"/>
          </a:xfrm>
        </p:grpSpPr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F1955C77-0F78-78E8-BDC1-2D6A5F503A8D}"/>
                </a:ext>
              </a:extLst>
            </p:cNvPr>
            <p:cNvSpPr/>
            <p:nvPr/>
          </p:nvSpPr>
          <p:spPr bwMode="auto">
            <a:xfrm>
              <a:off x="4400047" y="574762"/>
              <a:ext cx="220836" cy="493431"/>
            </a:xfrm>
            <a:prstGeom prst="triangle">
              <a:avLst/>
            </a:prstGeom>
            <a:solidFill>
              <a:srgbClr val="000104"/>
            </a:solidFill>
            <a:ln w="12700" cap="flat" cmpd="sng" algn="ctr">
              <a:solidFill>
                <a:srgbClr val="07080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66AAA15-4F58-2DC8-A199-B5BB6B5BAD79}"/>
                </a:ext>
              </a:extLst>
            </p:cNvPr>
            <p:cNvSpPr/>
            <p:nvPr/>
          </p:nvSpPr>
          <p:spPr bwMode="auto">
            <a:xfrm>
              <a:off x="4400047" y="1068193"/>
              <a:ext cx="220836" cy="728069"/>
            </a:xfrm>
            <a:prstGeom prst="rect">
              <a:avLst/>
            </a:prstGeom>
            <a:solidFill>
              <a:srgbClr val="000104"/>
            </a:solidFill>
            <a:ln w="12700" cap="flat" cmpd="sng" algn="ctr">
              <a:solidFill>
                <a:srgbClr val="07080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38683B4-C79A-503E-A5C1-BA6DAD65EC41}"/>
                </a:ext>
              </a:extLst>
            </p:cNvPr>
            <p:cNvSpPr/>
            <p:nvPr/>
          </p:nvSpPr>
          <p:spPr bwMode="auto">
            <a:xfrm>
              <a:off x="4620883" y="1387128"/>
              <a:ext cx="68436" cy="3805974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1F2AA37-361A-ACB4-FF1E-665D96242564}"/>
              </a:ext>
            </a:extLst>
          </p:cNvPr>
          <p:cNvGrpSpPr/>
          <p:nvPr/>
        </p:nvGrpSpPr>
        <p:grpSpPr>
          <a:xfrm>
            <a:off x="2882860" y="872488"/>
            <a:ext cx="602126" cy="45720"/>
            <a:chOff x="2882860" y="872488"/>
            <a:chExt cx="602126" cy="4572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C366FE8F-9BC3-11A5-6075-43526350CCC8}"/>
                </a:ext>
              </a:extLst>
            </p:cNvPr>
            <p:cNvSpPr/>
            <p:nvPr/>
          </p:nvSpPr>
          <p:spPr bwMode="auto">
            <a:xfrm rot="16200000">
              <a:off x="2918548" y="847617"/>
              <a:ext cx="34903" cy="106279"/>
            </a:xfrm>
            <a:prstGeom prst="rect">
              <a:avLst/>
            </a:prstGeom>
            <a:solidFill>
              <a:srgbClr val="000104"/>
            </a:solidFill>
            <a:ln w="12700" cap="flat" cmpd="sng" algn="ctr">
              <a:solidFill>
                <a:srgbClr val="07080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63A22EC-41CD-1C62-5562-590EE7E58A1D}"/>
                </a:ext>
              </a:extLst>
            </p:cNvPr>
            <p:cNvSpPr/>
            <p:nvPr/>
          </p:nvSpPr>
          <p:spPr bwMode="auto">
            <a:xfrm rot="16200000">
              <a:off x="3201793" y="600111"/>
              <a:ext cx="10816" cy="55557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7BF29FFF-7FD6-6145-F4AE-3FE7911AB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161" y="574762"/>
            <a:ext cx="313494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</p:txBody>
      </p:sp>
    </p:spTree>
    <p:extLst>
      <p:ext uri="{BB962C8B-B14F-4D97-AF65-F5344CB8AC3E}">
        <p14:creationId xmlns:p14="http://schemas.microsoft.com/office/powerpoint/2010/main" val="57483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03179 L 0.02414 -0.20772 C 0.02796 -0.2571 0.04393 -0.325 0.06407 -0.3892 C 0.0882 -0.46327 0.11198 -0.51729 0.13525 -0.54938 L 0.23889 -0.70216 " pathEditMode="relative" rAng="7200000" ptsTypes="AAA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36" y="-394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71605E-6 L -0.02743 -0.28179 C -0.03211 -0.34136 -0.05173 -0.41482 -0.07951 -0.48087 C -0.11232 -0.55741 -0.14583 -0.60772 -0.17639 -0.63303 L -0.32118 -0.75741 " pathEditMode="relative" rAng="13980000" ptsTypes="AAAAA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01" y="-43179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8" presetClass="emph" presetSubtype="0" accel="38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5400000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07 -0.00432 L -0.13924 0.10402 C -0.16632 0.12624 -0.19427 0.17315 -0.21268 0.23179 C -0.23594 0.29784 -0.24584 0.35895 -0.2441 0.41235 L -0.23872 0.66081 " pathEditMode="relative" rAng="7260000" ptsTypes="AAAAA">
                                      <p:cBhvr>
                                        <p:cTn id="6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90" y="28611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5400000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8" grpId="1" animBg="1"/>
      <p:bldP spid="8" grpId="2" animBg="1"/>
      <p:bldP spid="3" grpId="0" animBg="1"/>
      <p:bldP spid="3" grpId="1" animBg="1"/>
      <p:bldP spid="3" grpId="2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019B5F4-4984-53FA-6FBB-F17215ECD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822" y="1182049"/>
            <a:ext cx="5210355" cy="3907767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7C9ADB89-3FA9-2224-4A32-F1939444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885" y="78420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Fireworks Safety</a:t>
            </a:r>
            <a:endParaRPr lang="en-GB" sz="3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518D67-DAB3-B32A-4E52-30E34A8FD0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21" t="16972" r="14000" b="7018"/>
          <a:stretch/>
        </p:blipFill>
        <p:spPr>
          <a:xfrm>
            <a:off x="1926461" y="1244159"/>
            <a:ext cx="5291078" cy="372810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1A2538A-AE5C-7DC4-17C7-9B530B942624}"/>
              </a:ext>
            </a:extLst>
          </p:cNvPr>
          <p:cNvSpPr/>
          <p:nvPr/>
        </p:nvSpPr>
        <p:spPr bwMode="auto">
          <a:xfrm>
            <a:off x="3654149" y="1342270"/>
            <a:ext cx="4088921" cy="3747546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D66AB3-2772-07EB-BBB9-F2E3299C07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161" y="574762"/>
            <a:ext cx="3134941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r>
              <a:rPr lang="en-GB" sz="2700" dirty="0">
                <a:solidFill>
                  <a:srgbClr val="000000"/>
                </a:solidFill>
                <a:latin typeface="+mj-lt"/>
              </a:rPr>
              <a:t>Rockets vs Shells</a:t>
            </a:r>
          </a:p>
        </p:txBody>
      </p:sp>
    </p:spTree>
    <p:extLst>
      <p:ext uri="{BB962C8B-B14F-4D97-AF65-F5344CB8AC3E}">
        <p14:creationId xmlns:p14="http://schemas.microsoft.com/office/powerpoint/2010/main" val="332889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8440" y="2249424"/>
            <a:ext cx="7427120" cy="2420874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67543" y="205979"/>
            <a:ext cx="6017079" cy="857250"/>
          </a:xfrm>
        </p:spPr>
        <p:txBody>
          <a:bodyPr>
            <a:noAutofit/>
          </a:bodyPr>
          <a:lstStyle/>
          <a:p>
            <a:pPr algn="ctr"/>
            <a:br>
              <a:rPr lang="en-US" sz="1800" dirty="0">
                <a:solidFill>
                  <a:srgbClr val="000000"/>
                </a:solidFill>
              </a:rPr>
            </a:br>
            <a:br>
              <a:rPr lang="en-GB" sz="2100" b="1" dirty="0">
                <a:solidFill>
                  <a:srgbClr val="000000"/>
                </a:solidFill>
              </a:rPr>
            </a:br>
            <a:r>
              <a:rPr lang="en-GB" sz="3000" b="1" i="1" dirty="0">
                <a:solidFill>
                  <a:srgbClr val="000000"/>
                </a:solidFill>
              </a:rPr>
              <a:t>Any Questions?</a:t>
            </a:r>
            <a:br>
              <a:rPr lang="en-GB" sz="2100" i="1" dirty="0">
                <a:solidFill>
                  <a:srgbClr val="000000"/>
                </a:solidFill>
              </a:rPr>
            </a:br>
            <a:br>
              <a:rPr lang="en-GB" sz="2100" i="1" dirty="0">
                <a:solidFill>
                  <a:srgbClr val="000000"/>
                </a:solidFill>
              </a:rPr>
            </a:br>
            <a:r>
              <a:rPr lang="en-GB" sz="1500" dirty="0">
                <a:solidFill>
                  <a:srgbClr val="000000"/>
                </a:solidFill>
              </a:rPr>
              <a:t>Stephen Miller </a:t>
            </a:r>
            <a:r>
              <a:rPr lang="en-GB" sz="1050" b="1" dirty="0">
                <a:solidFill>
                  <a:srgbClr val="000000"/>
                </a:solidFill>
              </a:rPr>
              <a:t>MSc CEng FIExpE</a:t>
            </a:r>
            <a:br>
              <a:rPr lang="en-GB" sz="525" dirty="0">
                <a:solidFill>
                  <a:srgbClr val="000000"/>
                </a:solidFill>
              </a:rPr>
            </a:br>
            <a:br>
              <a:rPr lang="en-GB" sz="675" dirty="0">
                <a:solidFill>
                  <a:srgbClr val="000000"/>
                </a:solidFill>
              </a:rPr>
            </a:br>
            <a:r>
              <a:rPr lang="en-GB" sz="1500" dirty="0">
                <a:solidFill>
                  <a:srgbClr val="000000"/>
                </a:solidFill>
                <a:hlinkClick r:id="rId4"/>
              </a:rPr>
              <a:t>Steve@LiveActionFX.Com</a:t>
            </a: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r>
              <a:rPr lang="en-GB" sz="1500" dirty="0">
                <a:solidFill>
                  <a:srgbClr val="000000"/>
                </a:solidFill>
              </a:rPr>
              <a:t>Tel: 07947 835 347</a:t>
            </a:r>
            <a:br>
              <a:rPr lang="en-GB" sz="1500" dirty="0">
                <a:solidFill>
                  <a:srgbClr val="000000"/>
                </a:solidFill>
              </a:rPr>
            </a:br>
            <a:br>
              <a:rPr lang="en-GB" sz="1500" dirty="0">
                <a:solidFill>
                  <a:srgbClr val="000000"/>
                </a:solidFill>
              </a:rPr>
            </a:br>
            <a:r>
              <a:rPr lang="en-GB" sz="1500" dirty="0">
                <a:solidFill>
                  <a:srgbClr val="000000"/>
                </a:solidFill>
              </a:rPr>
              <a:t>119 Dene Way, Donnington,</a:t>
            </a:r>
            <a:br>
              <a:rPr lang="en-GB" sz="1500" dirty="0">
                <a:solidFill>
                  <a:srgbClr val="000000"/>
                </a:solidFill>
              </a:rPr>
            </a:br>
            <a:r>
              <a:rPr lang="en-GB" sz="1500" dirty="0">
                <a:solidFill>
                  <a:srgbClr val="000000"/>
                </a:solidFill>
              </a:rPr>
              <a:t>Newbury, Berkshire. RG14 2JN</a:t>
            </a:r>
            <a:endParaRPr lang="en-GB" sz="1800" dirty="0">
              <a:solidFill>
                <a:srgbClr val="000000"/>
              </a:solidFill>
            </a:endParaRPr>
          </a:p>
        </p:txBody>
      </p:sp>
      <p:sp>
        <p:nvSpPr>
          <p:cNvPr id="3" name="Rectangle 2"/>
          <p:cNvSpPr/>
          <p:nvPr/>
        </p:nvSpPr>
        <p:spPr bwMode="auto">
          <a:xfrm>
            <a:off x="7435263" y="4588002"/>
            <a:ext cx="850297" cy="555498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defTabSz="685800"/>
            <a:endParaRPr lang="en-GB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567543" y="205978"/>
            <a:ext cx="6017079" cy="352547"/>
          </a:xfrm>
          <a:prstGeom prst="rect">
            <a:avLst/>
          </a:prstGeom>
        </p:spPr>
        <p:txBody>
          <a:bodyPr>
            <a:no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sz="4050" b="1" dirty="0">
                <a:solidFill>
                  <a:srgbClr val="000000"/>
                </a:solidFill>
              </a:rPr>
              <a:t>Fireworks</a:t>
            </a:r>
            <a:endParaRPr lang="en-GB" sz="4950" b="1" dirty="0">
              <a:solidFill>
                <a:srgbClr val="0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E1549B-83E0-4FE0-9C11-F6347347B0F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56" b="12169"/>
          <a:stretch/>
        </p:blipFill>
        <p:spPr>
          <a:xfrm>
            <a:off x="7131614" y="41662"/>
            <a:ext cx="1969277" cy="22717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49CBEA-C42E-409C-AB40-4D4006C1E59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74" y="41662"/>
            <a:ext cx="2934903" cy="1956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414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A9B3B9"/>
      </a:dk1>
      <a:lt1>
        <a:srgbClr val="FFFFFF"/>
      </a:lt1>
      <a:dk2>
        <a:srgbClr val="000F5E"/>
      </a:dk2>
      <a:lt2>
        <a:srgbClr val="019DEB"/>
      </a:lt2>
      <a:accent1>
        <a:srgbClr val="F66D05"/>
      </a:accent1>
      <a:accent2>
        <a:srgbClr val="FFCC00"/>
      </a:accent2>
      <a:accent3>
        <a:srgbClr val="AAAAB6"/>
      </a:accent3>
      <a:accent4>
        <a:srgbClr val="DADADA"/>
      </a:accent4>
      <a:accent5>
        <a:srgbClr val="FABAAA"/>
      </a:accent5>
      <a:accent6>
        <a:srgbClr val="E7B900"/>
      </a:accent6>
      <a:hlink>
        <a:srgbClr val="009900"/>
      </a:hlink>
      <a:folHlink>
        <a:srgbClr val="B38FEE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222</Words>
  <Application>Microsoft Office PowerPoint</Application>
  <PresentationFormat>On-screen Show (16:9)</PresentationFormat>
  <Paragraphs>50</Paragraphs>
  <Slides>16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Wingdings</vt:lpstr>
      <vt:lpstr>Default Design</vt:lpstr>
      <vt:lpstr>Designer 4.1 Drawing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Any Questions?  Stephen Miller MSc CEng FIExpE  Steve@LiveActionFX.Com         Tel: 07947 835 347  119 Dene Way, Donnington, Newbury, Berkshire. RG14 2JN</vt:lpstr>
    </vt:vector>
  </TitlesOfParts>
  <Company>AWE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Sophie Marsh</dc:creator>
  <cp:lastModifiedBy>David Holley</cp:lastModifiedBy>
  <cp:revision>591</cp:revision>
  <dcterms:created xsi:type="dcterms:W3CDTF">2015-09-15T15:35:15Z</dcterms:created>
  <dcterms:modified xsi:type="dcterms:W3CDTF">2023-02-03T09:34:33Z</dcterms:modified>
</cp:coreProperties>
</file>