
<file path=[Content_Types].xml><?xml version="1.0" encoding="utf-8"?>
<Types xmlns="http://schemas.openxmlformats.org/package/2006/content-types">
  <Default Extension="bin" ContentType="application/vnd.openxmlformats-officedocument.oleObject"/>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5"/>
    <p:sldMasterId id="2147483650" r:id="rId6"/>
    <p:sldMasterId id="2147483656" r:id="rId7"/>
    <p:sldMasterId id="2147483664" r:id="rId8"/>
    <p:sldMasterId id="2147483667" r:id="rId9"/>
    <p:sldMasterId id="2147483671" r:id="rId10"/>
    <p:sldMasterId id="2147483675" r:id="rId11"/>
  </p:sldMasterIdLst>
  <p:notesMasterIdLst>
    <p:notesMasterId r:id="rId45"/>
  </p:notesMasterIdLst>
  <p:sldIdLst>
    <p:sldId id="256" r:id="rId12"/>
    <p:sldId id="257" r:id="rId13"/>
    <p:sldId id="258" r:id="rId14"/>
    <p:sldId id="259" r:id="rId15"/>
    <p:sldId id="260" r:id="rId16"/>
    <p:sldId id="261" r:id="rId17"/>
    <p:sldId id="262" r:id="rId18"/>
    <p:sldId id="263" r:id="rId19"/>
    <p:sldId id="264" r:id="rId20"/>
    <p:sldId id="265" r:id="rId21"/>
    <p:sldId id="266" r:id="rId22"/>
    <p:sldId id="267" r:id="rId23"/>
    <p:sldId id="268" r:id="rId24"/>
    <p:sldId id="269" r:id="rId25"/>
    <p:sldId id="270" r:id="rId26"/>
    <p:sldId id="271" r:id="rId27"/>
    <p:sldId id="272" r:id="rId28"/>
    <p:sldId id="273" r:id="rId29"/>
    <p:sldId id="274" r:id="rId30"/>
    <p:sldId id="275" r:id="rId31"/>
    <p:sldId id="276" r:id="rId32"/>
    <p:sldId id="277" r:id="rId33"/>
    <p:sldId id="278" r:id="rId34"/>
    <p:sldId id="279" r:id="rId35"/>
    <p:sldId id="281" r:id="rId36"/>
    <p:sldId id="282" r:id="rId37"/>
    <p:sldId id="283" r:id="rId38"/>
    <p:sldId id="284" r:id="rId39"/>
    <p:sldId id="285" r:id="rId40"/>
    <p:sldId id="286" r:id="rId41"/>
    <p:sldId id="287" r:id="rId42"/>
    <p:sldId id="288" r:id="rId43"/>
    <p:sldId id="289" r:id="rId44"/>
  </p:sldIdLst>
  <p:sldSz cx="12192000" cy="6858000"/>
  <p:notesSz cx="7104063" cy="10234613"/>
  <p:custDataLst>
    <p:custData r:id="rId2"/>
    <p:custData r:id="rId1"/>
  </p:custDataLst>
  <p:defaultText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defaultTextStyle>
  <p:extLst>
    <p:ext uri="{EFAFB233-063F-42B5-8137-9DF3F51BA10A}">
      <p15:sldGuideLst xmlns:p15="http://schemas.microsoft.com/office/powerpoint/2012/main">
        <p15:guide id="1" pos="3840">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300" dt="2026-09-04T16:23:19.2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7167" autoAdjust="0"/>
  </p:normalViewPr>
  <p:slideViewPr>
    <p:cSldViewPr snapToGrid="0" snapToObjects="1">
      <p:cViewPr varScale="1">
        <p:scale>
          <a:sx n="96" d="100"/>
          <a:sy n="96" d="100"/>
        </p:scale>
        <p:origin x="1116" y="90"/>
      </p:cViewPr>
      <p:guideLst>
        <p:guide pos="3840"/>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9" Type="http://schemas.openxmlformats.org/officeDocument/2006/relationships/slide" Target="slides/slide28.xml"/><Relationship Id="rId21" Type="http://schemas.openxmlformats.org/officeDocument/2006/relationships/slide" Target="slides/slide10.xml"/><Relationship Id="rId34" Type="http://schemas.openxmlformats.org/officeDocument/2006/relationships/slide" Target="slides/slide23.xml"/><Relationship Id="rId42" Type="http://schemas.openxmlformats.org/officeDocument/2006/relationships/slide" Target="slides/slide3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Master" Target="slideMasters/slideMaster3.xml"/><Relationship Id="rId2" Type="http://schemas.openxmlformats.org/officeDocument/2006/relationships/customXml" Target="../customXml/item2.xml"/><Relationship Id="rId16" Type="http://schemas.openxmlformats.org/officeDocument/2006/relationships/slide" Target="slides/slide5.xml"/><Relationship Id="rId29" Type="http://schemas.openxmlformats.org/officeDocument/2006/relationships/slide" Target="slides/slide18.xml"/><Relationship Id="rId11" Type="http://schemas.openxmlformats.org/officeDocument/2006/relationships/slideMaster" Target="slideMasters/slideMaster7.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slide" Target="slides/slide26.xml"/><Relationship Id="rId40" Type="http://schemas.openxmlformats.org/officeDocument/2006/relationships/slide" Target="slides/slide29.xml"/><Relationship Id="rId45" Type="http://schemas.openxmlformats.org/officeDocument/2006/relationships/notesMaster" Target="notesMasters/notesMaster1.xml"/><Relationship Id="rId5" Type="http://schemas.openxmlformats.org/officeDocument/2006/relationships/slideMaster" Target="slideMasters/slideMaster1.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49" Type="http://schemas.openxmlformats.org/officeDocument/2006/relationships/tableStyles" Target="tableStyles.xml"/><Relationship Id="rId10" Type="http://schemas.openxmlformats.org/officeDocument/2006/relationships/slideMaster" Target="slideMasters/slideMaster6.xml"/><Relationship Id="rId19" Type="http://schemas.openxmlformats.org/officeDocument/2006/relationships/slide" Target="slides/slide8.xml"/><Relationship Id="rId31" Type="http://schemas.openxmlformats.org/officeDocument/2006/relationships/slide" Target="slides/slide20.xml"/><Relationship Id="rId44" Type="http://schemas.openxmlformats.org/officeDocument/2006/relationships/slide" Target="slides/slide33.xml"/><Relationship Id="rId4" Type="http://schemas.openxmlformats.org/officeDocument/2006/relationships/customXml" Target="../customXml/item4.xml"/><Relationship Id="rId9" Type="http://schemas.openxmlformats.org/officeDocument/2006/relationships/slideMaster" Target="slideMasters/slideMaster5.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43" Type="http://schemas.openxmlformats.org/officeDocument/2006/relationships/slide" Target="slides/slide32.xml"/><Relationship Id="rId48" Type="http://schemas.openxmlformats.org/officeDocument/2006/relationships/theme" Target="theme/theme1.xml"/><Relationship Id="rId8" Type="http://schemas.openxmlformats.org/officeDocument/2006/relationships/slideMaster" Target="slideMasters/slideMaster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46" Type="http://schemas.openxmlformats.org/officeDocument/2006/relationships/presProps" Target="presProps.xml"/><Relationship Id="rId20" Type="http://schemas.openxmlformats.org/officeDocument/2006/relationships/slide" Target="slides/slide9.xml"/><Relationship Id="rId41" Type="http://schemas.openxmlformats.org/officeDocument/2006/relationships/slide" Target="slides/slide30.xml"/><Relationship Id="rId1" Type="http://schemas.openxmlformats.org/officeDocument/2006/relationships/customXml" Target="../customXml/item1.xml"/><Relationship Id="rId6" Type="http://schemas.openxmlformats.org/officeDocument/2006/relationships/slideMaster" Target="slideMasters/slideMaster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Svejda" userId="S::m.svejda@uwtsd.ac.uk::8cc0682a-1f17-4534-acee-9b898a7be1ec" providerId="AD" clId="Web-{F73A8D0C-ABE2-E6A4-EBB4-B762FA060964}"/>
    <pc:docChg chg="modSld">
      <pc:chgData name="Martin Svejda" userId="S::m.svejda@uwtsd.ac.uk::8cc0682a-1f17-4534-acee-9b898a7be1ec" providerId="AD" clId="Web-{F73A8D0C-ABE2-E6A4-EBB4-B762FA060964}" dt="2026-09-04T17:17:48.302" v="17"/>
      <pc:docMkLst>
        <pc:docMk/>
      </pc:docMkLst>
      <pc:sldChg chg="modNotes">
        <pc:chgData name="Martin Svejda" userId="S::m.svejda@uwtsd.ac.uk::8cc0682a-1f17-4534-acee-9b898a7be1ec" providerId="AD" clId="Web-{F73A8D0C-ABE2-E6A4-EBB4-B762FA060964}" dt="2026-09-04T17:16:27.253" v="1"/>
        <pc:sldMkLst>
          <pc:docMk/>
          <pc:sldMk cId="0" sldId="258"/>
        </pc:sldMkLst>
      </pc:sldChg>
      <pc:sldChg chg="modNotes">
        <pc:chgData name="Martin Svejda" userId="S::m.svejda@uwtsd.ac.uk::8cc0682a-1f17-4534-acee-9b898a7be1ec" providerId="AD" clId="Web-{F73A8D0C-ABE2-E6A4-EBB4-B762FA060964}" dt="2026-09-04T17:16:31.894" v="2"/>
        <pc:sldMkLst>
          <pc:docMk/>
          <pc:sldMk cId="0" sldId="259"/>
        </pc:sldMkLst>
      </pc:sldChg>
      <pc:sldChg chg="modNotes">
        <pc:chgData name="Martin Svejda" userId="S::m.svejda@uwtsd.ac.uk::8cc0682a-1f17-4534-acee-9b898a7be1ec" providerId="AD" clId="Web-{F73A8D0C-ABE2-E6A4-EBB4-B762FA060964}" dt="2026-09-04T17:16:35.566" v="3"/>
        <pc:sldMkLst>
          <pc:docMk/>
          <pc:sldMk cId="0" sldId="260"/>
        </pc:sldMkLst>
      </pc:sldChg>
      <pc:sldChg chg="modNotes">
        <pc:chgData name="Martin Svejda" userId="S::m.svejda@uwtsd.ac.uk::8cc0682a-1f17-4534-acee-9b898a7be1ec" providerId="AD" clId="Web-{F73A8D0C-ABE2-E6A4-EBB4-B762FA060964}" dt="2026-09-04T17:16:37.550" v="4"/>
        <pc:sldMkLst>
          <pc:docMk/>
          <pc:sldMk cId="0" sldId="261"/>
        </pc:sldMkLst>
      </pc:sldChg>
      <pc:sldChg chg="modNotes">
        <pc:chgData name="Martin Svejda" userId="S::m.svejda@uwtsd.ac.uk::8cc0682a-1f17-4534-acee-9b898a7be1ec" providerId="AD" clId="Web-{F73A8D0C-ABE2-E6A4-EBB4-B762FA060964}" dt="2026-09-04T17:16:42.003" v="5"/>
        <pc:sldMkLst>
          <pc:docMk/>
          <pc:sldMk cId="0" sldId="263"/>
        </pc:sldMkLst>
      </pc:sldChg>
      <pc:sldChg chg="modNotes">
        <pc:chgData name="Martin Svejda" userId="S::m.svejda@uwtsd.ac.uk::8cc0682a-1f17-4534-acee-9b898a7be1ec" providerId="AD" clId="Web-{F73A8D0C-ABE2-E6A4-EBB4-B762FA060964}" dt="2026-09-04T17:17:10.691" v="6"/>
        <pc:sldMkLst>
          <pc:docMk/>
          <pc:sldMk cId="0" sldId="273"/>
        </pc:sldMkLst>
      </pc:sldChg>
      <pc:sldChg chg="modNotes">
        <pc:chgData name="Martin Svejda" userId="S::m.svejda@uwtsd.ac.uk::8cc0682a-1f17-4534-acee-9b898a7be1ec" providerId="AD" clId="Web-{F73A8D0C-ABE2-E6A4-EBB4-B762FA060964}" dt="2026-09-04T17:17:14.988" v="7"/>
        <pc:sldMkLst>
          <pc:docMk/>
          <pc:sldMk cId="0" sldId="275"/>
        </pc:sldMkLst>
      </pc:sldChg>
      <pc:sldChg chg="modNotes">
        <pc:chgData name="Martin Svejda" userId="S::m.svejda@uwtsd.ac.uk::8cc0682a-1f17-4534-acee-9b898a7be1ec" providerId="AD" clId="Web-{F73A8D0C-ABE2-E6A4-EBB4-B762FA060964}" dt="2026-09-04T17:17:18.832" v="9"/>
        <pc:sldMkLst>
          <pc:docMk/>
          <pc:sldMk cId="0" sldId="276"/>
        </pc:sldMkLst>
      </pc:sldChg>
      <pc:sldChg chg="modNotes">
        <pc:chgData name="Martin Svejda" userId="S::m.svejda@uwtsd.ac.uk::8cc0682a-1f17-4534-acee-9b898a7be1ec" providerId="AD" clId="Web-{F73A8D0C-ABE2-E6A4-EBB4-B762FA060964}" dt="2026-09-04T17:17:20.473" v="10"/>
        <pc:sldMkLst>
          <pc:docMk/>
          <pc:sldMk cId="0" sldId="277"/>
        </pc:sldMkLst>
      </pc:sldChg>
      <pc:sldChg chg="modNotes">
        <pc:chgData name="Martin Svejda" userId="S::m.svejda@uwtsd.ac.uk::8cc0682a-1f17-4534-acee-9b898a7be1ec" providerId="AD" clId="Web-{F73A8D0C-ABE2-E6A4-EBB4-B762FA060964}" dt="2026-09-04T17:17:32.286" v="12"/>
        <pc:sldMkLst>
          <pc:docMk/>
          <pc:sldMk cId="0" sldId="278"/>
        </pc:sldMkLst>
      </pc:sldChg>
      <pc:sldChg chg="modNotes">
        <pc:chgData name="Martin Svejda" userId="S::m.svejda@uwtsd.ac.uk::8cc0682a-1f17-4534-acee-9b898a7be1ec" providerId="AD" clId="Web-{F73A8D0C-ABE2-E6A4-EBB4-B762FA060964}" dt="2026-09-04T17:17:27.348" v="11"/>
        <pc:sldMkLst>
          <pc:docMk/>
          <pc:sldMk cId="0" sldId="279"/>
        </pc:sldMkLst>
      </pc:sldChg>
      <pc:sldChg chg="modNotes">
        <pc:chgData name="Martin Svejda" userId="S::m.svejda@uwtsd.ac.uk::8cc0682a-1f17-4534-acee-9b898a7be1ec" providerId="AD" clId="Web-{F73A8D0C-ABE2-E6A4-EBB4-B762FA060964}" dt="2026-09-04T17:17:35.661" v="13"/>
        <pc:sldMkLst>
          <pc:docMk/>
          <pc:sldMk cId="0" sldId="281"/>
        </pc:sldMkLst>
      </pc:sldChg>
      <pc:sldChg chg="modNotes">
        <pc:chgData name="Martin Svejda" userId="S::m.svejda@uwtsd.ac.uk::8cc0682a-1f17-4534-acee-9b898a7be1ec" providerId="AD" clId="Web-{F73A8D0C-ABE2-E6A4-EBB4-B762FA060964}" dt="2026-09-04T17:17:37.926" v="14"/>
        <pc:sldMkLst>
          <pc:docMk/>
          <pc:sldMk cId="0" sldId="282"/>
        </pc:sldMkLst>
      </pc:sldChg>
      <pc:sldChg chg="modNotes">
        <pc:chgData name="Martin Svejda" userId="S::m.svejda@uwtsd.ac.uk::8cc0682a-1f17-4534-acee-9b898a7be1ec" providerId="AD" clId="Web-{F73A8D0C-ABE2-E6A4-EBB4-B762FA060964}" dt="2026-09-04T17:17:39.864" v="15"/>
        <pc:sldMkLst>
          <pc:docMk/>
          <pc:sldMk cId="0" sldId="283"/>
        </pc:sldMkLst>
      </pc:sldChg>
      <pc:sldChg chg="modNotes">
        <pc:chgData name="Martin Svejda" userId="S::m.svejda@uwtsd.ac.uk::8cc0682a-1f17-4534-acee-9b898a7be1ec" providerId="AD" clId="Web-{F73A8D0C-ABE2-E6A4-EBB4-B762FA060964}" dt="2026-09-04T17:17:42.380" v="16"/>
        <pc:sldMkLst>
          <pc:docMk/>
          <pc:sldMk cId="0" sldId="284"/>
        </pc:sldMkLst>
      </pc:sldChg>
      <pc:sldChg chg="modNotes">
        <pc:chgData name="Martin Svejda" userId="S::m.svejda@uwtsd.ac.uk::8cc0682a-1f17-4534-acee-9b898a7be1ec" providerId="AD" clId="Web-{F73A8D0C-ABE2-E6A4-EBB4-B762FA060964}" dt="2026-09-04T17:17:48.302" v="17"/>
        <pc:sldMkLst>
          <pc:docMk/>
          <pc:sldMk cId="0" sldId="288"/>
        </pc:sldMkLst>
      </pc:sldChg>
    </pc:docChg>
  </pc:docChgLst>
  <pc:docChgLst>
    <pc:chgData name="Martin Svejda" userId="S::m.svejda@uwtsd.ac.uk::8cc0682a-1f17-4534-acee-9b898a7be1ec" providerId="AD" clId="Web-{00000000-0000-0000-0000-000000000000}"/>
    <pc:docChg chg="modSld">
      <pc:chgData name="Martin Svejda" userId="S::m.svejda@uwtsd.ac.uk::8cc0682a-1f17-4534-acee-9b898a7be1ec" providerId="AD" clId="Web-{00000000-0000-0000-0000-000000000000}" dt="2026-09-04T16:23:19.210" v="285" actId="20577"/>
      <pc:docMkLst>
        <pc:docMk/>
      </pc:docMkLst>
      <pc:sldChg chg="delSp modSp delAnim">
        <pc:chgData name="Martin Svejda" userId="S::m.svejda@uwtsd.ac.uk::8cc0682a-1f17-4534-acee-9b898a7be1ec" providerId="AD" clId="Web-{00000000-0000-0000-0000-000000000000}" dt="2026-09-04T15:43:31.263" v="60" actId="1076"/>
        <pc:sldMkLst>
          <pc:docMk/>
          <pc:sldMk cId="0" sldId="263"/>
        </pc:sldMkLst>
        <pc:spChg chg="mod">
          <ac:chgData name="Martin Svejda" userId="S::m.svejda@uwtsd.ac.uk::8cc0682a-1f17-4534-acee-9b898a7be1ec" providerId="AD" clId="Web-{00000000-0000-0000-0000-000000000000}" dt="2026-09-04T15:42:54.072" v="45" actId="1076"/>
          <ac:spMkLst>
            <pc:docMk/>
            <pc:sldMk cId="0" sldId="263"/>
            <ac:spMk id="209202520" creationId="{00000000-0000-0000-0000-000000000000}"/>
          </ac:spMkLst>
        </pc:spChg>
        <pc:spChg chg="mod">
          <ac:chgData name="Martin Svejda" userId="S::m.svejda@uwtsd.ac.uk::8cc0682a-1f17-4534-acee-9b898a7be1ec" providerId="AD" clId="Web-{00000000-0000-0000-0000-000000000000}" dt="2026-09-04T15:43:20.715" v="53" actId="14100"/>
          <ac:spMkLst>
            <pc:docMk/>
            <pc:sldMk cId="0" sldId="263"/>
            <ac:spMk id="453099105" creationId="{00000000-0000-0000-0000-000000000000}"/>
          </ac:spMkLst>
        </pc:spChg>
        <pc:spChg chg="mod">
          <ac:chgData name="Martin Svejda" userId="S::m.svejda@uwtsd.ac.uk::8cc0682a-1f17-4534-acee-9b898a7be1ec" providerId="AD" clId="Web-{00000000-0000-0000-0000-000000000000}" dt="2026-09-04T15:43:31.247" v="57" actId="1076"/>
          <ac:spMkLst>
            <pc:docMk/>
            <pc:sldMk cId="0" sldId="263"/>
            <ac:spMk id="529159857" creationId="{00000000-0000-0000-0000-000000000000}"/>
          </ac:spMkLst>
        </pc:spChg>
        <pc:spChg chg="mod">
          <ac:chgData name="Martin Svejda" userId="S::m.svejda@uwtsd.ac.uk::8cc0682a-1f17-4534-acee-9b898a7be1ec" providerId="AD" clId="Web-{00000000-0000-0000-0000-000000000000}" dt="2026-09-04T15:43:31.263" v="59" actId="1076"/>
          <ac:spMkLst>
            <pc:docMk/>
            <pc:sldMk cId="0" sldId="263"/>
            <ac:spMk id="586747743" creationId="{00000000-0000-0000-0000-000000000000}"/>
          </ac:spMkLst>
        </pc:spChg>
        <pc:spChg chg="del">
          <ac:chgData name="Martin Svejda" userId="S::m.svejda@uwtsd.ac.uk::8cc0682a-1f17-4534-acee-9b898a7be1ec" providerId="AD" clId="Web-{00000000-0000-0000-0000-000000000000}" dt="2026-09-04T15:41:36.195" v="13"/>
          <ac:spMkLst>
            <pc:docMk/>
            <pc:sldMk cId="0" sldId="263"/>
            <ac:spMk id="844966292" creationId="{00000000-0000-0000-0000-000000000000}"/>
          </ac:spMkLst>
        </pc:spChg>
        <pc:spChg chg="mod">
          <ac:chgData name="Martin Svejda" userId="S::m.svejda@uwtsd.ac.uk::8cc0682a-1f17-4534-acee-9b898a7be1ec" providerId="AD" clId="Web-{00000000-0000-0000-0000-000000000000}" dt="2026-09-04T15:43:31.232" v="55" actId="1076"/>
          <ac:spMkLst>
            <pc:docMk/>
            <pc:sldMk cId="0" sldId="263"/>
            <ac:spMk id="895636012" creationId="{00000000-0000-0000-0000-000000000000}"/>
          </ac:spMkLst>
        </pc:spChg>
        <pc:spChg chg="mod">
          <ac:chgData name="Martin Svejda" userId="S::m.svejda@uwtsd.ac.uk::8cc0682a-1f17-4534-acee-9b898a7be1ec" providerId="AD" clId="Web-{00000000-0000-0000-0000-000000000000}" dt="2026-09-04T15:43:17.840" v="51" actId="1076"/>
          <ac:spMkLst>
            <pc:docMk/>
            <pc:sldMk cId="0" sldId="263"/>
            <ac:spMk id="1128956974" creationId="{00000000-0000-0000-0000-000000000000}"/>
          </ac:spMkLst>
        </pc:spChg>
        <pc:spChg chg="mod">
          <ac:chgData name="Martin Svejda" userId="S::m.svejda@uwtsd.ac.uk::8cc0682a-1f17-4534-acee-9b898a7be1ec" providerId="AD" clId="Web-{00000000-0000-0000-0000-000000000000}" dt="2026-09-04T15:43:31.232" v="56" actId="1076"/>
          <ac:spMkLst>
            <pc:docMk/>
            <pc:sldMk cId="0" sldId="263"/>
            <ac:spMk id="1163603443" creationId="{00000000-0000-0000-0000-000000000000}"/>
          </ac:spMkLst>
        </pc:spChg>
        <pc:spChg chg="del">
          <ac:chgData name="Martin Svejda" userId="S::m.svejda@uwtsd.ac.uk::8cc0682a-1f17-4534-acee-9b898a7be1ec" providerId="AD" clId="Web-{00000000-0000-0000-0000-000000000000}" dt="2026-09-04T15:41:36.211" v="16"/>
          <ac:spMkLst>
            <pc:docMk/>
            <pc:sldMk cId="0" sldId="263"/>
            <ac:spMk id="1343857558" creationId="{00000000-0000-0000-0000-000000000000}"/>
          </ac:spMkLst>
        </pc:spChg>
        <pc:spChg chg="mod">
          <ac:chgData name="Martin Svejda" userId="S::m.svejda@uwtsd.ac.uk::8cc0682a-1f17-4534-acee-9b898a7be1ec" providerId="AD" clId="Web-{00000000-0000-0000-0000-000000000000}" dt="2026-09-04T15:43:31.247" v="58" actId="1076"/>
          <ac:spMkLst>
            <pc:docMk/>
            <pc:sldMk cId="0" sldId="263"/>
            <ac:spMk id="1379317468" creationId="{00000000-0000-0000-0000-000000000000}"/>
          </ac:spMkLst>
        </pc:spChg>
        <pc:spChg chg="del">
          <ac:chgData name="Martin Svejda" userId="S::m.svejda@uwtsd.ac.uk::8cc0682a-1f17-4534-acee-9b898a7be1ec" providerId="AD" clId="Web-{00000000-0000-0000-0000-000000000000}" dt="2026-09-04T15:41:36.195" v="12"/>
          <ac:spMkLst>
            <pc:docMk/>
            <pc:sldMk cId="0" sldId="263"/>
            <ac:spMk id="1461726831" creationId="{00000000-0000-0000-0000-000000000000}"/>
          </ac:spMkLst>
        </pc:spChg>
        <pc:spChg chg="mod">
          <ac:chgData name="Martin Svejda" userId="S::m.svejda@uwtsd.ac.uk::8cc0682a-1f17-4534-acee-9b898a7be1ec" providerId="AD" clId="Web-{00000000-0000-0000-0000-000000000000}" dt="2026-09-04T15:43:31.263" v="60" actId="1076"/>
          <ac:spMkLst>
            <pc:docMk/>
            <pc:sldMk cId="0" sldId="263"/>
            <ac:spMk id="1510028415" creationId="{00000000-0000-0000-0000-000000000000}"/>
          </ac:spMkLst>
        </pc:spChg>
        <pc:spChg chg="mod">
          <ac:chgData name="Martin Svejda" userId="S::m.svejda@uwtsd.ac.uk::8cc0682a-1f17-4534-acee-9b898a7be1ec" providerId="AD" clId="Web-{00000000-0000-0000-0000-000000000000}" dt="2026-09-04T15:43:17.840" v="52" actId="1076"/>
          <ac:spMkLst>
            <pc:docMk/>
            <pc:sldMk cId="0" sldId="263"/>
            <ac:spMk id="1576080244" creationId="{00000000-0000-0000-0000-000000000000}"/>
          </ac:spMkLst>
        </pc:spChg>
        <pc:spChg chg="mod">
          <ac:chgData name="Martin Svejda" userId="S::m.svejda@uwtsd.ac.uk::8cc0682a-1f17-4534-acee-9b898a7be1ec" providerId="AD" clId="Web-{00000000-0000-0000-0000-000000000000}" dt="2026-09-04T15:43:29.153" v="54" actId="1076"/>
          <ac:spMkLst>
            <pc:docMk/>
            <pc:sldMk cId="0" sldId="263"/>
            <ac:spMk id="1593789836" creationId="{00000000-0000-0000-0000-000000000000}"/>
          </ac:spMkLst>
        </pc:spChg>
        <pc:spChg chg="mod">
          <ac:chgData name="Martin Svejda" userId="S::m.svejda@uwtsd.ac.uk::8cc0682a-1f17-4534-acee-9b898a7be1ec" providerId="AD" clId="Web-{00000000-0000-0000-0000-000000000000}" dt="2026-09-04T15:43:05.542" v="47" actId="1076"/>
          <ac:spMkLst>
            <pc:docMk/>
            <pc:sldMk cId="0" sldId="263"/>
            <ac:spMk id="1608530422" creationId="{00000000-0000-0000-0000-000000000000}"/>
          </ac:spMkLst>
        </pc:spChg>
        <pc:spChg chg="del">
          <ac:chgData name="Martin Svejda" userId="S::m.svejda@uwtsd.ac.uk::8cc0682a-1f17-4534-acee-9b898a7be1ec" providerId="AD" clId="Web-{00000000-0000-0000-0000-000000000000}" dt="2026-09-04T15:41:36.195" v="15"/>
          <ac:spMkLst>
            <pc:docMk/>
            <pc:sldMk cId="0" sldId="263"/>
            <ac:spMk id="1857581868" creationId="{00000000-0000-0000-0000-000000000000}"/>
          </ac:spMkLst>
        </pc:spChg>
        <pc:spChg chg="mod">
          <ac:chgData name="Martin Svejda" userId="S::m.svejda@uwtsd.ac.uk::8cc0682a-1f17-4534-acee-9b898a7be1ec" providerId="AD" clId="Web-{00000000-0000-0000-0000-000000000000}" dt="2026-09-04T15:43:10.605" v="49" actId="14100"/>
          <ac:spMkLst>
            <pc:docMk/>
            <pc:sldMk cId="0" sldId="263"/>
            <ac:spMk id="2021311473" creationId="{00000000-0000-0000-0000-000000000000}"/>
          </ac:spMkLst>
        </pc:spChg>
        <pc:spChg chg="del">
          <ac:chgData name="Martin Svejda" userId="S::m.svejda@uwtsd.ac.uk::8cc0682a-1f17-4534-acee-9b898a7be1ec" providerId="AD" clId="Web-{00000000-0000-0000-0000-000000000000}" dt="2026-09-04T15:41:36.195" v="14"/>
          <ac:spMkLst>
            <pc:docMk/>
            <pc:sldMk cId="0" sldId="263"/>
            <ac:spMk id="2098304989" creationId="{00000000-0000-0000-0000-000000000000}"/>
          </ac:spMkLst>
        </pc:spChg>
      </pc:sldChg>
      <pc:sldChg chg="delSp modSp delAnim">
        <pc:chgData name="Martin Svejda" userId="S::m.svejda@uwtsd.ac.uk::8cc0682a-1f17-4534-acee-9b898a7be1ec" providerId="AD" clId="Web-{00000000-0000-0000-0000-000000000000}" dt="2026-09-04T15:46:19.194" v="133" actId="20577"/>
        <pc:sldMkLst>
          <pc:docMk/>
          <pc:sldMk cId="0" sldId="264"/>
        </pc:sldMkLst>
        <pc:spChg chg="mod">
          <ac:chgData name="Martin Svejda" userId="S::m.svejda@uwtsd.ac.uk::8cc0682a-1f17-4534-acee-9b898a7be1ec" providerId="AD" clId="Web-{00000000-0000-0000-0000-000000000000}" dt="2026-09-04T15:45:10.769" v="81" actId="1076"/>
          <ac:spMkLst>
            <pc:docMk/>
            <pc:sldMk cId="0" sldId="264"/>
            <ac:spMk id="32089623" creationId="{00000000-0000-0000-0000-000000000000}"/>
          </ac:spMkLst>
        </pc:spChg>
        <pc:spChg chg="del">
          <ac:chgData name="Martin Svejda" userId="S::m.svejda@uwtsd.ac.uk::8cc0682a-1f17-4534-acee-9b898a7be1ec" providerId="AD" clId="Web-{00000000-0000-0000-0000-000000000000}" dt="2026-09-04T15:45:05.362" v="76"/>
          <ac:spMkLst>
            <pc:docMk/>
            <pc:sldMk cId="0" sldId="264"/>
            <ac:spMk id="110989714" creationId="{00000000-0000-0000-0000-000000000000}"/>
          </ac:spMkLst>
        </pc:spChg>
        <pc:spChg chg="mod">
          <ac:chgData name="Martin Svejda" userId="S::m.svejda@uwtsd.ac.uk::8cc0682a-1f17-4534-acee-9b898a7be1ec" providerId="AD" clId="Web-{00000000-0000-0000-0000-000000000000}" dt="2026-09-04T15:45:28.676" v="105" actId="1076"/>
          <ac:spMkLst>
            <pc:docMk/>
            <pc:sldMk cId="0" sldId="264"/>
            <ac:spMk id="144880228" creationId="{00000000-0000-0000-0000-000000000000}"/>
          </ac:spMkLst>
        </pc:spChg>
        <pc:spChg chg="mod">
          <ac:chgData name="Martin Svejda" userId="S::m.svejda@uwtsd.ac.uk::8cc0682a-1f17-4534-acee-9b898a7be1ec" providerId="AD" clId="Web-{00000000-0000-0000-0000-000000000000}" dt="2026-09-04T15:45:39.271" v="114" actId="14100"/>
          <ac:spMkLst>
            <pc:docMk/>
            <pc:sldMk cId="0" sldId="264"/>
            <ac:spMk id="172199886" creationId="{00000000-0000-0000-0000-000000000000}"/>
          </ac:spMkLst>
        </pc:spChg>
        <pc:spChg chg="mod">
          <ac:chgData name="Martin Svejda" userId="S::m.svejda@uwtsd.ac.uk::8cc0682a-1f17-4534-acee-9b898a7be1ec" providerId="AD" clId="Web-{00000000-0000-0000-0000-000000000000}" dt="2026-09-04T15:45:10.785" v="82" actId="1076"/>
          <ac:spMkLst>
            <pc:docMk/>
            <pc:sldMk cId="0" sldId="264"/>
            <ac:spMk id="483067608" creationId="{00000000-0000-0000-0000-000000000000}"/>
          </ac:spMkLst>
        </pc:spChg>
        <pc:spChg chg="del">
          <ac:chgData name="Martin Svejda" userId="S::m.svejda@uwtsd.ac.uk::8cc0682a-1f17-4534-acee-9b898a7be1ec" providerId="AD" clId="Web-{00000000-0000-0000-0000-000000000000}" dt="2026-09-04T15:45:05.378" v="80"/>
          <ac:spMkLst>
            <pc:docMk/>
            <pc:sldMk cId="0" sldId="264"/>
            <ac:spMk id="489547225" creationId="{00000000-0000-0000-0000-000000000000}"/>
          </ac:spMkLst>
        </pc:spChg>
        <pc:spChg chg="mod">
          <ac:chgData name="Martin Svejda" userId="S::m.svejda@uwtsd.ac.uk::8cc0682a-1f17-4534-acee-9b898a7be1ec" providerId="AD" clId="Web-{00000000-0000-0000-0000-000000000000}" dt="2026-09-04T15:45:28.708" v="107" actId="1076"/>
          <ac:spMkLst>
            <pc:docMk/>
            <pc:sldMk cId="0" sldId="264"/>
            <ac:spMk id="655349138" creationId="{00000000-0000-0000-0000-000000000000}"/>
          </ac:spMkLst>
        </pc:spChg>
        <pc:spChg chg="mod">
          <ac:chgData name="Martin Svejda" userId="S::m.svejda@uwtsd.ac.uk::8cc0682a-1f17-4534-acee-9b898a7be1ec" providerId="AD" clId="Web-{00000000-0000-0000-0000-000000000000}" dt="2026-09-04T15:45:43.349" v="116" actId="1076"/>
          <ac:spMkLst>
            <pc:docMk/>
            <pc:sldMk cId="0" sldId="264"/>
            <ac:spMk id="665317855" creationId="{00000000-0000-0000-0000-000000000000}"/>
          </ac:spMkLst>
        </pc:spChg>
        <pc:spChg chg="mod">
          <ac:chgData name="Martin Svejda" userId="S::m.svejda@uwtsd.ac.uk::8cc0682a-1f17-4534-acee-9b898a7be1ec" providerId="AD" clId="Web-{00000000-0000-0000-0000-000000000000}" dt="2026-09-04T15:45:10.800" v="83" actId="1076"/>
          <ac:spMkLst>
            <pc:docMk/>
            <pc:sldMk cId="0" sldId="264"/>
            <ac:spMk id="791340269" creationId="{00000000-0000-0000-0000-000000000000}"/>
          </ac:spMkLst>
        </pc:spChg>
        <pc:spChg chg="del">
          <ac:chgData name="Martin Svejda" userId="S::m.svejda@uwtsd.ac.uk::8cc0682a-1f17-4534-acee-9b898a7be1ec" providerId="AD" clId="Web-{00000000-0000-0000-0000-000000000000}" dt="2026-09-04T15:45:05.362" v="75"/>
          <ac:spMkLst>
            <pc:docMk/>
            <pc:sldMk cId="0" sldId="264"/>
            <ac:spMk id="954441877" creationId="{00000000-0000-0000-0000-000000000000}"/>
          </ac:spMkLst>
        </pc:spChg>
        <pc:spChg chg="del">
          <ac:chgData name="Martin Svejda" userId="S::m.svejda@uwtsd.ac.uk::8cc0682a-1f17-4534-acee-9b898a7be1ec" providerId="AD" clId="Web-{00000000-0000-0000-0000-000000000000}" dt="2026-09-04T15:45:05.362" v="78"/>
          <ac:spMkLst>
            <pc:docMk/>
            <pc:sldMk cId="0" sldId="264"/>
            <ac:spMk id="979885867" creationId="{00000000-0000-0000-0000-000000000000}"/>
          </ac:spMkLst>
        </pc:spChg>
        <pc:spChg chg="mod">
          <ac:chgData name="Martin Svejda" userId="S::m.svejda@uwtsd.ac.uk::8cc0682a-1f17-4534-acee-9b898a7be1ec" providerId="AD" clId="Web-{00000000-0000-0000-0000-000000000000}" dt="2026-09-04T15:45:10.816" v="85" actId="1076"/>
          <ac:spMkLst>
            <pc:docMk/>
            <pc:sldMk cId="0" sldId="264"/>
            <ac:spMk id="1133363730" creationId="{00000000-0000-0000-0000-000000000000}"/>
          </ac:spMkLst>
        </pc:spChg>
        <pc:spChg chg="mod">
          <ac:chgData name="Martin Svejda" userId="S::m.svejda@uwtsd.ac.uk::8cc0682a-1f17-4534-acee-9b898a7be1ec" providerId="AD" clId="Web-{00000000-0000-0000-0000-000000000000}" dt="2026-09-04T15:45:28.661" v="104" actId="1076"/>
          <ac:spMkLst>
            <pc:docMk/>
            <pc:sldMk cId="0" sldId="264"/>
            <ac:spMk id="1237522189" creationId="{00000000-0000-0000-0000-000000000000}"/>
          </ac:spMkLst>
        </pc:spChg>
        <pc:spChg chg="del">
          <ac:chgData name="Martin Svejda" userId="S::m.svejda@uwtsd.ac.uk::8cc0682a-1f17-4534-acee-9b898a7be1ec" providerId="AD" clId="Web-{00000000-0000-0000-0000-000000000000}" dt="2026-09-04T15:45:05.362" v="77"/>
          <ac:spMkLst>
            <pc:docMk/>
            <pc:sldMk cId="0" sldId="264"/>
            <ac:spMk id="1509254334" creationId="{00000000-0000-0000-0000-000000000000}"/>
          </ac:spMkLst>
        </pc:spChg>
        <pc:spChg chg="mod">
          <ac:chgData name="Martin Svejda" userId="S::m.svejda@uwtsd.ac.uk::8cc0682a-1f17-4534-acee-9b898a7be1ec" providerId="AD" clId="Web-{00000000-0000-0000-0000-000000000000}" dt="2026-09-04T15:45:28.692" v="106" actId="1076"/>
          <ac:spMkLst>
            <pc:docMk/>
            <pc:sldMk cId="0" sldId="264"/>
            <ac:spMk id="1518848040" creationId="{00000000-0000-0000-0000-000000000000}"/>
          </ac:spMkLst>
        </pc:spChg>
        <pc:spChg chg="mod">
          <ac:chgData name="Martin Svejda" userId="S::m.svejda@uwtsd.ac.uk::8cc0682a-1f17-4534-acee-9b898a7be1ec" providerId="AD" clId="Web-{00000000-0000-0000-0000-000000000000}" dt="2026-09-04T15:46:19.194" v="133" actId="20577"/>
          <ac:spMkLst>
            <pc:docMk/>
            <pc:sldMk cId="0" sldId="264"/>
            <ac:spMk id="1583434035" creationId="{00000000-0000-0000-0000-000000000000}"/>
          </ac:spMkLst>
        </pc:spChg>
        <pc:spChg chg="mod">
          <ac:chgData name="Martin Svejda" userId="S::m.svejda@uwtsd.ac.uk::8cc0682a-1f17-4534-acee-9b898a7be1ec" providerId="AD" clId="Web-{00000000-0000-0000-0000-000000000000}" dt="2026-09-04T15:45:21.785" v="103" actId="14100"/>
          <ac:spMkLst>
            <pc:docMk/>
            <pc:sldMk cId="0" sldId="264"/>
            <ac:spMk id="1741122461" creationId="{00000000-0000-0000-0000-000000000000}"/>
          </ac:spMkLst>
        </pc:spChg>
        <pc:spChg chg="mod">
          <ac:chgData name="Martin Svejda" userId="S::m.svejda@uwtsd.ac.uk::8cc0682a-1f17-4534-acee-9b898a7be1ec" providerId="AD" clId="Web-{00000000-0000-0000-0000-000000000000}" dt="2026-09-04T15:45:43.349" v="115" actId="1076"/>
          <ac:spMkLst>
            <pc:docMk/>
            <pc:sldMk cId="0" sldId="264"/>
            <ac:spMk id="1793770091" creationId="{00000000-0000-0000-0000-000000000000}"/>
          </ac:spMkLst>
        </pc:spChg>
        <pc:spChg chg="mod">
          <ac:chgData name="Martin Svejda" userId="S::m.svejda@uwtsd.ac.uk::8cc0682a-1f17-4534-acee-9b898a7be1ec" providerId="AD" clId="Web-{00000000-0000-0000-0000-000000000000}" dt="2026-09-04T15:45:10.816" v="84" actId="1076"/>
          <ac:spMkLst>
            <pc:docMk/>
            <pc:sldMk cId="0" sldId="264"/>
            <ac:spMk id="1856827647" creationId="{00000000-0000-0000-0000-000000000000}"/>
          </ac:spMkLst>
        </pc:spChg>
        <pc:spChg chg="mod">
          <ac:chgData name="Martin Svejda" userId="S::m.svejda@uwtsd.ac.uk::8cc0682a-1f17-4534-acee-9b898a7be1ec" providerId="AD" clId="Web-{00000000-0000-0000-0000-000000000000}" dt="2026-09-04T15:45:28.708" v="108" actId="1076"/>
          <ac:spMkLst>
            <pc:docMk/>
            <pc:sldMk cId="0" sldId="264"/>
            <ac:spMk id="1905953693" creationId="{00000000-0000-0000-0000-000000000000}"/>
          </ac:spMkLst>
        </pc:spChg>
        <pc:spChg chg="del">
          <ac:chgData name="Martin Svejda" userId="S::m.svejda@uwtsd.ac.uk::8cc0682a-1f17-4534-acee-9b898a7be1ec" providerId="AD" clId="Web-{00000000-0000-0000-0000-000000000000}" dt="2026-09-04T15:45:05.362" v="79"/>
          <ac:spMkLst>
            <pc:docMk/>
            <pc:sldMk cId="0" sldId="264"/>
            <ac:spMk id="2118128672" creationId="{00000000-0000-0000-0000-000000000000}"/>
          </ac:spMkLst>
        </pc:spChg>
      </pc:sldChg>
      <pc:sldChg chg="modSp modNotes">
        <pc:chgData name="Martin Svejda" userId="S::m.svejda@uwtsd.ac.uk::8cc0682a-1f17-4534-acee-9b898a7be1ec" providerId="AD" clId="Web-{00000000-0000-0000-0000-000000000000}" dt="2026-09-04T15:47:51.604" v="142"/>
        <pc:sldMkLst>
          <pc:docMk/>
          <pc:sldMk cId="0" sldId="268"/>
        </pc:sldMkLst>
        <pc:spChg chg="mod">
          <ac:chgData name="Martin Svejda" userId="S::m.svejda@uwtsd.ac.uk::8cc0682a-1f17-4534-acee-9b898a7be1ec" providerId="AD" clId="Web-{00000000-0000-0000-0000-000000000000}" dt="2026-09-04T15:47:12.368" v="138" actId="20577"/>
          <ac:spMkLst>
            <pc:docMk/>
            <pc:sldMk cId="0" sldId="268"/>
            <ac:spMk id="1806600502" creationId="{00000000-0000-0000-0000-000000000000}"/>
          </ac:spMkLst>
        </pc:spChg>
      </pc:sldChg>
      <pc:sldChg chg="modNotes">
        <pc:chgData name="Martin Svejda" userId="S::m.svejda@uwtsd.ac.uk::8cc0682a-1f17-4534-acee-9b898a7be1ec" providerId="AD" clId="Web-{00000000-0000-0000-0000-000000000000}" dt="2026-09-04T15:49:32.434" v="146"/>
        <pc:sldMkLst>
          <pc:docMk/>
          <pc:sldMk cId="0" sldId="273"/>
        </pc:sldMkLst>
      </pc:sldChg>
      <pc:sldChg chg="modSp">
        <pc:chgData name="Martin Svejda" userId="S::m.svejda@uwtsd.ac.uk::8cc0682a-1f17-4534-acee-9b898a7be1ec" providerId="AD" clId="Web-{00000000-0000-0000-0000-000000000000}" dt="2026-09-04T15:50:27.967" v="151" actId="20577"/>
        <pc:sldMkLst>
          <pc:docMk/>
          <pc:sldMk cId="0" sldId="275"/>
        </pc:sldMkLst>
        <pc:spChg chg="mod">
          <ac:chgData name="Martin Svejda" userId="S::m.svejda@uwtsd.ac.uk::8cc0682a-1f17-4534-acee-9b898a7be1ec" providerId="AD" clId="Web-{00000000-0000-0000-0000-000000000000}" dt="2026-09-04T15:50:27.967" v="151" actId="20577"/>
          <ac:spMkLst>
            <pc:docMk/>
            <pc:sldMk cId="0" sldId="275"/>
            <ac:spMk id="1736665410" creationId="{00000000-0000-0000-0000-000000000000}"/>
          </ac:spMkLst>
        </pc:spChg>
      </pc:sldChg>
      <pc:sldChg chg="modSp">
        <pc:chgData name="Martin Svejda" userId="S::m.svejda@uwtsd.ac.uk::8cc0682a-1f17-4534-acee-9b898a7be1ec" providerId="AD" clId="Web-{00000000-0000-0000-0000-000000000000}" dt="2026-09-04T15:55:47.851" v="162" actId="20577"/>
        <pc:sldMkLst>
          <pc:docMk/>
          <pc:sldMk cId="0" sldId="279"/>
        </pc:sldMkLst>
        <pc:spChg chg="mod">
          <ac:chgData name="Martin Svejda" userId="S::m.svejda@uwtsd.ac.uk::8cc0682a-1f17-4534-acee-9b898a7be1ec" providerId="AD" clId="Web-{00000000-0000-0000-0000-000000000000}" dt="2026-09-04T15:55:47.851" v="162" actId="20577"/>
          <ac:spMkLst>
            <pc:docMk/>
            <pc:sldMk cId="0" sldId="279"/>
            <ac:spMk id="2110696102" creationId="{00000000-0000-0000-0000-000000000000}"/>
          </ac:spMkLst>
        </pc:spChg>
      </pc:sldChg>
      <pc:sldChg chg="addSp modSp addAnim modNotes">
        <pc:chgData name="Martin Svejda" userId="S::m.svejda@uwtsd.ac.uk::8cc0682a-1f17-4534-acee-9b898a7be1ec" providerId="AD" clId="Web-{00000000-0000-0000-0000-000000000000}" dt="2026-09-04T16:08:04.088" v="200"/>
        <pc:sldMkLst>
          <pc:docMk/>
          <pc:sldMk cId="0" sldId="281"/>
        </pc:sldMkLst>
        <pc:spChg chg="add mod">
          <ac:chgData name="Martin Svejda" userId="S::m.svejda@uwtsd.ac.uk::8cc0682a-1f17-4534-acee-9b898a7be1ec" providerId="AD" clId="Web-{00000000-0000-0000-0000-000000000000}" dt="2026-09-04T16:04:13.256" v="167" actId="1076"/>
          <ac:spMkLst>
            <pc:docMk/>
            <pc:sldMk cId="0" sldId="281"/>
            <ac:spMk id="3" creationId="{B5F9E47F-1D69-C772-342C-8F992FAC2EE2}"/>
          </ac:spMkLst>
        </pc:spChg>
        <pc:spChg chg="add mod">
          <ac:chgData name="Martin Svejda" userId="S::m.svejda@uwtsd.ac.uk::8cc0682a-1f17-4534-acee-9b898a7be1ec" providerId="AD" clId="Web-{00000000-0000-0000-0000-000000000000}" dt="2026-09-04T16:06:48.587" v="188" actId="14100"/>
          <ac:spMkLst>
            <pc:docMk/>
            <pc:sldMk cId="0" sldId="281"/>
            <ac:spMk id="5" creationId="{22857E67-5E67-9167-B8A2-2EF46EDBD644}"/>
          </ac:spMkLst>
        </pc:spChg>
        <pc:spChg chg="mod">
          <ac:chgData name="Martin Svejda" userId="S::m.svejda@uwtsd.ac.uk::8cc0682a-1f17-4534-acee-9b898a7be1ec" providerId="AD" clId="Web-{00000000-0000-0000-0000-000000000000}" dt="2026-09-04T16:04:21.412" v="169" actId="1076"/>
          <ac:spMkLst>
            <pc:docMk/>
            <pc:sldMk cId="0" sldId="281"/>
            <ac:spMk id="90819501" creationId="{00000000-0000-0000-0000-000000000000}"/>
          </ac:spMkLst>
        </pc:spChg>
        <pc:spChg chg="mod">
          <ac:chgData name="Martin Svejda" userId="S::m.svejda@uwtsd.ac.uk::8cc0682a-1f17-4534-acee-9b898a7be1ec" providerId="AD" clId="Web-{00000000-0000-0000-0000-000000000000}" dt="2026-09-04T16:04:21.428" v="171" actId="1076"/>
          <ac:spMkLst>
            <pc:docMk/>
            <pc:sldMk cId="0" sldId="281"/>
            <ac:spMk id="314187943" creationId="{00000000-0000-0000-0000-000000000000}"/>
          </ac:spMkLst>
        </pc:spChg>
        <pc:spChg chg="mod">
          <ac:chgData name="Martin Svejda" userId="S::m.svejda@uwtsd.ac.uk::8cc0682a-1f17-4534-acee-9b898a7be1ec" providerId="AD" clId="Web-{00000000-0000-0000-0000-000000000000}" dt="2026-09-04T16:07:33.322" v="196" actId="14100"/>
          <ac:spMkLst>
            <pc:docMk/>
            <pc:sldMk cId="0" sldId="281"/>
            <ac:spMk id="544253933" creationId="{00000000-0000-0000-0000-000000000000}"/>
          </ac:spMkLst>
        </pc:spChg>
        <pc:spChg chg="mod">
          <ac:chgData name="Martin Svejda" userId="S::m.svejda@uwtsd.ac.uk::8cc0682a-1f17-4534-acee-9b898a7be1ec" providerId="AD" clId="Web-{00000000-0000-0000-0000-000000000000}" dt="2026-09-04T16:04:21.443" v="173" actId="1076"/>
          <ac:spMkLst>
            <pc:docMk/>
            <pc:sldMk cId="0" sldId="281"/>
            <ac:spMk id="559373396" creationId="{00000000-0000-0000-0000-000000000000}"/>
          </ac:spMkLst>
        </pc:spChg>
        <pc:spChg chg="mod">
          <ac:chgData name="Martin Svejda" userId="S::m.svejda@uwtsd.ac.uk::8cc0682a-1f17-4534-acee-9b898a7be1ec" providerId="AD" clId="Web-{00000000-0000-0000-0000-000000000000}" dt="2026-09-04T16:03:40.849" v="163" actId="1076"/>
          <ac:spMkLst>
            <pc:docMk/>
            <pc:sldMk cId="0" sldId="281"/>
            <ac:spMk id="738614933" creationId="{00000000-0000-0000-0000-000000000000}"/>
          </ac:spMkLst>
        </pc:spChg>
        <pc:spChg chg="mod">
          <ac:chgData name="Martin Svejda" userId="S::m.svejda@uwtsd.ac.uk::8cc0682a-1f17-4534-acee-9b898a7be1ec" providerId="AD" clId="Web-{00000000-0000-0000-0000-000000000000}" dt="2026-09-04T16:04:21.475" v="177" actId="1076"/>
          <ac:spMkLst>
            <pc:docMk/>
            <pc:sldMk cId="0" sldId="281"/>
            <ac:spMk id="1294977835" creationId="{00000000-0000-0000-0000-000000000000}"/>
          </ac:spMkLst>
        </pc:spChg>
        <pc:spChg chg="mod">
          <ac:chgData name="Martin Svejda" userId="S::m.svejda@uwtsd.ac.uk::8cc0682a-1f17-4534-acee-9b898a7be1ec" providerId="AD" clId="Web-{00000000-0000-0000-0000-000000000000}" dt="2026-09-04T16:07:46.978" v="197" actId="14100"/>
          <ac:spMkLst>
            <pc:docMk/>
            <pc:sldMk cId="0" sldId="281"/>
            <ac:spMk id="1369717627" creationId="{00000000-0000-0000-0000-000000000000}"/>
          </ac:spMkLst>
        </pc:spChg>
        <pc:spChg chg="mod">
          <ac:chgData name="Martin Svejda" userId="S::m.svejda@uwtsd.ac.uk::8cc0682a-1f17-4534-acee-9b898a7be1ec" providerId="AD" clId="Web-{00000000-0000-0000-0000-000000000000}" dt="2026-09-04T16:04:21.459" v="175" actId="1076"/>
          <ac:spMkLst>
            <pc:docMk/>
            <pc:sldMk cId="0" sldId="281"/>
            <ac:spMk id="1465087001" creationId="{00000000-0000-0000-0000-000000000000}"/>
          </ac:spMkLst>
        </pc:spChg>
        <pc:spChg chg="mod">
          <ac:chgData name="Martin Svejda" userId="S::m.svejda@uwtsd.ac.uk::8cc0682a-1f17-4534-acee-9b898a7be1ec" providerId="AD" clId="Web-{00000000-0000-0000-0000-000000000000}" dt="2026-09-04T16:06:57.165" v="189" actId="14100"/>
          <ac:spMkLst>
            <pc:docMk/>
            <pc:sldMk cId="0" sldId="281"/>
            <ac:spMk id="1652824430" creationId="{00000000-0000-0000-0000-000000000000}"/>
          </ac:spMkLst>
        </pc:spChg>
        <pc:spChg chg="mod">
          <ac:chgData name="Martin Svejda" userId="S::m.svejda@uwtsd.ac.uk::8cc0682a-1f17-4534-acee-9b898a7be1ec" providerId="AD" clId="Web-{00000000-0000-0000-0000-000000000000}" dt="2026-09-04T16:07:17.884" v="192" actId="14100"/>
          <ac:spMkLst>
            <pc:docMk/>
            <pc:sldMk cId="0" sldId="281"/>
            <ac:spMk id="1890561562" creationId="{00000000-0000-0000-0000-000000000000}"/>
          </ac:spMkLst>
        </pc:spChg>
        <pc:spChg chg="mod">
          <ac:chgData name="Martin Svejda" userId="S::m.svejda@uwtsd.ac.uk::8cc0682a-1f17-4534-acee-9b898a7be1ec" providerId="AD" clId="Web-{00000000-0000-0000-0000-000000000000}" dt="2026-09-04T16:07:13.494" v="191" actId="14100"/>
          <ac:spMkLst>
            <pc:docMk/>
            <pc:sldMk cId="0" sldId="281"/>
            <ac:spMk id="1897643828" creationId="{00000000-0000-0000-0000-000000000000}"/>
          </ac:spMkLst>
        </pc:spChg>
        <pc:spChg chg="mod">
          <ac:chgData name="Martin Svejda" userId="S::m.svejda@uwtsd.ac.uk::8cc0682a-1f17-4534-acee-9b898a7be1ec" providerId="AD" clId="Web-{00000000-0000-0000-0000-000000000000}" dt="2026-09-04T16:03:47.052" v="164" actId="1076"/>
          <ac:spMkLst>
            <pc:docMk/>
            <pc:sldMk cId="0" sldId="281"/>
            <ac:spMk id="2000626665" creationId="{00000000-0000-0000-0000-000000000000}"/>
          </ac:spMkLst>
        </pc:spChg>
      </pc:sldChg>
      <pc:sldChg chg="modSp modNotes">
        <pc:chgData name="Martin Svejda" userId="S::m.svejda@uwtsd.ac.uk::8cc0682a-1f17-4534-acee-9b898a7be1ec" providerId="AD" clId="Web-{00000000-0000-0000-0000-000000000000}" dt="2026-09-04T16:22:39.460" v="282" actId="20577"/>
        <pc:sldMkLst>
          <pc:docMk/>
          <pc:sldMk cId="0" sldId="282"/>
        </pc:sldMkLst>
        <pc:spChg chg="mod">
          <ac:chgData name="Martin Svejda" userId="S::m.svejda@uwtsd.ac.uk::8cc0682a-1f17-4534-acee-9b898a7be1ec" providerId="AD" clId="Web-{00000000-0000-0000-0000-000000000000}" dt="2026-09-04T16:10:59.165" v="243" actId="14100"/>
          <ac:spMkLst>
            <pc:docMk/>
            <pc:sldMk cId="0" sldId="282"/>
            <ac:spMk id="71871907" creationId="{00000000-0000-0000-0000-000000000000}"/>
          </ac:spMkLst>
        </pc:spChg>
        <pc:spChg chg="mod">
          <ac:chgData name="Martin Svejda" userId="S::m.svejda@uwtsd.ac.uk::8cc0682a-1f17-4534-acee-9b898a7be1ec" providerId="AD" clId="Web-{00000000-0000-0000-0000-000000000000}" dt="2026-09-04T16:11:47.230" v="250" actId="14100"/>
          <ac:spMkLst>
            <pc:docMk/>
            <pc:sldMk cId="0" sldId="282"/>
            <ac:spMk id="472081851" creationId="{00000000-0000-0000-0000-000000000000}"/>
          </ac:spMkLst>
        </pc:spChg>
        <pc:spChg chg="mod">
          <ac:chgData name="Martin Svejda" userId="S::m.svejda@uwtsd.ac.uk::8cc0682a-1f17-4534-acee-9b898a7be1ec" providerId="AD" clId="Web-{00000000-0000-0000-0000-000000000000}" dt="2026-09-04T16:10:44.726" v="241" actId="1076"/>
          <ac:spMkLst>
            <pc:docMk/>
            <pc:sldMk cId="0" sldId="282"/>
            <ac:spMk id="475175883" creationId="{00000000-0000-0000-0000-000000000000}"/>
          </ac:spMkLst>
        </pc:spChg>
        <pc:spChg chg="mod">
          <ac:chgData name="Martin Svejda" userId="S::m.svejda@uwtsd.ac.uk::8cc0682a-1f17-4534-acee-9b898a7be1ec" providerId="AD" clId="Web-{00000000-0000-0000-0000-000000000000}" dt="2026-09-04T16:10:34.851" v="240" actId="1076"/>
          <ac:spMkLst>
            <pc:docMk/>
            <pc:sldMk cId="0" sldId="282"/>
            <ac:spMk id="556828201" creationId="{00000000-0000-0000-0000-000000000000}"/>
          </ac:spMkLst>
        </pc:spChg>
        <pc:spChg chg="mod">
          <ac:chgData name="Martin Svejda" userId="S::m.svejda@uwtsd.ac.uk::8cc0682a-1f17-4534-acee-9b898a7be1ec" providerId="AD" clId="Web-{00000000-0000-0000-0000-000000000000}" dt="2026-09-04T16:11:13.588" v="246" actId="14100"/>
          <ac:spMkLst>
            <pc:docMk/>
            <pc:sldMk cId="0" sldId="282"/>
            <ac:spMk id="683420469" creationId="{00000000-0000-0000-0000-000000000000}"/>
          </ac:spMkLst>
        </pc:spChg>
        <pc:spChg chg="mod">
          <ac:chgData name="Martin Svejda" userId="S::m.svejda@uwtsd.ac.uk::8cc0682a-1f17-4534-acee-9b898a7be1ec" providerId="AD" clId="Web-{00000000-0000-0000-0000-000000000000}" dt="2026-09-04T16:11:39.995" v="248" actId="14100"/>
          <ac:spMkLst>
            <pc:docMk/>
            <pc:sldMk cId="0" sldId="282"/>
            <ac:spMk id="1065074502" creationId="{00000000-0000-0000-0000-000000000000}"/>
          </ac:spMkLst>
        </pc:spChg>
        <pc:spChg chg="mod">
          <ac:chgData name="Martin Svejda" userId="S::m.svejda@uwtsd.ac.uk::8cc0682a-1f17-4534-acee-9b898a7be1ec" providerId="AD" clId="Web-{00000000-0000-0000-0000-000000000000}" dt="2026-09-04T16:10:49.508" v="242" actId="14100"/>
          <ac:spMkLst>
            <pc:docMk/>
            <pc:sldMk cId="0" sldId="282"/>
            <ac:spMk id="1483945219" creationId="{00000000-0000-0000-0000-000000000000}"/>
          </ac:spMkLst>
        </pc:spChg>
        <pc:spChg chg="mod">
          <ac:chgData name="Martin Svejda" userId="S::m.svejda@uwtsd.ac.uk::8cc0682a-1f17-4534-acee-9b898a7be1ec" providerId="AD" clId="Web-{00000000-0000-0000-0000-000000000000}" dt="2026-09-04T16:09:57.020" v="225" actId="1076"/>
          <ac:spMkLst>
            <pc:docMk/>
            <pc:sldMk cId="0" sldId="282"/>
            <ac:spMk id="1633624218" creationId="{00000000-0000-0000-0000-000000000000}"/>
          </ac:spMkLst>
        </pc:spChg>
        <pc:spChg chg="mod">
          <ac:chgData name="Martin Svejda" userId="S::m.svejda@uwtsd.ac.uk::8cc0682a-1f17-4534-acee-9b898a7be1ec" providerId="AD" clId="Web-{00000000-0000-0000-0000-000000000000}" dt="2026-09-04T16:22:39.460" v="282" actId="20577"/>
          <ac:spMkLst>
            <pc:docMk/>
            <pc:sldMk cId="0" sldId="282"/>
            <ac:spMk id="1660258214" creationId="{00000000-0000-0000-0000-000000000000}"/>
          </ac:spMkLst>
        </pc:spChg>
        <pc:spChg chg="mod">
          <ac:chgData name="Martin Svejda" userId="S::m.svejda@uwtsd.ac.uk::8cc0682a-1f17-4534-acee-9b898a7be1ec" providerId="AD" clId="Web-{00000000-0000-0000-0000-000000000000}" dt="2026-09-04T16:11:17.791" v="247" actId="20577"/>
          <ac:spMkLst>
            <pc:docMk/>
            <pc:sldMk cId="0" sldId="282"/>
            <ac:spMk id="1698417480" creationId="{00000000-0000-0000-0000-000000000000}"/>
          </ac:spMkLst>
        </pc:spChg>
        <pc:spChg chg="mod">
          <ac:chgData name="Martin Svejda" userId="S::m.svejda@uwtsd.ac.uk::8cc0682a-1f17-4534-acee-9b898a7be1ec" providerId="AD" clId="Web-{00000000-0000-0000-0000-000000000000}" dt="2026-09-04T16:10:34.663" v="239" actId="1076"/>
          <ac:spMkLst>
            <pc:docMk/>
            <pc:sldMk cId="0" sldId="282"/>
            <ac:spMk id="1882223119" creationId="{00000000-0000-0000-0000-000000000000}"/>
          </ac:spMkLst>
        </pc:spChg>
        <pc:spChg chg="mod">
          <ac:chgData name="Martin Svejda" userId="S::m.svejda@uwtsd.ac.uk::8cc0682a-1f17-4534-acee-9b898a7be1ec" providerId="AD" clId="Web-{00000000-0000-0000-0000-000000000000}" dt="2026-09-04T16:11:44.714" v="249" actId="14100"/>
          <ac:spMkLst>
            <pc:docMk/>
            <pc:sldMk cId="0" sldId="282"/>
            <ac:spMk id="2009371010" creationId="{00000000-0000-0000-0000-000000000000}"/>
          </ac:spMkLst>
        </pc:spChg>
      </pc:sldChg>
      <pc:sldChg chg="modSp">
        <pc:chgData name="Martin Svejda" userId="S::m.svejda@uwtsd.ac.uk::8cc0682a-1f17-4534-acee-9b898a7be1ec" providerId="AD" clId="Web-{00000000-0000-0000-0000-000000000000}" dt="2026-09-04T16:23:19.210" v="285" actId="20577"/>
        <pc:sldMkLst>
          <pc:docMk/>
          <pc:sldMk cId="0" sldId="283"/>
        </pc:sldMkLst>
        <pc:spChg chg="mod">
          <ac:chgData name="Martin Svejda" userId="S::m.svejda@uwtsd.ac.uk::8cc0682a-1f17-4534-acee-9b898a7be1ec" providerId="AD" clId="Web-{00000000-0000-0000-0000-000000000000}" dt="2026-09-04T16:14:57.894" v="278" actId="14100"/>
          <ac:spMkLst>
            <pc:docMk/>
            <pc:sldMk cId="0" sldId="283"/>
            <ac:spMk id="657496710" creationId="{00000000-0000-0000-0000-000000000000}"/>
          </ac:spMkLst>
        </pc:spChg>
        <pc:spChg chg="mod">
          <ac:chgData name="Martin Svejda" userId="S::m.svejda@uwtsd.ac.uk::8cc0682a-1f17-4534-acee-9b898a7be1ec" providerId="AD" clId="Web-{00000000-0000-0000-0000-000000000000}" dt="2026-09-04T16:23:19.210" v="285" actId="20577"/>
          <ac:spMkLst>
            <pc:docMk/>
            <pc:sldMk cId="0" sldId="283"/>
            <ac:spMk id="782377193" creationId="{00000000-0000-0000-0000-000000000000}"/>
          </ac:spMkLst>
        </pc:spChg>
        <pc:spChg chg="mod">
          <ac:chgData name="Martin Svejda" userId="S::m.svejda@uwtsd.ac.uk::8cc0682a-1f17-4534-acee-9b898a7be1ec" providerId="AD" clId="Web-{00000000-0000-0000-0000-000000000000}" dt="2026-09-04T16:14:28.565" v="267" actId="20577"/>
          <ac:spMkLst>
            <pc:docMk/>
            <pc:sldMk cId="0" sldId="283"/>
            <ac:spMk id="1076903302" creationId="{00000000-0000-0000-0000-000000000000}"/>
          </ac:spMkLst>
        </pc:spChg>
        <pc:spChg chg="mod">
          <ac:chgData name="Martin Svejda" userId="S::m.svejda@uwtsd.ac.uk::8cc0682a-1f17-4534-acee-9b898a7be1ec" providerId="AD" clId="Web-{00000000-0000-0000-0000-000000000000}" dt="2026-09-04T16:14:01.658" v="258" actId="20577"/>
          <ac:spMkLst>
            <pc:docMk/>
            <pc:sldMk cId="0" sldId="283"/>
            <ac:spMk id="1482263196" creationId="{00000000-0000-0000-0000-000000000000}"/>
          </ac:spMkLst>
        </pc:spChg>
        <pc:spChg chg="mod">
          <ac:chgData name="Martin Svejda" userId="S::m.svejda@uwtsd.ac.uk::8cc0682a-1f17-4534-acee-9b898a7be1ec" providerId="AD" clId="Web-{00000000-0000-0000-0000-000000000000}" dt="2026-09-04T16:14:33.143" v="269" actId="20577"/>
          <ac:spMkLst>
            <pc:docMk/>
            <pc:sldMk cId="0" sldId="283"/>
            <ac:spMk id="1775554027" creationId="{00000000-0000-0000-0000-000000000000}"/>
          </ac:spMkLst>
        </pc:spChg>
        <pc:spChg chg="mod">
          <ac:chgData name="Martin Svejda" userId="S::m.svejda@uwtsd.ac.uk::8cc0682a-1f17-4534-acee-9b898a7be1ec" providerId="AD" clId="Web-{00000000-0000-0000-0000-000000000000}" dt="2026-09-04T16:13:57.767" v="256" actId="20577"/>
          <ac:spMkLst>
            <pc:docMk/>
            <pc:sldMk cId="0" sldId="283"/>
            <ac:spMk id="193097416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1919683337" name="Header Placeholder 1"/>
          <p:cNvSpPr>
            <a:spLocks noGrp="1"/>
          </p:cNvSpPr>
          <p:nvPr>
            <p:ph type="hdr" sz="quarter"/>
          </p:nvPr>
        </p:nvSpPr>
        <p:spPr bwMode="auto">
          <a:xfrm>
            <a:off x="1" y="1"/>
            <a:ext cx="3078427" cy="513508"/>
          </a:xfrm>
          <a:prstGeom prst="rect">
            <a:avLst/>
          </a:prstGeom>
        </p:spPr>
        <p:txBody>
          <a:bodyPr vert="horz" lIns="99075" tIns="49538" rIns="99075" bIns="49538" rtlCol="0"/>
          <a:lstStyle>
            <a:lvl1pPr algn="l">
              <a:defRPr sz="1300"/>
            </a:lvl1pPr>
          </a:lstStyle>
          <a:p>
            <a:pPr>
              <a:defRPr/>
            </a:pPr>
            <a:endParaRPr lang="en-US"/>
          </a:p>
        </p:txBody>
      </p:sp>
      <p:sp>
        <p:nvSpPr>
          <p:cNvPr id="1521639018" name="Date Placeholder 2"/>
          <p:cNvSpPr>
            <a:spLocks noGrp="1"/>
          </p:cNvSpPr>
          <p:nvPr>
            <p:ph type="dt" idx="1"/>
          </p:nvPr>
        </p:nvSpPr>
        <p:spPr bwMode="auto">
          <a:xfrm>
            <a:off x="4023993" y="1"/>
            <a:ext cx="3078427" cy="513508"/>
          </a:xfrm>
          <a:prstGeom prst="rect">
            <a:avLst/>
          </a:prstGeom>
        </p:spPr>
        <p:txBody>
          <a:bodyPr vert="horz" lIns="99075" tIns="49538" rIns="99075" bIns="49538" rtlCol="0"/>
          <a:lstStyle>
            <a:lvl1pPr algn="r">
              <a:defRPr sz="1300"/>
            </a:lvl1pPr>
          </a:lstStyle>
          <a:p>
            <a:pPr>
              <a:defRPr/>
            </a:pPr>
            <a:fld id="{CF981728-CE48-49DC-905D-BED0E3AA70FA}" type="datetimeFigureOut">
              <a:rPr lang="en-US"/>
              <a:t>9/4/2026</a:t>
            </a:fld>
            <a:endParaRPr lang="en-US"/>
          </a:p>
        </p:txBody>
      </p:sp>
      <p:sp>
        <p:nvSpPr>
          <p:cNvPr id="1416127991" name="Slide Image Placeholder 3"/>
          <p:cNvSpPr>
            <a:spLocks noGrp="1" noRot="1" noChangeAspect="1"/>
          </p:cNvSpPr>
          <p:nvPr>
            <p:ph type="sldImg" idx="2"/>
          </p:nvPr>
        </p:nvSpPr>
        <p:spPr bwMode="auto">
          <a:xfrm>
            <a:off x="481013" y="1277938"/>
            <a:ext cx="6143625" cy="3455987"/>
          </a:xfrm>
          <a:prstGeom prst="rect">
            <a:avLst/>
          </a:prstGeom>
          <a:noFill/>
          <a:ln w="12700">
            <a:solidFill>
              <a:prstClr val="black"/>
            </a:solidFill>
          </a:ln>
        </p:spPr>
        <p:txBody>
          <a:bodyPr vert="horz" lIns="99075" tIns="49538" rIns="99075" bIns="49538" rtlCol="0" anchor="ctr"/>
          <a:lstStyle/>
          <a:p>
            <a:pPr>
              <a:defRPr/>
            </a:pPr>
            <a:endParaRPr lang="en-US"/>
          </a:p>
        </p:txBody>
      </p:sp>
      <p:sp>
        <p:nvSpPr>
          <p:cNvPr id="1725504089" name="Notes Placeholder 4"/>
          <p:cNvSpPr>
            <a:spLocks noGrp="1"/>
          </p:cNvSpPr>
          <p:nvPr>
            <p:ph type="body" sz="quarter" idx="3"/>
          </p:nvPr>
        </p:nvSpPr>
        <p:spPr bwMode="auto">
          <a:xfrm>
            <a:off x="710407" y="4925408"/>
            <a:ext cx="5683250" cy="4029879"/>
          </a:xfrm>
          <a:prstGeom prst="rect">
            <a:avLst/>
          </a:prstGeom>
        </p:spPr>
        <p:txBody>
          <a:bodyPr vert="horz" lIns="99075" tIns="49538" rIns="99075" bIns="49538" rtlCol="0"/>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1014301172" name="Footer Placeholder 5"/>
          <p:cNvSpPr>
            <a:spLocks noGrp="1"/>
          </p:cNvSpPr>
          <p:nvPr>
            <p:ph type="ftr" sz="quarter" idx="4"/>
          </p:nvPr>
        </p:nvSpPr>
        <p:spPr bwMode="auto">
          <a:xfrm>
            <a:off x="1" y="9721108"/>
            <a:ext cx="3078427" cy="513507"/>
          </a:xfrm>
          <a:prstGeom prst="rect">
            <a:avLst/>
          </a:prstGeom>
        </p:spPr>
        <p:txBody>
          <a:bodyPr vert="horz" lIns="99075" tIns="49538" rIns="99075" bIns="49538" rtlCol="0" anchor="b"/>
          <a:lstStyle>
            <a:lvl1pPr algn="l">
              <a:defRPr sz="1300"/>
            </a:lvl1pPr>
          </a:lstStyle>
          <a:p>
            <a:pPr>
              <a:defRPr/>
            </a:pPr>
            <a:endParaRPr lang="en-US"/>
          </a:p>
        </p:txBody>
      </p:sp>
      <p:sp>
        <p:nvSpPr>
          <p:cNvPr id="409339373" name="Slide Number Placeholder 6"/>
          <p:cNvSpPr>
            <a:spLocks noGrp="1"/>
          </p:cNvSpPr>
          <p:nvPr>
            <p:ph type="sldNum" sz="quarter" idx="5"/>
          </p:nvPr>
        </p:nvSpPr>
        <p:spPr bwMode="auto">
          <a:xfrm>
            <a:off x="4023993" y="9721108"/>
            <a:ext cx="3078427" cy="513507"/>
          </a:xfrm>
          <a:prstGeom prst="rect">
            <a:avLst/>
          </a:prstGeom>
        </p:spPr>
        <p:txBody>
          <a:bodyPr vert="horz" lIns="99075" tIns="49538" rIns="99075" bIns="49538" rtlCol="0" anchor="b"/>
          <a:lstStyle>
            <a:lvl1pPr algn="r">
              <a:defRPr sz="1300"/>
            </a:lvl1pPr>
          </a:lstStyle>
          <a:p>
            <a:pPr>
              <a:defRPr/>
            </a:pPr>
            <a:fld id="{3D4C67B5-F292-4576-8BF8-36D135D4AF60}" type="slidenum">
              <a:rPr/>
              <a:t>‹#›</a:t>
            </a:fld>
            <a:endParaRPr lang="en-US"/>
          </a:p>
        </p:txBody>
      </p:sp>
    </p:spTree>
  </p:cSld>
  <p:clrMap bg1="lt1" tx1="dk1" bg2="lt2" tx2="dk2" accent1="accent1" accent2="accent2" accent3="accent3" accent4="accent4" accent5="accent5" accent6="accent6" hlink="hlink" folHlink="folHlink"/>
  <p:notesStyle>
    <a:lvl1pPr marL="0" algn="l" defTabSz="914400" rtl="0">
      <a:defRPr sz="1200">
        <a:solidFill>
          <a:schemeClr val="tx1"/>
        </a:solidFill>
        <a:latin typeface="+mn-lt"/>
        <a:ea typeface="+mn-ea"/>
        <a:cs typeface="+mn-cs"/>
      </a:defRPr>
    </a:lvl1pPr>
    <a:lvl2pPr marL="457200" algn="l" defTabSz="914400" rtl="0">
      <a:defRPr sz="1200">
        <a:solidFill>
          <a:schemeClr val="tx1"/>
        </a:solidFill>
        <a:latin typeface="+mn-lt"/>
        <a:ea typeface="+mn-ea"/>
        <a:cs typeface="+mn-cs"/>
      </a:defRPr>
    </a:lvl2pPr>
    <a:lvl3pPr marL="914400" algn="l" defTabSz="914400" rtl="0">
      <a:defRPr sz="1200">
        <a:solidFill>
          <a:schemeClr val="tx1"/>
        </a:solidFill>
        <a:latin typeface="+mn-lt"/>
        <a:ea typeface="+mn-ea"/>
        <a:cs typeface="+mn-cs"/>
      </a:defRPr>
    </a:lvl3pPr>
    <a:lvl4pPr marL="1371600" algn="l" defTabSz="914400" rtl="0">
      <a:defRPr sz="1200">
        <a:solidFill>
          <a:schemeClr val="tx1"/>
        </a:solidFill>
        <a:latin typeface="+mn-lt"/>
        <a:ea typeface="+mn-ea"/>
        <a:cs typeface="+mn-cs"/>
      </a:defRPr>
    </a:lvl4pPr>
    <a:lvl5pPr marL="1828800" algn="l" defTabSz="914400" rtl="0">
      <a:defRPr sz="1200">
        <a:solidFill>
          <a:schemeClr val="tx1"/>
        </a:solidFill>
        <a:latin typeface="+mn-lt"/>
        <a:ea typeface="+mn-ea"/>
        <a:cs typeface="+mn-cs"/>
      </a:defRPr>
    </a:lvl5pPr>
    <a:lvl6pPr marL="2286000" algn="l" defTabSz="914400" rtl="0">
      <a:defRPr sz="1200">
        <a:solidFill>
          <a:schemeClr val="tx1"/>
        </a:solidFill>
        <a:latin typeface="+mn-lt"/>
        <a:ea typeface="+mn-ea"/>
        <a:cs typeface="+mn-cs"/>
      </a:defRPr>
    </a:lvl6pPr>
    <a:lvl7pPr marL="2743200" algn="l" defTabSz="914400" rtl="0">
      <a:defRPr sz="1200">
        <a:solidFill>
          <a:schemeClr val="tx1"/>
        </a:solidFill>
        <a:latin typeface="+mn-lt"/>
        <a:ea typeface="+mn-ea"/>
        <a:cs typeface="+mn-cs"/>
      </a:defRPr>
    </a:lvl7pPr>
    <a:lvl8pPr marL="3200400" algn="l" defTabSz="914400" rtl="0">
      <a:defRPr sz="1200">
        <a:solidFill>
          <a:schemeClr val="tx1"/>
        </a:solidFill>
        <a:latin typeface="+mn-lt"/>
        <a:ea typeface="+mn-ea"/>
        <a:cs typeface="+mn-cs"/>
      </a:defRPr>
    </a:lvl8pPr>
    <a:lvl9pPr marL="3657600" algn="l" defTabSz="914400" rtl="0">
      <a:defRPr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gov.uk/government/news/health-secretary-announces-250-million-investment-in-artificial-intelligence"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digital.nhs.uk/services/ai-knowledge-repository"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digital.nhs.uk/services/ai-knowledge-repository"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84694946" name="Slide Image Placeholder 1"/>
          <p:cNvSpPr>
            <a:spLocks noGrp="1" noRot="1" noChangeAspect="1"/>
          </p:cNvSpPr>
          <p:nvPr>
            <p:ph type="sldImg"/>
          </p:nvPr>
        </p:nvSpPr>
        <p:spPr bwMode="auto"/>
      </p:sp>
      <p:sp>
        <p:nvSpPr>
          <p:cNvPr id="743157759" name="Notes Placeholder 2"/>
          <p:cNvSpPr>
            <a:spLocks noGrp="1"/>
          </p:cNvSpPr>
          <p:nvPr>
            <p:ph type="body" idx="1"/>
          </p:nvPr>
        </p:nvSpPr>
        <p:spPr bwMode="auto"/>
        <p:txBody>
          <a:bodyPr/>
          <a:lstStyle/>
          <a:p>
            <a:pPr>
              <a:defRPr/>
            </a:pPr>
            <a:endParaRPr lang="en-GB"/>
          </a:p>
        </p:txBody>
      </p:sp>
      <p:sp>
        <p:nvSpPr>
          <p:cNvPr id="1829554194" name="Slide Number Placeholder 3"/>
          <p:cNvSpPr>
            <a:spLocks noGrp="1"/>
          </p:cNvSpPr>
          <p:nvPr>
            <p:ph type="sldNum" sz="quarter" idx="5"/>
          </p:nvPr>
        </p:nvSpPr>
        <p:spPr bwMode="auto"/>
        <p:txBody>
          <a:bodyPr/>
          <a:lstStyle/>
          <a:p>
            <a:pPr>
              <a:defRPr/>
            </a:pPr>
            <a:fld id="{3D4C67B5-F292-4576-8BF8-36D135D4AF60}" type="slidenum">
              <a:rPr lang="en-GB"/>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04350760" name="Slide Image Placeholder 1"/>
          <p:cNvSpPr>
            <a:spLocks noGrp="1" noRot="1" noChangeAspect="1"/>
          </p:cNvSpPr>
          <p:nvPr>
            <p:ph type="sldImg"/>
          </p:nvPr>
        </p:nvSpPr>
        <p:spPr bwMode="auto"/>
      </p:sp>
      <p:sp>
        <p:nvSpPr>
          <p:cNvPr id="1583397535" name="Notes Placeholder 2"/>
          <p:cNvSpPr>
            <a:spLocks noGrp="1"/>
          </p:cNvSpPr>
          <p:nvPr>
            <p:ph type="body" idx="1"/>
          </p:nvPr>
        </p:nvSpPr>
        <p:spPr bwMode="auto"/>
        <p:txBody>
          <a:bodyPr/>
          <a:lstStyle/>
          <a:p>
            <a:pPr>
              <a:defRPr/>
            </a:pPr>
            <a:endParaRPr lang="en-GB"/>
          </a:p>
        </p:txBody>
      </p:sp>
      <p:sp>
        <p:nvSpPr>
          <p:cNvPr id="2055202491" name="Slide Number Placeholder 3"/>
          <p:cNvSpPr>
            <a:spLocks noGrp="1"/>
          </p:cNvSpPr>
          <p:nvPr>
            <p:ph type="sldNum" sz="quarter" idx="5"/>
          </p:nvPr>
        </p:nvSpPr>
        <p:spPr bwMode="auto"/>
        <p:txBody>
          <a:bodyPr/>
          <a:lstStyle/>
          <a:p>
            <a:pPr>
              <a:defRPr/>
            </a:pPr>
            <a:fld id="{3D4C67B5-F292-4576-8BF8-36D135D4AF60}" type="slidenum">
              <a:rPr lang="en-GB"/>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415666488" name="Slide Image Placeholder 1"/>
          <p:cNvSpPr>
            <a:spLocks noGrp="1" noRot="1" noChangeAspect="1"/>
          </p:cNvSpPr>
          <p:nvPr>
            <p:ph type="sldImg"/>
          </p:nvPr>
        </p:nvSpPr>
        <p:spPr bwMode="auto"/>
      </p:sp>
      <p:sp>
        <p:nvSpPr>
          <p:cNvPr id="747670980" name="Notes Placeholder 2"/>
          <p:cNvSpPr>
            <a:spLocks noGrp="1"/>
          </p:cNvSpPr>
          <p:nvPr>
            <p:ph type="body" idx="1"/>
          </p:nvPr>
        </p:nvSpPr>
        <p:spPr bwMode="auto"/>
        <p:txBody>
          <a:bodyPr/>
          <a:lstStyle/>
          <a:p>
            <a:pPr>
              <a:defRPr/>
            </a:pPr>
            <a:endParaRPr lang="en-US" dirty="0">
              <a:latin typeface="Times New Roman"/>
              <a:cs typeface="Times New Roman"/>
            </a:endParaRPr>
          </a:p>
        </p:txBody>
      </p:sp>
      <p:sp>
        <p:nvSpPr>
          <p:cNvPr id="1002635623" name="Slide Number Placeholder 3"/>
          <p:cNvSpPr>
            <a:spLocks noGrp="1"/>
          </p:cNvSpPr>
          <p:nvPr>
            <p:ph type="sldNum" sz="quarter" idx="5"/>
          </p:nvPr>
        </p:nvSpPr>
        <p:spPr bwMode="auto"/>
        <p:txBody>
          <a:bodyPr/>
          <a:lstStyle/>
          <a:p>
            <a:pPr>
              <a:defRPr/>
            </a:pPr>
            <a:fld id="{3D4C67B5-F292-4576-8BF8-36D135D4AF60}" type="slidenum">
              <a:rPr lang="en-GB"/>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970425149" name="Slide Image Placeholder 1"/>
          <p:cNvSpPr>
            <a:spLocks noGrp="1" noRot="1" noChangeAspect="1"/>
          </p:cNvSpPr>
          <p:nvPr>
            <p:ph type="sldImg"/>
          </p:nvPr>
        </p:nvSpPr>
        <p:spPr bwMode="auto"/>
      </p:sp>
      <p:sp>
        <p:nvSpPr>
          <p:cNvPr id="1173925237" name="Notes Placeholder 2"/>
          <p:cNvSpPr>
            <a:spLocks noGrp="1"/>
          </p:cNvSpPr>
          <p:nvPr>
            <p:ph type="body" idx="1"/>
          </p:nvPr>
        </p:nvSpPr>
        <p:spPr bwMode="auto"/>
        <p:txBody>
          <a:bodyPr/>
          <a:lstStyle/>
          <a:p>
            <a:pPr>
              <a:defRPr/>
            </a:pPr>
            <a:endParaRPr lang="en-GB" dirty="0">
              <a:cs typeface="Calibri"/>
            </a:endParaRPr>
          </a:p>
        </p:txBody>
      </p:sp>
      <p:sp>
        <p:nvSpPr>
          <p:cNvPr id="1244723405" name="Slide Number Placeholder 3"/>
          <p:cNvSpPr>
            <a:spLocks noGrp="1"/>
          </p:cNvSpPr>
          <p:nvPr>
            <p:ph type="sldNum" sz="quarter" idx="5"/>
          </p:nvPr>
        </p:nvSpPr>
        <p:spPr bwMode="auto"/>
        <p:txBody>
          <a:bodyPr/>
          <a:lstStyle/>
          <a:p>
            <a:pPr>
              <a:defRPr/>
            </a:pPr>
            <a:fld id="{3D4C67B5-F292-4576-8BF8-36D135D4AF60}" type="slidenum">
              <a:rPr lang="en-GB"/>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334418284" name="Slide Image Placeholder 1"/>
          <p:cNvSpPr>
            <a:spLocks noGrp="1" noRot="1" noChangeAspect="1"/>
          </p:cNvSpPr>
          <p:nvPr>
            <p:ph type="sldImg"/>
          </p:nvPr>
        </p:nvSpPr>
        <p:spPr bwMode="auto"/>
      </p:sp>
      <p:sp>
        <p:nvSpPr>
          <p:cNvPr id="701689901" name="Notes Placeholder 2"/>
          <p:cNvSpPr>
            <a:spLocks noGrp="1"/>
          </p:cNvSpPr>
          <p:nvPr>
            <p:ph type="body" idx="1"/>
          </p:nvPr>
        </p:nvSpPr>
        <p:spPr bwMode="auto"/>
        <p:txBody>
          <a:bodyPr/>
          <a:lstStyle/>
          <a:p>
            <a:pPr>
              <a:defRPr/>
            </a:pPr>
            <a:endParaRPr lang="en-GB" dirty="0">
              <a:cs typeface="Calibri"/>
            </a:endParaRPr>
          </a:p>
        </p:txBody>
      </p:sp>
      <p:sp>
        <p:nvSpPr>
          <p:cNvPr id="466852755" name="Slide Number Placeholder 3"/>
          <p:cNvSpPr>
            <a:spLocks noGrp="1"/>
          </p:cNvSpPr>
          <p:nvPr>
            <p:ph type="sldNum" sz="quarter" idx="5"/>
          </p:nvPr>
        </p:nvSpPr>
        <p:spPr bwMode="auto"/>
        <p:txBody>
          <a:bodyPr/>
          <a:lstStyle/>
          <a:p>
            <a:pPr>
              <a:defRPr/>
            </a:pPr>
            <a:fld id="{3D4C67B5-F292-4576-8BF8-36D135D4AF60}" type="slidenum">
              <a:rPr lang="en-GB"/>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317062531" name="Slide Image Placeholder 1"/>
          <p:cNvSpPr>
            <a:spLocks noGrp="1" noRot="1" noChangeAspect="1"/>
          </p:cNvSpPr>
          <p:nvPr>
            <p:ph type="sldImg"/>
          </p:nvPr>
        </p:nvSpPr>
        <p:spPr bwMode="auto"/>
      </p:sp>
      <p:sp>
        <p:nvSpPr>
          <p:cNvPr id="1064905415" name="Notes Placeholder 2"/>
          <p:cNvSpPr>
            <a:spLocks noGrp="1"/>
          </p:cNvSpPr>
          <p:nvPr>
            <p:ph type="body" idx="1"/>
          </p:nvPr>
        </p:nvSpPr>
        <p:spPr bwMode="auto"/>
        <p:txBody>
          <a:bodyPr/>
          <a:lstStyle/>
          <a:p>
            <a:pPr>
              <a:buNone/>
              <a:defRPr/>
            </a:pPr>
            <a:endParaRPr lang="en-GB" dirty="0">
              <a:cs typeface="Calibri"/>
            </a:endParaRPr>
          </a:p>
        </p:txBody>
      </p:sp>
      <p:sp>
        <p:nvSpPr>
          <p:cNvPr id="1702870185" name="Slide Number Placeholder 3"/>
          <p:cNvSpPr>
            <a:spLocks noGrp="1"/>
          </p:cNvSpPr>
          <p:nvPr>
            <p:ph type="sldNum" sz="quarter" idx="5"/>
          </p:nvPr>
        </p:nvSpPr>
        <p:spPr bwMode="auto"/>
        <p:txBody>
          <a:bodyPr/>
          <a:lstStyle/>
          <a:p>
            <a:pPr>
              <a:defRPr/>
            </a:pPr>
            <a:fld id="{3D4C67B5-F292-4576-8BF8-36D135D4AF60}" type="slidenum">
              <a:rPr lang="en-GB"/>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24444927" name="Slide Image Placeholder 1"/>
          <p:cNvSpPr>
            <a:spLocks noGrp="1" noRot="1" noChangeAspect="1"/>
          </p:cNvSpPr>
          <p:nvPr>
            <p:ph type="sldImg"/>
          </p:nvPr>
        </p:nvSpPr>
        <p:spPr bwMode="auto"/>
      </p:sp>
      <p:sp>
        <p:nvSpPr>
          <p:cNvPr id="2120283118" name="Notes Placeholder 2"/>
          <p:cNvSpPr>
            <a:spLocks noGrp="1"/>
          </p:cNvSpPr>
          <p:nvPr>
            <p:ph type="body" idx="1"/>
          </p:nvPr>
        </p:nvSpPr>
        <p:spPr bwMode="auto"/>
        <p:txBody>
          <a:bodyPr/>
          <a:lstStyle/>
          <a:p>
            <a:pPr>
              <a:defRPr/>
            </a:pPr>
            <a:endParaRPr lang="en-GB"/>
          </a:p>
        </p:txBody>
      </p:sp>
      <p:sp>
        <p:nvSpPr>
          <p:cNvPr id="227360795" name="Slide Number Placeholder 3"/>
          <p:cNvSpPr>
            <a:spLocks noGrp="1"/>
          </p:cNvSpPr>
          <p:nvPr>
            <p:ph type="sldNum" sz="quarter" idx="5"/>
          </p:nvPr>
        </p:nvSpPr>
        <p:spPr bwMode="auto"/>
        <p:txBody>
          <a:bodyPr/>
          <a:lstStyle/>
          <a:p>
            <a:pPr>
              <a:defRPr/>
            </a:pPr>
            <a:fld id="{71DEA7DA-892E-A476-C4A0-AE028CFE058C}" type="slidenum">
              <a:rPr lang="en-GB"/>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25664572" name="Slide Image Placeholder 1"/>
          <p:cNvSpPr>
            <a:spLocks noGrp="1" noRot="1" noChangeAspect="1"/>
          </p:cNvSpPr>
          <p:nvPr>
            <p:ph type="sldImg"/>
          </p:nvPr>
        </p:nvSpPr>
        <p:spPr bwMode="auto"/>
      </p:sp>
      <p:sp>
        <p:nvSpPr>
          <p:cNvPr id="1989276746" name="Notes Placeholder 2"/>
          <p:cNvSpPr>
            <a:spLocks noGrp="1"/>
          </p:cNvSpPr>
          <p:nvPr>
            <p:ph type="body" idx="1"/>
          </p:nvPr>
        </p:nvSpPr>
        <p:spPr bwMode="auto"/>
        <p:txBody>
          <a:bodyPr/>
          <a:lstStyle/>
          <a:p>
            <a:pPr>
              <a:defRPr/>
            </a:pPr>
            <a:endParaRPr lang="en-GB" dirty="0">
              <a:cs typeface="Calibri"/>
            </a:endParaRPr>
          </a:p>
        </p:txBody>
      </p:sp>
      <p:sp>
        <p:nvSpPr>
          <p:cNvPr id="966994612" name="Slide Number Placeholder 3"/>
          <p:cNvSpPr>
            <a:spLocks noGrp="1"/>
          </p:cNvSpPr>
          <p:nvPr>
            <p:ph type="sldNum" sz="quarter" idx="5"/>
          </p:nvPr>
        </p:nvSpPr>
        <p:spPr bwMode="auto"/>
        <p:txBody>
          <a:bodyPr/>
          <a:lstStyle/>
          <a:p>
            <a:pPr>
              <a:defRPr/>
            </a:pPr>
            <a:fld id="{FD9C14C3-303D-F29F-C0C4-0B6F94B159E1}" type="slidenum">
              <a:rPr lang="en-GB"/>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621931788" name="Slide Image Placeholder 1"/>
          <p:cNvSpPr>
            <a:spLocks noGrp="1" noRot="1" noChangeAspect="1"/>
          </p:cNvSpPr>
          <p:nvPr>
            <p:ph type="sldImg"/>
          </p:nvPr>
        </p:nvSpPr>
        <p:spPr bwMode="auto"/>
      </p:sp>
      <p:sp>
        <p:nvSpPr>
          <p:cNvPr id="254042984" name="Notes Placeholder 2"/>
          <p:cNvSpPr>
            <a:spLocks noGrp="1"/>
          </p:cNvSpPr>
          <p:nvPr>
            <p:ph type="body" idx="1"/>
          </p:nvPr>
        </p:nvSpPr>
        <p:spPr bwMode="auto"/>
        <p:txBody>
          <a:bodyPr/>
          <a:lstStyle/>
          <a:p>
            <a:pPr>
              <a:defRPr/>
            </a:pPr>
            <a:endParaRPr lang="en-GB"/>
          </a:p>
        </p:txBody>
      </p:sp>
      <p:sp>
        <p:nvSpPr>
          <p:cNvPr id="415231000" name="Slide Number Placeholder 3"/>
          <p:cNvSpPr>
            <a:spLocks noGrp="1"/>
          </p:cNvSpPr>
          <p:nvPr>
            <p:ph type="sldNum" sz="quarter" idx="5"/>
          </p:nvPr>
        </p:nvSpPr>
        <p:spPr bwMode="auto"/>
        <p:txBody>
          <a:bodyPr/>
          <a:lstStyle/>
          <a:p>
            <a:pPr>
              <a:defRPr/>
            </a:pPr>
            <a:fld id="{F24E5237-552E-4869-503C-25CB570D3FF9}" type="slidenum">
              <a:rPr lang="en-GB"/>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29597840" name="Slide Image Placeholder 1"/>
          <p:cNvSpPr>
            <a:spLocks noGrp="1" noRot="1" noChangeAspect="1"/>
          </p:cNvSpPr>
          <p:nvPr>
            <p:ph type="sldImg"/>
          </p:nvPr>
        </p:nvSpPr>
        <p:spPr bwMode="auto"/>
      </p:sp>
      <p:sp>
        <p:nvSpPr>
          <p:cNvPr id="195092549" name="Notes Placeholder 2"/>
          <p:cNvSpPr>
            <a:spLocks noGrp="1"/>
          </p:cNvSpPr>
          <p:nvPr>
            <p:ph type="body" idx="1"/>
          </p:nvPr>
        </p:nvSpPr>
        <p:spPr bwMode="auto"/>
        <p:txBody>
          <a:bodyPr/>
          <a:lstStyle/>
          <a:p>
            <a:pPr>
              <a:defRPr/>
            </a:pPr>
            <a:r>
              <a:rPr lang="en-GB"/>
              <a:t>https://www.youtube.com/watch?v=uB6vrZC2nSI</a:t>
            </a:r>
            <a:endParaRPr/>
          </a:p>
        </p:txBody>
      </p:sp>
      <p:sp>
        <p:nvSpPr>
          <p:cNvPr id="1962224543" name="Slide Number Placeholder 3"/>
          <p:cNvSpPr>
            <a:spLocks noGrp="1"/>
          </p:cNvSpPr>
          <p:nvPr>
            <p:ph type="sldNum" sz="quarter" idx="5"/>
          </p:nvPr>
        </p:nvSpPr>
        <p:spPr bwMode="auto"/>
        <p:txBody>
          <a:bodyPr/>
          <a:lstStyle/>
          <a:p>
            <a:pPr>
              <a:defRPr/>
            </a:pPr>
            <a:fld id="{64169D58-1C1B-C94A-7E32-F6065A58F289}" type="slidenum">
              <a:rPr lang="en-GB"/>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50142170" name="Slide Image Placeholder 1"/>
          <p:cNvSpPr>
            <a:spLocks noGrp="1" noRot="1" noChangeAspect="1"/>
          </p:cNvSpPr>
          <p:nvPr>
            <p:ph type="sldImg"/>
          </p:nvPr>
        </p:nvSpPr>
        <p:spPr bwMode="auto"/>
      </p:sp>
      <p:sp>
        <p:nvSpPr>
          <p:cNvPr id="1734266363" name="Notes Placeholder 2"/>
          <p:cNvSpPr>
            <a:spLocks noGrp="1"/>
          </p:cNvSpPr>
          <p:nvPr>
            <p:ph type="body" idx="1"/>
          </p:nvPr>
        </p:nvSpPr>
        <p:spPr bwMode="auto"/>
        <p:txBody>
          <a:bodyPr/>
          <a:lstStyle/>
          <a:p>
            <a:pPr>
              <a:defRPr/>
            </a:pPr>
            <a:r>
              <a:rPr lang="en" dirty="0"/>
              <a:t>Introductory article:</a:t>
            </a:r>
            <a:br>
              <a:rPr lang="en" dirty="0"/>
            </a:br>
            <a:r>
              <a:rPr lang="en" sz="1200" b="0" i="0" u="sng" strike="noStrike" cap="none" spc="0" dirty="0">
                <a:solidFill>
                  <a:schemeClr val="tx1"/>
                </a:solidFill>
                <a:latin typeface="Calibri"/>
                <a:ea typeface="Calibri"/>
                <a:cs typeface="Calibri"/>
                <a:hlinkClick r:id="rId3"/>
              </a:rPr>
              <a:t>https://www.gov.uk/government/news/health-secretary-announces-250-million-investment-in-artificial-intelligence</a:t>
            </a:r>
            <a:r>
              <a:rPr lang="en" dirty="0"/>
              <a:t> </a:t>
            </a:r>
            <a:br>
              <a:rPr lang="en" dirty="0"/>
            </a:br>
            <a:endParaRPr dirty="0"/>
          </a:p>
        </p:txBody>
      </p:sp>
      <p:sp>
        <p:nvSpPr>
          <p:cNvPr id="1742582311" name="Slide Number Placeholder 3"/>
          <p:cNvSpPr>
            <a:spLocks noGrp="1"/>
          </p:cNvSpPr>
          <p:nvPr>
            <p:ph type="sldNum" sz="quarter" idx="10"/>
          </p:nvPr>
        </p:nvSpPr>
        <p:spPr bwMode="auto"/>
        <p:txBody>
          <a:bodyPr/>
          <a:lstStyle/>
          <a:p>
            <a:pPr>
              <a:defRPr/>
            </a:pPr>
            <a:fld id="{96C706E0-1114-12A3-436F-58D5344C181D}" type="slidenum">
              <a:rPr/>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57920099" name="Slide Image Placeholder 1"/>
          <p:cNvSpPr>
            <a:spLocks noGrp="1" noRot="1" noChangeAspect="1"/>
          </p:cNvSpPr>
          <p:nvPr>
            <p:ph type="sldImg"/>
          </p:nvPr>
        </p:nvSpPr>
        <p:spPr bwMode="auto"/>
      </p:sp>
      <p:sp>
        <p:nvSpPr>
          <p:cNvPr id="590698108" name="Notes Placeholder 2"/>
          <p:cNvSpPr>
            <a:spLocks noGrp="1"/>
          </p:cNvSpPr>
          <p:nvPr>
            <p:ph type="body" idx="1"/>
          </p:nvPr>
        </p:nvSpPr>
        <p:spPr bwMode="auto"/>
        <p:txBody>
          <a:bodyPr/>
          <a:lstStyle/>
          <a:p>
            <a:pPr>
              <a:defRPr/>
            </a:pPr>
            <a:r>
              <a:rPr lang="en" dirty="0"/>
              <a:t>NHS Official Repository:</a:t>
            </a:r>
          </a:p>
          <a:p>
            <a:pPr>
              <a:defRPr/>
            </a:pPr>
            <a:r>
              <a:rPr lang="en" sz="1200" b="0" i="0" u="sng" strike="noStrike" cap="none" spc="0" dirty="0">
                <a:solidFill>
                  <a:schemeClr val="tx1"/>
                </a:solidFill>
                <a:latin typeface="Calibri"/>
                <a:ea typeface="Calibri"/>
                <a:cs typeface="Calibri"/>
                <a:hlinkClick r:id="rId3"/>
              </a:rPr>
              <a:t>https://digital.nhs.uk/services/ai-knowledge-repository</a:t>
            </a:r>
            <a:endParaRPr lang="en" sz="1200" b="0" i="0" u="sng" strike="noStrike" cap="none" spc="0" dirty="0">
              <a:solidFill>
                <a:schemeClr val="tx1"/>
              </a:solidFill>
              <a:latin typeface="Calibri"/>
              <a:ea typeface="Calibri"/>
              <a:cs typeface="Calibri"/>
            </a:endParaRPr>
          </a:p>
          <a:p>
            <a:pPr>
              <a:defRPr/>
            </a:pPr>
            <a:endParaRPr lang="en" sz="1200" b="0" i="0" u="sng" strike="noStrike" cap="none" spc="0" dirty="0">
              <a:solidFill>
                <a:schemeClr val="tx1"/>
              </a:solidFill>
              <a:latin typeface="Calibri"/>
              <a:ea typeface="Calibri"/>
              <a:cs typeface="Calibri"/>
            </a:endParaRPr>
          </a:p>
          <a:p>
            <a:pPr>
              <a:defRPr/>
            </a:pPr>
            <a:r>
              <a:rPr lang="en-GB" sz="1200" b="0" i="0" u="sng" strike="noStrike" cap="none" spc="0" dirty="0">
                <a:solidFill>
                  <a:schemeClr val="tx1"/>
                </a:solidFill>
                <a:latin typeface="Calibri"/>
                <a:ea typeface="Calibri"/>
                <a:cs typeface="Calibri"/>
              </a:rPr>
              <a:t>L</a:t>
            </a:r>
            <a:r>
              <a:rPr lang="en" sz="1200" b="0" i="0" u="sng" strike="noStrike" cap="none" spc="0" dirty="0">
                <a:solidFill>
                  <a:schemeClr val="tx1"/>
                </a:solidFill>
                <a:latin typeface="Calibri"/>
                <a:ea typeface="Calibri"/>
                <a:cs typeface="Calibri"/>
              </a:rPr>
              <a:t>ink to video:</a:t>
            </a:r>
          </a:p>
          <a:p>
            <a:pPr>
              <a:defRPr/>
            </a:pPr>
            <a:r>
              <a:rPr lang="en-GB" dirty="0"/>
              <a:t>https://www.youtube.com/watch?v=A9XUt4XDf_Y</a:t>
            </a:r>
            <a:r>
              <a:rPr lang="en"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(watch intro 0:35 – 2:06)</a:t>
            </a:r>
          </a:p>
          <a:p>
            <a:pPr>
              <a:defRPr/>
            </a:pPr>
            <a:endParaRPr dirty="0"/>
          </a:p>
        </p:txBody>
      </p:sp>
      <p:sp>
        <p:nvSpPr>
          <p:cNvPr id="564009344" name="Slide Number Placeholder 3"/>
          <p:cNvSpPr>
            <a:spLocks noGrp="1"/>
          </p:cNvSpPr>
          <p:nvPr>
            <p:ph type="sldNum" sz="quarter" idx="10"/>
          </p:nvPr>
        </p:nvSpPr>
        <p:spPr bwMode="auto"/>
        <p:txBody>
          <a:bodyPr/>
          <a:lstStyle/>
          <a:p>
            <a:pPr>
              <a:defRPr/>
            </a:pPr>
            <a:fld id="{A153A294-A533-FA32-6779-FE4CC0CFD3B8}" type="slidenum">
              <a:rPr/>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92056148" name="Slide Image Placeholder 1"/>
          <p:cNvSpPr>
            <a:spLocks noGrp="1" noRot="1" noChangeAspect="1"/>
          </p:cNvSpPr>
          <p:nvPr>
            <p:ph type="sldImg"/>
          </p:nvPr>
        </p:nvSpPr>
        <p:spPr bwMode="auto"/>
      </p:sp>
      <p:sp>
        <p:nvSpPr>
          <p:cNvPr id="564229967" name="Notes Placeholder 2"/>
          <p:cNvSpPr>
            <a:spLocks noGrp="1"/>
          </p:cNvSpPr>
          <p:nvPr>
            <p:ph type="body" idx="1"/>
          </p:nvPr>
        </p:nvSpPr>
        <p:spPr bwMode="auto"/>
        <p:txBody>
          <a:bodyPr/>
          <a:lstStyle/>
          <a:p>
            <a:pPr>
              <a:defRPr/>
            </a:pPr>
            <a:r>
              <a:rPr lang="en" dirty="0">
                <a:cs typeface="Calibri"/>
              </a:rPr>
              <a:t>Ref:</a:t>
            </a:r>
          </a:p>
          <a:p>
            <a:pPr>
              <a:defRPr/>
            </a:pPr>
            <a:r>
              <a:rPr lang="en" sz="1200" b="0" i="0" u="sng" strike="noStrike" cap="none" spc="0" dirty="0">
                <a:solidFill>
                  <a:schemeClr val="tx1"/>
                </a:solidFill>
                <a:latin typeface="Calibri"/>
                <a:ea typeface="Calibri"/>
                <a:cs typeface="Calibri"/>
                <a:hlinkClick r:id="rId3"/>
              </a:rPr>
              <a:t>https://digital.nhs.uk/services/ai-knowledge-repository</a:t>
            </a:r>
            <a:r>
              <a:rPr lang="en" dirty="0">
                <a:cs typeface="Calibri"/>
              </a:rPr>
              <a:t> </a:t>
            </a:r>
            <a:endParaRPr lang="en">
              <a:cs typeface="Arial"/>
            </a:endParaRPr>
          </a:p>
          <a:p>
            <a:pPr>
              <a:defRPr/>
            </a:pPr>
            <a:endParaRPr lang="en" dirty="0">
              <a:cs typeface="Calibri"/>
            </a:endParaRPr>
          </a:p>
          <a:p>
            <a:pPr>
              <a:defRPr/>
            </a:pPr>
            <a:r>
              <a:rPr lang="en" dirty="0">
                <a:cs typeface="Calibri"/>
              </a:rPr>
              <a:t>Although the NHS AI Lab </a:t>
            </a:r>
            <a:r>
              <a:rPr lang="en" dirty="0" err="1">
                <a:cs typeface="Calibri"/>
              </a:rPr>
              <a:t>programme</a:t>
            </a:r>
            <a:r>
              <a:rPr lang="en" dirty="0">
                <a:cs typeface="Calibri"/>
              </a:rPr>
              <a:t> has ended, NHS England continues this work through its current NHS AI Team and AI Knowledge Repository.</a:t>
            </a:r>
          </a:p>
        </p:txBody>
      </p:sp>
      <p:sp>
        <p:nvSpPr>
          <p:cNvPr id="200443348" name="Slide Number Placeholder 3"/>
          <p:cNvSpPr>
            <a:spLocks noGrp="1"/>
          </p:cNvSpPr>
          <p:nvPr>
            <p:ph type="sldNum" sz="quarter" idx="5"/>
          </p:nvPr>
        </p:nvSpPr>
        <p:spPr bwMode="auto"/>
        <p:txBody>
          <a:bodyPr/>
          <a:lstStyle/>
          <a:p>
            <a:pPr>
              <a:defRPr/>
            </a:pPr>
            <a:fld id="{B9AFB087-CCF8-67ED-8EF7-3545B59968F0}" type="slidenum">
              <a:rPr lang="en-GB"/>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204168259" name="Slide Image Placeholder 1"/>
          <p:cNvSpPr>
            <a:spLocks noGrp="1" noRot="1" noChangeAspect="1"/>
          </p:cNvSpPr>
          <p:nvPr>
            <p:ph type="sldImg"/>
          </p:nvPr>
        </p:nvSpPr>
        <p:spPr bwMode="auto"/>
      </p:sp>
      <p:sp>
        <p:nvSpPr>
          <p:cNvPr id="1444061375" name="Notes Placeholder 2"/>
          <p:cNvSpPr>
            <a:spLocks noGrp="1"/>
          </p:cNvSpPr>
          <p:nvPr>
            <p:ph type="body" idx="1"/>
          </p:nvPr>
        </p:nvSpPr>
        <p:spPr bwMode="auto"/>
        <p:txBody>
          <a:bodyPr/>
          <a:lstStyle/>
          <a:p>
            <a:pPr>
              <a:defRPr/>
            </a:pPr>
            <a:endParaRPr/>
          </a:p>
        </p:txBody>
      </p:sp>
      <p:sp>
        <p:nvSpPr>
          <p:cNvPr id="1191829551" name="Slide Number Placeholder 3"/>
          <p:cNvSpPr>
            <a:spLocks noGrp="1"/>
          </p:cNvSpPr>
          <p:nvPr>
            <p:ph type="sldNum" sz="quarter" idx="5"/>
          </p:nvPr>
        </p:nvSpPr>
        <p:spPr bwMode="auto"/>
        <p:txBody>
          <a:bodyPr/>
          <a:lstStyle/>
          <a:p>
            <a:pPr>
              <a:defRPr/>
            </a:pPr>
            <a:fld id="{B262C1F0-3F97-0229-B539-0653A8FAB3C2}" type="slidenum">
              <a:rPr lang="en-GB"/>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423057652" name="Slide Image Placeholder 1"/>
          <p:cNvSpPr>
            <a:spLocks noGrp="1" noRot="1" noChangeAspect="1"/>
          </p:cNvSpPr>
          <p:nvPr>
            <p:ph type="sldImg"/>
          </p:nvPr>
        </p:nvSpPr>
        <p:spPr bwMode="auto"/>
      </p:sp>
      <p:sp>
        <p:nvSpPr>
          <p:cNvPr id="522533136" name="Notes Placeholder 2"/>
          <p:cNvSpPr>
            <a:spLocks noGrp="1"/>
          </p:cNvSpPr>
          <p:nvPr>
            <p:ph type="body" idx="1"/>
          </p:nvPr>
        </p:nvSpPr>
        <p:spPr bwMode="auto"/>
        <p:txBody>
          <a:bodyPr/>
          <a:lstStyle/>
          <a:p>
            <a:pPr>
              <a:defRPr/>
            </a:pPr>
            <a:endParaRPr/>
          </a:p>
        </p:txBody>
      </p:sp>
      <p:sp>
        <p:nvSpPr>
          <p:cNvPr id="1709470185" name="Slide Number Placeholder 3"/>
          <p:cNvSpPr>
            <a:spLocks noGrp="1"/>
          </p:cNvSpPr>
          <p:nvPr>
            <p:ph type="sldNum" sz="quarter" idx="5"/>
          </p:nvPr>
        </p:nvSpPr>
        <p:spPr bwMode="auto"/>
        <p:txBody>
          <a:bodyPr/>
          <a:lstStyle/>
          <a:p>
            <a:pPr>
              <a:defRPr/>
            </a:pPr>
            <a:fld id="{036B33EF-30DD-9CCE-7AE1-40A4DE5368D4}" type="slidenum">
              <a:rPr lang="en-GB"/>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1368063" name="Slide Image Placeholder 1"/>
          <p:cNvSpPr>
            <a:spLocks noGrp="1" noRot="1" noChangeAspect="1"/>
          </p:cNvSpPr>
          <p:nvPr>
            <p:ph type="sldImg"/>
          </p:nvPr>
        </p:nvSpPr>
        <p:spPr bwMode="auto"/>
      </p:sp>
      <p:sp>
        <p:nvSpPr>
          <p:cNvPr id="1207545464" name="Notes Placeholder 2"/>
          <p:cNvSpPr>
            <a:spLocks noGrp="1"/>
          </p:cNvSpPr>
          <p:nvPr>
            <p:ph type="body" idx="1"/>
          </p:nvPr>
        </p:nvSpPr>
        <p:spPr bwMode="auto"/>
        <p:txBody>
          <a:bodyPr/>
          <a:lstStyle/>
          <a:p>
            <a:pPr>
              <a:defRPr/>
            </a:pPr>
            <a:endParaRPr/>
          </a:p>
        </p:txBody>
      </p:sp>
      <p:sp>
        <p:nvSpPr>
          <p:cNvPr id="694059900" name="Slide Number Placeholder 3"/>
          <p:cNvSpPr>
            <a:spLocks noGrp="1"/>
          </p:cNvSpPr>
          <p:nvPr>
            <p:ph type="sldNum" sz="quarter" idx="5"/>
          </p:nvPr>
        </p:nvSpPr>
        <p:spPr bwMode="auto"/>
        <p:txBody>
          <a:bodyPr/>
          <a:lstStyle/>
          <a:p>
            <a:pPr>
              <a:defRPr/>
            </a:pPr>
            <a:fld id="{4674F07F-5F14-7617-D03B-9ABB637835D8}" type="slidenum">
              <a:rPr lang="en-GB"/>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A785B663-BCB8-62D7-BB1B-6533FFEB7FA2}" type="slidenum">
              <a:rPr/>
              <a:t>17</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092724367" name="Slide Image Placeholder 1"/>
          <p:cNvSpPr>
            <a:spLocks noGrp="1" noRot="1" noChangeAspect="1"/>
          </p:cNvSpPr>
          <p:nvPr>
            <p:ph type="sldImg"/>
          </p:nvPr>
        </p:nvSpPr>
        <p:spPr bwMode="auto"/>
      </p:sp>
      <p:sp>
        <p:nvSpPr>
          <p:cNvPr id="1594422962" name="Notes Placeholder 2"/>
          <p:cNvSpPr>
            <a:spLocks noGrp="1"/>
          </p:cNvSpPr>
          <p:nvPr>
            <p:ph type="body" idx="1"/>
          </p:nvPr>
        </p:nvSpPr>
        <p:spPr bwMode="auto"/>
        <p:txBody>
          <a:bodyPr/>
          <a:lstStyle/>
          <a:p>
            <a:pPr>
              <a:buNone/>
              <a:defRPr/>
            </a:pPr>
            <a:endParaRPr lang="en-GB" dirty="0">
              <a:cs typeface="Calibri"/>
            </a:endParaRPr>
          </a:p>
        </p:txBody>
      </p:sp>
      <p:sp>
        <p:nvSpPr>
          <p:cNvPr id="679526008" name="Slide Number Placeholder 3"/>
          <p:cNvSpPr>
            <a:spLocks noGrp="1"/>
          </p:cNvSpPr>
          <p:nvPr>
            <p:ph type="sldNum" sz="quarter" idx="5"/>
          </p:nvPr>
        </p:nvSpPr>
        <p:spPr bwMode="auto"/>
        <p:txBody>
          <a:bodyPr/>
          <a:lstStyle/>
          <a:p>
            <a:pPr>
              <a:defRPr/>
            </a:pPr>
            <a:fld id="{3D4C67B5-F292-4576-8BF8-36D135D4AF60}" type="slidenum">
              <a:rPr lang="en-GB"/>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55935688" name="Slide Image Placeholder 1"/>
          <p:cNvSpPr>
            <a:spLocks noGrp="1" noRot="1" noChangeAspect="1"/>
          </p:cNvSpPr>
          <p:nvPr>
            <p:ph type="sldImg"/>
          </p:nvPr>
        </p:nvSpPr>
        <p:spPr bwMode="auto"/>
      </p:sp>
      <p:sp>
        <p:nvSpPr>
          <p:cNvPr id="1295610299" name="Notes Placeholder 2"/>
          <p:cNvSpPr>
            <a:spLocks noGrp="1"/>
          </p:cNvSpPr>
          <p:nvPr>
            <p:ph type="body" idx="1"/>
          </p:nvPr>
        </p:nvSpPr>
        <p:spPr bwMode="auto"/>
        <p:txBody>
          <a:bodyPr/>
          <a:lstStyle/>
          <a:p>
            <a:pPr>
              <a:defRPr/>
            </a:pPr>
            <a:r>
              <a:rPr lang="en-GB" dirty="0"/>
              <a:t>overview.:</a:t>
            </a:r>
            <a:br>
              <a:rPr lang="en-GB" dirty="0"/>
            </a:br>
            <a:r>
              <a:rPr lang="en-GB" dirty="0"/>
              <a:t>https://webarchive.nationalarchives.gov.uk/ukgwa/20171102123005/https://www.england.nhs.uk/publication/100000-genomes-project-paving-the-way-to-personalised-medicine/</a:t>
            </a:r>
          </a:p>
          <a:p>
            <a:pPr>
              <a:defRPr/>
            </a:pPr>
            <a:endParaRPr lang="en-GB" dirty="0"/>
          </a:p>
          <a:p>
            <a:pPr>
              <a:defRPr/>
            </a:pPr>
            <a:r>
              <a:rPr lang="en-GB" dirty="0"/>
              <a:t>Link to video:</a:t>
            </a:r>
          </a:p>
          <a:p>
            <a:pPr>
              <a:defRPr/>
            </a:pPr>
            <a:r>
              <a:rPr lang="en-GB" dirty="0"/>
              <a:t>https://www.youtube.com/watch?v=L7uCXDdadvY </a:t>
            </a:r>
          </a:p>
        </p:txBody>
      </p:sp>
      <p:sp>
        <p:nvSpPr>
          <p:cNvPr id="978493160" name="Slide Number Placeholder 3"/>
          <p:cNvSpPr>
            <a:spLocks noGrp="1"/>
          </p:cNvSpPr>
          <p:nvPr>
            <p:ph type="sldNum" sz="quarter" idx="5"/>
          </p:nvPr>
        </p:nvSpPr>
        <p:spPr bwMode="auto"/>
        <p:txBody>
          <a:bodyPr/>
          <a:lstStyle/>
          <a:p>
            <a:pPr>
              <a:defRPr/>
            </a:pPr>
            <a:fld id="{3D4C67B5-F292-4576-8BF8-36D135D4AF60}" type="slidenum">
              <a:rPr lang="en-GB"/>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276539302" name="Slide Image Placeholder 1"/>
          <p:cNvSpPr>
            <a:spLocks noGrp="1" noRot="1" noChangeAspect="1"/>
          </p:cNvSpPr>
          <p:nvPr>
            <p:ph type="sldImg"/>
          </p:nvPr>
        </p:nvSpPr>
        <p:spPr bwMode="auto"/>
      </p:sp>
      <p:sp>
        <p:nvSpPr>
          <p:cNvPr id="319326157" name="Notes Placeholder 2"/>
          <p:cNvSpPr>
            <a:spLocks noGrp="1"/>
          </p:cNvSpPr>
          <p:nvPr>
            <p:ph type="body" idx="1"/>
          </p:nvPr>
        </p:nvSpPr>
        <p:spPr bwMode="auto"/>
        <p:txBody>
          <a:bodyPr/>
          <a:lstStyle/>
          <a:p>
            <a:pPr>
              <a:buFont typeface="Arial"/>
              <a:buNone/>
              <a:defRPr/>
            </a:pPr>
            <a:endParaRPr lang="en-GB" dirty="0">
              <a:cs typeface="Calibri"/>
            </a:endParaRPr>
          </a:p>
        </p:txBody>
      </p:sp>
      <p:sp>
        <p:nvSpPr>
          <p:cNvPr id="806741499" name="Slide Number Placeholder 3"/>
          <p:cNvSpPr>
            <a:spLocks noGrp="1"/>
          </p:cNvSpPr>
          <p:nvPr>
            <p:ph type="sldNum" sz="quarter" idx="5"/>
          </p:nvPr>
        </p:nvSpPr>
        <p:spPr bwMode="auto"/>
        <p:txBody>
          <a:bodyPr/>
          <a:lstStyle/>
          <a:p>
            <a:pPr>
              <a:defRPr/>
            </a:pPr>
            <a:fld id="{3D4C67B5-F292-4576-8BF8-36D135D4AF60}" type="slidenum">
              <a:rPr lang="en-GB"/>
              <a:t>20</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657585196" name="Slide Image Placeholder 1"/>
          <p:cNvSpPr>
            <a:spLocks noGrp="1" noRot="1" noChangeAspect="1"/>
          </p:cNvSpPr>
          <p:nvPr>
            <p:ph type="sldImg"/>
          </p:nvPr>
        </p:nvSpPr>
        <p:spPr bwMode="auto"/>
      </p:sp>
      <p:sp>
        <p:nvSpPr>
          <p:cNvPr id="655526470" name="Notes Placeholder 2"/>
          <p:cNvSpPr>
            <a:spLocks noGrp="1"/>
          </p:cNvSpPr>
          <p:nvPr>
            <p:ph type="body" idx="1"/>
          </p:nvPr>
        </p:nvSpPr>
        <p:spPr bwMode="auto"/>
        <p:txBody>
          <a:bodyPr/>
          <a:lstStyle/>
          <a:p>
            <a:pPr lvl="0">
              <a:buFont typeface="+mj-lt"/>
              <a:buNone/>
              <a:defRPr/>
            </a:pPr>
            <a:endParaRPr lang="en-GB" dirty="0">
              <a:cs typeface="+mn-lt"/>
            </a:endParaRPr>
          </a:p>
        </p:txBody>
      </p:sp>
      <p:sp>
        <p:nvSpPr>
          <p:cNvPr id="1483836379" name="Slide Number Placeholder 3"/>
          <p:cNvSpPr>
            <a:spLocks noGrp="1"/>
          </p:cNvSpPr>
          <p:nvPr>
            <p:ph type="sldNum" sz="quarter" idx="5"/>
          </p:nvPr>
        </p:nvSpPr>
        <p:spPr bwMode="auto"/>
        <p:txBody>
          <a:bodyPr/>
          <a:lstStyle/>
          <a:p>
            <a:pPr>
              <a:defRPr/>
            </a:pPr>
            <a:fld id="{3D4C67B5-F292-4576-8BF8-36D135D4AF60}" type="slidenum">
              <a:rPr lang="en-GB"/>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49203117" name="Slide Image Placeholder 1"/>
          <p:cNvSpPr>
            <a:spLocks noGrp="1" noRot="1" noChangeAspect="1"/>
          </p:cNvSpPr>
          <p:nvPr>
            <p:ph type="sldImg"/>
          </p:nvPr>
        </p:nvSpPr>
        <p:spPr bwMode="auto"/>
      </p:sp>
      <p:sp>
        <p:nvSpPr>
          <p:cNvPr id="1989916900" name="Notes Placeholder 2"/>
          <p:cNvSpPr>
            <a:spLocks noGrp="1"/>
          </p:cNvSpPr>
          <p:nvPr>
            <p:ph type="body" idx="1"/>
          </p:nvPr>
        </p:nvSpPr>
        <p:spPr bwMode="auto"/>
        <p:txBody>
          <a:bodyPr/>
          <a:lstStyle/>
          <a:p>
            <a:pPr>
              <a:buFont typeface="Arial"/>
              <a:buNone/>
              <a:defRPr/>
            </a:pPr>
            <a:endParaRPr lang="en-GB" dirty="0">
              <a:cs typeface="Calibri"/>
            </a:endParaRPr>
          </a:p>
        </p:txBody>
      </p:sp>
      <p:sp>
        <p:nvSpPr>
          <p:cNvPr id="1164607222" name="Slide Number Placeholder 3"/>
          <p:cNvSpPr>
            <a:spLocks noGrp="1"/>
          </p:cNvSpPr>
          <p:nvPr>
            <p:ph type="sldNum" sz="quarter" idx="5"/>
          </p:nvPr>
        </p:nvSpPr>
        <p:spPr bwMode="auto"/>
        <p:txBody>
          <a:bodyPr/>
          <a:lstStyle/>
          <a:p>
            <a:pPr>
              <a:defRPr/>
            </a:pPr>
            <a:fld id="{3D4C67B5-F292-4576-8BF8-36D135D4AF60}" type="slidenum">
              <a:rPr lang="en-GB"/>
              <a:t>22</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r>
              <a:rPr lang="en-GB" dirty="0"/>
              <a:t>https://www.youtube.com/watch?v=c3Etd5ANTC4&amp;t=2s </a:t>
            </a:r>
            <a:endParaRPr lang="en-US" dirty="0"/>
          </a:p>
        </p:txBody>
      </p:sp>
      <p:sp>
        <p:nvSpPr>
          <p:cNvPr id="4" name="Slide Number Placeholder 3"/>
          <p:cNvSpPr>
            <a:spLocks noGrp="1"/>
          </p:cNvSpPr>
          <p:nvPr>
            <p:ph type="sldNum" sz="quarter" idx="10"/>
          </p:nvPr>
        </p:nvSpPr>
        <p:spPr bwMode="auto"/>
        <p:txBody>
          <a:bodyPr/>
          <a:lstStyle/>
          <a:p>
            <a:pPr>
              <a:defRPr/>
            </a:pPr>
            <a:fld id="{49748EE1-573D-384C-538C-57F12D43EF32}" type="slidenum">
              <a:rPr/>
              <a:t>23</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027177302" name="Slide Image Placeholder 1"/>
          <p:cNvSpPr>
            <a:spLocks noGrp="1" noRot="1" noChangeAspect="1"/>
          </p:cNvSpPr>
          <p:nvPr>
            <p:ph type="sldImg"/>
          </p:nvPr>
        </p:nvSpPr>
        <p:spPr bwMode="auto"/>
      </p:sp>
      <p:sp>
        <p:nvSpPr>
          <p:cNvPr id="1631744956" name="Notes Placeholder 2"/>
          <p:cNvSpPr>
            <a:spLocks noGrp="1"/>
          </p:cNvSpPr>
          <p:nvPr>
            <p:ph type="body" idx="1"/>
          </p:nvPr>
        </p:nvSpPr>
        <p:spPr bwMode="auto"/>
        <p:txBody>
          <a:bodyPr/>
          <a:lstStyle/>
          <a:p>
            <a:pPr>
              <a:buFont typeface="Arial"/>
              <a:buNone/>
              <a:defRPr/>
            </a:pPr>
            <a:endParaRPr lang="en-GB" dirty="0">
              <a:cs typeface="+mn-lt"/>
            </a:endParaRPr>
          </a:p>
          <a:p>
            <a:pPr>
              <a:buFont typeface="Arial"/>
              <a:buNone/>
              <a:defRPr/>
            </a:pPr>
            <a:endParaRPr/>
          </a:p>
        </p:txBody>
      </p:sp>
      <p:sp>
        <p:nvSpPr>
          <p:cNvPr id="1257697855" name="Slide Number Placeholder 3"/>
          <p:cNvSpPr>
            <a:spLocks noGrp="1"/>
          </p:cNvSpPr>
          <p:nvPr>
            <p:ph type="sldNum" sz="quarter" idx="5"/>
          </p:nvPr>
        </p:nvSpPr>
        <p:spPr bwMode="auto"/>
        <p:txBody>
          <a:bodyPr/>
          <a:lstStyle/>
          <a:p>
            <a:pPr>
              <a:defRPr/>
            </a:pPr>
            <a:fld id="{3D4C67B5-F292-4576-8BF8-36D135D4AF60}" type="slidenum">
              <a:rPr lang="en-GB"/>
              <a:t>24</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797441245" name="Slide Image Placeholder 1"/>
          <p:cNvSpPr>
            <a:spLocks noGrp="1" noRot="1" noChangeAspect="1"/>
          </p:cNvSpPr>
          <p:nvPr>
            <p:ph type="sldImg"/>
          </p:nvPr>
        </p:nvSpPr>
        <p:spPr bwMode="auto"/>
      </p:sp>
      <p:sp>
        <p:nvSpPr>
          <p:cNvPr id="76400179" name="Notes Placeholder 2"/>
          <p:cNvSpPr>
            <a:spLocks noGrp="1"/>
          </p:cNvSpPr>
          <p:nvPr>
            <p:ph type="body" idx="1"/>
          </p:nvPr>
        </p:nvSpPr>
        <p:spPr bwMode="auto"/>
        <p:txBody>
          <a:bodyPr/>
          <a:lstStyle/>
          <a:p>
            <a:pPr>
              <a:buFont typeface="Arial"/>
              <a:buNone/>
              <a:defRPr/>
            </a:pPr>
            <a:endParaRPr lang="en-GB" dirty="0">
              <a:cs typeface="Calibri"/>
            </a:endParaRPr>
          </a:p>
        </p:txBody>
      </p:sp>
      <p:sp>
        <p:nvSpPr>
          <p:cNvPr id="1316885205" name="Slide Number Placeholder 3"/>
          <p:cNvSpPr>
            <a:spLocks noGrp="1"/>
          </p:cNvSpPr>
          <p:nvPr>
            <p:ph type="sldNum" sz="quarter" idx="5"/>
          </p:nvPr>
        </p:nvSpPr>
        <p:spPr bwMode="auto"/>
        <p:txBody>
          <a:bodyPr/>
          <a:lstStyle/>
          <a:p>
            <a:pPr>
              <a:defRPr/>
            </a:pPr>
            <a:fld id="{3D4C67B5-F292-4576-8BF8-36D135D4AF60}" type="slidenum">
              <a:rPr lang="en-GB"/>
              <a:t>25</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420363620" name="Slide Image Placeholder 1"/>
          <p:cNvSpPr>
            <a:spLocks noGrp="1" noRot="1" noChangeAspect="1"/>
          </p:cNvSpPr>
          <p:nvPr>
            <p:ph type="sldImg"/>
          </p:nvPr>
        </p:nvSpPr>
        <p:spPr bwMode="auto"/>
      </p:sp>
      <p:sp>
        <p:nvSpPr>
          <p:cNvPr id="824033591" name="Notes Placeholder 2"/>
          <p:cNvSpPr>
            <a:spLocks noGrp="1"/>
          </p:cNvSpPr>
          <p:nvPr>
            <p:ph type="body" idx="1"/>
          </p:nvPr>
        </p:nvSpPr>
        <p:spPr bwMode="auto"/>
        <p:txBody>
          <a:bodyPr/>
          <a:lstStyle/>
          <a:p>
            <a:pPr>
              <a:buNone/>
              <a:defRPr/>
            </a:pPr>
            <a:endParaRPr lang="en-GB" sz="1400" dirty="0">
              <a:cs typeface="Calibri"/>
            </a:endParaRPr>
          </a:p>
        </p:txBody>
      </p:sp>
      <p:sp>
        <p:nvSpPr>
          <p:cNvPr id="391993973" name="Slide Number Placeholder 3"/>
          <p:cNvSpPr>
            <a:spLocks noGrp="1"/>
          </p:cNvSpPr>
          <p:nvPr>
            <p:ph type="sldNum" sz="quarter" idx="5"/>
          </p:nvPr>
        </p:nvSpPr>
        <p:spPr bwMode="auto"/>
        <p:txBody>
          <a:bodyPr/>
          <a:lstStyle/>
          <a:p>
            <a:pPr>
              <a:defRPr/>
            </a:pPr>
            <a:fld id="{3D4C67B5-F292-4576-8BF8-36D135D4AF60}" type="slidenum">
              <a:rPr lang="en-GB"/>
              <a:t>26</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74095400" name="Slide Image Placeholder 1"/>
          <p:cNvSpPr>
            <a:spLocks noGrp="1" noRot="1" noChangeAspect="1"/>
          </p:cNvSpPr>
          <p:nvPr>
            <p:ph type="sldImg"/>
          </p:nvPr>
        </p:nvSpPr>
        <p:spPr bwMode="auto"/>
      </p:sp>
      <p:sp>
        <p:nvSpPr>
          <p:cNvPr id="1262083416" name="Notes Placeholder 2"/>
          <p:cNvSpPr>
            <a:spLocks noGrp="1"/>
          </p:cNvSpPr>
          <p:nvPr>
            <p:ph type="body" idx="1"/>
          </p:nvPr>
        </p:nvSpPr>
        <p:spPr bwMode="auto"/>
        <p:txBody>
          <a:bodyPr/>
          <a:lstStyle/>
          <a:p>
            <a:pPr>
              <a:buNone/>
              <a:defRPr/>
            </a:pPr>
            <a:endParaRPr lang="en-GB" sz="1400" dirty="0">
              <a:cs typeface="Calibri"/>
            </a:endParaRPr>
          </a:p>
        </p:txBody>
      </p:sp>
      <p:sp>
        <p:nvSpPr>
          <p:cNvPr id="562267195" name="Slide Number Placeholder 3"/>
          <p:cNvSpPr>
            <a:spLocks noGrp="1"/>
          </p:cNvSpPr>
          <p:nvPr>
            <p:ph type="sldNum" sz="quarter" idx="5"/>
          </p:nvPr>
        </p:nvSpPr>
        <p:spPr bwMode="auto"/>
        <p:txBody>
          <a:bodyPr/>
          <a:lstStyle/>
          <a:p>
            <a:pPr>
              <a:defRPr/>
            </a:pPr>
            <a:fld id="{3D4C67B5-F292-4576-8BF8-36D135D4AF60}" type="slidenum">
              <a:rPr lang="en-GB"/>
              <a:t>27</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60545206" name="Slide Image Placeholder 1"/>
          <p:cNvSpPr>
            <a:spLocks noGrp="1" noRot="1" noChangeAspect="1"/>
          </p:cNvSpPr>
          <p:nvPr>
            <p:ph type="sldImg"/>
          </p:nvPr>
        </p:nvSpPr>
        <p:spPr bwMode="auto"/>
      </p:sp>
      <p:sp>
        <p:nvSpPr>
          <p:cNvPr id="727756087" name="Notes Placeholder 2"/>
          <p:cNvSpPr>
            <a:spLocks noGrp="1"/>
          </p:cNvSpPr>
          <p:nvPr>
            <p:ph type="body" idx="1"/>
          </p:nvPr>
        </p:nvSpPr>
        <p:spPr bwMode="auto"/>
        <p:txBody>
          <a:bodyPr/>
          <a:lstStyle/>
          <a:p>
            <a:pPr>
              <a:defRPr/>
            </a:pPr>
            <a:endParaRPr lang="en-US" dirty="0">
              <a:latin typeface="Times New Roman"/>
              <a:cs typeface="Times New Roman"/>
            </a:endParaRPr>
          </a:p>
        </p:txBody>
      </p:sp>
      <p:sp>
        <p:nvSpPr>
          <p:cNvPr id="711270691" name="Slide Number Placeholder 3"/>
          <p:cNvSpPr>
            <a:spLocks noGrp="1"/>
          </p:cNvSpPr>
          <p:nvPr>
            <p:ph type="sldNum" sz="quarter" idx="5"/>
          </p:nvPr>
        </p:nvSpPr>
        <p:spPr bwMode="auto"/>
        <p:txBody>
          <a:bodyPr/>
          <a:lstStyle/>
          <a:p>
            <a:pPr>
              <a:defRPr/>
            </a:pPr>
            <a:fld id="{3D4C67B5-F292-4576-8BF8-36D135D4AF60}" type="slidenum">
              <a:rPr lang="en-GB"/>
              <a:t>28</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444161583" name="Slide Image Placeholder 1"/>
          <p:cNvSpPr>
            <a:spLocks noGrp="1" noRot="1" noChangeAspect="1"/>
          </p:cNvSpPr>
          <p:nvPr>
            <p:ph type="sldImg"/>
          </p:nvPr>
        </p:nvSpPr>
        <p:spPr bwMode="auto"/>
      </p:sp>
      <p:sp>
        <p:nvSpPr>
          <p:cNvPr id="101382987" name="Notes Placeholder 2"/>
          <p:cNvSpPr>
            <a:spLocks noGrp="1"/>
          </p:cNvSpPr>
          <p:nvPr>
            <p:ph type="body" idx="1"/>
          </p:nvPr>
        </p:nvSpPr>
        <p:spPr bwMode="auto"/>
        <p:txBody>
          <a:bodyPr/>
          <a:lstStyle/>
          <a:p>
            <a:pPr>
              <a:defRPr/>
            </a:pPr>
            <a:endParaRPr lang="en-GB"/>
          </a:p>
        </p:txBody>
      </p:sp>
      <p:sp>
        <p:nvSpPr>
          <p:cNvPr id="676429470" name="Slide Number Placeholder 3"/>
          <p:cNvSpPr>
            <a:spLocks noGrp="1"/>
          </p:cNvSpPr>
          <p:nvPr>
            <p:ph type="sldNum" sz="quarter" idx="5"/>
          </p:nvPr>
        </p:nvSpPr>
        <p:spPr bwMode="auto"/>
        <p:txBody>
          <a:bodyPr/>
          <a:lstStyle/>
          <a:p>
            <a:pPr>
              <a:defRPr/>
            </a:pPr>
            <a:fld id="{3D4C67B5-F292-4576-8BF8-36D135D4AF60}" type="slidenum">
              <a:rPr lang="en-GB"/>
              <a:t>29</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303760564" name="Slide Image Placeholder 1"/>
          <p:cNvSpPr>
            <a:spLocks noGrp="1" noRot="1" noChangeAspect="1"/>
          </p:cNvSpPr>
          <p:nvPr>
            <p:ph type="sldImg"/>
          </p:nvPr>
        </p:nvSpPr>
        <p:spPr bwMode="auto"/>
      </p:sp>
      <p:sp>
        <p:nvSpPr>
          <p:cNvPr id="327645457" name="Notes Placeholder 2"/>
          <p:cNvSpPr>
            <a:spLocks noGrp="1"/>
          </p:cNvSpPr>
          <p:nvPr>
            <p:ph type="body" idx="1"/>
          </p:nvPr>
        </p:nvSpPr>
        <p:spPr bwMode="auto"/>
        <p:txBody>
          <a:bodyPr/>
          <a:lstStyle/>
          <a:p>
            <a:pPr>
              <a:defRPr/>
            </a:pPr>
            <a:endParaRPr lang="en-GB"/>
          </a:p>
        </p:txBody>
      </p:sp>
      <p:sp>
        <p:nvSpPr>
          <p:cNvPr id="721845088" name="Slide Number Placeholder 3"/>
          <p:cNvSpPr>
            <a:spLocks noGrp="1"/>
          </p:cNvSpPr>
          <p:nvPr>
            <p:ph type="sldNum" sz="quarter" idx="5"/>
          </p:nvPr>
        </p:nvSpPr>
        <p:spPr bwMode="auto"/>
        <p:txBody>
          <a:bodyPr/>
          <a:lstStyle/>
          <a:p>
            <a:pPr>
              <a:defRPr/>
            </a:pPr>
            <a:fld id="{3D4C67B5-F292-4576-8BF8-36D135D4AF60}" type="slidenum">
              <a:rPr lang="en-GB"/>
              <a:t>30</a:t>
            </a:fld>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942940711" name="Slide Image Placeholder 1"/>
          <p:cNvSpPr>
            <a:spLocks noGrp="1" noRot="1" noChangeAspect="1"/>
          </p:cNvSpPr>
          <p:nvPr>
            <p:ph type="sldImg"/>
          </p:nvPr>
        </p:nvSpPr>
        <p:spPr bwMode="auto"/>
      </p:sp>
      <p:sp>
        <p:nvSpPr>
          <p:cNvPr id="1411157674" name="Notes Placeholder 2"/>
          <p:cNvSpPr>
            <a:spLocks noGrp="1"/>
          </p:cNvSpPr>
          <p:nvPr>
            <p:ph type="body" idx="1"/>
          </p:nvPr>
        </p:nvSpPr>
        <p:spPr bwMode="auto"/>
        <p:txBody>
          <a:bodyPr/>
          <a:lstStyle/>
          <a:p>
            <a:pPr>
              <a:defRPr/>
            </a:pPr>
            <a:endParaRPr lang="en-GB"/>
          </a:p>
        </p:txBody>
      </p:sp>
      <p:sp>
        <p:nvSpPr>
          <p:cNvPr id="1558710304" name="Slide Number Placeholder 3"/>
          <p:cNvSpPr>
            <a:spLocks noGrp="1"/>
          </p:cNvSpPr>
          <p:nvPr>
            <p:ph type="sldNum" sz="quarter" idx="5"/>
          </p:nvPr>
        </p:nvSpPr>
        <p:spPr bwMode="auto"/>
        <p:txBody>
          <a:bodyPr/>
          <a:lstStyle/>
          <a:p>
            <a:pPr>
              <a:defRPr/>
            </a:pPr>
            <a:fld id="{3D4C67B5-F292-4576-8BF8-36D135D4AF60}" type="slidenum">
              <a:rPr lang="en-GB"/>
              <a:t>31</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31569385" name="Slide Image Placeholder 1"/>
          <p:cNvSpPr>
            <a:spLocks noGrp="1" noRot="1" noChangeAspect="1"/>
          </p:cNvSpPr>
          <p:nvPr>
            <p:ph type="sldImg"/>
          </p:nvPr>
        </p:nvSpPr>
        <p:spPr bwMode="auto"/>
      </p:sp>
      <p:sp>
        <p:nvSpPr>
          <p:cNvPr id="1747142615" name="Notes Placeholder 2"/>
          <p:cNvSpPr>
            <a:spLocks noGrp="1"/>
          </p:cNvSpPr>
          <p:nvPr>
            <p:ph type="body" idx="1"/>
          </p:nvPr>
        </p:nvSpPr>
        <p:spPr bwMode="auto"/>
        <p:txBody>
          <a:bodyPr/>
          <a:lstStyle/>
          <a:p>
            <a:pPr>
              <a:defRPr/>
            </a:pPr>
            <a:endParaRPr lang="en-US" dirty="0">
              <a:ea typeface="Calibri"/>
              <a:cs typeface="Calibri"/>
            </a:endParaRPr>
          </a:p>
        </p:txBody>
      </p:sp>
      <p:sp>
        <p:nvSpPr>
          <p:cNvPr id="178325411" name="Slide Number Placeholder 3"/>
          <p:cNvSpPr>
            <a:spLocks noGrp="1"/>
          </p:cNvSpPr>
          <p:nvPr>
            <p:ph type="sldNum" sz="quarter" idx="5"/>
          </p:nvPr>
        </p:nvSpPr>
        <p:spPr bwMode="auto"/>
        <p:txBody>
          <a:bodyPr/>
          <a:lstStyle/>
          <a:p>
            <a:pPr>
              <a:defRPr/>
            </a:pPr>
            <a:fld id="{3D4C67B5-F292-4576-8BF8-36D135D4AF60}" type="slidenum">
              <a:rPr lang="en-US"/>
              <a:t>32</a:t>
            </a:fld>
            <a:endParaRPr 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462022652" name="Slide Image Placeholder 1"/>
          <p:cNvSpPr>
            <a:spLocks noGrp="1" noRot="1" noChangeAspect="1"/>
          </p:cNvSpPr>
          <p:nvPr>
            <p:ph type="sldImg"/>
          </p:nvPr>
        </p:nvSpPr>
        <p:spPr bwMode="auto"/>
      </p:sp>
      <p:sp>
        <p:nvSpPr>
          <p:cNvPr id="354353269" name="Notes Placeholder 2"/>
          <p:cNvSpPr>
            <a:spLocks noGrp="1"/>
          </p:cNvSpPr>
          <p:nvPr>
            <p:ph type="body" idx="1"/>
          </p:nvPr>
        </p:nvSpPr>
        <p:spPr bwMode="auto"/>
        <p:txBody>
          <a:bodyPr/>
          <a:lstStyle/>
          <a:p>
            <a:pPr>
              <a:defRPr/>
            </a:pPr>
            <a:endParaRPr lang="en-GB"/>
          </a:p>
        </p:txBody>
      </p:sp>
      <p:sp>
        <p:nvSpPr>
          <p:cNvPr id="2120620437" name="Slide Number Placeholder 3"/>
          <p:cNvSpPr>
            <a:spLocks noGrp="1"/>
          </p:cNvSpPr>
          <p:nvPr>
            <p:ph type="sldNum" sz="quarter" idx="5"/>
          </p:nvPr>
        </p:nvSpPr>
        <p:spPr bwMode="auto"/>
        <p:txBody>
          <a:bodyPr/>
          <a:lstStyle/>
          <a:p>
            <a:pPr>
              <a:defRPr/>
            </a:pPr>
            <a:fld id="{3D4C67B5-F292-4576-8BF8-36D135D4AF60}" type="slidenum">
              <a:rPr lang="en-GB"/>
              <a:t>33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PhAnim="0" preserve="1" userDrawn="1">
  <p:cSld name="Title Slide">
    <p:spTree>
      <p:nvGrpSpPr>
        <p:cNvPr id="1" name=""/>
        <p:cNvGrpSpPr/>
        <p:nvPr/>
      </p:nvGrpSpPr>
      <p:grpSpPr bwMode="auto">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890970766" name="Text Placeholder 2"/>
          <p:cNvSpPr>
            <a:spLocks noGrp="1"/>
          </p:cNvSpPr>
          <p:nvPr>
            <p:ph idx="1"/>
          </p:nvPr>
        </p:nvSpPr>
        <p:spPr bwMode="auto">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872514663" name="Picture 4" descr="A close-up of a blue and yellow ban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657106518" name="Picture 2" descr="A blue background with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964803683" name="Text Placeholder 2"/>
          <p:cNvSpPr>
            <a:spLocks noGrp="1"/>
          </p:cNvSpPr>
          <p:nvPr>
            <p:ph idx="1"/>
          </p:nvPr>
        </p:nvSpPr>
        <p:spPr bwMode="auto">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
        <p:nvSpPr>
          <p:cNvPr id="1561281868" name="Text Placeholder 2"/>
          <p:cNvSpPr>
            <a:spLocks noGrp="1"/>
          </p:cNvSpPr>
          <p:nvPr>
            <p:ph idx="10"/>
          </p:nvPr>
        </p:nvSpPr>
        <p:spPr bwMode="auto">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PhAnim="0" preserve="1" userDrawn="1">
  <p:cSld name="3_Custom Layout">
    <p:spTree>
      <p:nvGrpSpPr>
        <p:cNvPr id="1" name=""/>
        <p:cNvGrpSpPr/>
        <p:nvPr/>
      </p:nvGrpSpPr>
      <p:grpSpPr bwMode="auto">
        <a:xfrm>
          <a:off x="0" y="0"/>
          <a:ext cx="0" cy="0"/>
          <a:chOff x="0" y="0"/>
          <a:chExt cx="0" cy="0"/>
        </a:xfrm>
      </p:grpSpPr>
      <p:pic>
        <p:nvPicPr>
          <p:cNvPr id="2098594394" name="Picture 3" descr="A blue background with a logo&#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509879336" name="Text Placeholder 2"/>
          <p:cNvSpPr>
            <a:spLocks noGrp="1"/>
          </p:cNvSpPr>
          <p:nvPr>
            <p:ph idx="1"/>
          </p:nvPr>
        </p:nvSpPr>
        <p:spPr bwMode="auto">
          <a:xfrm>
            <a:off x="630810" y="1470581"/>
            <a:ext cx="10803903" cy="1799393"/>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518936188" name="Picture 3" descr="A blue background with yellow tex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579270240" name="Text Placeholder 2"/>
          <p:cNvSpPr>
            <a:spLocks noGrp="1"/>
          </p:cNvSpPr>
          <p:nvPr>
            <p:ph idx="1"/>
          </p:nvPr>
        </p:nvSpPr>
        <p:spPr bwMode="auto">
          <a:xfrm>
            <a:off x="630810" y="1470581"/>
            <a:ext cx="10803903" cy="3747462"/>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704913651"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
        <p:nvSpPr>
          <p:cNvPr id="1017016507" name="Text Placeholder 2"/>
          <p:cNvSpPr>
            <a:spLocks noGrp="1"/>
          </p:cNvSpPr>
          <p:nvPr>
            <p:ph idx="10"/>
          </p:nvPr>
        </p:nvSpPr>
        <p:spPr bwMode="auto">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defRPr/>
            </a:pPr>
            <a:r>
              <a:rPr lang="en-GB"/>
              <a:t>Click to edit Master text styles</a:t>
            </a: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717058147" name="Picture 4" descr="A building with a castle and a lawn&#10;&#10;Description automatically generated with medium confidence"/>
          <p:cNvPicPr>
            <a:picLocks noChangeAspect="1"/>
          </p:cNvPicPr>
          <p:nvPr userDrawn="1"/>
        </p:nvPicPr>
        <p:blipFill rotWithShape="1">
          <a:blip r:embed="rId2"/>
          <a:stretch/>
        </p:blipFill>
        <p:spPr bwMode="auto">
          <a:xfrm>
            <a:off x="0" y="0"/>
            <a:ext cx="12192000" cy="6858000"/>
          </a:xfrm>
          <a:prstGeom prst="rect">
            <a:avLst/>
          </a:prstGeom>
        </p:spPr>
      </p:pic>
      <p:sp>
        <p:nvSpPr>
          <p:cNvPr id="489801650"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PhAnim="0" preserve="1" userDrawn="1">
  <p:cSld name="6_Custom Layout">
    <p:spTree>
      <p:nvGrpSpPr>
        <p:cNvPr id="1" name=""/>
        <p:cNvGrpSpPr/>
        <p:nvPr/>
      </p:nvGrpSpPr>
      <p:grpSpPr bwMode="auto">
        <a:xfrm>
          <a:off x="0" y="0"/>
          <a:ext cx="0" cy="0"/>
          <a:chOff x="0" y="0"/>
          <a:chExt cx="0" cy="0"/>
        </a:xfrm>
      </p:grpSpPr>
      <p:pic>
        <p:nvPicPr>
          <p:cNvPr id="989689252" name="Picture 6" descr="A collage of a building and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12546994"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44057118" name="Picture 3" descr="A person walking in front of a building&#10;&#10;Description automatically generated"/>
          <p:cNvPicPr>
            <a:picLocks noChangeAspect="1"/>
          </p:cNvPicPr>
          <p:nvPr userDrawn="1"/>
        </p:nvPicPr>
        <p:blipFill rotWithShape="1">
          <a:blip r:embed="rId2"/>
          <a:stretch/>
        </p:blipFill>
        <p:spPr bwMode="auto">
          <a:xfrm>
            <a:off x="0" y="0"/>
            <a:ext cx="12225130" cy="6876636"/>
          </a:xfrm>
          <a:prstGeom prst="rect">
            <a:avLst/>
          </a:prstGeom>
        </p:spPr>
      </p:pic>
      <p:sp>
        <p:nvSpPr>
          <p:cNvPr id="1634168484"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PhAnim="0" preserve="1" userDrawn="1">
  <p:cSld name="3_Custom Layout">
    <p:spTree>
      <p:nvGrpSpPr>
        <p:cNvPr id="1" name=""/>
        <p:cNvGrpSpPr/>
        <p:nvPr/>
      </p:nvGrpSpPr>
      <p:grpSpPr bwMode="auto">
        <a:xfrm>
          <a:off x="0" y="0"/>
          <a:ext cx="0" cy="0"/>
          <a:chOff x="0" y="0"/>
          <a:chExt cx="0" cy="0"/>
        </a:xfrm>
      </p:grpSpPr>
      <p:pic>
        <p:nvPicPr>
          <p:cNvPr id="1536889876" name="Picture 4" descr="A close-up of a 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23109832"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1421570951" name="Picture 3" descr="A brick building with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710359371"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PhAnim="0" preserve="1" userDrawn="1">
  <p:cSld name="5_Custom Layout">
    <p:spTree>
      <p:nvGrpSpPr>
        <p:cNvPr id="1" name=""/>
        <p:cNvGrpSpPr/>
        <p:nvPr/>
      </p:nvGrpSpPr>
      <p:grpSpPr bwMode="auto">
        <a:xfrm>
          <a:off x="0" y="0"/>
          <a:ext cx="0" cy="0"/>
          <a:chOff x="0" y="0"/>
          <a:chExt cx="0" cy="0"/>
        </a:xfrm>
      </p:grpSpPr>
      <p:pic>
        <p:nvPicPr>
          <p:cNvPr id="1535782968" name="Picture 4" descr="A building with glass doors&#10;&#10;Description automatically generated with medium confidence"/>
          <p:cNvPicPr>
            <a:picLocks noChangeAspect="1"/>
          </p:cNvPicPr>
          <p:nvPr userDrawn="1"/>
        </p:nvPicPr>
        <p:blipFill rotWithShape="1">
          <a:blip r:embed="rId2"/>
          <a:stretch/>
        </p:blipFill>
        <p:spPr bwMode="auto">
          <a:xfrm>
            <a:off x="0" y="0"/>
            <a:ext cx="12192000" cy="6858000"/>
          </a:xfrm>
          <a:prstGeom prst="rect">
            <a:avLst/>
          </a:prstGeom>
        </p:spPr>
      </p:pic>
      <p:sp>
        <p:nvSpPr>
          <p:cNvPr id="189438461"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771072328"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2034316754" name="Text Placeholder 2"/>
          <p:cNvSpPr>
            <a:spLocks noGrp="1"/>
          </p:cNvSpPr>
          <p:nvPr>
            <p:ph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969821382" name="Picture 4" descr="A blue and white scree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302054788" name="Title Placeholder 1"/>
          <p:cNvSpPr>
            <a:spLocks noGrp="1"/>
          </p:cNvSpPr>
          <p:nvPr>
            <p:ph type="title"/>
          </p:nvPr>
        </p:nvSpPr>
        <p:spPr bwMode="auto">
          <a:xfrm>
            <a:off x="301657" y="1420926"/>
            <a:ext cx="11594969"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775732612" name="Text Placeholder 2"/>
          <p:cNvSpPr>
            <a:spLocks noGrp="1"/>
          </p:cNvSpPr>
          <p:nvPr>
            <p:ph idx="1"/>
          </p:nvPr>
        </p:nvSpPr>
        <p:spPr bwMode="auto">
          <a:xfrm>
            <a:off x="301657" y="2881426"/>
            <a:ext cx="11594969" cy="3651349"/>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32175284"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722261385"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2115038059" name="Picture 4" descr="A white background with a blue cor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249614845"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454041368"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964600946" name="Picture 5" descr="A white background with a blue cor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471823606"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05942550"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862127028"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935628627"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588764166" name="Picture 5" descr="A white background with black dots&#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737811867"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991310385"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890052670" name="Picture 4" descr="A white background with black and white clouds&#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631406842"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937303213"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PhAnim="0" preserve="1" userDrawn="1">
  <p:cSld name="logo white text_image bckgrnd">
    <p:spTree>
      <p:nvGrpSpPr>
        <p:cNvPr id="1" name=""/>
        <p:cNvGrpSpPr/>
        <p:nvPr/>
      </p:nvGrpSpPr>
      <p:grpSpPr bwMode="auto">
        <a:xfrm>
          <a:off x="0" y="0"/>
          <a:ext cx="0" cy="0"/>
          <a:chOff x="0" y="0"/>
          <a:chExt cx="0" cy="0"/>
        </a:xfrm>
      </p:grpSpPr>
      <p:sp>
        <p:nvSpPr>
          <p:cNvPr id="442166267"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634482993" name="Picture 2"/>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PhAnim="0" preserve="1" userDrawn="1">
  <p:cSld name="logo white text_image bckgrnd 2">
    <p:spTree>
      <p:nvGrpSpPr>
        <p:cNvPr id="1" name=""/>
        <p:cNvGrpSpPr/>
        <p:nvPr/>
      </p:nvGrpSpPr>
      <p:grpSpPr bwMode="auto">
        <a:xfrm>
          <a:off x="0" y="0"/>
          <a:ext cx="0" cy="0"/>
          <a:chOff x="0" y="0"/>
          <a:chExt cx="0" cy="0"/>
        </a:xfrm>
      </p:grpSpPr>
      <p:sp>
        <p:nvSpPr>
          <p:cNvPr id="1213480412"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921981137" name="Picture 4" descr="A picture containing screensho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PhAnim="0" preserve="1" userDrawn="1">
  <p:cSld name="logo colour_image bckgrnd">
    <p:spTree>
      <p:nvGrpSpPr>
        <p:cNvPr id="1" name=""/>
        <p:cNvGrpSpPr/>
        <p:nvPr/>
      </p:nvGrpSpPr>
      <p:grpSpPr bwMode="auto">
        <a:xfrm>
          <a:off x="0" y="0"/>
          <a:ext cx="0" cy="0"/>
          <a:chOff x="0" y="0"/>
          <a:chExt cx="0" cy="0"/>
        </a:xfrm>
      </p:grpSpPr>
      <p:sp>
        <p:nvSpPr>
          <p:cNvPr id="910859682"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480478498" name="Picture 4" descr="A picture containing white, design&#10;&#10;Description automatically generated"/>
          <p:cNvPicPr>
            <a:picLocks noChangeAspect="1"/>
          </p:cNvPicPr>
          <p:nvPr userDrawn="1"/>
        </p:nvPicPr>
        <p:blipFill rotWithShape="1">
          <a:blip r:embed="rId2"/>
          <a:stretch/>
        </p:blipFill>
        <p:spPr bwMode="auto">
          <a:xfrm>
            <a:off x="0" y="0"/>
            <a:ext cx="11988800" cy="6743700"/>
          </a:xfrm>
          <a:prstGeom prst="rect">
            <a:avLst/>
          </a:prstGeom>
        </p:spPr>
      </p:pic>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PhAnim="0" preserve="1" userDrawn="1">
  <p:cSld name="logo colour_image bckgrnd 2">
    <p:spTree>
      <p:nvGrpSpPr>
        <p:cNvPr id="1" name=""/>
        <p:cNvGrpSpPr/>
        <p:nvPr/>
      </p:nvGrpSpPr>
      <p:grpSpPr bwMode="auto">
        <a:xfrm>
          <a:off x="0" y="0"/>
          <a:ext cx="0" cy="0"/>
          <a:chOff x="0" y="0"/>
          <a:chExt cx="0" cy="0"/>
        </a:xfrm>
      </p:grpSpPr>
      <p:sp>
        <p:nvSpPr>
          <p:cNvPr id="1000105753"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673526990" name="Picture 2" descr="A picture containing white, design&#10;&#10;Description automatically generated"/>
          <p:cNvPicPr>
            <a:picLocks noChangeAspect="1"/>
          </p:cNvPicPr>
          <p:nvPr userDrawn="1"/>
        </p:nvPicPr>
        <p:blipFill rotWithShape="1">
          <a:blip r:embed="rId2"/>
          <a:stretch/>
        </p:blipFill>
        <p:spPr bwMode="auto">
          <a:xfrm>
            <a:off x="-1" y="0"/>
            <a:ext cx="11921067" cy="6705600"/>
          </a:xfrm>
          <a:prstGeom prst="rect">
            <a:avLst/>
          </a:prstGeom>
        </p:spPr>
      </p:pic>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PhAnim="0" preserve="1" userDrawn="1">
  <p:cSld name="logo white_image bckgrnd">
    <p:spTree>
      <p:nvGrpSpPr>
        <p:cNvPr id="1" name=""/>
        <p:cNvGrpSpPr/>
        <p:nvPr/>
      </p:nvGrpSpPr>
      <p:grpSpPr bwMode="auto">
        <a:xfrm>
          <a:off x="0" y="0"/>
          <a:ext cx="0" cy="0"/>
          <a:chOff x="0" y="0"/>
          <a:chExt cx="0" cy="0"/>
        </a:xfrm>
      </p:grpSpPr>
      <p:sp>
        <p:nvSpPr>
          <p:cNvPr id="265491248"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686723592" name="Picture 2" descr="A picture containing white, design&#10;&#10;Description automatically generated"/>
          <p:cNvPicPr>
            <a:picLocks noChangeAspect="1"/>
          </p:cNvPicPr>
          <p:nvPr userDrawn="1"/>
        </p:nvPicPr>
        <p:blipFill rotWithShape="1">
          <a:blip r:embed="rId2"/>
          <a:stretch/>
        </p:blipFill>
        <p:spPr bwMode="auto">
          <a:xfrm>
            <a:off x="-1" y="0"/>
            <a:ext cx="11801475" cy="6638330"/>
          </a:xfrm>
          <a:prstGeom prst="rect">
            <a:avLst/>
          </a:prstGeom>
        </p:spPr>
      </p:pic>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PhAnim="0" preserve="1" userDrawn="1">
  <p:cSld name="logo white_image bckgrnd 2">
    <p:spTree>
      <p:nvGrpSpPr>
        <p:cNvPr id="1" name=""/>
        <p:cNvGrpSpPr/>
        <p:nvPr/>
      </p:nvGrpSpPr>
      <p:grpSpPr bwMode="auto">
        <a:xfrm>
          <a:off x="0" y="0"/>
          <a:ext cx="0" cy="0"/>
          <a:chOff x="0" y="0"/>
          <a:chExt cx="0" cy="0"/>
        </a:xfrm>
      </p:grpSpPr>
      <p:sp>
        <p:nvSpPr>
          <p:cNvPr id="2100622183"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975606072" name="Picture 2" descr="A picture containing white, de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PhAnim="0" preserve="1" userDrawn="1">
  <p:cSld name="logo mono_image bckgrnd">
    <p:spTree>
      <p:nvGrpSpPr>
        <p:cNvPr id="1" name=""/>
        <p:cNvGrpSpPr/>
        <p:nvPr/>
      </p:nvGrpSpPr>
      <p:grpSpPr bwMode="auto">
        <a:xfrm>
          <a:off x="0" y="0"/>
          <a:ext cx="0" cy="0"/>
          <a:chOff x="0" y="0"/>
          <a:chExt cx="0" cy="0"/>
        </a:xfrm>
      </p:grpSpPr>
      <p:sp>
        <p:nvSpPr>
          <p:cNvPr id="1337605189"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870156483" name="Picture 2" descr="A picture containing screenshot, text, design&#10;&#10;Description automatically generated"/>
          <p:cNvPicPr>
            <a:picLocks noChangeAspect="1"/>
          </p:cNvPicPr>
          <p:nvPr userDrawn="1"/>
        </p:nvPicPr>
        <p:blipFill rotWithShape="1">
          <a:blip r:embed="rId2"/>
          <a:stretch/>
        </p:blipFill>
        <p:spPr bwMode="auto">
          <a:xfrm>
            <a:off x="0" y="0"/>
            <a:ext cx="12096750" cy="6804422"/>
          </a:xfrm>
          <a:prstGeom prst="rect">
            <a:avLst/>
          </a:prstGeom>
        </p:spPr>
      </p:pic>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PhAnim="0" preserve="1" userDrawn="1">
  <p:cSld name="logo mono_image bckgrnd 2">
    <p:spTree>
      <p:nvGrpSpPr>
        <p:cNvPr id="1" name=""/>
        <p:cNvGrpSpPr/>
        <p:nvPr/>
      </p:nvGrpSpPr>
      <p:grpSpPr bwMode="auto">
        <a:xfrm>
          <a:off x="0" y="0"/>
          <a:ext cx="0" cy="0"/>
          <a:chOff x="0" y="0"/>
          <a:chExt cx="0" cy="0"/>
        </a:xfrm>
      </p:grpSpPr>
      <p:sp>
        <p:nvSpPr>
          <p:cNvPr id="1666190863"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94649070" name="Picture 2" descr="A picture containing screenshot, white, de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416997228" name="Title Placeholder 1"/>
          <p:cNvSpPr>
            <a:spLocks noGrp="1"/>
          </p:cNvSpPr>
          <p:nvPr>
            <p:ph type="title"/>
          </p:nvPr>
        </p:nvSpPr>
        <p:spPr bwMode="auto">
          <a:xfrm>
            <a:off x="838200" y="365125"/>
            <a:ext cx="10515600"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852796851" name="Text Placeholder 2"/>
          <p:cNvSpPr>
            <a:spLocks noGrp="1"/>
          </p:cNvSpPr>
          <p:nvPr>
            <p:ph type="body" idx="1"/>
          </p:nvPr>
        </p:nvSpPr>
        <p:spPr bwMode="auto">
          <a:xfrm>
            <a:off x="838200" y="1825625"/>
            <a:ext cx="10515600" cy="4351338"/>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
        <p:nvSpPr>
          <p:cNvPr id="1843936968" name="Date Placeholder 3"/>
          <p:cNvSpPr>
            <a:spLocks noGrp="1"/>
          </p:cNvSpPr>
          <p:nvPr>
            <p:ph type="dt" sz="half" idx="2"/>
          </p:nvPr>
        </p:nvSpPr>
        <p:spPr bwMode="auto">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8E540C29-F910-6D43-9045-53D256484F6D}" type="datetimeFigureOut">
              <a:rPr lang="en-US"/>
              <a:t>9/4/2026</a:t>
            </a:fld>
            <a:endParaRPr lang="en-US"/>
          </a:p>
        </p:txBody>
      </p:sp>
      <p:sp>
        <p:nvSpPr>
          <p:cNvPr id="530050477" name="Footer Placeholder 4"/>
          <p:cNvSpPr>
            <a:spLocks noGrp="1"/>
          </p:cNvSpPr>
          <p:nvPr>
            <p:ph type="ftr" sz="quarter" idx="3"/>
          </p:nvPr>
        </p:nvSpPr>
        <p:spPr bwMode="auto">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2106115187" name="Slide Number Placeholder 5"/>
          <p:cNvSpPr>
            <a:spLocks noGrp="1"/>
          </p:cNvSpPr>
          <p:nvPr>
            <p:ph type="sldNum" sz="quarter" idx="4"/>
          </p:nvPr>
        </p:nvSpPr>
        <p:spPr bwMode="auto">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FF188F3-1707-3C44-A904-58D86E3FE638}" type="slidenum">
              <a:rPr lang="en-US"/>
              <a:t>‹#›</a:t>
            </a:fld>
            <a:endParaRPr lang="en-US"/>
          </a:p>
        </p:txBody>
      </p:sp>
      <p:pic>
        <p:nvPicPr>
          <p:cNvPr id="1665600844" name="Picture 7" descr="A blue background with white text&#10;&#10;Description automatically generated with low confidence"/>
          <p:cNvPicPr>
            <a:picLocks noChangeAspect="1"/>
          </p:cNvPicPr>
          <p:nvPr userDrawn="1"/>
        </p:nvPicPr>
        <p:blipFill rotWithShape="1">
          <a:blip r:embed="rId3"/>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67738003" name="Picture 3" descr="A close-up of a blue background&#10;&#10;Description automatically generated with low confidence"/>
          <p:cNvPicPr>
            <a:picLocks noChangeAspect="1"/>
          </p:cNvPicPr>
          <p:nvPr userDrawn="1"/>
        </p:nvPicPr>
        <p:blipFill rotWithShape="1">
          <a:blip r:embed="rId7"/>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386721274" name="Text Placeholder 2"/>
          <p:cNvSpPr>
            <a:spLocks noGrp="1"/>
          </p:cNvSpPr>
          <p:nvPr>
            <p:ph type="body"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pic>
        <p:nvPicPr>
          <p:cNvPr id="228513338" name="Picture 3" descr="A picture containing text, screenshot, font, logo&#10;&#10;Description automatically generated"/>
          <p:cNvPicPr>
            <a:picLocks noChangeAspect="1"/>
          </p:cNvPicPr>
          <p:nvPr userDrawn="1"/>
        </p:nvPicPr>
        <p:blipFill rotWithShape="1">
          <a:blip r:embed="rId9"/>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1" r:id="rId5"/>
    <p:sldLayoutId id="2147483662" r:id="rId6"/>
    <p:sldLayoutId id="2147483663" r:id="rId7"/>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0" indent="0" algn="l" defTabSz="914400" rtl="0">
        <a:lnSpc>
          <a:spcPct val="90000"/>
        </a:lnSpc>
        <a:spcBef>
          <a:spcPts val="1000"/>
        </a:spcBef>
        <a:buFont typeface="Arial"/>
        <a:buNone/>
        <a:defRPr sz="2800">
          <a:solidFill>
            <a:schemeClr val="bg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330197354"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116522450" name="Text Placeholder 2"/>
          <p:cNvSpPr>
            <a:spLocks noGrp="1"/>
          </p:cNvSpPr>
          <p:nvPr>
            <p:ph type="body"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pic>
        <p:nvPicPr>
          <p:cNvPr id="1677061007" name="Picture 5" descr="A picture containing text, businesscard, screenshot, logo&#10;&#10;Description automatically generated"/>
          <p:cNvPicPr>
            <a:picLocks noChangeAspect="1"/>
          </p:cNvPicPr>
          <p:nvPr userDrawn="1"/>
        </p:nvPicPr>
        <p:blipFill rotWithShape="1">
          <a:blip r:embed="rId4"/>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65" r:id="rId1"/>
    <p:sldLayoutId id="2147483666" r:id="rId2"/>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407053129" name="Picture 4" descr="A white background with blue border&#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
        <p:nvSpPr>
          <p:cNvPr id="1594100016"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415759436" name="Text Placeholder 2"/>
          <p:cNvSpPr>
            <a:spLocks noGrp="1"/>
          </p:cNvSpPr>
          <p:nvPr>
            <p:ph type="body"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2097366588" name="Picture 5" descr="A white background with black dots&#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
        <p:nvSpPr>
          <p:cNvPr id="929521756"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663607125" name="Text Placeholder 2"/>
          <p:cNvSpPr>
            <a:spLocks noGrp="1"/>
          </p:cNvSpPr>
          <p:nvPr>
            <p:ph type="body"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7.xml"/><Relationship Id="rId1" Type="http://schemas.openxmlformats.org/officeDocument/2006/relationships/video" Target="uB6vrZC2nSI?feature=oembed" TargetMode="External"/><Relationship Id="rId4" Type="http://schemas.openxmlformats.org/officeDocument/2006/relationships/image" Target="../media/image34.jpg"/></Relationships>
</file>

<file path=ppt/slides/_rels/slide11.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2.xml"/><Relationship Id="rId1" Type="http://schemas.openxmlformats.org/officeDocument/2006/relationships/slideLayout" Target="../slideLayouts/slideLayout15.xml"/><Relationship Id="rId4" Type="http://schemas.openxmlformats.org/officeDocument/2006/relationships/image" Target="../media/image36.jpg"/></Relationships>
</file>

<file path=ppt/slides/_rels/slide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6.xml"/><Relationship Id="rId1" Type="http://schemas.openxmlformats.org/officeDocument/2006/relationships/video" Target="L7uCXDdadvY?feature=oembed" TargetMode="External"/><Relationship Id="rId5" Type="http://schemas.openxmlformats.org/officeDocument/2006/relationships/image" Target="../media/image39.jpg"/><Relationship Id="rId4" Type="http://schemas.openxmlformats.org/officeDocument/2006/relationships/image" Target="../media/image38.png"/></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2.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5.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7.xml"/><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2.xml"/><Relationship Id="rId1" Type="http://schemas.openxmlformats.org/officeDocument/2006/relationships/slideLayout" Target="../slideLayouts/slideLayout17.xml"/><Relationship Id="rId5" Type="http://schemas.openxmlformats.org/officeDocument/2006/relationships/image" Target="../media/image42.jpg"/><Relationship Id="rId4" Type="http://schemas.openxmlformats.org/officeDocument/2006/relationships/hyperlink" Target="https://moodle.uwtsd.ac.uk/course/view.php?id=11455" TargetMode="Externa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498168768" name="Content Placeholder 1"/>
          <p:cNvSpPr>
            <a:spLocks noGrp="1"/>
          </p:cNvSpPr>
          <p:nvPr>
            <p:ph idx="1"/>
          </p:nvPr>
        </p:nvSpPr>
        <p:spPr bwMode="auto">
          <a:xfrm>
            <a:off x="630810" y="1470581"/>
            <a:ext cx="10803903" cy="1090489"/>
          </a:xfrm>
        </p:spPr>
        <p:txBody>
          <a:bodyPr/>
          <a:lstStyle/>
          <a:p>
            <a:pPr marL="0" indent="0" algn="ctr">
              <a:buNone/>
              <a:defRPr/>
            </a:pPr>
            <a:r>
              <a:rPr lang="en-GB" sz="3200" b="1">
                <a:solidFill>
                  <a:schemeClr val="bg1"/>
                </a:solidFill>
                <a:ea typeface="Calibri"/>
                <a:cs typeface="Calibri"/>
              </a:rPr>
              <a:t>BMHP6026_BIRM </a:t>
            </a:r>
            <a:endParaRPr lang="en-US" b="1">
              <a:ea typeface="Calibri"/>
              <a:cs typeface="Calibri"/>
            </a:endParaRPr>
          </a:p>
          <a:p>
            <a:pPr marL="0" indent="0" algn="ctr">
              <a:buNone/>
              <a:defRPr/>
            </a:pPr>
            <a:endParaRPr lang="en-GB" sz="3200">
              <a:solidFill>
                <a:schemeClr val="bg1"/>
              </a:solidFill>
              <a:ea typeface="Calibri"/>
              <a:cs typeface="Calibri"/>
            </a:endParaRPr>
          </a:p>
          <a:p>
            <a:pPr marL="0" indent="0" algn="ctr">
              <a:buNone/>
              <a:defRPr/>
            </a:pPr>
            <a:r>
              <a:rPr lang="en-GB" sz="4800" b="1">
                <a:solidFill>
                  <a:schemeClr val="bg1"/>
                </a:solidFill>
                <a:ea typeface="Calibri"/>
                <a:cs typeface="Calibri"/>
              </a:rPr>
              <a:t>Week 5</a:t>
            </a:r>
            <a:endParaRPr/>
          </a:p>
          <a:p>
            <a:pPr marL="0" indent="0" algn="ctr">
              <a:buNone/>
              <a:defRPr/>
            </a:pPr>
            <a:r>
              <a:rPr lang="en-GB" sz="3200" b="1">
                <a:solidFill>
                  <a:schemeClr val="bg1"/>
                </a:solidFill>
                <a:ea typeface="Calibri"/>
                <a:cs typeface="Calibri"/>
              </a:rPr>
              <a:t>Public Health</a:t>
            </a:r>
            <a:endParaRPr/>
          </a:p>
          <a:p>
            <a:pPr marL="0" indent="0" algn="ctr">
              <a:buNone/>
              <a:defRPr/>
            </a:pPr>
            <a:r>
              <a:rPr lang="en-GB" sz="3200" b="1">
                <a:solidFill>
                  <a:schemeClr val="bg1"/>
                </a:solidFill>
                <a:ea typeface="Calibri"/>
                <a:cs typeface="Calibri"/>
              </a:rPr>
              <a:t> Overview of recent digital developments and innovations </a:t>
            </a:r>
            <a:endParaRPr/>
          </a:p>
          <a:p>
            <a:pPr marL="0" indent="0" algn="ctr">
              <a:buNone/>
              <a:defRPr/>
            </a:pPr>
            <a:endParaRPr lang="en-GB" sz="3200">
              <a:solidFill>
                <a:schemeClr val="bg1"/>
              </a:solidFill>
              <a:ea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998067444" name="Title 3"/>
          <p:cNvSpPr>
            <a:spLocks noGrp="1"/>
          </p:cNvSpPr>
          <p:nvPr>
            <p:ph type="title"/>
          </p:nvPr>
        </p:nvSpPr>
        <p:spPr bwMode="auto"/>
        <p:txBody>
          <a:bodyPr/>
          <a:lstStyle/>
          <a:p>
            <a:pPr>
              <a:defRPr/>
            </a:pPr>
            <a:r>
              <a:rPr lang="en-GB" b="1">
                <a:latin typeface="+mn-lt"/>
              </a:rPr>
              <a:t>During the session… </a:t>
            </a:r>
            <a:endParaRPr/>
          </a:p>
        </p:txBody>
      </p:sp>
      <p:sp>
        <p:nvSpPr>
          <p:cNvPr id="476937670" name="Arrow: Right 7"/>
          <p:cNvSpPr/>
          <p:nvPr/>
        </p:nvSpPr>
        <p:spPr bwMode="auto">
          <a:xfrm>
            <a:off x="1219834" y="1825625"/>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776551803" name="Freeform: Shape 8"/>
          <p:cNvSpPr/>
          <p:nvPr/>
        </p:nvSpPr>
        <p:spPr bwMode="auto">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Introduce </a:t>
            </a:r>
            <a:r>
              <a:rPr lang="en-GB" sz="2600" b="1" u="sng"/>
              <a:t>four</a:t>
            </a:r>
            <a:r>
              <a:rPr lang="en-GB" sz="2600"/>
              <a:t> digital innovations</a:t>
            </a:r>
            <a:endParaRPr/>
          </a:p>
        </p:txBody>
      </p:sp>
      <p:sp>
        <p:nvSpPr>
          <p:cNvPr id="1574078584" name="Freeform: Shape 9"/>
          <p:cNvSpPr/>
          <p:nvPr/>
        </p:nvSpPr>
        <p:spPr bwMode="auto">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Overview of the impact on </a:t>
            </a:r>
            <a:r>
              <a:rPr lang="en-GB" sz="2600" b="1"/>
              <a:t>public health </a:t>
            </a:r>
            <a:r>
              <a:rPr lang="en-GB" sz="2600"/>
              <a:t>for each innovation</a:t>
            </a:r>
            <a:endParaRPr/>
          </a:p>
        </p:txBody>
      </p:sp>
      <p:sp>
        <p:nvSpPr>
          <p:cNvPr id="887318044" name="Freeform: Shape 10"/>
          <p:cNvSpPr/>
          <p:nvPr/>
        </p:nvSpPr>
        <p:spPr bwMode="auto">
          <a:xfrm>
            <a:off x="7999939"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Overview the impact on </a:t>
            </a:r>
            <a:r>
              <a:rPr lang="en-GB" sz="2600" b="1" u="sng"/>
              <a:t>people</a:t>
            </a:r>
            <a:r>
              <a:rPr lang="en-GB" sz="2600"/>
              <a:t> in the UK for each</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76551803"/>
                                        </p:tgtEl>
                                        <p:attrNameLst>
                                          <p:attrName>style.visibility</p:attrName>
                                        </p:attrNameLst>
                                      </p:cBhvr>
                                      <p:to>
                                        <p:strVal val="visible"/>
                                      </p:to>
                                    </p:set>
                                    <p:animEffect transition="in" filter="fade">
                                      <p:cBhvr>
                                        <p:cTn id="7" dur="500"/>
                                        <p:tgtEl>
                                          <p:spTgt spid="177655180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74078584"/>
                                        </p:tgtEl>
                                        <p:attrNameLst>
                                          <p:attrName>style.visibility</p:attrName>
                                        </p:attrNameLst>
                                      </p:cBhvr>
                                      <p:to>
                                        <p:strVal val="visible"/>
                                      </p:to>
                                    </p:set>
                                    <p:animEffect transition="in" filter="fade">
                                      <p:cBhvr>
                                        <p:cTn id="12" dur="500"/>
                                        <p:tgtEl>
                                          <p:spTgt spid="157407858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87318044"/>
                                        </p:tgtEl>
                                        <p:attrNameLst>
                                          <p:attrName>style.visibility</p:attrName>
                                        </p:attrNameLst>
                                      </p:cBhvr>
                                      <p:to>
                                        <p:strVal val="visible"/>
                                      </p:to>
                                    </p:set>
                                    <p:animEffect transition="in" filter="fade">
                                      <p:cBhvr>
                                        <p:cTn id="17" dur="500"/>
                                        <p:tgtEl>
                                          <p:spTgt spid="8873180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76551803" grpId="0" animBg="1"/>
      <p:bldP spid="1574078584" grpId="0" animBg="1"/>
      <p:bldP spid="887318044" grpId="0" animBg="1"/>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170257574" name="Title 1"/>
          <p:cNvSpPr>
            <a:spLocks noGrp="1"/>
          </p:cNvSpPr>
          <p:nvPr>
            <p:ph type="title"/>
          </p:nvPr>
        </p:nvSpPr>
        <p:spPr bwMode="auto">
          <a:xfrm>
            <a:off x="270115" y="2860452"/>
            <a:ext cx="4058764" cy="1325563"/>
          </a:xfrm>
        </p:spPr>
        <p:txBody>
          <a:bodyPr>
            <a:noAutofit/>
          </a:bodyPr>
          <a:lstStyle/>
          <a:p>
            <a:pPr>
              <a:defRPr/>
            </a:pPr>
            <a:r>
              <a:rPr lang="en-GB" sz="6000" b="1">
                <a:latin typeface="+mn-lt"/>
              </a:rPr>
              <a:t>Innovations to be Explored in this Session</a:t>
            </a:r>
            <a:endParaRPr/>
          </a:p>
        </p:txBody>
      </p:sp>
      <p:sp>
        <p:nvSpPr>
          <p:cNvPr id="719250132" name="Freeform: Shape 68"/>
          <p:cNvSpPr/>
          <p:nvPr/>
        </p:nvSpPr>
        <p:spPr bwMode="auto">
          <a:xfrm rot="19549902" flipV="1">
            <a:off x="8362212" y="2576608"/>
            <a:ext cx="1377461" cy="1096213"/>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0" y="5390"/>
                </a:moveTo>
                <a:lnTo>
                  <a:pt x="768681"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3" tIns="-13828" rIns="377823" bIns="-13827" numCol="1" spcCol="1270" anchor="ctr" anchorCtr="0">
            <a:noAutofit/>
          </a:bodyPr>
          <a:lstStyle/>
          <a:p>
            <a:pPr marL="0" lvl="0" indent="0" algn="ctr" defTabSz="222250">
              <a:lnSpc>
                <a:spcPct val="90000"/>
              </a:lnSpc>
              <a:spcBef>
                <a:spcPts val="0"/>
              </a:spcBef>
              <a:spcAft>
                <a:spcPts val="0"/>
              </a:spcAft>
              <a:buNone/>
              <a:defRPr/>
            </a:pPr>
            <a:endParaRPr lang="en-GB" sz="500"/>
          </a:p>
        </p:txBody>
      </p:sp>
      <p:sp>
        <p:nvSpPr>
          <p:cNvPr id="483723271" name="Freeform: Shape 69"/>
          <p:cNvSpPr/>
          <p:nvPr/>
        </p:nvSpPr>
        <p:spPr bwMode="auto">
          <a:xfrm>
            <a:off x="9274852" y="1795168"/>
            <a:ext cx="1523742" cy="1077726"/>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ts val="0"/>
              </a:spcBef>
              <a:spcAft>
                <a:spcPts val="0"/>
              </a:spcAft>
              <a:buNone/>
              <a:defRPr/>
            </a:pPr>
            <a:r>
              <a:rPr lang="en" sz="2000" b="1"/>
              <a:t>ORCHA</a:t>
            </a:r>
            <a:endParaRPr/>
          </a:p>
        </p:txBody>
      </p:sp>
      <p:sp>
        <p:nvSpPr>
          <p:cNvPr id="116970370" name="Freeform: Shape 71"/>
          <p:cNvSpPr/>
          <p:nvPr/>
        </p:nvSpPr>
        <p:spPr bwMode="auto">
          <a:xfrm rot="2973841">
            <a:off x="8144886" y="4669269"/>
            <a:ext cx="1128364" cy="21592"/>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0" y="5390"/>
                </a:moveTo>
                <a:lnTo>
                  <a:pt x="768681"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3" tIns="-13827" rIns="377824" bIns="-13827" numCol="1" spcCol="1270" anchor="ctr" anchorCtr="0">
            <a:noAutofit/>
          </a:bodyPr>
          <a:lstStyle/>
          <a:p>
            <a:pPr marL="0" lvl="0" indent="0" algn="ctr" defTabSz="222250">
              <a:lnSpc>
                <a:spcPct val="90000"/>
              </a:lnSpc>
              <a:spcBef>
                <a:spcPts val="0"/>
              </a:spcBef>
              <a:spcAft>
                <a:spcPts val="0"/>
              </a:spcAft>
              <a:buNone/>
              <a:defRPr/>
            </a:pPr>
            <a:endParaRPr lang="en-GB" sz="500"/>
          </a:p>
        </p:txBody>
      </p:sp>
      <p:sp>
        <p:nvSpPr>
          <p:cNvPr id="2069462313" name="Freeform: Shape 72"/>
          <p:cNvSpPr/>
          <p:nvPr/>
        </p:nvSpPr>
        <p:spPr bwMode="auto">
          <a:xfrm>
            <a:off x="8742568" y="4885686"/>
            <a:ext cx="1579451" cy="1043804"/>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ts val="0"/>
              </a:spcBef>
              <a:spcAft>
                <a:spcPts val="0"/>
              </a:spcAft>
              <a:buNone/>
              <a:defRPr/>
            </a:pPr>
            <a:r>
              <a:rPr lang="en-GB" sz="2000" b="1"/>
              <a:t>100,000 Genomes Project</a:t>
            </a:r>
          </a:p>
        </p:txBody>
      </p:sp>
      <p:grpSp>
        <p:nvGrpSpPr>
          <p:cNvPr id="1374267041" name="Group 79"/>
          <p:cNvGrpSpPr/>
          <p:nvPr/>
        </p:nvGrpSpPr>
        <p:grpSpPr bwMode="auto">
          <a:xfrm>
            <a:off x="5944635" y="1633197"/>
            <a:ext cx="1320586" cy="1942679"/>
            <a:chOff x="5944635" y="1633197"/>
            <a:chExt cx="1320586" cy="1942679"/>
          </a:xfrm>
        </p:grpSpPr>
        <p:sp>
          <p:nvSpPr>
            <p:cNvPr id="81" name="Freeform: Shape 80"/>
            <p:cNvSpPr/>
            <p:nvPr/>
          </p:nvSpPr>
          <p:spPr bwMode="auto">
            <a:xfrm rot="3240000">
              <a:off x="6691942" y="3002598"/>
              <a:ext cx="1128364" cy="18192"/>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768681" y="5390"/>
                  </a:moveTo>
                  <a:lnTo>
                    <a:pt x="0"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3" tIns="-13827" rIns="377824" bIns="-13827" numCol="1" spcCol="1270" anchor="ctr" anchorCtr="0">
              <a:noAutofit/>
            </a:bodyPr>
            <a:lstStyle/>
            <a:p>
              <a:pPr marL="0" lvl="0" indent="0" algn="ctr" defTabSz="222250">
                <a:lnSpc>
                  <a:spcPct val="90000"/>
                </a:lnSpc>
                <a:spcBef>
                  <a:spcPts val="0"/>
                </a:spcBef>
                <a:spcAft>
                  <a:spcPts val="0"/>
                </a:spcAft>
                <a:buNone/>
                <a:defRPr/>
              </a:pPr>
              <a:endParaRPr lang="en-GB" sz="500"/>
            </a:p>
          </p:txBody>
        </p:sp>
        <p:sp>
          <p:nvSpPr>
            <p:cNvPr id="82" name="Freeform: Shape 81"/>
            <p:cNvSpPr/>
            <p:nvPr/>
          </p:nvSpPr>
          <p:spPr bwMode="auto">
            <a:xfrm>
              <a:off x="5944635" y="1633197"/>
              <a:ext cx="1171811" cy="1019406"/>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ts val="0"/>
                </a:spcBef>
                <a:spcAft>
                  <a:spcPts val="0"/>
                </a:spcAft>
                <a:buNone/>
                <a:defRPr/>
              </a:pPr>
              <a:r>
                <a:rPr lang="en-GB" sz="2000" b="1"/>
                <a:t>NHS </a:t>
              </a:r>
              <a:r>
                <a:rPr lang="en" sz="2000" b="1"/>
                <a:t>AI Lab</a:t>
              </a:r>
              <a:r>
                <a:rPr lang="en-GB" sz="700" b="1"/>
                <a:t> </a:t>
              </a:r>
              <a:endParaRPr/>
            </a:p>
          </p:txBody>
        </p:sp>
      </p:grpSp>
      <p:sp>
        <p:nvSpPr>
          <p:cNvPr id="731429386" name="Freeform: Shape 82"/>
          <p:cNvSpPr/>
          <p:nvPr/>
        </p:nvSpPr>
        <p:spPr bwMode="auto">
          <a:xfrm>
            <a:off x="7303291" y="3128698"/>
            <a:ext cx="1579451" cy="1325563"/>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ts val="0"/>
              </a:spcBef>
              <a:spcAft>
                <a:spcPts val="0"/>
              </a:spcAft>
              <a:buNone/>
              <a:defRPr/>
            </a:pPr>
            <a:r>
              <a:rPr lang="en-GB" sz="2000" b="1"/>
              <a:t>Innovations</a:t>
            </a:r>
            <a:endParaRPr/>
          </a:p>
        </p:txBody>
      </p:sp>
      <p:grpSp>
        <p:nvGrpSpPr>
          <p:cNvPr id="1345334328" name="Group 73"/>
          <p:cNvGrpSpPr/>
          <p:nvPr/>
        </p:nvGrpSpPr>
        <p:grpSpPr bwMode="auto">
          <a:xfrm>
            <a:off x="5177096" y="4393599"/>
            <a:ext cx="2408452" cy="1043804"/>
            <a:chOff x="5047765" y="4034479"/>
            <a:chExt cx="2408452" cy="1043804"/>
          </a:xfrm>
        </p:grpSpPr>
        <p:sp>
          <p:nvSpPr>
            <p:cNvPr id="853391096" name="Freeform: Shape 74"/>
            <p:cNvSpPr/>
            <p:nvPr/>
          </p:nvSpPr>
          <p:spPr bwMode="auto">
            <a:xfrm rot="19792586">
              <a:off x="6159159" y="4204420"/>
              <a:ext cx="1297058" cy="15825"/>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768681" y="5390"/>
                  </a:moveTo>
                  <a:lnTo>
                    <a:pt x="0"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1" tIns="-13826" rIns="377823" bIns="-13826" numCol="1" spcCol="1269" anchor="ctr" anchorCtr="0">
              <a:noAutofit/>
            </a:bodyPr>
            <a:lstStyle/>
            <a:p>
              <a:pPr marL="0" lvl="0" indent="0" algn="ctr" defTabSz="222249">
                <a:lnSpc>
                  <a:spcPct val="90000"/>
                </a:lnSpc>
                <a:spcBef>
                  <a:spcPts val="0"/>
                </a:spcBef>
                <a:spcAft>
                  <a:spcPts val="0"/>
                </a:spcAft>
                <a:buNone/>
                <a:defRPr/>
              </a:pPr>
              <a:endParaRPr lang="en-GB" sz="500"/>
            </a:p>
          </p:txBody>
        </p:sp>
        <p:sp>
          <p:nvSpPr>
            <p:cNvPr id="1784400752" name="Freeform: Shape 75"/>
            <p:cNvSpPr/>
            <p:nvPr/>
          </p:nvSpPr>
          <p:spPr bwMode="auto">
            <a:xfrm>
              <a:off x="5047765" y="4034479"/>
              <a:ext cx="1238465" cy="1043804"/>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GB" sz="2000"/>
                <a:t>Oxevision</a:t>
              </a: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74267041"/>
                                        </p:tgtEl>
                                        <p:attrNameLst>
                                          <p:attrName>style.visibility</p:attrName>
                                        </p:attrNameLst>
                                      </p:cBhvr>
                                      <p:to>
                                        <p:strVal val="visible"/>
                                      </p:to>
                                    </p:set>
                                    <p:animEffect transition="in" filter="fade">
                                      <p:cBhvr>
                                        <p:cTn id="7" dur="500"/>
                                        <p:tgtEl>
                                          <p:spTgt spid="137426704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19250132"/>
                                        </p:tgtEl>
                                        <p:attrNameLst>
                                          <p:attrName>style.visibility</p:attrName>
                                        </p:attrNameLst>
                                      </p:cBhvr>
                                      <p:to>
                                        <p:strVal val="visible"/>
                                      </p:to>
                                    </p:set>
                                    <p:animEffect transition="in" filter="fade">
                                      <p:cBhvr>
                                        <p:cTn id="12" dur="500"/>
                                        <p:tgtEl>
                                          <p:spTgt spid="719250132"/>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83723271"/>
                                        </p:tgtEl>
                                        <p:attrNameLst>
                                          <p:attrName>style.visibility</p:attrName>
                                        </p:attrNameLst>
                                      </p:cBhvr>
                                      <p:to>
                                        <p:strVal val="visible"/>
                                      </p:to>
                                    </p:set>
                                    <p:animEffect transition="in" filter="fade">
                                      <p:cBhvr>
                                        <p:cTn id="15" dur="500"/>
                                        <p:tgtEl>
                                          <p:spTgt spid="483723271"/>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16970370"/>
                                        </p:tgtEl>
                                        <p:attrNameLst>
                                          <p:attrName>style.visibility</p:attrName>
                                        </p:attrNameLst>
                                      </p:cBhvr>
                                      <p:to>
                                        <p:strVal val="visible"/>
                                      </p:to>
                                    </p:set>
                                    <p:animEffect transition="in" filter="fade">
                                      <p:cBhvr>
                                        <p:cTn id="20" dur="500"/>
                                        <p:tgtEl>
                                          <p:spTgt spid="116970370"/>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069462313"/>
                                        </p:tgtEl>
                                        <p:attrNameLst>
                                          <p:attrName>style.visibility</p:attrName>
                                        </p:attrNameLst>
                                      </p:cBhvr>
                                      <p:to>
                                        <p:strVal val="visible"/>
                                      </p:to>
                                    </p:set>
                                    <p:animEffect transition="in" filter="fade">
                                      <p:cBhvr>
                                        <p:cTn id="23" dur="500"/>
                                        <p:tgtEl>
                                          <p:spTgt spid="20694623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9250132" grpId="0" animBg="1"/>
      <p:bldP spid="483723271" grpId="0" animBg="1"/>
      <p:bldP spid="116970370" grpId="0" animBg="1"/>
      <p:bldP spid="2069462313" grpId="0" animBg="1"/>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889927285" name="Title 1"/>
          <p:cNvSpPr>
            <a:spLocks noGrp="1"/>
          </p:cNvSpPr>
          <p:nvPr>
            <p:ph type="title"/>
          </p:nvPr>
        </p:nvSpPr>
        <p:spPr bwMode="auto">
          <a:xfrm>
            <a:off x="161922" y="3009541"/>
            <a:ext cx="3201366" cy="859192"/>
          </a:xfrm>
        </p:spPr>
        <p:txBody>
          <a:bodyPr vert="horz" lIns="91440" tIns="45720" rIns="91440" bIns="45720" rtlCol="0" anchor="b">
            <a:normAutofit/>
          </a:bodyPr>
          <a:lstStyle/>
          <a:p>
            <a:pPr algn="r">
              <a:defRPr/>
            </a:pPr>
            <a:r>
              <a:rPr lang="en-US" sz="4000">
                <a:solidFill>
                  <a:srgbClr val="FFFFFF"/>
                </a:solidFill>
                <a:latin typeface="+mj-lt"/>
                <a:ea typeface="+mj-ea"/>
                <a:cs typeface="+mj-cs"/>
              </a:rPr>
              <a:t>Key Objectives</a:t>
            </a:r>
            <a:endParaRPr/>
          </a:p>
        </p:txBody>
      </p:sp>
      <p:sp>
        <p:nvSpPr>
          <p:cNvPr id="158070444" name="Content Placeholder 2"/>
          <p:cNvSpPr>
            <a:spLocks noGrp="1"/>
          </p:cNvSpPr>
          <p:nvPr>
            <p:ph idx="1"/>
          </p:nvPr>
        </p:nvSpPr>
        <p:spPr bwMode="auto">
          <a:xfrm>
            <a:off x="164660" y="1484274"/>
            <a:ext cx="4850770" cy="936240"/>
          </a:xfrm>
        </p:spPr>
        <p:txBody>
          <a:bodyPr vert="horz" lIns="91440" tIns="45720" rIns="91440" bIns="45720" rtlCol="0" anchor="ctr">
            <a:normAutofit/>
          </a:bodyPr>
          <a:lstStyle/>
          <a:p>
            <a:pPr marL="0" indent="0">
              <a:buNone/>
              <a:defRPr/>
            </a:pPr>
            <a:r>
              <a:rPr lang="en-US" sz="3600" b="1" i="1"/>
              <a:t>Four </a:t>
            </a:r>
            <a:r>
              <a:rPr lang="en-US" sz="3600" b="1"/>
              <a:t>Goals of reform: </a:t>
            </a:r>
            <a:endParaRPr/>
          </a:p>
        </p:txBody>
      </p:sp>
      <p:pic>
        <p:nvPicPr>
          <p:cNvPr id="1703280843" name="Picture 3"/>
          <p:cNvPicPr>
            <a:picLocks noChangeAspect="1"/>
          </p:cNvPicPr>
          <p:nvPr/>
        </p:nvPicPr>
        <p:blipFill rotWithShape="1">
          <a:blip r:embed="rId3"/>
          <a:stretch/>
        </p:blipFill>
        <p:spPr bwMode="auto">
          <a:xfrm>
            <a:off x="9025467" y="1376477"/>
            <a:ext cx="2854076" cy="1275565"/>
          </a:xfrm>
          <a:prstGeom prst="rect">
            <a:avLst/>
          </a:prstGeom>
        </p:spPr>
      </p:pic>
      <p:pic>
        <p:nvPicPr>
          <p:cNvPr id="1743215583" name="Picture 4"/>
          <p:cNvPicPr>
            <a:picLocks noChangeAspect="1"/>
          </p:cNvPicPr>
          <p:nvPr/>
        </p:nvPicPr>
        <p:blipFill rotWithShape="1">
          <a:blip r:embed="rId4"/>
          <a:stretch/>
        </p:blipFill>
        <p:spPr bwMode="auto">
          <a:xfrm>
            <a:off x="9025464" y="2801355"/>
            <a:ext cx="2854077" cy="1275565"/>
          </a:xfrm>
          <a:prstGeom prst="rect">
            <a:avLst/>
          </a:prstGeom>
        </p:spPr>
      </p:pic>
      <p:pic>
        <p:nvPicPr>
          <p:cNvPr id="1825868972" name="Picture 5"/>
          <p:cNvPicPr>
            <a:picLocks noChangeAspect="1"/>
          </p:cNvPicPr>
          <p:nvPr/>
        </p:nvPicPr>
        <p:blipFill rotWithShape="1">
          <a:blip r:embed="rId5"/>
          <a:stretch/>
        </p:blipFill>
        <p:spPr bwMode="auto">
          <a:xfrm>
            <a:off x="9025465" y="5067483"/>
            <a:ext cx="2854077" cy="1657205"/>
          </a:xfrm>
          <a:prstGeom prst="rect">
            <a:avLst/>
          </a:prstGeom>
        </p:spPr>
      </p:pic>
      <p:grpSp>
        <p:nvGrpSpPr>
          <p:cNvPr id="2117015760" name="Group 21"/>
          <p:cNvGrpSpPr/>
          <p:nvPr/>
        </p:nvGrpSpPr>
        <p:grpSpPr bwMode="auto">
          <a:xfrm>
            <a:off x="4962472" y="3527370"/>
            <a:ext cx="4850770" cy="1065021"/>
            <a:chOff x="4962472" y="3527370"/>
            <a:chExt cx="4850770" cy="1065021"/>
          </a:xfrm>
        </p:grpSpPr>
        <p:sp>
          <p:nvSpPr>
            <p:cNvPr id="11" name="Rectangle 10"/>
            <p:cNvSpPr/>
            <p:nvPr/>
          </p:nvSpPr>
          <p:spPr bwMode="auto">
            <a:xfrm>
              <a:off x="4962472" y="4076920"/>
              <a:ext cx="4850770" cy="515471"/>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3" name="Freeform: Shape 12"/>
            <p:cNvSpPr/>
            <p:nvPr/>
          </p:nvSpPr>
          <p:spPr bwMode="auto">
            <a:xfrm>
              <a:off x="5255809" y="3527370"/>
              <a:ext cx="4190000" cy="820066"/>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extrusionOk="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marL="0" lvl="0" indent="0" algn="l" defTabSz="533400">
                <a:lnSpc>
                  <a:spcPct val="90000"/>
                </a:lnSpc>
                <a:spcBef>
                  <a:spcPts val="0"/>
                </a:spcBef>
                <a:spcAft>
                  <a:spcPts val="0"/>
                </a:spcAft>
                <a:buNone/>
                <a:defRPr/>
              </a:pPr>
              <a:r>
                <a:rPr lang="en-GB" sz="2000" b="1"/>
                <a:t>Prevent people’s health and social care needs from escalating</a:t>
              </a:r>
              <a:endParaRPr/>
            </a:p>
          </p:txBody>
        </p:sp>
      </p:grpSp>
      <p:grpSp>
        <p:nvGrpSpPr>
          <p:cNvPr id="810328927" name="Group 22"/>
          <p:cNvGrpSpPr/>
          <p:nvPr/>
        </p:nvGrpSpPr>
        <p:grpSpPr bwMode="auto">
          <a:xfrm>
            <a:off x="146183" y="4285469"/>
            <a:ext cx="4850770" cy="1051199"/>
            <a:chOff x="4106256" y="2913942"/>
            <a:chExt cx="4850770" cy="1051199"/>
          </a:xfrm>
        </p:grpSpPr>
        <p:sp>
          <p:nvSpPr>
            <p:cNvPr id="15" name="Rectangle 14"/>
            <p:cNvSpPr/>
            <p:nvPr/>
          </p:nvSpPr>
          <p:spPr bwMode="auto">
            <a:xfrm>
              <a:off x="4106256" y="3343132"/>
              <a:ext cx="4850770" cy="62200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7" name="Freeform: Shape 16"/>
            <p:cNvSpPr/>
            <p:nvPr/>
          </p:nvSpPr>
          <p:spPr bwMode="auto">
            <a:xfrm>
              <a:off x="4375868" y="2913942"/>
              <a:ext cx="4175465" cy="858383"/>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extrusionOk="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ts val="0"/>
                </a:spcBef>
                <a:spcAft>
                  <a:spcPts val="0"/>
                </a:spcAft>
                <a:defRPr/>
              </a:pPr>
              <a:r>
                <a:rPr lang="en-GB" sz="2000" b="1"/>
                <a:t>Personalise health and social care and reduce health disparities</a:t>
              </a:r>
            </a:p>
          </p:txBody>
        </p:sp>
      </p:grpSp>
      <p:grpSp>
        <p:nvGrpSpPr>
          <p:cNvPr id="192813754" name="Group 23"/>
          <p:cNvGrpSpPr/>
          <p:nvPr/>
        </p:nvGrpSpPr>
        <p:grpSpPr bwMode="auto">
          <a:xfrm>
            <a:off x="3969399" y="5416174"/>
            <a:ext cx="4850770" cy="1271653"/>
            <a:chOff x="3969399" y="5381189"/>
            <a:chExt cx="4850770" cy="1271653"/>
          </a:xfrm>
        </p:grpSpPr>
        <p:sp>
          <p:nvSpPr>
            <p:cNvPr id="19" name="Rectangle 18"/>
            <p:cNvSpPr/>
            <p:nvPr/>
          </p:nvSpPr>
          <p:spPr bwMode="auto">
            <a:xfrm>
              <a:off x="3969399" y="6030834"/>
              <a:ext cx="4850770" cy="62200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21" name="Freeform: Shape 20"/>
            <p:cNvSpPr/>
            <p:nvPr/>
          </p:nvSpPr>
          <p:spPr bwMode="auto">
            <a:xfrm>
              <a:off x="4316610" y="5381189"/>
              <a:ext cx="4190000" cy="960649"/>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extrusionOk="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ts val="0"/>
                </a:spcBef>
                <a:spcAft>
                  <a:spcPts val="0"/>
                </a:spcAft>
                <a:defRPr/>
              </a:pPr>
              <a:r>
                <a:rPr lang="en-GB" sz="2000" b="1"/>
                <a:t>Improve the experience and impact of people providing services.</a:t>
              </a:r>
              <a:endParaRPr/>
            </a:p>
          </p:txBody>
        </p:sp>
      </p:grpSp>
      <p:sp>
        <p:nvSpPr>
          <p:cNvPr id="1155903034" name="Rectangle 24"/>
          <p:cNvSpPr/>
          <p:nvPr/>
        </p:nvSpPr>
        <p:spPr bwMode="auto">
          <a:xfrm>
            <a:off x="44855" y="3069867"/>
            <a:ext cx="4850770" cy="62200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46176431" name="Freeform: Shape 25"/>
          <p:cNvSpPr/>
          <p:nvPr/>
        </p:nvSpPr>
        <p:spPr bwMode="auto">
          <a:xfrm>
            <a:off x="312459" y="2606447"/>
            <a:ext cx="4190000" cy="960649"/>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extrusionOk="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ts val="0"/>
              </a:spcBef>
              <a:spcAft>
                <a:spcPts val="0"/>
              </a:spcAft>
              <a:defRPr/>
            </a:pPr>
            <a:r>
              <a:rPr lang="en-GB" sz="2400" b="1"/>
              <a:t>Transform performance</a:t>
            </a:r>
            <a:endParaRPr/>
          </a:p>
        </p:txBody>
      </p:sp>
      <p:pic>
        <p:nvPicPr>
          <p:cNvPr id="690065833" name="Content Placeholder 4"/>
          <p:cNvPicPr>
            <a:picLocks noChangeAspect="1"/>
          </p:cNvPicPr>
          <p:nvPr/>
        </p:nvPicPr>
        <p:blipFill rotWithShape="1">
          <a:blip r:embed="rId6"/>
          <a:stretch/>
        </p:blipFill>
        <p:spPr bwMode="auto">
          <a:xfrm>
            <a:off x="164660" y="279435"/>
            <a:ext cx="3804739" cy="97020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17015760"/>
                                        </p:tgtEl>
                                        <p:attrNameLst>
                                          <p:attrName>style.visibility</p:attrName>
                                        </p:attrNameLst>
                                      </p:cBhvr>
                                      <p:to>
                                        <p:strVal val="visible"/>
                                      </p:to>
                                    </p:set>
                                    <p:animEffect transition="in" filter="fade">
                                      <p:cBhvr>
                                        <p:cTn id="7" dur="500"/>
                                        <p:tgtEl>
                                          <p:spTgt spid="2117015760"/>
                                        </p:tgtEl>
                                      </p:cBhvr>
                                    </p:animEffect>
                                  </p:childTnLst>
                                </p:cTn>
                              </p:par>
                              <p:par>
                                <p:cTn id="8" presetID="10" presetClass="entr" presetSubtype="0" fill="hold" nodeType="withEffect">
                                  <p:stCondLst>
                                    <p:cond delay="0"/>
                                  </p:stCondLst>
                                  <p:childTnLst>
                                    <p:set>
                                      <p:cBhvr>
                                        <p:cTn id="9" dur="1" fill="hold">
                                          <p:stCondLst>
                                            <p:cond delay="0"/>
                                          </p:stCondLst>
                                        </p:cTn>
                                        <p:tgtEl>
                                          <p:spTgt spid="1703280843"/>
                                        </p:tgtEl>
                                        <p:attrNameLst>
                                          <p:attrName>style.visibility</p:attrName>
                                        </p:attrNameLst>
                                      </p:cBhvr>
                                      <p:to>
                                        <p:strVal val="visible"/>
                                      </p:to>
                                    </p:set>
                                    <p:animEffect transition="in" filter="fade">
                                      <p:cBhvr>
                                        <p:cTn id="10" dur="500"/>
                                        <p:tgtEl>
                                          <p:spTgt spid="170328084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810328927"/>
                                        </p:tgtEl>
                                        <p:attrNameLst>
                                          <p:attrName>style.visibility</p:attrName>
                                        </p:attrNameLst>
                                      </p:cBhvr>
                                      <p:to>
                                        <p:strVal val="visible"/>
                                      </p:to>
                                    </p:set>
                                    <p:animEffect transition="in" filter="fade">
                                      <p:cBhvr>
                                        <p:cTn id="15" dur="500"/>
                                        <p:tgtEl>
                                          <p:spTgt spid="810328927"/>
                                        </p:tgtEl>
                                      </p:cBhvr>
                                    </p:animEffect>
                                  </p:childTnLst>
                                </p:cTn>
                              </p:par>
                              <p:par>
                                <p:cTn id="16" presetID="10" presetClass="entr" presetSubtype="0" fill="hold" nodeType="withEffect">
                                  <p:stCondLst>
                                    <p:cond delay="0"/>
                                  </p:stCondLst>
                                  <p:childTnLst>
                                    <p:set>
                                      <p:cBhvr>
                                        <p:cTn id="17" dur="1" fill="hold">
                                          <p:stCondLst>
                                            <p:cond delay="0"/>
                                          </p:stCondLst>
                                        </p:cTn>
                                        <p:tgtEl>
                                          <p:spTgt spid="1743215583"/>
                                        </p:tgtEl>
                                        <p:attrNameLst>
                                          <p:attrName>style.visibility</p:attrName>
                                        </p:attrNameLst>
                                      </p:cBhvr>
                                      <p:to>
                                        <p:strVal val="visible"/>
                                      </p:to>
                                    </p:set>
                                    <p:animEffect transition="in" filter="fade">
                                      <p:cBhvr>
                                        <p:cTn id="18" dur="500"/>
                                        <p:tgtEl>
                                          <p:spTgt spid="174321558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825868972"/>
                                        </p:tgtEl>
                                        <p:attrNameLst>
                                          <p:attrName>style.visibility</p:attrName>
                                        </p:attrNameLst>
                                      </p:cBhvr>
                                      <p:to>
                                        <p:strVal val="visible"/>
                                      </p:to>
                                    </p:set>
                                    <p:animEffect transition="in" filter="fade">
                                      <p:cBhvr>
                                        <p:cTn id="23" dur="500"/>
                                        <p:tgtEl>
                                          <p:spTgt spid="1825868972"/>
                                        </p:tgtEl>
                                      </p:cBhvr>
                                    </p:animEffect>
                                  </p:childTnLst>
                                </p:cTn>
                              </p:par>
                              <p:par>
                                <p:cTn id="24" presetID="10" presetClass="entr" presetSubtype="0" fill="hold" nodeType="withEffect">
                                  <p:stCondLst>
                                    <p:cond delay="0"/>
                                  </p:stCondLst>
                                  <p:childTnLst>
                                    <p:set>
                                      <p:cBhvr>
                                        <p:cTn id="25" dur="1" fill="hold">
                                          <p:stCondLst>
                                            <p:cond delay="0"/>
                                          </p:stCondLst>
                                        </p:cTn>
                                        <p:tgtEl>
                                          <p:spTgt spid="192813754"/>
                                        </p:tgtEl>
                                        <p:attrNameLst>
                                          <p:attrName>style.visibility</p:attrName>
                                        </p:attrNameLst>
                                      </p:cBhvr>
                                      <p:to>
                                        <p:strVal val="visible"/>
                                      </p:to>
                                    </p:set>
                                    <p:animEffect transition="in" filter="fade">
                                      <p:cBhvr>
                                        <p:cTn id="26" dur="500"/>
                                        <p:tgtEl>
                                          <p:spTgt spid="19281375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6176431"/>
                                        </p:tgtEl>
                                        <p:attrNameLst>
                                          <p:attrName>style.visibility</p:attrName>
                                        </p:attrNameLst>
                                      </p:cBhvr>
                                      <p:to>
                                        <p:strVal val="visible"/>
                                      </p:to>
                                    </p:set>
                                    <p:animEffect transition="in" filter="fade">
                                      <p:cBhvr>
                                        <p:cTn id="31" dur="500"/>
                                        <p:tgtEl>
                                          <p:spTgt spid="46176431"/>
                                        </p:tgtEl>
                                      </p:cBhvr>
                                    </p:animEffect>
                                  </p:childTnLst>
                                </p:cTn>
                              </p:par>
                              <p:par>
                                <p:cTn id="32" presetID="10" presetClass="entr" presetSubtype="0" fill="hold" nodeType="withEffect">
                                  <p:stCondLst>
                                    <p:cond delay="0"/>
                                  </p:stCondLst>
                                  <p:childTnLst>
                                    <p:set>
                                      <p:cBhvr>
                                        <p:cTn id="33" dur="1" fill="hold">
                                          <p:stCondLst>
                                            <p:cond delay="0"/>
                                          </p:stCondLst>
                                        </p:cTn>
                                        <p:tgtEl>
                                          <p:spTgt spid="1155903034"/>
                                        </p:tgtEl>
                                        <p:attrNameLst>
                                          <p:attrName>style.visibility</p:attrName>
                                        </p:attrNameLst>
                                      </p:cBhvr>
                                      <p:to>
                                        <p:strVal val="visible"/>
                                      </p:to>
                                    </p:set>
                                    <p:animEffect transition="in" filter="fade">
                                      <p:cBhvr>
                                        <p:cTn id="34" dur="500"/>
                                        <p:tgtEl>
                                          <p:spTgt spid="11559030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176431" grpId="0" animBg="1"/>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48347975" name="Title 1"/>
          <p:cNvSpPr>
            <a:spLocks noGrp="1"/>
          </p:cNvSpPr>
          <p:nvPr>
            <p:ph type="title"/>
          </p:nvPr>
        </p:nvSpPr>
        <p:spPr bwMode="auto">
          <a:xfrm>
            <a:off x="298515" y="1196858"/>
            <a:ext cx="11594969" cy="762204"/>
          </a:xfrm>
        </p:spPr>
        <p:txBody>
          <a:bodyPr/>
          <a:lstStyle/>
          <a:p>
            <a:pPr algn="ctr">
              <a:defRPr/>
            </a:pPr>
            <a:r>
              <a:rPr lang="en-GB" b="1">
                <a:latin typeface="+mn-lt"/>
              </a:rPr>
              <a:t>Digital Innovation and Public Health</a:t>
            </a:r>
            <a:endParaRPr/>
          </a:p>
        </p:txBody>
      </p:sp>
      <p:sp>
        <p:nvSpPr>
          <p:cNvPr id="1814494329" name="Content Placeholder 2"/>
          <p:cNvSpPr>
            <a:spLocks noGrp="1"/>
          </p:cNvSpPr>
          <p:nvPr>
            <p:ph idx="1"/>
          </p:nvPr>
        </p:nvSpPr>
        <p:spPr bwMode="auto">
          <a:xfrm>
            <a:off x="304799" y="3981987"/>
            <a:ext cx="11594969" cy="424588"/>
          </a:xfrm>
        </p:spPr>
        <p:txBody>
          <a:bodyPr>
            <a:noAutofit/>
          </a:bodyPr>
          <a:lstStyle/>
          <a:p>
            <a:pPr marL="0" indent="0">
              <a:lnSpc>
                <a:spcPct val="110000"/>
              </a:lnSpc>
              <a:spcAft>
                <a:spcPts val="800"/>
              </a:spcAft>
              <a:buNone/>
              <a:defRPr/>
            </a:pPr>
            <a:r>
              <a:rPr lang="en-GB" b="1"/>
              <a:t>Impact on Public Health so far: </a:t>
            </a:r>
            <a:endParaRPr lang="en-GB" sz="3600" b="1"/>
          </a:p>
        </p:txBody>
      </p:sp>
      <p:sp>
        <p:nvSpPr>
          <p:cNvPr id="1957431733" name="TextBox 3"/>
          <p:cNvSpPr txBox="1"/>
          <p:nvPr/>
        </p:nvSpPr>
        <p:spPr bwMode="auto">
          <a:xfrm>
            <a:off x="304799" y="1875255"/>
            <a:ext cx="11594969" cy="2145268"/>
          </a:xfrm>
          <a:prstGeom prst="roundRect">
            <a:avLst>
              <a:gd name="adj" fmla="val 16667"/>
            </a:avLst>
          </a:prstGeom>
          <a:noFill/>
          <a:ln w="38100">
            <a:solidFill>
              <a:schemeClr val="accent1"/>
            </a:solidFill>
          </a:ln>
        </p:spPr>
        <p:txBody>
          <a:bodyPr wrap="square" rtlCol="0">
            <a:spAutoFit/>
          </a:bodyPr>
          <a:lstStyle/>
          <a:p>
            <a:pPr>
              <a:defRPr/>
            </a:pPr>
            <a:r>
              <a:rPr lang="en-GB" sz="2000"/>
              <a:t>Digital innovation has already had a profound impact on public health in the UK and is poised to continue transforming the healthcare landscape in several key areas. </a:t>
            </a:r>
            <a:endParaRPr/>
          </a:p>
          <a:p>
            <a:pPr>
              <a:defRPr/>
            </a:pPr>
            <a:r>
              <a:rPr lang="en-GB" sz="2000"/>
              <a:t>These innovations range from mobile health (mHealth) apps and wearable devices to artificial intelligence (AI), telemedicine, and big data analytics. </a:t>
            </a:r>
            <a:endParaRPr/>
          </a:p>
          <a:p>
            <a:pPr>
              <a:defRPr/>
            </a:pPr>
            <a:r>
              <a:rPr lang="en-GB" sz="2000"/>
              <a:t>These technologies aim to improve health outcomes, enhance efficiency, and address public health challenges in new and effective ways. </a:t>
            </a:r>
            <a:endParaRPr/>
          </a:p>
        </p:txBody>
      </p:sp>
      <p:sp>
        <p:nvSpPr>
          <p:cNvPr id="1226395754" name="Rectangle 6"/>
          <p:cNvSpPr/>
          <p:nvPr/>
        </p:nvSpPr>
        <p:spPr bwMode="auto">
          <a:xfrm>
            <a:off x="3572933" y="4632111"/>
            <a:ext cx="8128000" cy="4788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882792763" name="Freeform: Shape 7"/>
          <p:cNvSpPr/>
          <p:nvPr/>
        </p:nvSpPr>
        <p:spPr bwMode="auto">
          <a:xfrm>
            <a:off x="3979333" y="4550031"/>
            <a:ext cx="5689600" cy="560880"/>
          </a:xfrm>
          <a:custGeom>
            <a:avLst/>
            <a:gdLst>
              <a:gd name="connsiteX0" fmla="*/ 0 w 5689600"/>
              <a:gd name="connsiteY0" fmla="*/ 93482 h 560880"/>
              <a:gd name="connsiteX1" fmla="*/ 93482 w 5689600"/>
              <a:gd name="connsiteY1" fmla="*/ 0 h 560880"/>
              <a:gd name="connsiteX2" fmla="*/ 5596118 w 5689600"/>
              <a:gd name="connsiteY2" fmla="*/ 0 h 560880"/>
              <a:gd name="connsiteX3" fmla="*/ 5689600 w 5689600"/>
              <a:gd name="connsiteY3" fmla="*/ 93482 h 560880"/>
              <a:gd name="connsiteX4" fmla="*/ 5689600 w 5689600"/>
              <a:gd name="connsiteY4" fmla="*/ 467398 h 560880"/>
              <a:gd name="connsiteX5" fmla="*/ 5596118 w 5689600"/>
              <a:gd name="connsiteY5" fmla="*/ 560880 h 560880"/>
              <a:gd name="connsiteX6" fmla="*/ 93482 w 5689600"/>
              <a:gd name="connsiteY6" fmla="*/ 560880 h 560880"/>
              <a:gd name="connsiteX7" fmla="*/ 0 w 5689600"/>
              <a:gd name="connsiteY7" fmla="*/ 467398 h 560880"/>
              <a:gd name="connsiteX8" fmla="*/ 0 w 5689600"/>
              <a:gd name="connsiteY8" fmla="*/ 93482 h 560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60880" extrusionOk="0">
                <a:moveTo>
                  <a:pt x="0" y="93482"/>
                </a:moveTo>
                <a:cubicBezTo>
                  <a:pt x="0" y="41853"/>
                  <a:pt x="41853" y="0"/>
                  <a:pt x="93482" y="0"/>
                </a:cubicBezTo>
                <a:lnTo>
                  <a:pt x="5596118" y="0"/>
                </a:lnTo>
                <a:cubicBezTo>
                  <a:pt x="5647747" y="0"/>
                  <a:pt x="5689600" y="41853"/>
                  <a:pt x="5689600" y="93482"/>
                </a:cubicBezTo>
                <a:lnTo>
                  <a:pt x="5689600" y="467398"/>
                </a:lnTo>
                <a:cubicBezTo>
                  <a:pt x="5689600" y="519027"/>
                  <a:pt x="5647747" y="560880"/>
                  <a:pt x="5596118" y="560880"/>
                </a:cubicBezTo>
                <a:lnTo>
                  <a:pt x="93482" y="560880"/>
                </a:lnTo>
                <a:cubicBezTo>
                  <a:pt x="41853" y="560880"/>
                  <a:pt x="0" y="519027"/>
                  <a:pt x="0" y="467398"/>
                </a:cubicBezTo>
                <a:lnTo>
                  <a:pt x="0" y="9348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2433" tIns="27380" rIns="242433" bIns="27380" numCol="1" spcCol="1270" anchor="ctr" anchorCtr="0">
            <a:noAutofit/>
          </a:bodyPr>
          <a:lstStyle/>
          <a:p>
            <a:pPr marL="0" lvl="0" indent="0" algn="l" defTabSz="844550">
              <a:lnSpc>
                <a:spcPct val="90000"/>
              </a:lnSpc>
              <a:spcBef>
                <a:spcPts val="0"/>
              </a:spcBef>
              <a:spcAft>
                <a:spcPts val="0"/>
              </a:spcAft>
              <a:buNone/>
              <a:defRPr/>
            </a:pPr>
            <a:r>
              <a:rPr lang="en-GB" sz="1900"/>
              <a:t>Improved Access to Healthcare</a:t>
            </a:r>
            <a:endParaRPr/>
          </a:p>
        </p:txBody>
      </p:sp>
      <p:sp>
        <p:nvSpPr>
          <p:cNvPr id="1012207523" name="Rectangle 8"/>
          <p:cNvSpPr/>
          <p:nvPr/>
        </p:nvSpPr>
        <p:spPr bwMode="auto">
          <a:xfrm>
            <a:off x="3572933" y="5234759"/>
            <a:ext cx="8128000" cy="4788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373988072" name="Freeform: Shape 9"/>
          <p:cNvSpPr/>
          <p:nvPr/>
        </p:nvSpPr>
        <p:spPr bwMode="auto">
          <a:xfrm>
            <a:off x="3979333" y="5252513"/>
            <a:ext cx="5689600" cy="560880"/>
          </a:xfrm>
          <a:custGeom>
            <a:avLst/>
            <a:gdLst>
              <a:gd name="connsiteX0" fmla="*/ 0 w 5689600"/>
              <a:gd name="connsiteY0" fmla="*/ 93482 h 560880"/>
              <a:gd name="connsiteX1" fmla="*/ 93482 w 5689600"/>
              <a:gd name="connsiteY1" fmla="*/ 0 h 560880"/>
              <a:gd name="connsiteX2" fmla="*/ 5596118 w 5689600"/>
              <a:gd name="connsiteY2" fmla="*/ 0 h 560880"/>
              <a:gd name="connsiteX3" fmla="*/ 5689600 w 5689600"/>
              <a:gd name="connsiteY3" fmla="*/ 93482 h 560880"/>
              <a:gd name="connsiteX4" fmla="*/ 5689600 w 5689600"/>
              <a:gd name="connsiteY4" fmla="*/ 467398 h 560880"/>
              <a:gd name="connsiteX5" fmla="*/ 5596118 w 5689600"/>
              <a:gd name="connsiteY5" fmla="*/ 560880 h 560880"/>
              <a:gd name="connsiteX6" fmla="*/ 93482 w 5689600"/>
              <a:gd name="connsiteY6" fmla="*/ 560880 h 560880"/>
              <a:gd name="connsiteX7" fmla="*/ 0 w 5689600"/>
              <a:gd name="connsiteY7" fmla="*/ 467398 h 560880"/>
              <a:gd name="connsiteX8" fmla="*/ 0 w 5689600"/>
              <a:gd name="connsiteY8" fmla="*/ 93482 h 560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60880" extrusionOk="0">
                <a:moveTo>
                  <a:pt x="0" y="93482"/>
                </a:moveTo>
                <a:cubicBezTo>
                  <a:pt x="0" y="41853"/>
                  <a:pt x="41853" y="0"/>
                  <a:pt x="93482" y="0"/>
                </a:cubicBezTo>
                <a:lnTo>
                  <a:pt x="5596118" y="0"/>
                </a:lnTo>
                <a:cubicBezTo>
                  <a:pt x="5647747" y="0"/>
                  <a:pt x="5689600" y="41853"/>
                  <a:pt x="5689600" y="93482"/>
                </a:cubicBezTo>
                <a:lnTo>
                  <a:pt x="5689600" y="467398"/>
                </a:lnTo>
                <a:cubicBezTo>
                  <a:pt x="5689600" y="519027"/>
                  <a:pt x="5647747" y="560880"/>
                  <a:pt x="5596118" y="560880"/>
                </a:cubicBezTo>
                <a:lnTo>
                  <a:pt x="93482" y="560880"/>
                </a:lnTo>
                <a:cubicBezTo>
                  <a:pt x="41853" y="560880"/>
                  <a:pt x="0" y="519027"/>
                  <a:pt x="0" y="467398"/>
                </a:cubicBezTo>
                <a:lnTo>
                  <a:pt x="0" y="9348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2433" tIns="27380" rIns="242433" bIns="27380" numCol="1" spcCol="1270" anchor="ctr" anchorCtr="0">
            <a:noAutofit/>
          </a:bodyPr>
          <a:lstStyle/>
          <a:p>
            <a:pPr marL="0" lvl="0" indent="0" algn="l" defTabSz="844550">
              <a:lnSpc>
                <a:spcPct val="90000"/>
              </a:lnSpc>
              <a:spcBef>
                <a:spcPts val="0"/>
              </a:spcBef>
              <a:spcAft>
                <a:spcPts val="0"/>
              </a:spcAft>
              <a:buNone/>
              <a:defRPr/>
            </a:pPr>
            <a:r>
              <a:rPr lang="en-GB" sz="1900"/>
              <a:t>Enhanced Disease Prevention and Health Promotion </a:t>
            </a:r>
            <a:endParaRPr/>
          </a:p>
        </p:txBody>
      </p:sp>
      <p:sp>
        <p:nvSpPr>
          <p:cNvPr id="1498810029" name="Rectangle 10"/>
          <p:cNvSpPr/>
          <p:nvPr/>
        </p:nvSpPr>
        <p:spPr bwMode="auto">
          <a:xfrm>
            <a:off x="3572933" y="6096598"/>
            <a:ext cx="8128000" cy="560879"/>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028420323" name="Freeform: Shape 11"/>
          <p:cNvSpPr/>
          <p:nvPr/>
        </p:nvSpPr>
        <p:spPr bwMode="auto">
          <a:xfrm>
            <a:off x="3979333" y="6004912"/>
            <a:ext cx="5689600" cy="560880"/>
          </a:xfrm>
          <a:custGeom>
            <a:avLst/>
            <a:gdLst>
              <a:gd name="connsiteX0" fmla="*/ 0 w 5689600"/>
              <a:gd name="connsiteY0" fmla="*/ 93482 h 560880"/>
              <a:gd name="connsiteX1" fmla="*/ 93482 w 5689600"/>
              <a:gd name="connsiteY1" fmla="*/ 0 h 560880"/>
              <a:gd name="connsiteX2" fmla="*/ 5596118 w 5689600"/>
              <a:gd name="connsiteY2" fmla="*/ 0 h 560880"/>
              <a:gd name="connsiteX3" fmla="*/ 5689600 w 5689600"/>
              <a:gd name="connsiteY3" fmla="*/ 93482 h 560880"/>
              <a:gd name="connsiteX4" fmla="*/ 5689600 w 5689600"/>
              <a:gd name="connsiteY4" fmla="*/ 467398 h 560880"/>
              <a:gd name="connsiteX5" fmla="*/ 5596118 w 5689600"/>
              <a:gd name="connsiteY5" fmla="*/ 560880 h 560880"/>
              <a:gd name="connsiteX6" fmla="*/ 93482 w 5689600"/>
              <a:gd name="connsiteY6" fmla="*/ 560880 h 560880"/>
              <a:gd name="connsiteX7" fmla="*/ 0 w 5689600"/>
              <a:gd name="connsiteY7" fmla="*/ 467398 h 560880"/>
              <a:gd name="connsiteX8" fmla="*/ 0 w 5689600"/>
              <a:gd name="connsiteY8" fmla="*/ 93482 h 560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60880" extrusionOk="0">
                <a:moveTo>
                  <a:pt x="0" y="93482"/>
                </a:moveTo>
                <a:cubicBezTo>
                  <a:pt x="0" y="41853"/>
                  <a:pt x="41853" y="0"/>
                  <a:pt x="93482" y="0"/>
                </a:cubicBezTo>
                <a:lnTo>
                  <a:pt x="5596118" y="0"/>
                </a:lnTo>
                <a:cubicBezTo>
                  <a:pt x="5647747" y="0"/>
                  <a:pt x="5689600" y="41853"/>
                  <a:pt x="5689600" y="93482"/>
                </a:cubicBezTo>
                <a:lnTo>
                  <a:pt x="5689600" y="467398"/>
                </a:lnTo>
                <a:cubicBezTo>
                  <a:pt x="5689600" y="519027"/>
                  <a:pt x="5647747" y="560880"/>
                  <a:pt x="5596118" y="560880"/>
                </a:cubicBezTo>
                <a:lnTo>
                  <a:pt x="93482" y="560880"/>
                </a:lnTo>
                <a:cubicBezTo>
                  <a:pt x="41853" y="560880"/>
                  <a:pt x="0" y="519027"/>
                  <a:pt x="0" y="467398"/>
                </a:cubicBezTo>
                <a:lnTo>
                  <a:pt x="0" y="9348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2433" tIns="27380" rIns="242433" bIns="27380" numCol="1" spcCol="1270" anchor="ctr" anchorCtr="0">
            <a:noAutofit/>
          </a:bodyPr>
          <a:lstStyle/>
          <a:p>
            <a:pPr marL="0" lvl="0" indent="0" algn="l" defTabSz="844550">
              <a:lnSpc>
                <a:spcPct val="90000"/>
              </a:lnSpc>
              <a:spcBef>
                <a:spcPts val="0"/>
              </a:spcBef>
              <a:spcAft>
                <a:spcPts val="0"/>
              </a:spcAft>
              <a:buNone/>
              <a:defRPr/>
            </a:pPr>
            <a:r>
              <a:rPr lang="en-GB" sz="1900"/>
              <a:t>Personalised Healthcare</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57431733"/>
                                        </p:tgtEl>
                                        <p:attrNameLst>
                                          <p:attrName>style.visibility</p:attrName>
                                        </p:attrNameLst>
                                      </p:cBhvr>
                                      <p:to>
                                        <p:strVal val="visible"/>
                                      </p:to>
                                    </p:set>
                                    <p:animEffect transition="in" filter="fade">
                                      <p:cBhvr>
                                        <p:cTn id="7" dur="500"/>
                                        <p:tgtEl>
                                          <p:spTgt spid="195743173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14494329">
                                            <p:txEl>
                                              <p:pRg st="0" end="0"/>
                                            </p:txEl>
                                          </p:spTgt>
                                        </p:tgtEl>
                                        <p:attrNameLst>
                                          <p:attrName>style.visibility</p:attrName>
                                        </p:attrNameLst>
                                      </p:cBhvr>
                                      <p:to>
                                        <p:strVal val="visible"/>
                                      </p:to>
                                    </p:set>
                                    <p:animEffect transition="in" filter="fade">
                                      <p:cBhvr>
                                        <p:cTn id="12" dur="500"/>
                                        <p:tgtEl>
                                          <p:spTgt spid="181449432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82792763"/>
                                        </p:tgtEl>
                                        <p:attrNameLst>
                                          <p:attrName>style.visibility</p:attrName>
                                        </p:attrNameLst>
                                      </p:cBhvr>
                                      <p:to>
                                        <p:strVal val="visible"/>
                                      </p:to>
                                    </p:set>
                                    <p:animEffect transition="in" filter="fade">
                                      <p:cBhvr>
                                        <p:cTn id="17" dur="500"/>
                                        <p:tgtEl>
                                          <p:spTgt spid="1882792763"/>
                                        </p:tgtEl>
                                      </p:cBhvr>
                                    </p:animEffect>
                                  </p:childTnLst>
                                </p:cTn>
                              </p:par>
                              <p:par>
                                <p:cTn id="18" presetID="10" presetClass="entr" presetSubtype="0" fill="hold" nodeType="withEffect">
                                  <p:stCondLst>
                                    <p:cond delay="0"/>
                                  </p:stCondLst>
                                  <p:childTnLst>
                                    <p:set>
                                      <p:cBhvr>
                                        <p:cTn id="19" dur="1" fill="hold">
                                          <p:stCondLst>
                                            <p:cond delay="0"/>
                                          </p:stCondLst>
                                        </p:cTn>
                                        <p:tgtEl>
                                          <p:spTgt spid="1226395754"/>
                                        </p:tgtEl>
                                        <p:attrNameLst>
                                          <p:attrName>style.visibility</p:attrName>
                                        </p:attrNameLst>
                                      </p:cBhvr>
                                      <p:to>
                                        <p:strVal val="visible"/>
                                      </p:to>
                                    </p:set>
                                    <p:animEffect transition="in" filter="fade">
                                      <p:cBhvr>
                                        <p:cTn id="20" dur="500"/>
                                        <p:tgtEl>
                                          <p:spTgt spid="1226395754"/>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73988072"/>
                                        </p:tgtEl>
                                        <p:attrNameLst>
                                          <p:attrName>style.visibility</p:attrName>
                                        </p:attrNameLst>
                                      </p:cBhvr>
                                      <p:to>
                                        <p:strVal val="visible"/>
                                      </p:to>
                                    </p:set>
                                    <p:animEffect transition="in" filter="fade">
                                      <p:cBhvr>
                                        <p:cTn id="25" dur="500"/>
                                        <p:tgtEl>
                                          <p:spTgt spid="373988072"/>
                                        </p:tgtEl>
                                      </p:cBhvr>
                                    </p:animEffect>
                                  </p:childTnLst>
                                </p:cTn>
                              </p:par>
                              <p:par>
                                <p:cTn id="26" presetID="10" presetClass="entr" presetSubtype="0" fill="hold" nodeType="withEffect">
                                  <p:stCondLst>
                                    <p:cond delay="0"/>
                                  </p:stCondLst>
                                  <p:childTnLst>
                                    <p:set>
                                      <p:cBhvr>
                                        <p:cTn id="27" dur="1" fill="hold">
                                          <p:stCondLst>
                                            <p:cond delay="0"/>
                                          </p:stCondLst>
                                        </p:cTn>
                                        <p:tgtEl>
                                          <p:spTgt spid="1012207523"/>
                                        </p:tgtEl>
                                        <p:attrNameLst>
                                          <p:attrName>style.visibility</p:attrName>
                                        </p:attrNameLst>
                                      </p:cBhvr>
                                      <p:to>
                                        <p:strVal val="visible"/>
                                      </p:to>
                                    </p:set>
                                    <p:animEffect transition="in" filter="fade">
                                      <p:cBhvr>
                                        <p:cTn id="28" dur="500"/>
                                        <p:tgtEl>
                                          <p:spTgt spid="1012207523"/>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028420323"/>
                                        </p:tgtEl>
                                        <p:attrNameLst>
                                          <p:attrName>style.visibility</p:attrName>
                                        </p:attrNameLst>
                                      </p:cBhvr>
                                      <p:to>
                                        <p:strVal val="visible"/>
                                      </p:to>
                                    </p:set>
                                    <p:animEffect transition="in" filter="fade">
                                      <p:cBhvr>
                                        <p:cTn id="33" dur="500"/>
                                        <p:tgtEl>
                                          <p:spTgt spid="1028420323"/>
                                        </p:tgtEl>
                                      </p:cBhvr>
                                    </p:animEffect>
                                  </p:childTnLst>
                                </p:cTn>
                              </p:par>
                              <p:par>
                                <p:cTn id="34" presetID="10" presetClass="entr" presetSubtype="0" fill="hold" nodeType="withEffect">
                                  <p:stCondLst>
                                    <p:cond delay="0"/>
                                  </p:stCondLst>
                                  <p:childTnLst>
                                    <p:set>
                                      <p:cBhvr>
                                        <p:cTn id="35" dur="1" fill="hold">
                                          <p:stCondLst>
                                            <p:cond delay="0"/>
                                          </p:stCondLst>
                                        </p:cTn>
                                        <p:tgtEl>
                                          <p:spTgt spid="1498810029"/>
                                        </p:tgtEl>
                                        <p:attrNameLst>
                                          <p:attrName>style.visibility</p:attrName>
                                        </p:attrNameLst>
                                      </p:cBhvr>
                                      <p:to>
                                        <p:strVal val="visible"/>
                                      </p:to>
                                    </p:set>
                                    <p:animEffect transition="in" filter="fade">
                                      <p:cBhvr>
                                        <p:cTn id="36" dur="500"/>
                                        <p:tgtEl>
                                          <p:spTgt spid="14988100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57431733" grpId="0" animBg="1"/>
      <p:bldP spid="1882792763" grpId="0" animBg="1"/>
      <p:bldP spid="373988072" grpId="0" animBg="1"/>
      <p:bldP spid="1028420323"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34545818" name="Title 1"/>
          <p:cNvSpPr>
            <a:spLocks noGrp="1"/>
          </p:cNvSpPr>
          <p:nvPr>
            <p:ph type="title"/>
          </p:nvPr>
        </p:nvSpPr>
        <p:spPr bwMode="auto">
          <a:xfrm>
            <a:off x="298515" y="1420926"/>
            <a:ext cx="11594969" cy="1325563"/>
          </a:xfrm>
        </p:spPr>
        <p:txBody>
          <a:bodyPr anchor="ctr">
            <a:normAutofit/>
          </a:bodyPr>
          <a:lstStyle/>
          <a:p>
            <a:pPr algn="ctr">
              <a:defRPr/>
            </a:pPr>
            <a:r>
              <a:rPr lang="en-GB" b="1">
                <a:latin typeface="+mn-lt"/>
              </a:rPr>
              <a:t>Future Impact of Digital Innovation on </a:t>
            </a:r>
            <a:br>
              <a:rPr lang="en-GB" b="1">
                <a:latin typeface="+mn-lt"/>
              </a:rPr>
            </a:br>
            <a:r>
              <a:rPr lang="en-GB" b="1">
                <a:latin typeface="+mn-lt"/>
              </a:rPr>
              <a:t>Public Health</a:t>
            </a:r>
            <a:endParaRPr/>
          </a:p>
        </p:txBody>
      </p:sp>
      <p:sp>
        <p:nvSpPr>
          <p:cNvPr id="204596185" name="Freeform: Shape 5"/>
          <p:cNvSpPr/>
          <p:nvPr/>
        </p:nvSpPr>
        <p:spPr bwMode="auto">
          <a:xfrm>
            <a:off x="367532" y="2746489"/>
            <a:ext cx="2083318" cy="1354645"/>
          </a:xfrm>
          <a:custGeom>
            <a:avLst/>
            <a:gdLst>
              <a:gd name="connsiteX0" fmla="*/ 0 w 2083470"/>
              <a:gd name="connsiteY0" fmla="*/ 0 h 810101"/>
              <a:gd name="connsiteX1" fmla="*/ 2083470 w 2083470"/>
              <a:gd name="connsiteY1" fmla="*/ 0 h 810101"/>
              <a:gd name="connsiteX2" fmla="*/ 2083470 w 2083470"/>
              <a:gd name="connsiteY2" fmla="*/ 810101 h 810101"/>
              <a:gd name="connsiteX3" fmla="*/ 0 w 2083470"/>
              <a:gd name="connsiteY3" fmla="*/ 810101 h 810101"/>
              <a:gd name="connsiteX4" fmla="*/ 0 w 2083470"/>
              <a:gd name="connsiteY4" fmla="*/ 0 h 810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3470" h="810101" extrusionOk="0">
                <a:moveTo>
                  <a:pt x="0" y="0"/>
                </a:moveTo>
                <a:lnTo>
                  <a:pt x="2083470" y="0"/>
                </a:lnTo>
                <a:lnTo>
                  <a:pt x="2083470" y="810101"/>
                </a:lnTo>
                <a:lnTo>
                  <a:pt x="0" y="810101"/>
                </a:lnTo>
                <a:lnTo>
                  <a:pt x="0" y="0"/>
                </a:lnTo>
                <a:close/>
              </a:path>
            </a:pathLst>
          </a:custGeom>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13792" tIns="65024" rIns="113792" bIns="65024" numCol="1" spcCol="1270" anchor="ctr" anchorCtr="0">
            <a:noAutofit/>
          </a:bodyPr>
          <a:lstStyle/>
          <a:p>
            <a:pPr marL="0" lvl="0" indent="0" algn="ctr" defTabSz="711200">
              <a:lnSpc>
                <a:spcPct val="90000"/>
              </a:lnSpc>
              <a:spcBef>
                <a:spcPts val="0"/>
              </a:spcBef>
              <a:spcAft>
                <a:spcPts val="0"/>
              </a:spcAft>
              <a:buNone/>
              <a:defRPr/>
            </a:pPr>
            <a:r>
              <a:rPr lang="en-GB" sz="2400" b="1"/>
              <a:t>Widespread Adoption of AI &amp; Predictive Analytics</a:t>
            </a:r>
            <a:endParaRPr/>
          </a:p>
        </p:txBody>
      </p:sp>
      <p:sp>
        <p:nvSpPr>
          <p:cNvPr id="1616671545" name="Freeform: Shape 6"/>
          <p:cNvSpPr/>
          <p:nvPr/>
        </p:nvSpPr>
        <p:spPr bwMode="auto">
          <a:xfrm>
            <a:off x="367532" y="4101135"/>
            <a:ext cx="2083318" cy="2316534"/>
          </a:xfrm>
          <a:custGeom>
            <a:avLst/>
            <a:gdLst>
              <a:gd name="connsiteX0" fmla="*/ 0 w 2083470"/>
              <a:gd name="connsiteY0" fmla="*/ 0 h 1684443"/>
              <a:gd name="connsiteX1" fmla="*/ 2083470 w 2083470"/>
              <a:gd name="connsiteY1" fmla="*/ 0 h 1684443"/>
              <a:gd name="connsiteX2" fmla="*/ 2083470 w 2083470"/>
              <a:gd name="connsiteY2" fmla="*/ 1684443 h 1684443"/>
              <a:gd name="connsiteX3" fmla="*/ 0 w 2083470"/>
              <a:gd name="connsiteY3" fmla="*/ 1684443 h 1684443"/>
              <a:gd name="connsiteX4" fmla="*/ 0 w 2083470"/>
              <a:gd name="connsiteY4" fmla="*/ 0 h 168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3470" h="1684443" extrusionOk="0">
                <a:moveTo>
                  <a:pt x="0" y="0"/>
                </a:moveTo>
                <a:lnTo>
                  <a:pt x="2083470" y="0"/>
                </a:lnTo>
                <a:lnTo>
                  <a:pt x="2083470" y="1684443"/>
                </a:lnTo>
                <a:lnTo>
                  <a:pt x="0" y="1684443"/>
                </a:lnTo>
                <a:lnTo>
                  <a:pt x="0" y="0"/>
                </a:lnTo>
                <a:close/>
              </a:path>
            </a:pathLst>
          </a:custGeom>
        </p:spPr>
        <p:style>
          <a:lnRef idx="2">
            <a:schemeClr val="accent2">
              <a:alpha val="90000"/>
              <a:tint val="40000"/>
              <a:hueOff val="0"/>
              <a:satOff val="0"/>
              <a:lumOff val="0"/>
              <a:alphaOff val="0"/>
            </a:schemeClr>
          </a:lnRef>
          <a:fillRef idx="1">
            <a:schemeClr val="accent2">
              <a:alpha val="90000"/>
              <a:tint val="40000"/>
              <a:hueOff val="0"/>
              <a:satOff val="0"/>
              <a:lumOff val="0"/>
              <a:alphaOff val="0"/>
            </a:schemeClr>
          </a:fillRef>
          <a:effectRef idx="0">
            <a:schemeClr val="accent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5344" tIns="85344" rIns="113792" bIns="128016" numCol="1" spcCol="1270" anchor="t" anchorCtr="0">
            <a:noAutofit/>
          </a:bodyPr>
          <a:lstStyle/>
          <a:p>
            <a:pPr marL="171450" lvl="1" indent="-171450" algn="l" defTabSz="711200">
              <a:lnSpc>
                <a:spcPct val="90000"/>
              </a:lnSpc>
              <a:spcBef>
                <a:spcPts val="0"/>
              </a:spcBef>
              <a:spcAft>
                <a:spcPts val="0"/>
              </a:spcAft>
              <a:buChar char="•"/>
              <a:defRPr/>
            </a:pPr>
            <a:r>
              <a:rPr lang="en-GB" sz="2400"/>
              <a:t>Predictive Healthcare</a:t>
            </a:r>
            <a:endParaRPr/>
          </a:p>
          <a:p>
            <a:pPr marL="171450" lvl="1" indent="-171450" algn="l" defTabSz="711200">
              <a:lnSpc>
                <a:spcPct val="90000"/>
              </a:lnSpc>
              <a:spcBef>
                <a:spcPts val="0"/>
              </a:spcBef>
              <a:spcAft>
                <a:spcPts val="0"/>
              </a:spcAft>
              <a:buChar char="•"/>
              <a:defRPr/>
            </a:pPr>
            <a:r>
              <a:rPr lang="en-GB" sz="2400"/>
              <a:t>Preventive Health Measures</a:t>
            </a:r>
            <a:endParaRPr/>
          </a:p>
        </p:txBody>
      </p:sp>
      <p:sp>
        <p:nvSpPr>
          <p:cNvPr id="1042540905" name="Freeform: Shape 7"/>
          <p:cNvSpPr/>
          <p:nvPr/>
        </p:nvSpPr>
        <p:spPr bwMode="auto">
          <a:xfrm>
            <a:off x="2742516" y="2746489"/>
            <a:ext cx="2083318" cy="1354645"/>
          </a:xfrm>
          <a:custGeom>
            <a:avLst/>
            <a:gdLst>
              <a:gd name="connsiteX0" fmla="*/ 0 w 2083470"/>
              <a:gd name="connsiteY0" fmla="*/ 0 h 810101"/>
              <a:gd name="connsiteX1" fmla="*/ 2083470 w 2083470"/>
              <a:gd name="connsiteY1" fmla="*/ 0 h 810101"/>
              <a:gd name="connsiteX2" fmla="*/ 2083470 w 2083470"/>
              <a:gd name="connsiteY2" fmla="*/ 810101 h 810101"/>
              <a:gd name="connsiteX3" fmla="*/ 0 w 2083470"/>
              <a:gd name="connsiteY3" fmla="*/ 810101 h 810101"/>
              <a:gd name="connsiteX4" fmla="*/ 0 w 2083470"/>
              <a:gd name="connsiteY4" fmla="*/ 0 h 810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3470" h="810101" extrusionOk="0">
                <a:moveTo>
                  <a:pt x="0" y="0"/>
                </a:moveTo>
                <a:lnTo>
                  <a:pt x="2083470" y="0"/>
                </a:lnTo>
                <a:lnTo>
                  <a:pt x="2083470" y="810101"/>
                </a:lnTo>
                <a:lnTo>
                  <a:pt x="0" y="810101"/>
                </a:lnTo>
                <a:lnTo>
                  <a:pt x="0" y="0"/>
                </a:lnTo>
                <a:close/>
              </a:path>
            </a:pathLst>
          </a:custGeom>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13792" tIns="65024" rIns="113792" bIns="65024" numCol="1" spcCol="1270" anchor="ctr" anchorCtr="0">
            <a:noAutofit/>
          </a:bodyPr>
          <a:lstStyle/>
          <a:p>
            <a:pPr marL="0" lvl="0" indent="0" algn="ctr" defTabSz="711200">
              <a:lnSpc>
                <a:spcPct val="90000"/>
              </a:lnSpc>
              <a:spcBef>
                <a:spcPts val="0"/>
              </a:spcBef>
              <a:spcAft>
                <a:spcPts val="0"/>
              </a:spcAft>
              <a:buNone/>
              <a:defRPr/>
            </a:pPr>
            <a:r>
              <a:rPr lang="en-GB" sz="2400" b="1"/>
              <a:t>Expansion of Remote Monitoring &amp; Telemedicine</a:t>
            </a:r>
            <a:endParaRPr/>
          </a:p>
        </p:txBody>
      </p:sp>
      <p:sp>
        <p:nvSpPr>
          <p:cNvPr id="907411573" name="Freeform: Shape 8"/>
          <p:cNvSpPr/>
          <p:nvPr/>
        </p:nvSpPr>
        <p:spPr bwMode="auto">
          <a:xfrm>
            <a:off x="2742516" y="4101135"/>
            <a:ext cx="2083318" cy="2316534"/>
          </a:xfrm>
          <a:custGeom>
            <a:avLst/>
            <a:gdLst>
              <a:gd name="connsiteX0" fmla="*/ 0 w 2083470"/>
              <a:gd name="connsiteY0" fmla="*/ 0 h 1684443"/>
              <a:gd name="connsiteX1" fmla="*/ 2083470 w 2083470"/>
              <a:gd name="connsiteY1" fmla="*/ 0 h 1684443"/>
              <a:gd name="connsiteX2" fmla="*/ 2083470 w 2083470"/>
              <a:gd name="connsiteY2" fmla="*/ 1684443 h 1684443"/>
              <a:gd name="connsiteX3" fmla="*/ 0 w 2083470"/>
              <a:gd name="connsiteY3" fmla="*/ 1684443 h 1684443"/>
              <a:gd name="connsiteX4" fmla="*/ 0 w 2083470"/>
              <a:gd name="connsiteY4" fmla="*/ 0 h 168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3470" h="1684443" extrusionOk="0">
                <a:moveTo>
                  <a:pt x="0" y="0"/>
                </a:moveTo>
                <a:lnTo>
                  <a:pt x="2083470" y="0"/>
                </a:lnTo>
                <a:lnTo>
                  <a:pt x="2083470" y="1684443"/>
                </a:lnTo>
                <a:lnTo>
                  <a:pt x="0" y="1684443"/>
                </a:lnTo>
                <a:lnTo>
                  <a:pt x="0" y="0"/>
                </a:lnTo>
                <a:close/>
              </a:path>
            </a:pathLst>
          </a:custGeom>
        </p:spPr>
        <p:style>
          <a:lnRef idx="2">
            <a:schemeClr val="accent2">
              <a:alpha val="90000"/>
              <a:tint val="40000"/>
              <a:hueOff val="0"/>
              <a:satOff val="0"/>
              <a:lumOff val="0"/>
              <a:alphaOff val="0"/>
            </a:schemeClr>
          </a:lnRef>
          <a:fillRef idx="1">
            <a:schemeClr val="accent2">
              <a:alpha val="90000"/>
              <a:tint val="40000"/>
              <a:hueOff val="0"/>
              <a:satOff val="0"/>
              <a:lumOff val="0"/>
              <a:alphaOff val="0"/>
            </a:schemeClr>
          </a:fillRef>
          <a:effectRef idx="0">
            <a:schemeClr val="accent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5344" tIns="85344" rIns="113792" bIns="128016" numCol="1" spcCol="1270" anchor="t" anchorCtr="0">
            <a:noAutofit/>
          </a:bodyPr>
          <a:lstStyle/>
          <a:p>
            <a:pPr marL="171450" lvl="1" indent="-171450" algn="l" defTabSz="711200">
              <a:lnSpc>
                <a:spcPct val="90000"/>
              </a:lnSpc>
              <a:spcBef>
                <a:spcPts val="0"/>
              </a:spcBef>
              <a:spcAft>
                <a:spcPts val="0"/>
              </a:spcAft>
              <a:buChar char="•"/>
              <a:defRPr/>
            </a:pPr>
            <a:r>
              <a:rPr lang="en-GB" sz="2400"/>
              <a:t>Continuous Health Monitoring</a:t>
            </a:r>
            <a:endParaRPr/>
          </a:p>
          <a:p>
            <a:pPr marL="171450" lvl="1" indent="-171450" algn="l" defTabSz="711200">
              <a:lnSpc>
                <a:spcPct val="90000"/>
              </a:lnSpc>
              <a:spcBef>
                <a:spcPts val="0"/>
              </a:spcBef>
              <a:spcAft>
                <a:spcPts val="0"/>
              </a:spcAft>
              <a:buChar char="•"/>
              <a:defRPr/>
            </a:pPr>
            <a:r>
              <a:rPr lang="en-GB" sz="2400"/>
              <a:t>Telemedicine Beyond Consultations</a:t>
            </a:r>
            <a:endParaRPr/>
          </a:p>
        </p:txBody>
      </p:sp>
      <p:sp>
        <p:nvSpPr>
          <p:cNvPr id="764577869" name="Freeform: Shape 9"/>
          <p:cNvSpPr/>
          <p:nvPr/>
        </p:nvSpPr>
        <p:spPr bwMode="auto">
          <a:xfrm>
            <a:off x="5117499" y="2746489"/>
            <a:ext cx="2083318" cy="1354645"/>
          </a:xfrm>
          <a:custGeom>
            <a:avLst/>
            <a:gdLst>
              <a:gd name="connsiteX0" fmla="*/ 0 w 2083470"/>
              <a:gd name="connsiteY0" fmla="*/ 0 h 810101"/>
              <a:gd name="connsiteX1" fmla="*/ 2083470 w 2083470"/>
              <a:gd name="connsiteY1" fmla="*/ 0 h 810101"/>
              <a:gd name="connsiteX2" fmla="*/ 2083470 w 2083470"/>
              <a:gd name="connsiteY2" fmla="*/ 810101 h 810101"/>
              <a:gd name="connsiteX3" fmla="*/ 0 w 2083470"/>
              <a:gd name="connsiteY3" fmla="*/ 810101 h 810101"/>
              <a:gd name="connsiteX4" fmla="*/ 0 w 2083470"/>
              <a:gd name="connsiteY4" fmla="*/ 0 h 810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3470" h="810101" extrusionOk="0">
                <a:moveTo>
                  <a:pt x="0" y="0"/>
                </a:moveTo>
                <a:lnTo>
                  <a:pt x="2083470" y="0"/>
                </a:lnTo>
                <a:lnTo>
                  <a:pt x="2083470" y="810101"/>
                </a:lnTo>
                <a:lnTo>
                  <a:pt x="0" y="810101"/>
                </a:lnTo>
                <a:lnTo>
                  <a:pt x="0" y="0"/>
                </a:lnTo>
                <a:close/>
              </a:path>
            </a:pathLst>
          </a:custGeom>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13792" tIns="65024" rIns="113792" bIns="65024" numCol="1" spcCol="1270" anchor="ctr" anchorCtr="0">
            <a:noAutofit/>
          </a:bodyPr>
          <a:lstStyle/>
          <a:p>
            <a:pPr marL="0" lvl="0" indent="0" algn="ctr" defTabSz="711200">
              <a:lnSpc>
                <a:spcPct val="90000"/>
              </a:lnSpc>
              <a:spcBef>
                <a:spcPts val="0"/>
              </a:spcBef>
              <a:spcAft>
                <a:spcPts val="0"/>
              </a:spcAft>
              <a:buNone/>
              <a:defRPr/>
            </a:pPr>
            <a:r>
              <a:rPr lang="en-GB" sz="2400" b="1"/>
              <a:t>Empowerment through Digital Self-Care Tools</a:t>
            </a:r>
            <a:endParaRPr/>
          </a:p>
        </p:txBody>
      </p:sp>
      <p:sp>
        <p:nvSpPr>
          <p:cNvPr id="743044844" name="Freeform: Shape 10"/>
          <p:cNvSpPr/>
          <p:nvPr/>
        </p:nvSpPr>
        <p:spPr bwMode="auto">
          <a:xfrm>
            <a:off x="5117499" y="4101135"/>
            <a:ext cx="2083318" cy="2316534"/>
          </a:xfrm>
          <a:custGeom>
            <a:avLst/>
            <a:gdLst>
              <a:gd name="connsiteX0" fmla="*/ 0 w 2083470"/>
              <a:gd name="connsiteY0" fmla="*/ 0 h 1684443"/>
              <a:gd name="connsiteX1" fmla="*/ 2083470 w 2083470"/>
              <a:gd name="connsiteY1" fmla="*/ 0 h 1684443"/>
              <a:gd name="connsiteX2" fmla="*/ 2083470 w 2083470"/>
              <a:gd name="connsiteY2" fmla="*/ 1684443 h 1684443"/>
              <a:gd name="connsiteX3" fmla="*/ 0 w 2083470"/>
              <a:gd name="connsiteY3" fmla="*/ 1684443 h 1684443"/>
              <a:gd name="connsiteX4" fmla="*/ 0 w 2083470"/>
              <a:gd name="connsiteY4" fmla="*/ 0 h 168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3470" h="1684443" extrusionOk="0">
                <a:moveTo>
                  <a:pt x="0" y="0"/>
                </a:moveTo>
                <a:lnTo>
                  <a:pt x="2083470" y="0"/>
                </a:lnTo>
                <a:lnTo>
                  <a:pt x="2083470" y="1684443"/>
                </a:lnTo>
                <a:lnTo>
                  <a:pt x="0" y="1684443"/>
                </a:lnTo>
                <a:lnTo>
                  <a:pt x="0" y="0"/>
                </a:lnTo>
                <a:close/>
              </a:path>
            </a:pathLst>
          </a:custGeom>
        </p:spPr>
        <p:style>
          <a:lnRef idx="2">
            <a:schemeClr val="accent2">
              <a:alpha val="90000"/>
              <a:tint val="40000"/>
              <a:hueOff val="0"/>
              <a:satOff val="0"/>
              <a:lumOff val="0"/>
              <a:alphaOff val="0"/>
            </a:schemeClr>
          </a:lnRef>
          <a:fillRef idx="1">
            <a:schemeClr val="accent2">
              <a:alpha val="90000"/>
              <a:tint val="40000"/>
              <a:hueOff val="0"/>
              <a:satOff val="0"/>
              <a:lumOff val="0"/>
              <a:alphaOff val="0"/>
            </a:schemeClr>
          </a:fillRef>
          <a:effectRef idx="0">
            <a:schemeClr val="accent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5344" tIns="85344" rIns="113792" bIns="128016" numCol="1" spcCol="1270" anchor="t" anchorCtr="0">
            <a:noAutofit/>
          </a:bodyPr>
          <a:lstStyle/>
          <a:p>
            <a:pPr marL="171450" lvl="1" indent="-171450" algn="l" defTabSz="711200">
              <a:lnSpc>
                <a:spcPct val="90000"/>
              </a:lnSpc>
              <a:spcBef>
                <a:spcPts val="0"/>
              </a:spcBef>
              <a:spcAft>
                <a:spcPts val="0"/>
              </a:spcAft>
              <a:buChar char="•"/>
              <a:defRPr/>
            </a:pPr>
            <a:r>
              <a:rPr lang="en-GB" sz="2400"/>
              <a:t>Data Security and Privacy</a:t>
            </a:r>
            <a:endParaRPr/>
          </a:p>
          <a:p>
            <a:pPr marL="171450" lvl="1" indent="-171450" algn="l" defTabSz="711200">
              <a:lnSpc>
                <a:spcPct val="90000"/>
              </a:lnSpc>
              <a:spcBef>
                <a:spcPts val="0"/>
              </a:spcBef>
              <a:spcAft>
                <a:spcPts val="0"/>
              </a:spcAft>
              <a:buChar char="•"/>
              <a:defRPr/>
            </a:pPr>
            <a:r>
              <a:rPr lang="en-GB" sz="2400"/>
              <a:t>Advanced Health Apps</a:t>
            </a:r>
            <a:endParaRPr/>
          </a:p>
          <a:p>
            <a:pPr marL="171450" lvl="1" indent="-171450" algn="l" defTabSz="711200">
              <a:lnSpc>
                <a:spcPct val="90000"/>
              </a:lnSpc>
              <a:spcBef>
                <a:spcPts val="0"/>
              </a:spcBef>
              <a:spcAft>
                <a:spcPts val="0"/>
              </a:spcAft>
              <a:buChar char="•"/>
              <a:defRPr/>
            </a:pPr>
            <a:r>
              <a:rPr lang="en-GB" sz="2400"/>
              <a:t>Digital Therapeutics</a:t>
            </a:r>
            <a:endParaRPr/>
          </a:p>
        </p:txBody>
      </p:sp>
      <p:sp>
        <p:nvSpPr>
          <p:cNvPr id="2062705702" name="Freeform: Shape 11"/>
          <p:cNvSpPr/>
          <p:nvPr/>
        </p:nvSpPr>
        <p:spPr bwMode="auto">
          <a:xfrm>
            <a:off x="7492482" y="2746489"/>
            <a:ext cx="2083318" cy="1354645"/>
          </a:xfrm>
          <a:custGeom>
            <a:avLst/>
            <a:gdLst>
              <a:gd name="connsiteX0" fmla="*/ 0 w 2083470"/>
              <a:gd name="connsiteY0" fmla="*/ 0 h 810101"/>
              <a:gd name="connsiteX1" fmla="*/ 2083470 w 2083470"/>
              <a:gd name="connsiteY1" fmla="*/ 0 h 810101"/>
              <a:gd name="connsiteX2" fmla="*/ 2083470 w 2083470"/>
              <a:gd name="connsiteY2" fmla="*/ 810101 h 810101"/>
              <a:gd name="connsiteX3" fmla="*/ 0 w 2083470"/>
              <a:gd name="connsiteY3" fmla="*/ 810101 h 810101"/>
              <a:gd name="connsiteX4" fmla="*/ 0 w 2083470"/>
              <a:gd name="connsiteY4" fmla="*/ 0 h 810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3470" h="810101" extrusionOk="0">
                <a:moveTo>
                  <a:pt x="0" y="0"/>
                </a:moveTo>
                <a:lnTo>
                  <a:pt x="2083470" y="0"/>
                </a:lnTo>
                <a:lnTo>
                  <a:pt x="2083470" y="810101"/>
                </a:lnTo>
                <a:lnTo>
                  <a:pt x="0" y="810101"/>
                </a:lnTo>
                <a:lnTo>
                  <a:pt x="0" y="0"/>
                </a:lnTo>
                <a:close/>
              </a:path>
            </a:pathLst>
          </a:custGeom>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13792" tIns="65024" rIns="113792" bIns="65024" numCol="1" spcCol="1270" anchor="ctr" anchorCtr="0">
            <a:noAutofit/>
          </a:bodyPr>
          <a:lstStyle/>
          <a:p>
            <a:pPr marL="0" lvl="0" indent="0" algn="ctr" defTabSz="711200">
              <a:lnSpc>
                <a:spcPct val="90000"/>
              </a:lnSpc>
              <a:spcBef>
                <a:spcPts val="0"/>
              </a:spcBef>
              <a:spcAft>
                <a:spcPts val="0"/>
              </a:spcAft>
              <a:buNone/>
              <a:defRPr/>
            </a:pPr>
            <a:r>
              <a:rPr lang="en-GB" sz="2400" b="1"/>
              <a:t>Improved Health Equity through Technology</a:t>
            </a:r>
            <a:endParaRPr/>
          </a:p>
        </p:txBody>
      </p:sp>
      <p:sp>
        <p:nvSpPr>
          <p:cNvPr id="316111388" name="Freeform: Shape 12"/>
          <p:cNvSpPr/>
          <p:nvPr/>
        </p:nvSpPr>
        <p:spPr bwMode="auto">
          <a:xfrm>
            <a:off x="7492482" y="4101135"/>
            <a:ext cx="2083318" cy="2316534"/>
          </a:xfrm>
          <a:custGeom>
            <a:avLst/>
            <a:gdLst>
              <a:gd name="connsiteX0" fmla="*/ 0 w 2083470"/>
              <a:gd name="connsiteY0" fmla="*/ 0 h 1684443"/>
              <a:gd name="connsiteX1" fmla="*/ 2083470 w 2083470"/>
              <a:gd name="connsiteY1" fmla="*/ 0 h 1684443"/>
              <a:gd name="connsiteX2" fmla="*/ 2083470 w 2083470"/>
              <a:gd name="connsiteY2" fmla="*/ 1684443 h 1684443"/>
              <a:gd name="connsiteX3" fmla="*/ 0 w 2083470"/>
              <a:gd name="connsiteY3" fmla="*/ 1684443 h 1684443"/>
              <a:gd name="connsiteX4" fmla="*/ 0 w 2083470"/>
              <a:gd name="connsiteY4" fmla="*/ 0 h 168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3470" h="1684443" extrusionOk="0">
                <a:moveTo>
                  <a:pt x="0" y="0"/>
                </a:moveTo>
                <a:lnTo>
                  <a:pt x="2083470" y="0"/>
                </a:lnTo>
                <a:lnTo>
                  <a:pt x="2083470" y="1684443"/>
                </a:lnTo>
                <a:lnTo>
                  <a:pt x="0" y="1684443"/>
                </a:lnTo>
                <a:lnTo>
                  <a:pt x="0" y="0"/>
                </a:lnTo>
                <a:close/>
              </a:path>
            </a:pathLst>
          </a:custGeom>
        </p:spPr>
        <p:style>
          <a:lnRef idx="2">
            <a:schemeClr val="accent2">
              <a:alpha val="90000"/>
              <a:tint val="40000"/>
              <a:hueOff val="0"/>
              <a:satOff val="0"/>
              <a:lumOff val="0"/>
              <a:alphaOff val="0"/>
            </a:schemeClr>
          </a:lnRef>
          <a:fillRef idx="1">
            <a:schemeClr val="accent2">
              <a:alpha val="90000"/>
              <a:tint val="40000"/>
              <a:hueOff val="0"/>
              <a:satOff val="0"/>
              <a:lumOff val="0"/>
              <a:alphaOff val="0"/>
            </a:schemeClr>
          </a:fillRef>
          <a:effectRef idx="0">
            <a:schemeClr val="accent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5344" tIns="85344" rIns="113792" bIns="128016" numCol="1" spcCol="1270" anchor="t" anchorCtr="0">
            <a:noAutofit/>
          </a:bodyPr>
          <a:lstStyle/>
          <a:p>
            <a:pPr marL="171450" lvl="1" indent="-171450" algn="l" defTabSz="711200">
              <a:lnSpc>
                <a:spcPct val="90000"/>
              </a:lnSpc>
              <a:spcBef>
                <a:spcPts val="0"/>
              </a:spcBef>
              <a:spcAft>
                <a:spcPts val="0"/>
              </a:spcAft>
              <a:buChar char="•"/>
              <a:defRPr/>
            </a:pPr>
            <a:r>
              <a:rPr lang="en-GB" sz="2400"/>
              <a:t>Reducing Health Disparities</a:t>
            </a:r>
            <a:endParaRPr/>
          </a:p>
          <a:p>
            <a:pPr marL="171450" lvl="1" indent="-171450" algn="l" defTabSz="711200">
              <a:lnSpc>
                <a:spcPct val="90000"/>
              </a:lnSpc>
              <a:spcBef>
                <a:spcPts val="0"/>
              </a:spcBef>
              <a:spcAft>
                <a:spcPts val="0"/>
              </a:spcAft>
              <a:buChar char="•"/>
              <a:defRPr/>
            </a:pPr>
            <a:r>
              <a:rPr lang="en-GB" sz="2400"/>
              <a:t>Targeted Public Health Interventions</a:t>
            </a:r>
            <a:endParaRPr/>
          </a:p>
        </p:txBody>
      </p:sp>
      <p:sp>
        <p:nvSpPr>
          <p:cNvPr id="1067882378" name="Freeform: Shape 13"/>
          <p:cNvSpPr/>
          <p:nvPr/>
        </p:nvSpPr>
        <p:spPr bwMode="auto">
          <a:xfrm>
            <a:off x="9867465" y="2746489"/>
            <a:ext cx="2083318" cy="1354645"/>
          </a:xfrm>
          <a:custGeom>
            <a:avLst/>
            <a:gdLst>
              <a:gd name="connsiteX0" fmla="*/ 0 w 2083470"/>
              <a:gd name="connsiteY0" fmla="*/ 0 h 810101"/>
              <a:gd name="connsiteX1" fmla="*/ 2083470 w 2083470"/>
              <a:gd name="connsiteY1" fmla="*/ 0 h 810101"/>
              <a:gd name="connsiteX2" fmla="*/ 2083470 w 2083470"/>
              <a:gd name="connsiteY2" fmla="*/ 810101 h 810101"/>
              <a:gd name="connsiteX3" fmla="*/ 0 w 2083470"/>
              <a:gd name="connsiteY3" fmla="*/ 810101 h 810101"/>
              <a:gd name="connsiteX4" fmla="*/ 0 w 2083470"/>
              <a:gd name="connsiteY4" fmla="*/ 0 h 810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3470" h="810101" extrusionOk="0">
                <a:moveTo>
                  <a:pt x="0" y="0"/>
                </a:moveTo>
                <a:lnTo>
                  <a:pt x="2083470" y="0"/>
                </a:lnTo>
                <a:lnTo>
                  <a:pt x="2083470" y="810101"/>
                </a:lnTo>
                <a:lnTo>
                  <a:pt x="0" y="810101"/>
                </a:lnTo>
                <a:lnTo>
                  <a:pt x="0" y="0"/>
                </a:lnTo>
                <a:close/>
              </a:path>
            </a:pathLst>
          </a:custGeom>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13792" tIns="65024" rIns="113792" bIns="65024" numCol="1" spcCol="1270" anchor="ctr" anchorCtr="0">
            <a:noAutofit/>
          </a:bodyPr>
          <a:lstStyle/>
          <a:p>
            <a:pPr marL="0" lvl="0" indent="0" algn="ctr" defTabSz="711200">
              <a:lnSpc>
                <a:spcPct val="90000"/>
              </a:lnSpc>
              <a:spcBef>
                <a:spcPts val="0"/>
              </a:spcBef>
              <a:spcAft>
                <a:spcPts val="0"/>
              </a:spcAft>
              <a:buNone/>
              <a:defRPr/>
            </a:pPr>
            <a:r>
              <a:rPr lang="en-GB" sz="2400" b="1"/>
              <a:t>Ethical and Regulatory Challenges</a:t>
            </a:r>
            <a:endParaRPr/>
          </a:p>
        </p:txBody>
      </p:sp>
      <p:sp>
        <p:nvSpPr>
          <p:cNvPr id="1743112557" name="Freeform: Shape 14"/>
          <p:cNvSpPr/>
          <p:nvPr/>
        </p:nvSpPr>
        <p:spPr bwMode="auto">
          <a:xfrm>
            <a:off x="9867465" y="4101135"/>
            <a:ext cx="2083318" cy="2316534"/>
          </a:xfrm>
          <a:custGeom>
            <a:avLst/>
            <a:gdLst>
              <a:gd name="connsiteX0" fmla="*/ 0 w 2083470"/>
              <a:gd name="connsiteY0" fmla="*/ 0 h 1684443"/>
              <a:gd name="connsiteX1" fmla="*/ 2083470 w 2083470"/>
              <a:gd name="connsiteY1" fmla="*/ 0 h 1684443"/>
              <a:gd name="connsiteX2" fmla="*/ 2083470 w 2083470"/>
              <a:gd name="connsiteY2" fmla="*/ 1684443 h 1684443"/>
              <a:gd name="connsiteX3" fmla="*/ 0 w 2083470"/>
              <a:gd name="connsiteY3" fmla="*/ 1684443 h 1684443"/>
              <a:gd name="connsiteX4" fmla="*/ 0 w 2083470"/>
              <a:gd name="connsiteY4" fmla="*/ 0 h 168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3470" h="1684443" extrusionOk="0">
                <a:moveTo>
                  <a:pt x="0" y="0"/>
                </a:moveTo>
                <a:lnTo>
                  <a:pt x="2083470" y="0"/>
                </a:lnTo>
                <a:lnTo>
                  <a:pt x="2083470" y="1684443"/>
                </a:lnTo>
                <a:lnTo>
                  <a:pt x="0" y="1684443"/>
                </a:lnTo>
                <a:lnTo>
                  <a:pt x="0" y="0"/>
                </a:lnTo>
                <a:close/>
              </a:path>
            </a:pathLst>
          </a:custGeom>
        </p:spPr>
        <p:style>
          <a:lnRef idx="2">
            <a:schemeClr val="accent2">
              <a:alpha val="90000"/>
              <a:tint val="40000"/>
              <a:hueOff val="0"/>
              <a:satOff val="0"/>
              <a:lumOff val="0"/>
              <a:alphaOff val="0"/>
            </a:schemeClr>
          </a:lnRef>
          <a:fillRef idx="1">
            <a:schemeClr val="accent2">
              <a:alpha val="90000"/>
              <a:tint val="40000"/>
              <a:hueOff val="0"/>
              <a:satOff val="0"/>
              <a:lumOff val="0"/>
              <a:alphaOff val="0"/>
            </a:schemeClr>
          </a:fillRef>
          <a:effectRef idx="0">
            <a:schemeClr val="accent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5344" tIns="85344" rIns="113792" bIns="128016" numCol="1" spcCol="1270" anchor="t" anchorCtr="0">
            <a:noAutofit/>
          </a:bodyPr>
          <a:lstStyle/>
          <a:p>
            <a:pPr marL="171450" lvl="1" indent="-171450" algn="l" defTabSz="711200">
              <a:lnSpc>
                <a:spcPct val="90000"/>
              </a:lnSpc>
              <a:spcBef>
                <a:spcPts val="0"/>
              </a:spcBef>
              <a:spcAft>
                <a:spcPts val="0"/>
              </a:spcAft>
              <a:buChar char="•"/>
              <a:defRPr/>
            </a:pPr>
            <a:r>
              <a:rPr lang="en-GB" sz="2400"/>
              <a:t>Data Security and Privacy</a:t>
            </a:r>
            <a:endParaRPr/>
          </a:p>
          <a:p>
            <a:pPr marL="171450" lvl="1" indent="-171450" algn="l" defTabSz="711200">
              <a:lnSpc>
                <a:spcPct val="90000"/>
              </a:lnSpc>
              <a:spcBef>
                <a:spcPts val="0"/>
              </a:spcBef>
              <a:spcAft>
                <a:spcPts val="0"/>
              </a:spcAft>
              <a:buChar char="•"/>
              <a:defRPr/>
            </a:pPr>
            <a:r>
              <a:rPr lang="en-GB" sz="2400"/>
              <a:t>Regulation of Digital Health Tools</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4596185"/>
                                        </p:tgtEl>
                                        <p:attrNameLst>
                                          <p:attrName>style.visibility</p:attrName>
                                        </p:attrNameLst>
                                      </p:cBhvr>
                                      <p:to>
                                        <p:strVal val="visible"/>
                                      </p:to>
                                    </p:set>
                                    <p:animEffect transition="in" filter="fade">
                                      <p:cBhvr>
                                        <p:cTn id="7" dur="500"/>
                                        <p:tgtEl>
                                          <p:spTgt spid="20459618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616671545"/>
                                        </p:tgtEl>
                                        <p:attrNameLst>
                                          <p:attrName>style.visibility</p:attrName>
                                        </p:attrNameLst>
                                      </p:cBhvr>
                                      <p:to>
                                        <p:strVal val="visible"/>
                                      </p:to>
                                    </p:set>
                                    <p:animEffect transition="in" filter="fade">
                                      <p:cBhvr>
                                        <p:cTn id="10" dur="500"/>
                                        <p:tgtEl>
                                          <p:spTgt spid="161667154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042540905"/>
                                        </p:tgtEl>
                                        <p:attrNameLst>
                                          <p:attrName>style.visibility</p:attrName>
                                        </p:attrNameLst>
                                      </p:cBhvr>
                                      <p:to>
                                        <p:strVal val="visible"/>
                                      </p:to>
                                    </p:set>
                                    <p:animEffect transition="in" filter="fade">
                                      <p:cBhvr>
                                        <p:cTn id="15" dur="500"/>
                                        <p:tgtEl>
                                          <p:spTgt spid="1042540905"/>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907411573"/>
                                        </p:tgtEl>
                                        <p:attrNameLst>
                                          <p:attrName>style.visibility</p:attrName>
                                        </p:attrNameLst>
                                      </p:cBhvr>
                                      <p:to>
                                        <p:strVal val="visible"/>
                                      </p:to>
                                    </p:set>
                                    <p:animEffect transition="in" filter="fade">
                                      <p:cBhvr>
                                        <p:cTn id="18" dur="500"/>
                                        <p:tgtEl>
                                          <p:spTgt spid="90741157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64577869"/>
                                        </p:tgtEl>
                                        <p:attrNameLst>
                                          <p:attrName>style.visibility</p:attrName>
                                        </p:attrNameLst>
                                      </p:cBhvr>
                                      <p:to>
                                        <p:strVal val="visible"/>
                                      </p:to>
                                    </p:set>
                                    <p:animEffect transition="in" filter="fade">
                                      <p:cBhvr>
                                        <p:cTn id="23" dur="500"/>
                                        <p:tgtEl>
                                          <p:spTgt spid="764577869"/>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43044844"/>
                                        </p:tgtEl>
                                        <p:attrNameLst>
                                          <p:attrName>style.visibility</p:attrName>
                                        </p:attrNameLst>
                                      </p:cBhvr>
                                      <p:to>
                                        <p:strVal val="visible"/>
                                      </p:to>
                                    </p:set>
                                    <p:animEffect transition="in" filter="fade">
                                      <p:cBhvr>
                                        <p:cTn id="26" dur="500"/>
                                        <p:tgtEl>
                                          <p:spTgt spid="74304484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062705702"/>
                                        </p:tgtEl>
                                        <p:attrNameLst>
                                          <p:attrName>style.visibility</p:attrName>
                                        </p:attrNameLst>
                                      </p:cBhvr>
                                      <p:to>
                                        <p:strVal val="visible"/>
                                      </p:to>
                                    </p:set>
                                    <p:animEffect transition="in" filter="fade">
                                      <p:cBhvr>
                                        <p:cTn id="31" dur="500"/>
                                        <p:tgtEl>
                                          <p:spTgt spid="2062705702"/>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16111388"/>
                                        </p:tgtEl>
                                        <p:attrNameLst>
                                          <p:attrName>style.visibility</p:attrName>
                                        </p:attrNameLst>
                                      </p:cBhvr>
                                      <p:to>
                                        <p:strVal val="visible"/>
                                      </p:to>
                                    </p:set>
                                    <p:animEffect transition="in" filter="fade">
                                      <p:cBhvr>
                                        <p:cTn id="34" dur="500"/>
                                        <p:tgtEl>
                                          <p:spTgt spid="316111388"/>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067882378"/>
                                        </p:tgtEl>
                                        <p:attrNameLst>
                                          <p:attrName>style.visibility</p:attrName>
                                        </p:attrNameLst>
                                      </p:cBhvr>
                                      <p:to>
                                        <p:strVal val="visible"/>
                                      </p:to>
                                    </p:set>
                                    <p:animEffect transition="in" filter="fade">
                                      <p:cBhvr>
                                        <p:cTn id="39" dur="500"/>
                                        <p:tgtEl>
                                          <p:spTgt spid="1067882378"/>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743112557"/>
                                        </p:tgtEl>
                                        <p:attrNameLst>
                                          <p:attrName>style.visibility</p:attrName>
                                        </p:attrNameLst>
                                      </p:cBhvr>
                                      <p:to>
                                        <p:strVal val="visible"/>
                                      </p:to>
                                    </p:set>
                                    <p:animEffect transition="in" filter="fade">
                                      <p:cBhvr>
                                        <p:cTn id="42" dur="500"/>
                                        <p:tgtEl>
                                          <p:spTgt spid="17431125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596185" grpId="0" animBg="1"/>
      <p:bldP spid="1616671545" grpId="0" animBg="1"/>
      <p:bldP spid="1042540905" grpId="0" animBg="1"/>
      <p:bldP spid="907411573" grpId="0" animBg="1"/>
      <p:bldP spid="764577869" grpId="0" animBg="1"/>
      <p:bldP spid="743044844" grpId="0" animBg="1"/>
      <p:bldP spid="2062705702" grpId="0" animBg="1"/>
      <p:bldP spid="316111388" grpId="0" animBg="1"/>
      <p:bldP spid="1067882378" grpId="0" animBg="1"/>
      <p:bldP spid="1743112557" grpId="0" animBg="1"/>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1350233499" name="Picture 2" descr="How does Oxevision work?"/>
          <p:cNvPicPr>
            <a:picLocks noChangeAspect="1" noChangeArrowheads="1"/>
          </p:cNvPicPr>
          <p:nvPr/>
        </p:nvPicPr>
        <p:blipFill rotWithShape="1">
          <a:blip r:embed="rId3">
            <a:alphaModFix amt="50000"/>
          </a:blip>
          <a:stretch/>
        </p:blipFill>
        <p:spPr bwMode="auto">
          <a:xfrm>
            <a:off x="3222507" y="897256"/>
            <a:ext cx="7348011" cy="3863631"/>
          </a:xfrm>
          <a:prstGeom prst="rect">
            <a:avLst/>
          </a:prstGeom>
          <a:noFill/>
        </p:spPr>
      </p:pic>
      <p:sp>
        <p:nvSpPr>
          <p:cNvPr id="116585710" name="Freeform: Shape 3"/>
          <p:cNvSpPr/>
          <p:nvPr/>
        </p:nvSpPr>
        <p:spPr bwMode="auto">
          <a:xfrm>
            <a:off x="7238432" y="3825726"/>
            <a:ext cx="4404256" cy="3032272"/>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GB" sz="7200"/>
              <a:t>Oxevision</a:t>
            </a:r>
            <a:endParaRPr/>
          </a:p>
        </p:txBody>
      </p:sp>
      <p:sp>
        <p:nvSpPr>
          <p:cNvPr id="2067202511" name="TextBox 5"/>
          <p:cNvSpPr txBox="1"/>
          <p:nvPr/>
        </p:nvSpPr>
        <p:spPr bwMode="auto">
          <a:xfrm>
            <a:off x="251460" y="5543550"/>
            <a:ext cx="2366730" cy="579479"/>
          </a:xfrm>
          <a:prstGeom prst="rect">
            <a:avLst/>
          </a:prstGeom>
          <a:noFill/>
          <a:ln w="57150">
            <a:solidFill>
              <a:schemeClr val="bg1"/>
            </a:solidFill>
          </a:ln>
        </p:spPr>
        <p:txBody>
          <a:bodyPr wrap="square" rtlCol="0">
            <a:spAutoFit/>
          </a:bodyPr>
          <a:lstStyle/>
          <a:p>
            <a:pPr>
              <a:defRPr/>
            </a:pPr>
            <a:r>
              <a:rPr lang="en-GB" sz="3200">
                <a:solidFill>
                  <a:schemeClr val="bg1"/>
                </a:solidFill>
              </a:rPr>
              <a:t>Innovation </a:t>
            </a:r>
            <a:r>
              <a:rPr lang="en" sz="3200">
                <a:solidFill>
                  <a:schemeClr val="bg1"/>
                </a:solidFill>
              </a:rPr>
              <a:t>1</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593789836" name="Title 1"/>
          <p:cNvSpPr>
            <a:spLocks noGrp="1"/>
          </p:cNvSpPr>
          <p:nvPr>
            <p:ph type="title"/>
          </p:nvPr>
        </p:nvSpPr>
        <p:spPr bwMode="auto">
          <a:xfrm>
            <a:off x="3248024" y="674808"/>
            <a:ext cx="8648601" cy="1306800"/>
          </a:xfrm>
        </p:spPr>
        <p:txBody>
          <a:bodyPr>
            <a:normAutofit fontScale="90000"/>
          </a:bodyPr>
          <a:lstStyle/>
          <a:p>
            <a:pPr>
              <a:defRPr/>
            </a:pPr>
            <a:r>
              <a:rPr lang="en-GB" sz="2400">
                <a:latin typeface="Arial"/>
                <a:cs typeface="Arial"/>
              </a:rPr>
              <a:t>Oxevision is a digital platform that plays a significant role in enhancing the working conditions and effectiveness of healthcare staff, particularly in mental health and hospital settings. Here are the key ways Oxevision impacts the health and care </a:t>
            </a:r>
            <a:r>
              <a:rPr lang="en-GB" sz="2400" b="1">
                <a:latin typeface="Arial"/>
                <a:cs typeface="Arial"/>
              </a:rPr>
              <a:t>workforce</a:t>
            </a:r>
            <a:r>
              <a:rPr lang="en-GB" sz="2400">
                <a:latin typeface="Arial"/>
                <a:cs typeface="Arial"/>
              </a:rPr>
              <a:t>:</a:t>
            </a:r>
            <a:endParaRPr/>
          </a:p>
        </p:txBody>
      </p:sp>
      <p:sp>
        <p:nvSpPr>
          <p:cNvPr id="895636012" name="Rectangle 6"/>
          <p:cNvSpPr/>
          <p:nvPr/>
        </p:nvSpPr>
        <p:spPr bwMode="auto">
          <a:xfrm>
            <a:off x="3248024" y="2722737"/>
            <a:ext cx="7470775" cy="3996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163603443" name="Freeform: Shape 7"/>
          <p:cNvSpPr/>
          <p:nvPr/>
        </p:nvSpPr>
        <p:spPr bwMode="auto">
          <a:xfrm>
            <a:off x="3580921" y="2549834"/>
            <a:ext cx="5654514" cy="671302"/>
          </a:xfrm>
          <a:custGeom>
            <a:avLst/>
            <a:gdLst>
              <a:gd name="connsiteX0" fmla="*/ 0 w 4802822"/>
              <a:gd name="connsiteY0" fmla="*/ 49201 h 295200"/>
              <a:gd name="connsiteX1" fmla="*/ 49201 w 4802822"/>
              <a:gd name="connsiteY1" fmla="*/ 0 h 295200"/>
              <a:gd name="connsiteX2" fmla="*/ 4753621 w 4802822"/>
              <a:gd name="connsiteY2" fmla="*/ 0 h 295200"/>
              <a:gd name="connsiteX3" fmla="*/ 4802822 w 4802822"/>
              <a:gd name="connsiteY3" fmla="*/ 49201 h 295200"/>
              <a:gd name="connsiteX4" fmla="*/ 4802822 w 4802822"/>
              <a:gd name="connsiteY4" fmla="*/ 245999 h 295200"/>
              <a:gd name="connsiteX5" fmla="*/ 4753621 w 4802822"/>
              <a:gd name="connsiteY5" fmla="*/ 295200 h 295200"/>
              <a:gd name="connsiteX6" fmla="*/ 49201 w 4802822"/>
              <a:gd name="connsiteY6" fmla="*/ 295200 h 295200"/>
              <a:gd name="connsiteX7" fmla="*/ 0 w 4802822"/>
              <a:gd name="connsiteY7" fmla="*/ 245999 h 295200"/>
              <a:gd name="connsiteX8" fmla="*/ 0 w 4802822"/>
              <a:gd name="connsiteY8" fmla="*/ 49201 h 29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2822" h="295200" extrusionOk="0">
                <a:moveTo>
                  <a:pt x="0" y="49201"/>
                </a:moveTo>
                <a:cubicBezTo>
                  <a:pt x="0" y="22028"/>
                  <a:pt x="22028" y="0"/>
                  <a:pt x="49201" y="0"/>
                </a:cubicBezTo>
                <a:lnTo>
                  <a:pt x="4753621" y="0"/>
                </a:lnTo>
                <a:cubicBezTo>
                  <a:pt x="4780794" y="0"/>
                  <a:pt x="4802822" y="22028"/>
                  <a:pt x="4802822" y="49201"/>
                </a:cubicBezTo>
                <a:lnTo>
                  <a:pt x="4802822" y="245999"/>
                </a:lnTo>
                <a:cubicBezTo>
                  <a:pt x="4802822" y="273172"/>
                  <a:pt x="4780794" y="295200"/>
                  <a:pt x="4753621" y="295200"/>
                </a:cubicBezTo>
                <a:lnTo>
                  <a:pt x="49201" y="295200"/>
                </a:lnTo>
                <a:cubicBezTo>
                  <a:pt x="22028" y="295200"/>
                  <a:pt x="0" y="273172"/>
                  <a:pt x="0" y="245999"/>
                </a:cubicBezTo>
                <a:lnTo>
                  <a:pt x="0" y="492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5944" tIns="14409" rIns="195944" bIns="14409" numCol="1" spcCol="1269" anchor="ctr" anchorCtr="0">
            <a:noAutofit/>
          </a:bodyPr>
          <a:lstStyle/>
          <a:p>
            <a:pPr defTabSz="444499">
              <a:lnSpc>
                <a:spcPct val="90000"/>
              </a:lnSpc>
              <a:defRPr/>
            </a:pPr>
            <a:r>
              <a:rPr lang="en-GB" sz="2000" dirty="0">
                <a:ea typeface="+mn-lt"/>
                <a:cs typeface="+mn-lt"/>
              </a:rPr>
              <a:t>Supports non-contact monitoring of movement, pulse and respiratory rate</a:t>
            </a:r>
            <a:endParaRPr lang="en-US" dirty="0"/>
          </a:p>
        </p:txBody>
      </p:sp>
      <p:sp>
        <p:nvSpPr>
          <p:cNvPr id="529159857" name="Rectangle 8"/>
          <p:cNvSpPr/>
          <p:nvPr/>
        </p:nvSpPr>
        <p:spPr bwMode="auto">
          <a:xfrm>
            <a:off x="3237864" y="3379537"/>
            <a:ext cx="7470775" cy="3996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379317468" name="Freeform: Shape 9"/>
          <p:cNvSpPr/>
          <p:nvPr/>
        </p:nvSpPr>
        <p:spPr bwMode="auto">
          <a:xfrm>
            <a:off x="3591082" y="3257434"/>
            <a:ext cx="5654516" cy="671302"/>
          </a:xfrm>
          <a:custGeom>
            <a:avLst/>
            <a:gdLst>
              <a:gd name="connsiteX0" fmla="*/ 0 w 4802822"/>
              <a:gd name="connsiteY0" fmla="*/ 49201 h 295200"/>
              <a:gd name="connsiteX1" fmla="*/ 49201 w 4802822"/>
              <a:gd name="connsiteY1" fmla="*/ 0 h 295200"/>
              <a:gd name="connsiteX2" fmla="*/ 4753621 w 4802822"/>
              <a:gd name="connsiteY2" fmla="*/ 0 h 295200"/>
              <a:gd name="connsiteX3" fmla="*/ 4802822 w 4802822"/>
              <a:gd name="connsiteY3" fmla="*/ 49201 h 295200"/>
              <a:gd name="connsiteX4" fmla="*/ 4802822 w 4802822"/>
              <a:gd name="connsiteY4" fmla="*/ 245999 h 295200"/>
              <a:gd name="connsiteX5" fmla="*/ 4753621 w 4802822"/>
              <a:gd name="connsiteY5" fmla="*/ 295200 h 295200"/>
              <a:gd name="connsiteX6" fmla="*/ 49201 w 4802822"/>
              <a:gd name="connsiteY6" fmla="*/ 295200 h 295200"/>
              <a:gd name="connsiteX7" fmla="*/ 0 w 4802822"/>
              <a:gd name="connsiteY7" fmla="*/ 245999 h 295200"/>
              <a:gd name="connsiteX8" fmla="*/ 0 w 4802822"/>
              <a:gd name="connsiteY8" fmla="*/ 49201 h 29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2822" h="295200" extrusionOk="0">
                <a:moveTo>
                  <a:pt x="0" y="49201"/>
                </a:moveTo>
                <a:cubicBezTo>
                  <a:pt x="0" y="22028"/>
                  <a:pt x="22028" y="0"/>
                  <a:pt x="49201" y="0"/>
                </a:cubicBezTo>
                <a:lnTo>
                  <a:pt x="4753621" y="0"/>
                </a:lnTo>
                <a:cubicBezTo>
                  <a:pt x="4780794" y="0"/>
                  <a:pt x="4802822" y="22028"/>
                  <a:pt x="4802822" y="49201"/>
                </a:cubicBezTo>
                <a:lnTo>
                  <a:pt x="4802822" y="245999"/>
                </a:lnTo>
                <a:cubicBezTo>
                  <a:pt x="4802822" y="273172"/>
                  <a:pt x="4780794" y="295200"/>
                  <a:pt x="4753621" y="295200"/>
                </a:cubicBezTo>
                <a:lnTo>
                  <a:pt x="49201" y="295200"/>
                </a:lnTo>
                <a:cubicBezTo>
                  <a:pt x="22028" y="295200"/>
                  <a:pt x="0" y="273172"/>
                  <a:pt x="0" y="245999"/>
                </a:cubicBezTo>
                <a:lnTo>
                  <a:pt x="0" y="492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5944" tIns="14409" rIns="195944" bIns="14409" numCol="1" spcCol="1269" anchor="ctr" anchorCtr="0">
            <a:noAutofit/>
          </a:bodyPr>
          <a:lstStyle/>
          <a:p>
            <a:pPr defTabSz="444499">
              <a:defRPr/>
            </a:pPr>
            <a:r>
              <a:rPr lang="en-GB" sz="2000" dirty="0">
                <a:ea typeface="+mn-lt"/>
                <a:cs typeface="+mn-lt"/>
              </a:rPr>
              <a:t>Can provide additional information to support clinical observations</a:t>
            </a:r>
            <a:endParaRPr lang="en-US" dirty="0"/>
          </a:p>
        </p:txBody>
      </p:sp>
      <p:sp>
        <p:nvSpPr>
          <p:cNvPr id="586747743" name="Rectangle 10"/>
          <p:cNvSpPr/>
          <p:nvPr/>
        </p:nvSpPr>
        <p:spPr bwMode="auto">
          <a:xfrm>
            <a:off x="3237864" y="4198897"/>
            <a:ext cx="7470775" cy="3996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510028415" name="Freeform: Shape 11"/>
          <p:cNvSpPr/>
          <p:nvPr/>
        </p:nvSpPr>
        <p:spPr bwMode="auto">
          <a:xfrm>
            <a:off x="3591082" y="3965034"/>
            <a:ext cx="5654516" cy="742422"/>
          </a:xfrm>
          <a:custGeom>
            <a:avLst/>
            <a:gdLst>
              <a:gd name="connsiteX0" fmla="*/ 0 w 4802822"/>
              <a:gd name="connsiteY0" fmla="*/ 49201 h 295200"/>
              <a:gd name="connsiteX1" fmla="*/ 49201 w 4802822"/>
              <a:gd name="connsiteY1" fmla="*/ 0 h 295200"/>
              <a:gd name="connsiteX2" fmla="*/ 4753621 w 4802822"/>
              <a:gd name="connsiteY2" fmla="*/ 0 h 295200"/>
              <a:gd name="connsiteX3" fmla="*/ 4802822 w 4802822"/>
              <a:gd name="connsiteY3" fmla="*/ 49201 h 295200"/>
              <a:gd name="connsiteX4" fmla="*/ 4802822 w 4802822"/>
              <a:gd name="connsiteY4" fmla="*/ 245999 h 295200"/>
              <a:gd name="connsiteX5" fmla="*/ 4753621 w 4802822"/>
              <a:gd name="connsiteY5" fmla="*/ 295200 h 295200"/>
              <a:gd name="connsiteX6" fmla="*/ 49201 w 4802822"/>
              <a:gd name="connsiteY6" fmla="*/ 295200 h 295200"/>
              <a:gd name="connsiteX7" fmla="*/ 0 w 4802822"/>
              <a:gd name="connsiteY7" fmla="*/ 245999 h 295200"/>
              <a:gd name="connsiteX8" fmla="*/ 0 w 4802822"/>
              <a:gd name="connsiteY8" fmla="*/ 49201 h 29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2822" h="295200" extrusionOk="0">
                <a:moveTo>
                  <a:pt x="0" y="49201"/>
                </a:moveTo>
                <a:cubicBezTo>
                  <a:pt x="0" y="22028"/>
                  <a:pt x="22028" y="0"/>
                  <a:pt x="49201" y="0"/>
                </a:cubicBezTo>
                <a:lnTo>
                  <a:pt x="4753621" y="0"/>
                </a:lnTo>
                <a:cubicBezTo>
                  <a:pt x="4780794" y="0"/>
                  <a:pt x="4802822" y="22028"/>
                  <a:pt x="4802822" y="49201"/>
                </a:cubicBezTo>
                <a:lnTo>
                  <a:pt x="4802822" y="245999"/>
                </a:lnTo>
                <a:cubicBezTo>
                  <a:pt x="4802822" y="273172"/>
                  <a:pt x="4780794" y="295200"/>
                  <a:pt x="4753621" y="295200"/>
                </a:cubicBezTo>
                <a:lnTo>
                  <a:pt x="49201" y="295200"/>
                </a:lnTo>
                <a:cubicBezTo>
                  <a:pt x="22028" y="295200"/>
                  <a:pt x="0" y="273172"/>
                  <a:pt x="0" y="245999"/>
                </a:cubicBezTo>
                <a:lnTo>
                  <a:pt x="0" y="492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5944" tIns="14409" rIns="195944" bIns="14409" numCol="1" spcCol="1269" anchor="ctr" anchorCtr="0">
            <a:noAutofit/>
          </a:bodyPr>
          <a:lstStyle/>
          <a:p>
            <a:pPr defTabSz="444499">
              <a:lnSpc>
                <a:spcPct val="90000"/>
              </a:lnSpc>
              <a:defRPr/>
            </a:pPr>
            <a:r>
              <a:rPr lang="en-GB" sz="2000" dirty="0">
                <a:ea typeface="+mn-lt"/>
                <a:cs typeface="+mn-lt"/>
              </a:rPr>
              <a:t>Requires staff training and appropriate clinical judgement</a:t>
            </a:r>
            <a:endParaRPr lang="en-US" dirty="0"/>
          </a:p>
        </p:txBody>
      </p:sp>
      <p:sp>
        <p:nvSpPr>
          <p:cNvPr id="209202520" name="Rectangle 12"/>
          <p:cNvSpPr/>
          <p:nvPr/>
        </p:nvSpPr>
        <p:spPr bwMode="auto">
          <a:xfrm>
            <a:off x="3248024" y="4987777"/>
            <a:ext cx="7470775" cy="3996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453099105" name="Freeform: Shape 13"/>
          <p:cNvSpPr/>
          <p:nvPr/>
        </p:nvSpPr>
        <p:spPr bwMode="auto">
          <a:xfrm>
            <a:off x="3580921" y="4784394"/>
            <a:ext cx="5654516" cy="600182"/>
          </a:xfrm>
          <a:custGeom>
            <a:avLst/>
            <a:gdLst>
              <a:gd name="connsiteX0" fmla="*/ 0 w 4802822"/>
              <a:gd name="connsiteY0" fmla="*/ 49201 h 295200"/>
              <a:gd name="connsiteX1" fmla="*/ 49201 w 4802822"/>
              <a:gd name="connsiteY1" fmla="*/ 0 h 295200"/>
              <a:gd name="connsiteX2" fmla="*/ 4753621 w 4802822"/>
              <a:gd name="connsiteY2" fmla="*/ 0 h 295200"/>
              <a:gd name="connsiteX3" fmla="*/ 4802822 w 4802822"/>
              <a:gd name="connsiteY3" fmla="*/ 49201 h 295200"/>
              <a:gd name="connsiteX4" fmla="*/ 4802822 w 4802822"/>
              <a:gd name="connsiteY4" fmla="*/ 245999 h 295200"/>
              <a:gd name="connsiteX5" fmla="*/ 4753621 w 4802822"/>
              <a:gd name="connsiteY5" fmla="*/ 295200 h 295200"/>
              <a:gd name="connsiteX6" fmla="*/ 49201 w 4802822"/>
              <a:gd name="connsiteY6" fmla="*/ 295200 h 295200"/>
              <a:gd name="connsiteX7" fmla="*/ 0 w 4802822"/>
              <a:gd name="connsiteY7" fmla="*/ 245999 h 295200"/>
              <a:gd name="connsiteX8" fmla="*/ 0 w 4802822"/>
              <a:gd name="connsiteY8" fmla="*/ 49201 h 29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2822" h="295200" extrusionOk="0">
                <a:moveTo>
                  <a:pt x="0" y="49201"/>
                </a:moveTo>
                <a:cubicBezTo>
                  <a:pt x="0" y="22028"/>
                  <a:pt x="22028" y="0"/>
                  <a:pt x="49201" y="0"/>
                </a:cubicBezTo>
                <a:lnTo>
                  <a:pt x="4753621" y="0"/>
                </a:lnTo>
                <a:cubicBezTo>
                  <a:pt x="4780794" y="0"/>
                  <a:pt x="4802822" y="22028"/>
                  <a:pt x="4802822" y="49201"/>
                </a:cubicBezTo>
                <a:lnTo>
                  <a:pt x="4802822" y="245999"/>
                </a:lnTo>
                <a:cubicBezTo>
                  <a:pt x="4802822" y="273172"/>
                  <a:pt x="4780794" y="295200"/>
                  <a:pt x="4753621" y="295200"/>
                </a:cubicBezTo>
                <a:lnTo>
                  <a:pt x="49201" y="295200"/>
                </a:lnTo>
                <a:cubicBezTo>
                  <a:pt x="22028" y="295200"/>
                  <a:pt x="0" y="273172"/>
                  <a:pt x="0" y="245999"/>
                </a:cubicBezTo>
                <a:lnTo>
                  <a:pt x="0" y="492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5944" tIns="14409" rIns="195944" bIns="14409" numCol="1" spcCol="1269" anchor="ctr" anchorCtr="0">
            <a:noAutofit/>
          </a:bodyPr>
          <a:lstStyle/>
          <a:p>
            <a:pPr defTabSz="444499">
              <a:lnSpc>
                <a:spcPct val="90000"/>
              </a:lnSpc>
              <a:defRPr/>
            </a:pPr>
            <a:r>
              <a:rPr lang="en-GB" sz="2000" dirty="0">
                <a:ea typeface="+mn-lt"/>
                <a:cs typeface="+mn-lt"/>
              </a:rPr>
              <a:t>Should complement rather than replace therapeutic contact</a:t>
            </a:r>
            <a:endParaRPr lang="en-US" dirty="0"/>
          </a:p>
        </p:txBody>
      </p:sp>
      <p:sp>
        <p:nvSpPr>
          <p:cNvPr id="1128956974" name="Rectangle 14"/>
          <p:cNvSpPr/>
          <p:nvPr/>
        </p:nvSpPr>
        <p:spPr bwMode="auto">
          <a:xfrm>
            <a:off x="3237864" y="5675057"/>
            <a:ext cx="7470775" cy="3996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576080244" name="Freeform: Shape 15"/>
          <p:cNvSpPr/>
          <p:nvPr/>
        </p:nvSpPr>
        <p:spPr bwMode="auto">
          <a:xfrm>
            <a:off x="3591082" y="5451354"/>
            <a:ext cx="5654513" cy="620502"/>
          </a:xfrm>
          <a:custGeom>
            <a:avLst/>
            <a:gdLst>
              <a:gd name="connsiteX0" fmla="*/ 0 w 4802822"/>
              <a:gd name="connsiteY0" fmla="*/ 49201 h 295200"/>
              <a:gd name="connsiteX1" fmla="*/ 49201 w 4802822"/>
              <a:gd name="connsiteY1" fmla="*/ 0 h 295200"/>
              <a:gd name="connsiteX2" fmla="*/ 4753621 w 4802822"/>
              <a:gd name="connsiteY2" fmla="*/ 0 h 295200"/>
              <a:gd name="connsiteX3" fmla="*/ 4802822 w 4802822"/>
              <a:gd name="connsiteY3" fmla="*/ 49201 h 295200"/>
              <a:gd name="connsiteX4" fmla="*/ 4802822 w 4802822"/>
              <a:gd name="connsiteY4" fmla="*/ 245999 h 295200"/>
              <a:gd name="connsiteX5" fmla="*/ 4753621 w 4802822"/>
              <a:gd name="connsiteY5" fmla="*/ 295200 h 295200"/>
              <a:gd name="connsiteX6" fmla="*/ 49201 w 4802822"/>
              <a:gd name="connsiteY6" fmla="*/ 295200 h 295200"/>
              <a:gd name="connsiteX7" fmla="*/ 0 w 4802822"/>
              <a:gd name="connsiteY7" fmla="*/ 245999 h 295200"/>
              <a:gd name="connsiteX8" fmla="*/ 0 w 4802822"/>
              <a:gd name="connsiteY8" fmla="*/ 49201 h 29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2822" h="295200" extrusionOk="0">
                <a:moveTo>
                  <a:pt x="0" y="49201"/>
                </a:moveTo>
                <a:cubicBezTo>
                  <a:pt x="0" y="22028"/>
                  <a:pt x="22028" y="0"/>
                  <a:pt x="49201" y="0"/>
                </a:cubicBezTo>
                <a:lnTo>
                  <a:pt x="4753621" y="0"/>
                </a:lnTo>
                <a:cubicBezTo>
                  <a:pt x="4780794" y="0"/>
                  <a:pt x="4802822" y="22028"/>
                  <a:pt x="4802822" y="49201"/>
                </a:cubicBezTo>
                <a:lnTo>
                  <a:pt x="4802822" y="245999"/>
                </a:lnTo>
                <a:cubicBezTo>
                  <a:pt x="4802822" y="273172"/>
                  <a:pt x="4780794" y="295200"/>
                  <a:pt x="4753621" y="295200"/>
                </a:cubicBezTo>
                <a:lnTo>
                  <a:pt x="49201" y="295200"/>
                </a:lnTo>
                <a:cubicBezTo>
                  <a:pt x="22028" y="295200"/>
                  <a:pt x="0" y="273172"/>
                  <a:pt x="0" y="245999"/>
                </a:cubicBezTo>
                <a:lnTo>
                  <a:pt x="0" y="492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5944" tIns="14409" rIns="195944" bIns="14409" numCol="1" spcCol="1269" anchor="ctr" anchorCtr="0">
            <a:noAutofit/>
          </a:bodyPr>
          <a:lstStyle/>
          <a:p>
            <a:pPr defTabSz="444499">
              <a:lnSpc>
                <a:spcPct val="90000"/>
              </a:lnSpc>
              <a:defRPr/>
            </a:pPr>
            <a:r>
              <a:rPr lang="en-GB" sz="2000" dirty="0">
                <a:ea typeface="+mn-lt"/>
                <a:cs typeface="+mn-lt"/>
              </a:rPr>
              <a:t>Raises consent, privacy, human-rights and data-governance considerations</a:t>
            </a:r>
            <a:endParaRPr lang="en-US" dirty="0"/>
          </a:p>
        </p:txBody>
      </p:sp>
      <p:sp>
        <p:nvSpPr>
          <p:cNvPr id="1608530422" name="Rectangle 16"/>
          <p:cNvSpPr/>
          <p:nvPr/>
        </p:nvSpPr>
        <p:spPr bwMode="auto">
          <a:xfrm>
            <a:off x="3258184" y="6382658"/>
            <a:ext cx="7470775" cy="3996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2021311473" name="Freeform: Shape 17"/>
          <p:cNvSpPr/>
          <p:nvPr/>
        </p:nvSpPr>
        <p:spPr bwMode="auto">
          <a:xfrm>
            <a:off x="3591082" y="6118314"/>
            <a:ext cx="5654513" cy="559542"/>
          </a:xfrm>
          <a:custGeom>
            <a:avLst/>
            <a:gdLst>
              <a:gd name="connsiteX0" fmla="*/ 0 w 4802822"/>
              <a:gd name="connsiteY0" fmla="*/ 49201 h 295200"/>
              <a:gd name="connsiteX1" fmla="*/ 49201 w 4802822"/>
              <a:gd name="connsiteY1" fmla="*/ 0 h 295200"/>
              <a:gd name="connsiteX2" fmla="*/ 4753621 w 4802822"/>
              <a:gd name="connsiteY2" fmla="*/ 0 h 295200"/>
              <a:gd name="connsiteX3" fmla="*/ 4802822 w 4802822"/>
              <a:gd name="connsiteY3" fmla="*/ 49201 h 295200"/>
              <a:gd name="connsiteX4" fmla="*/ 4802822 w 4802822"/>
              <a:gd name="connsiteY4" fmla="*/ 245999 h 295200"/>
              <a:gd name="connsiteX5" fmla="*/ 4753621 w 4802822"/>
              <a:gd name="connsiteY5" fmla="*/ 295200 h 295200"/>
              <a:gd name="connsiteX6" fmla="*/ 49201 w 4802822"/>
              <a:gd name="connsiteY6" fmla="*/ 295200 h 295200"/>
              <a:gd name="connsiteX7" fmla="*/ 0 w 4802822"/>
              <a:gd name="connsiteY7" fmla="*/ 245999 h 295200"/>
              <a:gd name="connsiteX8" fmla="*/ 0 w 4802822"/>
              <a:gd name="connsiteY8" fmla="*/ 49201 h 29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2822" h="295200" extrusionOk="0">
                <a:moveTo>
                  <a:pt x="0" y="49201"/>
                </a:moveTo>
                <a:cubicBezTo>
                  <a:pt x="0" y="22028"/>
                  <a:pt x="22028" y="0"/>
                  <a:pt x="49201" y="0"/>
                </a:cubicBezTo>
                <a:lnTo>
                  <a:pt x="4753621" y="0"/>
                </a:lnTo>
                <a:cubicBezTo>
                  <a:pt x="4780794" y="0"/>
                  <a:pt x="4802822" y="22028"/>
                  <a:pt x="4802822" y="49201"/>
                </a:cubicBezTo>
                <a:lnTo>
                  <a:pt x="4802822" y="245999"/>
                </a:lnTo>
                <a:cubicBezTo>
                  <a:pt x="4802822" y="273172"/>
                  <a:pt x="4780794" y="295200"/>
                  <a:pt x="4753621" y="295200"/>
                </a:cubicBezTo>
                <a:lnTo>
                  <a:pt x="49201" y="295200"/>
                </a:lnTo>
                <a:cubicBezTo>
                  <a:pt x="22028" y="295200"/>
                  <a:pt x="0" y="273172"/>
                  <a:pt x="0" y="245999"/>
                </a:cubicBezTo>
                <a:lnTo>
                  <a:pt x="0" y="492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5944" tIns="14409" rIns="195944" bIns="14409" numCol="1" spcCol="1269" anchor="ctr" anchorCtr="0">
            <a:noAutofit/>
          </a:bodyPr>
          <a:lstStyle/>
          <a:p>
            <a:pPr defTabSz="444499">
              <a:lnSpc>
                <a:spcPct val="90000"/>
              </a:lnSpc>
              <a:defRPr/>
            </a:pPr>
            <a:r>
              <a:rPr lang="en-GB" sz="2000" dirty="0">
                <a:ea typeface="+mn-lt"/>
                <a:cs typeface="+mn-lt"/>
              </a:rPr>
              <a:t>Evidence of improvements in safety, workload and costs remains uncertain</a:t>
            </a:r>
            <a:endParaRPr lang="en-US" dirty="0">
              <a:ea typeface="+mn-lt"/>
              <a:cs typeface="+mn-lt"/>
            </a:endParaRPr>
          </a:p>
        </p:txBody>
      </p:sp>
      <p:sp>
        <p:nvSpPr>
          <p:cNvPr id="2026753968" name="Freeform: Shape 3"/>
          <p:cNvSpPr/>
          <p:nvPr/>
        </p:nvSpPr>
        <p:spPr bwMode="auto">
          <a:xfrm>
            <a:off x="0" y="1268730"/>
            <a:ext cx="2526030" cy="1928063"/>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GB" sz="4400"/>
              <a:t>Oxevision</a:t>
            </a:r>
            <a:endParaRPr/>
          </a:p>
        </p:txBody>
      </p:sp>
      <p:pic>
        <p:nvPicPr>
          <p:cNvPr id="1922302204" name="Picture 2" descr="How does Oxevision work?"/>
          <p:cNvPicPr>
            <a:picLocks noChangeAspect="1" noChangeArrowheads="1"/>
          </p:cNvPicPr>
          <p:nvPr/>
        </p:nvPicPr>
        <p:blipFill rotWithShape="1">
          <a:blip r:embed="rId3"/>
          <a:stretch/>
        </p:blipFill>
        <p:spPr bwMode="auto">
          <a:xfrm>
            <a:off x="123745" y="3588329"/>
            <a:ext cx="2952749" cy="155257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95636012"/>
                                        </p:tgtEl>
                                        <p:attrNameLst>
                                          <p:attrName>style.visibility</p:attrName>
                                        </p:attrNameLst>
                                      </p:cBhvr>
                                      <p:to>
                                        <p:strVal val="visible"/>
                                      </p:to>
                                    </p:set>
                                    <p:animEffect transition="in" filter="fade">
                                      <p:cBhvr>
                                        <p:cTn id="7" dur="500"/>
                                        <p:tgtEl>
                                          <p:spTgt spid="89563601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63603443"/>
                                        </p:tgtEl>
                                        <p:attrNameLst>
                                          <p:attrName>style.visibility</p:attrName>
                                        </p:attrNameLst>
                                      </p:cBhvr>
                                      <p:to>
                                        <p:strVal val="visible"/>
                                      </p:to>
                                    </p:set>
                                    <p:animEffect transition="in" filter="fade">
                                      <p:cBhvr>
                                        <p:cTn id="10" dur="500"/>
                                        <p:tgtEl>
                                          <p:spTgt spid="116360344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29159857"/>
                                        </p:tgtEl>
                                        <p:attrNameLst>
                                          <p:attrName>style.visibility</p:attrName>
                                        </p:attrNameLst>
                                      </p:cBhvr>
                                      <p:to>
                                        <p:strVal val="visible"/>
                                      </p:to>
                                    </p:set>
                                    <p:animEffect transition="in" filter="fade">
                                      <p:cBhvr>
                                        <p:cTn id="15" dur="500"/>
                                        <p:tgtEl>
                                          <p:spTgt spid="529159857"/>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379317468"/>
                                        </p:tgtEl>
                                        <p:attrNameLst>
                                          <p:attrName>style.visibility</p:attrName>
                                        </p:attrNameLst>
                                      </p:cBhvr>
                                      <p:to>
                                        <p:strVal val="visible"/>
                                      </p:to>
                                    </p:set>
                                    <p:animEffect transition="in" filter="fade">
                                      <p:cBhvr>
                                        <p:cTn id="18" dur="500"/>
                                        <p:tgtEl>
                                          <p:spTgt spid="137931746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586747743"/>
                                        </p:tgtEl>
                                        <p:attrNameLst>
                                          <p:attrName>style.visibility</p:attrName>
                                        </p:attrNameLst>
                                      </p:cBhvr>
                                      <p:to>
                                        <p:strVal val="visible"/>
                                      </p:to>
                                    </p:set>
                                    <p:animEffect transition="in" filter="fade">
                                      <p:cBhvr>
                                        <p:cTn id="23" dur="500"/>
                                        <p:tgtEl>
                                          <p:spTgt spid="586747743"/>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510028415"/>
                                        </p:tgtEl>
                                        <p:attrNameLst>
                                          <p:attrName>style.visibility</p:attrName>
                                        </p:attrNameLst>
                                      </p:cBhvr>
                                      <p:to>
                                        <p:strVal val="visible"/>
                                      </p:to>
                                    </p:set>
                                    <p:animEffect transition="in" filter="fade">
                                      <p:cBhvr>
                                        <p:cTn id="26" dur="500"/>
                                        <p:tgtEl>
                                          <p:spTgt spid="1510028415"/>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209202520"/>
                                        </p:tgtEl>
                                        <p:attrNameLst>
                                          <p:attrName>style.visibility</p:attrName>
                                        </p:attrNameLst>
                                      </p:cBhvr>
                                      <p:to>
                                        <p:strVal val="visible"/>
                                      </p:to>
                                    </p:set>
                                    <p:animEffect transition="in" filter="fade">
                                      <p:cBhvr>
                                        <p:cTn id="31" dur="500"/>
                                        <p:tgtEl>
                                          <p:spTgt spid="209202520"/>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53099105"/>
                                        </p:tgtEl>
                                        <p:attrNameLst>
                                          <p:attrName>style.visibility</p:attrName>
                                        </p:attrNameLst>
                                      </p:cBhvr>
                                      <p:to>
                                        <p:strVal val="visible"/>
                                      </p:to>
                                    </p:set>
                                    <p:animEffect transition="in" filter="fade">
                                      <p:cBhvr>
                                        <p:cTn id="34" dur="500"/>
                                        <p:tgtEl>
                                          <p:spTgt spid="453099105"/>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1128956974"/>
                                        </p:tgtEl>
                                        <p:attrNameLst>
                                          <p:attrName>style.visibility</p:attrName>
                                        </p:attrNameLst>
                                      </p:cBhvr>
                                      <p:to>
                                        <p:strVal val="visible"/>
                                      </p:to>
                                    </p:set>
                                    <p:animEffect transition="in" filter="fade">
                                      <p:cBhvr>
                                        <p:cTn id="39" dur="500"/>
                                        <p:tgtEl>
                                          <p:spTgt spid="1128956974"/>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576080244"/>
                                        </p:tgtEl>
                                        <p:attrNameLst>
                                          <p:attrName>style.visibility</p:attrName>
                                        </p:attrNameLst>
                                      </p:cBhvr>
                                      <p:to>
                                        <p:strVal val="visible"/>
                                      </p:to>
                                    </p:set>
                                    <p:animEffect transition="in" filter="fade">
                                      <p:cBhvr>
                                        <p:cTn id="42" dur="500"/>
                                        <p:tgtEl>
                                          <p:spTgt spid="1576080244"/>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608530422"/>
                                        </p:tgtEl>
                                        <p:attrNameLst>
                                          <p:attrName>style.visibility</p:attrName>
                                        </p:attrNameLst>
                                      </p:cBhvr>
                                      <p:to>
                                        <p:strVal val="visible"/>
                                      </p:to>
                                    </p:set>
                                    <p:animEffect transition="in" filter="fade">
                                      <p:cBhvr>
                                        <p:cTn id="47" dur="500"/>
                                        <p:tgtEl>
                                          <p:spTgt spid="1608530422"/>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2021311473"/>
                                        </p:tgtEl>
                                        <p:attrNameLst>
                                          <p:attrName>style.visibility</p:attrName>
                                        </p:attrNameLst>
                                      </p:cBhvr>
                                      <p:to>
                                        <p:strVal val="visible"/>
                                      </p:to>
                                    </p:set>
                                    <p:animEffect transition="in" filter="fade">
                                      <p:cBhvr>
                                        <p:cTn id="50" dur="500"/>
                                        <p:tgtEl>
                                          <p:spTgt spid="20213114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63603443" grpId="0" animBg="1"/>
      <p:bldP spid="1379317468" grpId="0" animBg="1"/>
      <p:bldP spid="1510028415" grpId="0" animBg="1"/>
      <p:bldP spid="453099105" grpId="0" animBg="1"/>
      <p:bldP spid="1576080244" grpId="0" animBg="1"/>
      <p:bldP spid="2021311473" grpId="0" animBg="1"/>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583434035" name="Content Placeholder 2"/>
          <p:cNvSpPr>
            <a:spLocks noGrp="1"/>
          </p:cNvSpPr>
          <p:nvPr>
            <p:ph idx="1"/>
          </p:nvPr>
        </p:nvSpPr>
        <p:spPr bwMode="auto">
          <a:xfrm>
            <a:off x="174324" y="2961940"/>
            <a:ext cx="2526028" cy="3864405"/>
          </a:xfrm>
          <a:prstGeom prst="roundRect">
            <a:avLst>
              <a:gd name="adj" fmla="val 16667"/>
            </a:avLst>
          </a:prstGeom>
          <a:ln w="38100">
            <a:solidFill>
              <a:schemeClr val="accent1"/>
            </a:solidFill>
          </a:ln>
        </p:spPr>
        <p:txBody>
          <a:bodyPr vert="horz" lIns="91440" tIns="45720" rIns="91440" bIns="45720" rtlCol="0" anchor="t">
            <a:normAutofit fontScale="85000" lnSpcReduction="20000"/>
          </a:bodyPr>
          <a:lstStyle/>
          <a:p>
            <a:pPr marL="0" indent="0">
              <a:buNone/>
              <a:defRPr/>
            </a:pPr>
            <a:r>
              <a:rPr lang="en-GB" sz="2400" dirty="0" err="1">
                <a:solidFill>
                  <a:schemeClr val="bg1"/>
                </a:solidFill>
                <a:latin typeface="Arial"/>
                <a:cs typeface="Arial"/>
              </a:rPr>
              <a:t>Oxevision</a:t>
            </a:r>
            <a:r>
              <a:rPr lang="en-GB" sz="2400" dirty="0">
                <a:solidFill>
                  <a:schemeClr val="bg1"/>
                </a:solidFill>
                <a:latin typeface="Arial"/>
                <a:cs typeface="Arial"/>
              </a:rPr>
              <a:t> impacts communities in the UK by improving patient care, enhancing mental health services, and supporting the broader healthcare system. </a:t>
            </a:r>
          </a:p>
          <a:p>
            <a:pPr marL="0" indent="0">
              <a:buNone/>
              <a:defRPr/>
            </a:pPr>
            <a:r>
              <a:rPr lang="en-GB" sz="2400" dirty="0">
                <a:solidFill>
                  <a:schemeClr val="bg1"/>
                </a:solidFill>
                <a:latin typeface="Arial"/>
              </a:rPr>
              <a:t>Here's how it affects communities:</a:t>
            </a:r>
            <a:endParaRPr lang="en-GB">
              <a:solidFill>
                <a:schemeClr val="bg1"/>
              </a:solidFill>
              <a:latin typeface="Calibri"/>
            </a:endParaRPr>
          </a:p>
        </p:txBody>
      </p:sp>
      <p:sp>
        <p:nvSpPr>
          <p:cNvPr id="1390612519" name="Freeform: Shape 3"/>
          <p:cNvSpPr/>
          <p:nvPr/>
        </p:nvSpPr>
        <p:spPr bwMode="auto">
          <a:xfrm>
            <a:off x="174323" y="964998"/>
            <a:ext cx="2526030" cy="1928063"/>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GB" sz="4400"/>
              <a:t>Oxevision</a:t>
            </a:r>
            <a:endParaRPr/>
          </a:p>
        </p:txBody>
      </p:sp>
      <p:sp>
        <p:nvSpPr>
          <p:cNvPr id="32089623" name="Rectangle 5"/>
          <p:cNvSpPr/>
          <p:nvPr/>
        </p:nvSpPr>
        <p:spPr bwMode="auto">
          <a:xfrm>
            <a:off x="3071706" y="1155039"/>
            <a:ext cx="9160932" cy="378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483067608" name="Freeform: Shape 6"/>
          <p:cNvSpPr/>
          <p:nvPr/>
        </p:nvSpPr>
        <p:spPr bwMode="auto">
          <a:xfrm>
            <a:off x="3529752" y="933639"/>
            <a:ext cx="7538906" cy="442800"/>
          </a:xfrm>
          <a:custGeom>
            <a:avLst/>
            <a:gdLst>
              <a:gd name="connsiteX0" fmla="*/ 0 w 7538907"/>
              <a:gd name="connsiteY0" fmla="*/ 73801 h 442800"/>
              <a:gd name="connsiteX1" fmla="*/ 73801 w 7538907"/>
              <a:gd name="connsiteY1" fmla="*/ 0 h 442800"/>
              <a:gd name="connsiteX2" fmla="*/ 7465106 w 7538907"/>
              <a:gd name="connsiteY2" fmla="*/ 0 h 442800"/>
              <a:gd name="connsiteX3" fmla="*/ 7538907 w 7538907"/>
              <a:gd name="connsiteY3" fmla="*/ 73801 h 442800"/>
              <a:gd name="connsiteX4" fmla="*/ 7538907 w 7538907"/>
              <a:gd name="connsiteY4" fmla="*/ 368999 h 442800"/>
              <a:gd name="connsiteX5" fmla="*/ 7465106 w 7538907"/>
              <a:gd name="connsiteY5" fmla="*/ 442800 h 442800"/>
              <a:gd name="connsiteX6" fmla="*/ 73801 w 7538907"/>
              <a:gd name="connsiteY6" fmla="*/ 442800 h 442800"/>
              <a:gd name="connsiteX7" fmla="*/ 0 w 7538907"/>
              <a:gd name="connsiteY7" fmla="*/ 368999 h 442800"/>
              <a:gd name="connsiteX8" fmla="*/ 0 w 7538907"/>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538907" h="442800" extrusionOk="0">
                <a:moveTo>
                  <a:pt x="0" y="73801"/>
                </a:moveTo>
                <a:cubicBezTo>
                  <a:pt x="0" y="33042"/>
                  <a:pt x="33042" y="0"/>
                  <a:pt x="73801" y="0"/>
                </a:cubicBezTo>
                <a:lnTo>
                  <a:pt x="7465106" y="0"/>
                </a:lnTo>
                <a:cubicBezTo>
                  <a:pt x="7505865" y="0"/>
                  <a:pt x="7538907" y="33042"/>
                  <a:pt x="7538907" y="73801"/>
                </a:cubicBezTo>
                <a:lnTo>
                  <a:pt x="7538907" y="368999"/>
                </a:lnTo>
                <a:cubicBezTo>
                  <a:pt x="7538907" y="409758"/>
                  <a:pt x="7505865" y="442800"/>
                  <a:pt x="7465106" y="442800"/>
                </a:cubicBezTo>
                <a:lnTo>
                  <a:pt x="73801" y="442800"/>
                </a:lnTo>
                <a:cubicBezTo>
                  <a:pt x="33042" y="442800"/>
                  <a:pt x="0" y="409758"/>
                  <a:pt x="0" y="368999"/>
                </a:cubicBezTo>
                <a:lnTo>
                  <a:pt x="0" y="738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3998" tIns="21615" rIns="263998" bIns="21615" numCol="1" spcCol="1269" anchor="ctr" anchorCtr="0">
            <a:noAutofit/>
          </a:bodyPr>
          <a:lstStyle/>
          <a:p>
            <a:pPr defTabSz="888999">
              <a:lnSpc>
                <a:spcPct val="90000"/>
              </a:lnSpc>
              <a:defRPr/>
            </a:pPr>
            <a:r>
              <a:rPr lang="en-GB" sz="2000" dirty="0">
                <a:ea typeface="+mn-lt"/>
                <a:cs typeface="+mn-lt"/>
              </a:rPr>
              <a:t>Potential for less intrusive physical observations</a:t>
            </a:r>
            <a:endParaRPr lang="en-US" dirty="0"/>
          </a:p>
        </p:txBody>
      </p:sp>
      <p:sp>
        <p:nvSpPr>
          <p:cNvPr id="791340269" name="Rectangle 7"/>
          <p:cNvSpPr/>
          <p:nvPr/>
        </p:nvSpPr>
        <p:spPr bwMode="auto">
          <a:xfrm>
            <a:off x="3071706" y="1835439"/>
            <a:ext cx="9160932" cy="378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856827647" name="Freeform: Shape 8"/>
          <p:cNvSpPr/>
          <p:nvPr/>
        </p:nvSpPr>
        <p:spPr bwMode="auto">
          <a:xfrm>
            <a:off x="3529752" y="1614039"/>
            <a:ext cx="7504855" cy="442800"/>
          </a:xfrm>
          <a:custGeom>
            <a:avLst/>
            <a:gdLst>
              <a:gd name="connsiteX0" fmla="*/ 0 w 7504856"/>
              <a:gd name="connsiteY0" fmla="*/ 73801 h 442800"/>
              <a:gd name="connsiteX1" fmla="*/ 73801 w 7504856"/>
              <a:gd name="connsiteY1" fmla="*/ 0 h 442800"/>
              <a:gd name="connsiteX2" fmla="*/ 7431055 w 7504856"/>
              <a:gd name="connsiteY2" fmla="*/ 0 h 442800"/>
              <a:gd name="connsiteX3" fmla="*/ 7504856 w 7504856"/>
              <a:gd name="connsiteY3" fmla="*/ 73801 h 442800"/>
              <a:gd name="connsiteX4" fmla="*/ 7504856 w 7504856"/>
              <a:gd name="connsiteY4" fmla="*/ 368999 h 442800"/>
              <a:gd name="connsiteX5" fmla="*/ 7431055 w 7504856"/>
              <a:gd name="connsiteY5" fmla="*/ 442800 h 442800"/>
              <a:gd name="connsiteX6" fmla="*/ 73801 w 7504856"/>
              <a:gd name="connsiteY6" fmla="*/ 442800 h 442800"/>
              <a:gd name="connsiteX7" fmla="*/ 0 w 7504856"/>
              <a:gd name="connsiteY7" fmla="*/ 368999 h 442800"/>
              <a:gd name="connsiteX8" fmla="*/ 0 w 7504856"/>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504856" h="442800" extrusionOk="0">
                <a:moveTo>
                  <a:pt x="0" y="73801"/>
                </a:moveTo>
                <a:cubicBezTo>
                  <a:pt x="0" y="33042"/>
                  <a:pt x="33042" y="0"/>
                  <a:pt x="73801" y="0"/>
                </a:cubicBezTo>
                <a:lnTo>
                  <a:pt x="7431055" y="0"/>
                </a:lnTo>
                <a:cubicBezTo>
                  <a:pt x="7471814" y="0"/>
                  <a:pt x="7504856" y="33042"/>
                  <a:pt x="7504856" y="73801"/>
                </a:cubicBezTo>
                <a:lnTo>
                  <a:pt x="7504856" y="368999"/>
                </a:lnTo>
                <a:cubicBezTo>
                  <a:pt x="7504856" y="409758"/>
                  <a:pt x="7471814" y="442800"/>
                  <a:pt x="7431055" y="442800"/>
                </a:cubicBezTo>
                <a:lnTo>
                  <a:pt x="73801" y="442800"/>
                </a:lnTo>
                <a:cubicBezTo>
                  <a:pt x="33042" y="442800"/>
                  <a:pt x="0" y="409758"/>
                  <a:pt x="0" y="368999"/>
                </a:cubicBezTo>
                <a:lnTo>
                  <a:pt x="0" y="738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3998" tIns="21615" rIns="263998" bIns="21615" numCol="1" spcCol="1269" anchor="ctr" anchorCtr="0">
            <a:noAutofit/>
          </a:bodyPr>
          <a:lstStyle/>
          <a:p>
            <a:pPr defTabSz="888999">
              <a:lnSpc>
                <a:spcPct val="90000"/>
              </a:lnSpc>
              <a:defRPr/>
            </a:pPr>
            <a:r>
              <a:rPr lang="en-GB" sz="2000" dirty="0">
                <a:ea typeface="+mn-lt"/>
                <a:cs typeface="+mn-lt"/>
              </a:rPr>
              <a:t>May support monitoring while patients are in their rooms</a:t>
            </a:r>
            <a:endParaRPr lang="en-US" dirty="0"/>
          </a:p>
        </p:txBody>
      </p:sp>
      <p:sp>
        <p:nvSpPr>
          <p:cNvPr id="1133363730" name="Rectangle 9"/>
          <p:cNvSpPr/>
          <p:nvPr/>
        </p:nvSpPr>
        <p:spPr bwMode="auto">
          <a:xfrm>
            <a:off x="3071706" y="2486139"/>
            <a:ext cx="9160932" cy="378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741122461" name="Freeform: Shape 10"/>
          <p:cNvSpPr/>
          <p:nvPr/>
        </p:nvSpPr>
        <p:spPr bwMode="auto">
          <a:xfrm>
            <a:off x="3509432" y="2294438"/>
            <a:ext cx="7530121" cy="676480"/>
          </a:xfrm>
          <a:custGeom>
            <a:avLst/>
            <a:gdLst>
              <a:gd name="connsiteX0" fmla="*/ 0 w 7530122"/>
              <a:gd name="connsiteY0" fmla="*/ 73801 h 442800"/>
              <a:gd name="connsiteX1" fmla="*/ 73801 w 7530122"/>
              <a:gd name="connsiteY1" fmla="*/ 0 h 442800"/>
              <a:gd name="connsiteX2" fmla="*/ 7456321 w 7530122"/>
              <a:gd name="connsiteY2" fmla="*/ 0 h 442800"/>
              <a:gd name="connsiteX3" fmla="*/ 7530122 w 7530122"/>
              <a:gd name="connsiteY3" fmla="*/ 73801 h 442800"/>
              <a:gd name="connsiteX4" fmla="*/ 7530122 w 7530122"/>
              <a:gd name="connsiteY4" fmla="*/ 368999 h 442800"/>
              <a:gd name="connsiteX5" fmla="*/ 7456321 w 7530122"/>
              <a:gd name="connsiteY5" fmla="*/ 442800 h 442800"/>
              <a:gd name="connsiteX6" fmla="*/ 73801 w 7530122"/>
              <a:gd name="connsiteY6" fmla="*/ 442800 h 442800"/>
              <a:gd name="connsiteX7" fmla="*/ 0 w 7530122"/>
              <a:gd name="connsiteY7" fmla="*/ 368999 h 442800"/>
              <a:gd name="connsiteX8" fmla="*/ 0 w 7530122"/>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530122" h="442800" extrusionOk="0">
                <a:moveTo>
                  <a:pt x="0" y="73801"/>
                </a:moveTo>
                <a:cubicBezTo>
                  <a:pt x="0" y="33042"/>
                  <a:pt x="33042" y="0"/>
                  <a:pt x="73801" y="0"/>
                </a:cubicBezTo>
                <a:lnTo>
                  <a:pt x="7456321" y="0"/>
                </a:lnTo>
                <a:cubicBezTo>
                  <a:pt x="7497080" y="0"/>
                  <a:pt x="7530122" y="33042"/>
                  <a:pt x="7530122" y="73801"/>
                </a:cubicBezTo>
                <a:lnTo>
                  <a:pt x="7530122" y="368999"/>
                </a:lnTo>
                <a:cubicBezTo>
                  <a:pt x="7530122" y="409758"/>
                  <a:pt x="7497080" y="442800"/>
                  <a:pt x="7456321" y="442800"/>
                </a:cubicBezTo>
                <a:lnTo>
                  <a:pt x="73801" y="442800"/>
                </a:lnTo>
                <a:cubicBezTo>
                  <a:pt x="33042" y="442800"/>
                  <a:pt x="0" y="409758"/>
                  <a:pt x="0" y="368999"/>
                </a:cubicBezTo>
                <a:lnTo>
                  <a:pt x="0" y="738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3998" tIns="21615" rIns="263998" bIns="21615" numCol="1" spcCol="1269" anchor="ctr" anchorCtr="0">
            <a:noAutofit/>
          </a:bodyPr>
          <a:lstStyle/>
          <a:p>
            <a:pPr defTabSz="888999">
              <a:lnSpc>
                <a:spcPct val="90000"/>
              </a:lnSpc>
              <a:defRPr/>
            </a:pPr>
            <a:r>
              <a:rPr lang="en-GB" sz="2000" dirty="0">
                <a:ea typeface="+mn-lt"/>
                <a:cs typeface="+mn-lt"/>
              </a:rPr>
              <a:t>Privacy and dignity concerns associated with vision-based monitoring</a:t>
            </a:r>
            <a:endParaRPr lang="en-US" dirty="0"/>
          </a:p>
        </p:txBody>
      </p:sp>
      <p:sp>
        <p:nvSpPr>
          <p:cNvPr id="1237522189" name="Rectangle 11"/>
          <p:cNvSpPr/>
          <p:nvPr/>
        </p:nvSpPr>
        <p:spPr bwMode="auto">
          <a:xfrm>
            <a:off x="3061546" y="3318159"/>
            <a:ext cx="9160932" cy="378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44880228" name="Freeform: Shape 12"/>
          <p:cNvSpPr/>
          <p:nvPr/>
        </p:nvSpPr>
        <p:spPr bwMode="auto">
          <a:xfrm>
            <a:off x="3519592" y="3096759"/>
            <a:ext cx="7538906" cy="442800"/>
          </a:xfrm>
          <a:custGeom>
            <a:avLst/>
            <a:gdLst>
              <a:gd name="connsiteX0" fmla="*/ 0 w 7538907"/>
              <a:gd name="connsiteY0" fmla="*/ 73801 h 442800"/>
              <a:gd name="connsiteX1" fmla="*/ 73801 w 7538907"/>
              <a:gd name="connsiteY1" fmla="*/ 0 h 442800"/>
              <a:gd name="connsiteX2" fmla="*/ 7465106 w 7538907"/>
              <a:gd name="connsiteY2" fmla="*/ 0 h 442800"/>
              <a:gd name="connsiteX3" fmla="*/ 7538907 w 7538907"/>
              <a:gd name="connsiteY3" fmla="*/ 73801 h 442800"/>
              <a:gd name="connsiteX4" fmla="*/ 7538907 w 7538907"/>
              <a:gd name="connsiteY4" fmla="*/ 368999 h 442800"/>
              <a:gd name="connsiteX5" fmla="*/ 7465106 w 7538907"/>
              <a:gd name="connsiteY5" fmla="*/ 442800 h 442800"/>
              <a:gd name="connsiteX6" fmla="*/ 73801 w 7538907"/>
              <a:gd name="connsiteY6" fmla="*/ 442800 h 442800"/>
              <a:gd name="connsiteX7" fmla="*/ 0 w 7538907"/>
              <a:gd name="connsiteY7" fmla="*/ 368999 h 442800"/>
              <a:gd name="connsiteX8" fmla="*/ 0 w 7538907"/>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538907" h="442800" extrusionOk="0">
                <a:moveTo>
                  <a:pt x="0" y="73801"/>
                </a:moveTo>
                <a:cubicBezTo>
                  <a:pt x="0" y="33042"/>
                  <a:pt x="33042" y="0"/>
                  <a:pt x="73801" y="0"/>
                </a:cubicBezTo>
                <a:lnTo>
                  <a:pt x="7465106" y="0"/>
                </a:lnTo>
                <a:cubicBezTo>
                  <a:pt x="7505865" y="0"/>
                  <a:pt x="7538907" y="33042"/>
                  <a:pt x="7538907" y="73801"/>
                </a:cubicBezTo>
                <a:lnTo>
                  <a:pt x="7538907" y="368999"/>
                </a:lnTo>
                <a:cubicBezTo>
                  <a:pt x="7538907" y="409758"/>
                  <a:pt x="7505865" y="442800"/>
                  <a:pt x="7465106" y="442800"/>
                </a:cubicBezTo>
                <a:lnTo>
                  <a:pt x="73801" y="442800"/>
                </a:lnTo>
                <a:cubicBezTo>
                  <a:pt x="33042" y="442800"/>
                  <a:pt x="0" y="409758"/>
                  <a:pt x="0" y="368999"/>
                </a:cubicBezTo>
                <a:lnTo>
                  <a:pt x="0" y="738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3998" tIns="21615" rIns="263998" bIns="21615" numCol="1" spcCol="1269" anchor="ctr" anchorCtr="0">
            <a:noAutofit/>
          </a:bodyPr>
          <a:lstStyle/>
          <a:p>
            <a:pPr defTabSz="888999">
              <a:lnSpc>
                <a:spcPct val="90000"/>
              </a:lnSpc>
              <a:defRPr/>
            </a:pPr>
            <a:r>
              <a:rPr lang="en-GB" sz="2000" dirty="0">
                <a:ea typeface="+mn-lt"/>
                <a:cs typeface="+mn-lt"/>
              </a:rPr>
              <a:t>Consent and mental capacity require careful consideration</a:t>
            </a:r>
            <a:endParaRPr lang="en-US" dirty="0"/>
          </a:p>
        </p:txBody>
      </p:sp>
      <p:sp>
        <p:nvSpPr>
          <p:cNvPr id="1518848040" name="Rectangle 13"/>
          <p:cNvSpPr/>
          <p:nvPr/>
        </p:nvSpPr>
        <p:spPr bwMode="auto">
          <a:xfrm>
            <a:off x="3061546" y="3998559"/>
            <a:ext cx="9160932" cy="378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655349138" name="Freeform: Shape 14"/>
          <p:cNvSpPr/>
          <p:nvPr/>
        </p:nvSpPr>
        <p:spPr bwMode="auto">
          <a:xfrm>
            <a:off x="3519592" y="3777159"/>
            <a:ext cx="7538906" cy="442800"/>
          </a:xfrm>
          <a:custGeom>
            <a:avLst/>
            <a:gdLst>
              <a:gd name="connsiteX0" fmla="*/ 0 w 7538907"/>
              <a:gd name="connsiteY0" fmla="*/ 73801 h 442800"/>
              <a:gd name="connsiteX1" fmla="*/ 73801 w 7538907"/>
              <a:gd name="connsiteY1" fmla="*/ 0 h 442800"/>
              <a:gd name="connsiteX2" fmla="*/ 7465106 w 7538907"/>
              <a:gd name="connsiteY2" fmla="*/ 0 h 442800"/>
              <a:gd name="connsiteX3" fmla="*/ 7538907 w 7538907"/>
              <a:gd name="connsiteY3" fmla="*/ 73801 h 442800"/>
              <a:gd name="connsiteX4" fmla="*/ 7538907 w 7538907"/>
              <a:gd name="connsiteY4" fmla="*/ 368999 h 442800"/>
              <a:gd name="connsiteX5" fmla="*/ 7465106 w 7538907"/>
              <a:gd name="connsiteY5" fmla="*/ 442800 h 442800"/>
              <a:gd name="connsiteX6" fmla="*/ 73801 w 7538907"/>
              <a:gd name="connsiteY6" fmla="*/ 442800 h 442800"/>
              <a:gd name="connsiteX7" fmla="*/ 0 w 7538907"/>
              <a:gd name="connsiteY7" fmla="*/ 368999 h 442800"/>
              <a:gd name="connsiteX8" fmla="*/ 0 w 7538907"/>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538907" h="442800" extrusionOk="0">
                <a:moveTo>
                  <a:pt x="0" y="73801"/>
                </a:moveTo>
                <a:cubicBezTo>
                  <a:pt x="0" y="33042"/>
                  <a:pt x="33042" y="0"/>
                  <a:pt x="73801" y="0"/>
                </a:cubicBezTo>
                <a:lnTo>
                  <a:pt x="7465106" y="0"/>
                </a:lnTo>
                <a:cubicBezTo>
                  <a:pt x="7505865" y="0"/>
                  <a:pt x="7538907" y="33042"/>
                  <a:pt x="7538907" y="73801"/>
                </a:cubicBezTo>
                <a:lnTo>
                  <a:pt x="7538907" y="368999"/>
                </a:lnTo>
                <a:cubicBezTo>
                  <a:pt x="7538907" y="409758"/>
                  <a:pt x="7505865" y="442800"/>
                  <a:pt x="7465106" y="442800"/>
                </a:cubicBezTo>
                <a:lnTo>
                  <a:pt x="73801" y="442800"/>
                </a:lnTo>
                <a:cubicBezTo>
                  <a:pt x="33042" y="442800"/>
                  <a:pt x="0" y="409758"/>
                  <a:pt x="0" y="368999"/>
                </a:cubicBezTo>
                <a:lnTo>
                  <a:pt x="0" y="738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3998" tIns="21615" rIns="263998" bIns="21615" numCol="1" spcCol="1269" anchor="ctr" anchorCtr="0">
            <a:noAutofit/>
          </a:bodyPr>
          <a:lstStyle/>
          <a:p>
            <a:pPr defTabSz="888999">
              <a:defRPr/>
            </a:pPr>
            <a:r>
              <a:rPr lang="en-GB" sz="2000" dirty="0">
                <a:ea typeface="+mn-lt"/>
                <a:cs typeface="+mn-lt"/>
              </a:rPr>
              <a:t>Monitoring may be distressing for some patients </a:t>
            </a:r>
            <a:endParaRPr lang="en-US" dirty="0"/>
          </a:p>
        </p:txBody>
      </p:sp>
      <p:sp>
        <p:nvSpPr>
          <p:cNvPr id="1905953693" name="Rectangle 15"/>
          <p:cNvSpPr/>
          <p:nvPr/>
        </p:nvSpPr>
        <p:spPr bwMode="auto">
          <a:xfrm>
            <a:off x="3061546" y="4678959"/>
            <a:ext cx="9160932" cy="378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72199886" name="Freeform: Shape 16"/>
          <p:cNvSpPr/>
          <p:nvPr/>
        </p:nvSpPr>
        <p:spPr bwMode="auto">
          <a:xfrm>
            <a:off x="3509432" y="4457559"/>
            <a:ext cx="7538906" cy="605360"/>
          </a:xfrm>
          <a:custGeom>
            <a:avLst/>
            <a:gdLst>
              <a:gd name="connsiteX0" fmla="*/ 0 w 7538907"/>
              <a:gd name="connsiteY0" fmla="*/ 73801 h 442800"/>
              <a:gd name="connsiteX1" fmla="*/ 73801 w 7538907"/>
              <a:gd name="connsiteY1" fmla="*/ 0 h 442800"/>
              <a:gd name="connsiteX2" fmla="*/ 7465106 w 7538907"/>
              <a:gd name="connsiteY2" fmla="*/ 0 h 442800"/>
              <a:gd name="connsiteX3" fmla="*/ 7538907 w 7538907"/>
              <a:gd name="connsiteY3" fmla="*/ 73801 h 442800"/>
              <a:gd name="connsiteX4" fmla="*/ 7538907 w 7538907"/>
              <a:gd name="connsiteY4" fmla="*/ 368999 h 442800"/>
              <a:gd name="connsiteX5" fmla="*/ 7465106 w 7538907"/>
              <a:gd name="connsiteY5" fmla="*/ 442800 h 442800"/>
              <a:gd name="connsiteX6" fmla="*/ 73801 w 7538907"/>
              <a:gd name="connsiteY6" fmla="*/ 442800 h 442800"/>
              <a:gd name="connsiteX7" fmla="*/ 0 w 7538907"/>
              <a:gd name="connsiteY7" fmla="*/ 368999 h 442800"/>
              <a:gd name="connsiteX8" fmla="*/ 0 w 7538907"/>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538907" h="442800" extrusionOk="0">
                <a:moveTo>
                  <a:pt x="0" y="73801"/>
                </a:moveTo>
                <a:cubicBezTo>
                  <a:pt x="0" y="33042"/>
                  <a:pt x="33042" y="0"/>
                  <a:pt x="73801" y="0"/>
                </a:cubicBezTo>
                <a:lnTo>
                  <a:pt x="7465106" y="0"/>
                </a:lnTo>
                <a:cubicBezTo>
                  <a:pt x="7505865" y="0"/>
                  <a:pt x="7538907" y="33042"/>
                  <a:pt x="7538907" y="73801"/>
                </a:cubicBezTo>
                <a:lnTo>
                  <a:pt x="7538907" y="368999"/>
                </a:lnTo>
                <a:cubicBezTo>
                  <a:pt x="7538907" y="409758"/>
                  <a:pt x="7505865" y="442800"/>
                  <a:pt x="7465106" y="442800"/>
                </a:cubicBezTo>
                <a:lnTo>
                  <a:pt x="73801" y="442800"/>
                </a:lnTo>
                <a:cubicBezTo>
                  <a:pt x="33042" y="442800"/>
                  <a:pt x="0" y="409758"/>
                  <a:pt x="0" y="368999"/>
                </a:cubicBezTo>
                <a:lnTo>
                  <a:pt x="0" y="738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3998" tIns="21615" rIns="263998" bIns="21615" numCol="1" spcCol="1269" anchor="ctr" anchorCtr="0">
            <a:noAutofit/>
          </a:bodyPr>
          <a:lstStyle/>
          <a:p>
            <a:pPr defTabSz="888999">
              <a:lnSpc>
                <a:spcPct val="90000"/>
              </a:lnSpc>
              <a:defRPr/>
            </a:pPr>
            <a:r>
              <a:rPr lang="en-GB" sz="2000" dirty="0">
                <a:ea typeface="+mn-lt"/>
                <a:cs typeface="+mn-lt"/>
              </a:rPr>
              <a:t>Use should be individualised rather than applied routinely to everyone</a:t>
            </a:r>
            <a:endParaRPr lang="en-US" dirty="0"/>
          </a:p>
        </p:txBody>
      </p:sp>
      <p:sp>
        <p:nvSpPr>
          <p:cNvPr id="1793770091" name="Rectangle 17"/>
          <p:cNvSpPr/>
          <p:nvPr/>
        </p:nvSpPr>
        <p:spPr bwMode="auto">
          <a:xfrm>
            <a:off x="3051386" y="5389839"/>
            <a:ext cx="9160932" cy="378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665317855" name="Freeform: Shape 18"/>
          <p:cNvSpPr/>
          <p:nvPr/>
        </p:nvSpPr>
        <p:spPr bwMode="auto">
          <a:xfrm>
            <a:off x="3509432" y="5168439"/>
            <a:ext cx="7538906" cy="442800"/>
          </a:xfrm>
          <a:custGeom>
            <a:avLst/>
            <a:gdLst>
              <a:gd name="connsiteX0" fmla="*/ 0 w 7538907"/>
              <a:gd name="connsiteY0" fmla="*/ 73801 h 442800"/>
              <a:gd name="connsiteX1" fmla="*/ 73801 w 7538907"/>
              <a:gd name="connsiteY1" fmla="*/ 0 h 442800"/>
              <a:gd name="connsiteX2" fmla="*/ 7465106 w 7538907"/>
              <a:gd name="connsiteY2" fmla="*/ 0 h 442800"/>
              <a:gd name="connsiteX3" fmla="*/ 7538907 w 7538907"/>
              <a:gd name="connsiteY3" fmla="*/ 73801 h 442800"/>
              <a:gd name="connsiteX4" fmla="*/ 7538907 w 7538907"/>
              <a:gd name="connsiteY4" fmla="*/ 368999 h 442800"/>
              <a:gd name="connsiteX5" fmla="*/ 7465106 w 7538907"/>
              <a:gd name="connsiteY5" fmla="*/ 442800 h 442800"/>
              <a:gd name="connsiteX6" fmla="*/ 73801 w 7538907"/>
              <a:gd name="connsiteY6" fmla="*/ 442800 h 442800"/>
              <a:gd name="connsiteX7" fmla="*/ 0 w 7538907"/>
              <a:gd name="connsiteY7" fmla="*/ 368999 h 442800"/>
              <a:gd name="connsiteX8" fmla="*/ 0 w 7538907"/>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538907" h="442800" extrusionOk="0">
                <a:moveTo>
                  <a:pt x="0" y="73801"/>
                </a:moveTo>
                <a:cubicBezTo>
                  <a:pt x="0" y="33042"/>
                  <a:pt x="33042" y="0"/>
                  <a:pt x="73801" y="0"/>
                </a:cubicBezTo>
                <a:lnTo>
                  <a:pt x="7465106" y="0"/>
                </a:lnTo>
                <a:cubicBezTo>
                  <a:pt x="7505865" y="0"/>
                  <a:pt x="7538907" y="33042"/>
                  <a:pt x="7538907" y="73801"/>
                </a:cubicBezTo>
                <a:lnTo>
                  <a:pt x="7538907" y="368999"/>
                </a:lnTo>
                <a:cubicBezTo>
                  <a:pt x="7538907" y="409758"/>
                  <a:pt x="7505865" y="442800"/>
                  <a:pt x="7465106" y="442800"/>
                </a:cubicBezTo>
                <a:lnTo>
                  <a:pt x="73801" y="442800"/>
                </a:lnTo>
                <a:cubicBezTo>
                  <a:pt x="33042" y="442800"/>
                  <a:pt x="0" y="409758"/>
                  <a:pt x="0" y="368999"/>
                </a:cubicBezTo>
                <a:lnTo>
                  <a:pt x="0" y="738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3998" tIns="21615" rIns="263998" bIns="21615" numCol="1" spcCol="1269" anchor="ctr" anchorCtr="0">
            <a:noAutofit/>
          </a:bodyPr>
          <a:lstStyle/>
          <a:p>
            <a:pPr defTabSz="888999">
              <a:defRPr/>
            </a:pPr>
            <a:r>
              <a:rPr lang="en-GB" sz="2000" dirty="0">
                <a:ea typeface="+mn-lt"/>
                <a:cs typeface="+mn-lt"/>
              </a:rPr>
              <a:t>Patient experience and outcomes need ongoing evaluation </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2089623"/>
                                        </p:tgtEl>
                                        <p:attrNameLst>
                                          <p:attrName>style.visibility</p:attrName>
                                        </p:attrNameLst>
                                      </p:cBhvr>
                                      <p:to>
                                        <p:strVal val="visible"/>
                                      </p:to>
                                    </p:set>
                                    <p:animEffect transition="in" filter="fade">
                                      <p:cBhvr>
                                        <p:cTn id="7" dur="500"/>
                                        <p:tgtEl>
                                          <p:spTgt spid="3208962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83067608"/>
                                        </p:tgtEl>
                                        <p:attrNameLst>
                                          <p:attrName>style.visibility</p:attrName>
                                        </p:attrNameLst>
                                      </p:cBhvr>
                                      <p:to>
                                        <p:strVal val="visible"/>
                                      </p:to>
                                    </p:set>
                                    <p:animEffect transition="in" filter="fade">
                                      <p:cBhvr>
                                        <p:cTn id="10" dur="500"/>
                                        <p:tgtEl>
                                          <p:spTgt spid="48306760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791340269"/>
                                        </p:tgtEl>
                                        <p:attrNameLst>
                                          <p:attrName>style.visibility</p:attrName>
                                        </p:attrNameLst>
                                      </p:cBhvr>
                                      <p:to>
                                        <p:strVal val="visible"/>
                                      </p:to>
                                    </p:set>
                                    <p:animEffect transition="in" filter="fade">
                                      <p:cBhvr>
                                        <p:cTn id="15" dur="500"/>
                                        <p:tgtEl>
                                          <p:spTgt spid="79134026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856827647"/>
                                        </p:tgtEl>
                                        <p:attrNameLst>
                                          <p:attrName>style.visibility</p:attrName>
                                        </p:attrNameLst>
                                      </p:cBhvr>
                                      <p:to>
                                        <p:strVal val="visible"/>
                                      </p:to>
                                    </p:set>
                                    <p:animEffect transition="in" filter="fade">
                                      <p:cBhvr>
                                        <p:cTn id="18" dur="500"/>
                                        <p:tgtEl>
                                          <p:spTgt spid="1856827647"/>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133363730"/>
                                        </p:tgtEl>
                                        <p:attrNameLst>
                                          <p:attrName>style.visibility</p:attrName>
                                        </p:attrNameLst>
                                      </p:cBhvr>
                                      <p:to>
                                        <p:strVal val="visible"/>
                                      </p:to>
                                    </p:set>
                                    <p:animEffect transition="in" filter="fade">
                                      <p:cBhvr>
                                        <p:cTn id="23" dur="500"/>
                                        <p:tgtEl>
                                          <p:spTgt spid="1133363730"/>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741122461"/>
                                        </p:tgtEl>
                                        <p:attrNameLst>
                                          <p:attrName>style.visibility</p:attrName>
                                        </p:attrNameLst>
                                      </p:cBhvr>
                                      <p:to>
                                        <p:strVal val="visible"/>
                                      </p:to>
                                    </p:set>
                                    <p:animEffect transition="in" filter="fade">
                                      <p:cBhvr>
                                        <p:cTn id="26" dur="500"/>
                                        <p:tgtEl>
                                          <p:spTgt spid="1741122461"/>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237522189"/>
                                        </p:tgtEl>
                                        <p:attrNameLst>
                                          <p:attrName>style.visibility</p:attrName>
                                        </p:attrNameLst>
                                      </p:cBhvr>
                                      <p:to>
                                        <p:strVal val="visible"/>
                                      </p:to>
                                    </p:set>
                                    <p:animEffect transition="in" filter="fade">
                                      <p:cBhvr>
                                        <p:cTn id="31" dur="500"/>
                                        <p:tgtEl>
                                          <p:spTgt spid="1237522189"/>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44880228"/>
                                        </p:tgtEl>
                                        <p:attrNameLst>
                                          <p:attrName>style.visibility</p:attrName>
                                        </p:attrNameLst>
                                      </p:cBhvr>
                                      <p:to>
                                        <p:strVal val="visible"/>
                                      </p:to>
                                    </p:set>
                                    <p:animEffect transition="in" filter="fade">
                                      <p:cBhvr>
                                        <p:cTn id="34" dur="500"/>
                                        <p:tgtEl>
                                          <p:spTgt spid="144880228"/>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1518848040"/>
                                        </p:tgtEl>
                                        <p:attrNameLst>
                                          <p:attrName>style.visibility</p:attrName>
                                        </p:attrNameLst>
                                      </p:cBhvr>
                                      <p:to>
                                        <p:strVal val="visible"/>
                                      </p:to>
                                    </p:set>
                                    <p:animEffect transition="in" filter="fade">
                                      <p:cBhvr>
                                        <p:cTn id="39" dur="500"/>
                                        <p:tgtEl>
                                          <p:spTgt spid="1518848040"/>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655349138"/>
                                        </p:tgtEl>
                                        <p:attrNameLst>
                                          <p:attrName>style.visibility</p:attrName>
                                        </p:attrNameLst>
                                      </p:cBhvr>
                                      <p:to>
                                        <p:strVal val="visible"/>
                                      </p:to>
                                    </p:set>
                                    <p:animEffect transition="in" filter="fade">
                                      <p:cBhvr>
                                        <p:cTn id="42" dur="500"/>
                                        <p:tgtEl>
                                          <p:spTgt spid="655349138"/>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905953693"/>
                                        </p:tgtEl>
                                        <p:attrNameLst>
                                          <p:attrName>style.visibility</p:attrName>
                                        </p:attrNameLst>
                                      </p:cBhvr>
                                      <p:to>
                                        <p:strVal val="visible"/>
                                      </p:to>
                                    </p:set>
                                    <p:animEffect transition="in" filter="fade">
                                      <p:cBhvr>
                                        <p:cTn id="47" dur="500"/>
                                        <p:tgtEl>
                                          <p:spTgt spid="1905953693"/>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72199886"/>
                                        </p:tgtEl>
                                        <p:attrNameLst>
                                          <p:attrName>style.visibility</p:attrName>
                                        </p:attrNameLst>
                                      </p:cBhvr>
                                      <p:to>
                                        <p:strVal val="visible"/>
                                      </p:to>
                                    </p:set>
                                    <p:animEffect transition="in" filter="fade">
                                      <p:cBhvr>
                                        <p:cTn id="50" dur="500"/>
                                        <p:tgtEl>
                                          <p:spTgt spid="172199886"/>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1793770091"/>
                                        </p:tgtEl>
                                        <p:attrNameLst>
                                          <p:attrName>style.visibility</p:attrName>
                                        </p:attrNameLst>
                                      </p:cBhvr>
                                      <p:to>
                                        <p:strVal val="visible"/>
                                      </p:to>
                                    </p:set>
                                    <p:animEffect transition="in" filter="fade">
                                      <p:cBhvr>
                                        <p:cTn id="55" dur="500"/>
                                        <p:tgtEl>
                                          <p:spTgt spid="1793770091"/>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665317855"/>
                                        </p:tgtEl>
                                        <p:attrNameLst>
                                          <p:attrName>style.visibility</p:attrName>
                                        </p:attrNameLst>
                                      </p:cBhvr>
                                      <p:to>
                                        <p:strVal val="visible"/>
                                      </p:to>
                                    </p:set>
                                    <p:animEffect transition="in" filter="fade">
                                      <p:cBhvr>
                                        <p:cTn id="58" dur="500"/>
                                        <p:tgtEl>
                                          <p:spTgt spid="6653178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3067608" grpId="0" animBg="1"/>
      <p:bldP spid="1856827647" grpId="0" animBg="1"/>
      <p:bldP spid="1741122461" grpId="0" animBg="1"/>
      <p:bldP spid="144880228" grpId="0" animBg="1"/>
      <p:bldP spid="655349138" grpId="0" animBg="1"/>
      <p:bldP spid="172199886" grpId="0" animBg="1"/>
      <p:bldP spid="665317855" grpId="0" animBg="1"/>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1468167114" name="Online Media 3" title="How We Use OxeVision"/>
          <p:cNvPicPr>
            <a:picLocks noGrp="1" noRot="1" noChangeAspect="1"/>
          </p:cNvPicPr>
          <p:nvPr>
            <p:ph idx="1"/>
            <a:videoFile r:link="rId1"/>
          </p:nvPr>
        </p:nvPicPr>
        <p:blipFill rotWithShape="1">
          <a:blip r:embed="rId4"/>
          <a:stretch/>
        </p:blipFill>
        <p:spPr bwMode="auto">
          <a:xfrm>
            <a:off x="2868612" y="1420925"/>
            <a:ext cx="9047597" cy="5111636"/>
          </a:xfrm>
          <a:prstGeom prst="rect">
            <a:avLst/>
          </a:prstGeom>
        </p:spPr>
      </p:pic>
      <p:sp>
        <p:nvSpPr>
          <p:cNvPr id="2030668527" name="Freeform: Shape 6"/>
          <p:cNvSpPr/>
          <p:nvPr/>
        </p:nvSpPr>
        <p:spPr bwMode="auto">
          <a:xfrm>
            <a:off x="275789" y="2464967"/>
            <a:ext cx="2526030" cy="1928063"/>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GB" sz="4400"/>
              <a:t>Oxevision</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4681671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68167114"/>
                </p:tgtEl>
              </p:cMediaNode>
            </p:video>
            <p:seq concurrent="1" nextAc="seek">
              <p:cTn id="8" restart="whenNotActive" fill="hold" evtFilter="cancelBubble" nodeType="interactiveSeq">
                <p:stCondLst>
                  <p:cond evt="onClick" delay="0">
                    <p:tgtEl>
                      <p:spTgt spid="1468167114"/>
                    </p:tgtEl>
                  </p:cond>
                </p:stCondLst>
                <p:endSync evt="end" delay="0"/>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68167114"/>
                                        </p:tgtEl>
                                      </p:cBhvr>
                                    </p:cmd>
                                  </p:childTnLst>
                                </p:cTn>
                              </p:par>
                            </p:childTnLst>
                          </p:cTn>
                        </p:par>
                      </p:childTnLst>
                    </p:cTn>
                  </p:par>
                </p:childTnLst>
              </p:cTn>
              <p:nextCondLst>
                <p:cond evt="onClick" delay="0">
                  <p:tgtEl>
                    <p:spTgt spid="146816711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941979148" name="Title 1"/>
          <p:cNvSpPr txBox="1"/>
          <p:nvPr/>
        </p:nvSpPr>
        <p:spPr bwMode="auto">
          <a:xfrm>
            <a:off x="510618" y="122598"/>
            <a:ext cx="11481847" cy="1829554"/>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 sz="5400">
                <a:solidFill>
                  <a:schemeClr val="bg1"/>
                </a:solidFill>
              </a:rPr>
              <a:t>NHS Artificial Intelligence Laboratory</a:t>
            </a:r>
            <a:endParaRPr/>
          </a:p>
        </p:txBody>
      </p:sp>
      <p:sp>
        <p:nvSpPr>
          <p:cNvPr id="514992160" name="TextBox 7"/>
          <p:cNvSpPr txBox="1"/>
          <p:nvPr/>
        </p:nvSpPr>
        <p:spPr bwMode="auto">
          <a:xfrm>
            <a:off x="175338" y="5156713"/>
            <a:ext cx="2607402" cy="461664"/>
          </a:xfrm>
          <a:prstGeom prst="rect">
            <a:avLst/>
          </a:prstGeom>
          <a:solidFill>
            <a:schemeClr val="tx1"/>
          </a:solidFill>
        </p:spPr>
        <p:txBody>
          <a:bodyPr wrap="square" rtlCol="0">
            <a:spAutoFit/>
          </a:bodyPr>
          <a:lstStyle/>
          <a:p>
            <a:pPr algn="ctr">
              <a:defRPr/>
            </a:pPr>
            <a:r>
              <a:rPr lang="en-GB" sz="2400" b="1">
                <a:solidFill>
                  <a:schemeClr val="bg1"/>
                </a:solidFill>
              </a:rPr>
              <a:t>Innovation 2 </a:t>
            </a:r>
            <a:endParaRPr/>
          </a:p>
        </p:txBody>
      </p:sp>
      <p:pic>
        <p:nvPicPr>
          <p:cNvPr id="1244588933" name="Picture 1244588932"/>
          <p:cNvPicPr>
            <a:picLocks noChangeAspect="1"/>
          </p:cNvPicPr>
          <p:nvPr/>
        </p:nvPicPr>
        <p:blipFill rotWithShape="1">
          <a:blip r:embed="rId3"/>
          <a:stretch/>
        </p:blipFill>
        <p:spPr bwMode="auto">
          <a:xfrm>
            <a:off x="3548897" y="2084302"/>
            <a:ext cx="5094204" cy="3311232"/>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graphicFrame>
        <p:nvGraphicFramePr>
          <p:cNvPr id="989161312" name="Object 989161311"/>
          <p:cNvGraphicFramePr>
            <a:graphicFrameLocks noChangeAspect="1"/>
          </p:cNvGraphicFramePr>
          <p:nvPr/>
        </p:nvGraphicFramePr>
        <p:xfrm>
          <a:off x="2766756" y="1347577"/>
          <a:ext cx="6129963" cy="4290974"/>
        </p:xfrm>
        <a:graphic>
          <a:graphicData uri="http://schemas.openxmlformats.org/presentationml/2006/ole">
            <mc:AlternateContent xmlns:mc="http://schemas.openxmlformats.org/markup-compatibility/2006">
              <mc:Choice xmlns:v="urn:schemas-microsoft-com:vml" Requires="v">
                <p:oleObj name="oleObj" r:id="rId3" imgW="0" imgH="0" progId="asc.{38E022EA-AD92-45FC-B22B-49DF39746DB4}">
                  <p:embed/>
                </p:oleObj>
              </mc:Choice>
              <mc:Fallback>
                <p:oleObj name="oleObj" r:id="rId3" imgW="0" imgH="0" progId="asc.{38E022EA-AD92-45FC-B22B-49DF39746DB4}">
                  <p:embed/>
                  <p:pic>
                    <p:nvPicPr>
                      <p:cNvPr id="989161312" name="Object 989161311"/>
                      <p:cNvPicPr/>
                      <p:nvPr/>
                    </p:nvPicPr>
                    <p:blipFill rotWithShape="1">
                      <a:blip r:embed="rId4"/>
                      <a:stretch/>
                    </p:blipFill>
                    <p:spPr bwMode="auto">
                      <a:xfrm>
                        <a:off x="2766756" y="1347577"/>
                        <a:ext cx="6129963" cy="4290974"/>
                      </a:xfrm>
                      <a:prstGeom prst="rect">
                        <a:avLst/>
                      </a:prstGeom>
                    </p:spPr>
                  </p:pic>
                </p:oleObj>
              </mc:Fallback>
            </mc:AlternateContent>
          </a:graphicData>
        </a:graphic>
      </p:graphicFrame>
      <p:sp>
        <p:nvSpPr>
          <p:cNvPr id="1982579694" name="TextBox 1982579693"/>
          <p:cNvSpPr txBox="1"/>
          <p:nvPr/>
        </p:nvSpPr>
        <p:spPr bwMode="auto">
          <a:xfrm>
            <a:off x="466235" y="5750652"/>
            <a:ext cx="10231406" cy="937757"/>
          </a:xfrm>
          <a:prstGeom prst="rect">
            <a:avLst/>
          </a:prstGeom>
          <a:noFill/>
        </p:spPr>
        <p:txBody>
          <a:bodyPr vertOverflow="overflow" horzOverflow="overflow" vert="horz" wrap="square" lIns="91440" tIns="45720" rIns="91440" bIns="45720" numCol="1" spcCol="0" rtlCol="0" fromWordArt="0" anchor="t" anchorCtr="0" forceAA="0" compatLnSpc="0">
            <a:spAutoFit/>
          </a:bodyPr>
          <a:lstStyle/>
          <a:p>
            <a:pPr algn="l">
              <a:defRPr/>
            </a:pPr>
            <a:r>
              <a:rPr lang="en" dirty="0"/>
              <a:t>A brief overview of the innovation year after announced:</a:t>
            </a:r>
          </a:p>
          <a:p>
            <a:pPr algn="l">
              <a:defRPr/>
            </a:pPr>
            <a:r>
              <a:rPr dirty="0"/>
              <a:t>NHS AI Lab: One Year On - Peter </a:t>
            </a:r>
            <a:r>
              <a:rPr dirty="0" err="1"/>
              <a:t>WIlliams</a:t>
            </a:r>
            <a:r>
              <a:rPr dirty="0"/>
              <a:t> at AITN2020</a:t>
            </a:r>
            <a:endParaRPr lang="en-GB" dirty="0"/>
          </a:p>
          <a:p>
            <a:pPr algn="l">
              <a:defRPr/>
            </a:pPr>
            <a:endParaRPr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50809284" name="Title 1"/>
          <p:cNvSpPr>
            <a:spLocks noGrp="1"/>
          </p:cNvSpPr>
          <p:nvPr>
            <p:ph type="title"/>
          </p:nvPr>
        </p:nvSpPr>
        <p:spPr bwMode="auto"/>
        <p:txBody>
          <a:bodyPr/>
          <a:lstStyle/>
          <a:p>
            <a:pPr>
              <a:defRPr/>
            </a:pPr>
            <a:r>
              <a:rPr lang="en"/>
              <a:t>NHS AI Lab</a:t>
            </a:r>
            <a:endParaRPr/>
          </a:p>
        </p:txBody>
      </p:sp>
      <p:sp>
        <p:nvSpPr>
          <p:cNvPr id="1806600502" name="Content Placeholder 2"/>
          <p:cNvSpPr>
            <a:spLocks noGrp="1"/>
          </p:cNvSpPr>
          <p:nvPr>
            <p:ph idx="1"/>
          </p:nvPr>
        </p:nvSpPr>
        <p:spPr bwMode="auto">
          <a:xfrm>
            <a:off x="3780147" y="1825624"/>
            <a:ext cx="7956222" cy="3441318"/>
          </a:xfrm>
        </p:spPr>
        <p:txBody>
          <a:bodyPr vertOverflow="overflow" horzOverflow="overflow" vert="horz" wrap="square" lIns="91440" tIns="45720" rIns="91440" bIns="45720" numCol="1" spcCol="0" rtlCol="0" fromWordArt="0" anchor="t" anchorCtr="0" forceAA="0" compatLnSpc="0">
            <a:normAutofit/>
          </a:bodyPr>
          <a:lstStyle/>
          <a:p>
            <a:pPr marL="0" indent="0">
              <a:buNone/>
              <a:defRPr/>
            </a:pPr>
            <a:r>
              <a:rPr lang="en-GB" sz="2400" b="0" i="0" u="none" strike="noStrike" cap="none" spc="0" dirty="0">
                <a:ea typeface="+mn-lt"/>
                <a:cs typeface="+mn-lt"/>
              </a:rPr>
              <a:t>The NHS AI Lab was </a:t>
            </a:r>
            <a:r>
              <a:rPr lang="en-GB" sz="2400" dirty="0">
                <a:ea typeface="+mn-lt"/>
                <a:cs typeface="+mn-lt"/>
              </a:rPr>
              <a:t>announced in 2019 and operated as </a:t>
            </a:r>
            <a:r>
              <a:rPr lang="en-GB" sz="2400" b="0" i="0" u="none" strike="noStrike" cap="none" spc="0" dirty="0">
                <a:ea typeface="+mn-lt"/>
                <a:cs typeface="+mn-lt"/>
              </a:rPr>
              <a:t>a </a:t>
            </a:r>
            <a:r>
              <a:rPr lang="en-GB" sz="2400" dirty="0">
                <a:ea typeface="+mn-lt"/>
                <a:cs typeface="+mn-lt"/>
              </a:rPr>
              <a:t>major </a:t>
            </a:r>
            <a:r>
              <a:rPr lang="en-GB" sz="2400" b="0" i="0" u="none" strike="noStrike" cap="none" spc="0" dirty="0">
                <a:ea typeface="+mn-lt"/>
                <a:cs typeface="+mn-lt"/>
              </a:rPr>
              <a:t>national programme </a:t>
            </a:r>
            <a:r>
              <a:rPr lang="en-GB" sz="2400" dirty="0">
                <a:ea typeface="+mn-lt"/>
                <a:cs typeface="+mn-lt"/>
              </a:rPr>
              <a:t>from 2020 to 2025 </a:t>
            </a:r>
            <a:r>
              <a:rPr lang="en-GB" sz="2400" b="0" i="0" u="none" strike="noStrike" cap="none" spc="0" dirty="0">
                <a:ea typeface="+mn-lt"/>
                <a:cs typeface="+mn-lt"/>
              </a:rPr>
              <a:t>to </a:t>
            </a:r>
            <a:r>
              <a:rPr lang="en-GB" sz="2400" dirty="0">
                <a:ea typeface="+mn-lt"/>
                <a:cs typeface="+mn-lt"/>
              </a:rPr>
              <a:t>support </a:t>
            </a:r>
            <a:r>
              <a:rPr lang="en-GB" sz="2400" b="0" i="0" u="none" strike="noStrike" cap="none" spc="0" dirty="0">
                <a:ea typeface="+mn-lt"/>
                <a:cs typeface="+mn-lt"/>
              </a:rPr>
              <a:t>the safe, ethical and evidence-based adoption of </a:t>
            </a:r>
            <a:r>
              <a:rPr lang="en-GB" sz="2400" dirty="0">
                <a:ea typeface="+mn-lt"/>
                <a:cs typeface="+mn-lt"/>
              </a:rPr>
              <a:t>AI </a:t>
            </a:r>
            <a:r>
              <a:rPr lang="en-GB" sz="2400" b="0" i="0" u="none" strike="noStrike" cap="none" spc="0" dirty="0">
                <a:ea typeface="+mn-lt"/>
                <a:cs typeface="+mn-lt"/>
              </a:rPr>
              <a:t>across </a:t>
            </a:r>
            <a:r>
              <a:rPr lang="en-GB" sz="2400" dirty="0">
                <a:ea typeface="+mn-lt"/>
                <a:cs typeface="+mn-lt"/>
              </a:rPr>
              <a:t>health and care</a:t>
            </a:r>
            <a:r>
              <a:rPr lang="en-GB" sz="2400" b="0" i="0" u="none" strike="noStrike" cap="none" spc="0" dirty="0">
                <a:ea typeface="+mn-lt"/>
                <a:cs typeface="+mn-lt"/>
              </a:rPr>
              <a:t>.</a:t>
            </a:r>
            <a:endParaRPr lang="en-US" dirty="0">
              <a:ea typeface="+mn-lt"/>
              <a:cs typeface="+mn-lt"/>
            </a:endParaRPr>
          </a:p>
          <a:p>
            <a:pPr marL="0" indent="0">
              <a:buFont typeface="Arial"/>
              <a:buNone/>
              <a:defRPr/>
            </a:pPr>
            <a:r>
              <a:rPr lang="en-GB" sz="2400" b="0" i="0" u="none" strike="noStrike" cap="none" spc="0" dirty="0">
                <a:latin typeface="Calibri"/>
                <a:ea typeface="Calibri"/>
                <a:cs typeface="Calibri"/>
              </a:rPr>
              <a:t>Rather than deploying a single technology, it operated as a system-level intervention spanning research funding, regulatory coordination, infrastructure development, and evaluation, with the aim of enabling population-scale impact on health outcomes, service efficiency, and public trust.</a:t>
            </a:r>
          </a:p>
        </p:txBody>
      </p:sp>
      <p:sp>
        <p:nvSpPr>
          <p:cNvPr id="656935932" name="Title 1"/>
          <p:cNvSpPr txBox="1"/>
          <p:nvPr/>
        </p:nvSpPr>
        <p:spPr bwMode="auto">
          <a:xfrm>
            <a:off x="153892" y="1492643"/>
            <a:ext cx="2952748" cy="1803271"/>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 sz="3600">
                <a:solidFill>
                  <a:schemeClr val="bg1"/>
                </a:solidFill>
              </a:rPr>
              <a:t>NHS AI Lab</a:t>
            </a:r>
            <a:endParaRPr/>
          </a:p>
        </p:txBody>
      </p:sp>
      <p:pic>
        <p:nvPicPr>
          <p:cNvPr id="1337427832" name="Picture 1337427831"/>
          <p:cNvPicPr>
            <a:picLocks noChangeAspect="1"/>
          </p:cNvPicPr>
          <p:nvPr/>
        </p:nvPicPr>
        <p:blipFill rotWithShape="1">
          <a:blip r:embed="rId3"/>
          <a:stretch/>
        </p:blipFill>
        <p:spPr bwMode="auto">
          <a:xfrm>
            <a:off x="153892" y="3476153"/>
            <a:ext cx="3169924" cy="21563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06600502">
                                            <p:txEl>
                                              <p:pRg st="0" end="0"/>
                                            </p:txEl>
                                          </p:spTgt>
                                        </p:tgtEl>
                                        <p:attrNameLst>
                                          <p:attrName>style.visibility</p:attrName>
                                        </p:attrNameLst>
                                      </p:cBhvr>
                                      <p:to>
                                        <p:strVal val="visible"/>
                                      </p:to>
                                    </p:set>
                                    <p:animEffect transition="in" filter="fade">
                                      <p:cBhvr>
                                        <p:cTn id="7" dur="500"/>
                                        <p:tgtEl>
                                          <p:spTgt spid="180660050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06600502">
                                            <p:txEl>
                                              <p:pRg st="1" end="1"/>
                                            </p:txEl>
                                          </p:spTgt>
                                        </p:tgtEl>
                                        <p:attrNameLst>
                                          <p:attrName>style.visibility</p:attrName>
                                        </p:attrNameLst>
                                      </p:cBhvr>
                                      <p:to>
                                        <p:strVal val="visible"/>
                                      </p:to>
                                    </p:set>
                                    <p:animEffect transition="in" filter="fade">
                                      <p:cBhvr>
                                        <p:cTn id="12" dur="500"/>
                                        <p:tgtEl>
                                          <p:spTgt spid="180660050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84431050" name="Title 1"/>
          <p:cNvSpPr>
            <a:spLocks noGrp="1"/>
          </p:cNvSpPr>
          <p:nvPr>
            <p:ph type="title"/>
          </p:nvPr>
        </p:nvSpPr>
        <p:spPr bwMode="auto"/>
        <p:txBody>
          <a:bodyPr/>
          <a:lstStyle/>
          <a:p>
            <a:pPr>
              <a:defRPr/>
            </a:pPr>
            <a:r>
              <a:rPr lang="en-GB"/>
              <a:t>Impact on Public Health </a:t>
            </a:r>
            <a:endParaRPr/>
          </a:p>
        </p:txBody>
      </p:sp>
      <p:sp>
        <p:nvSpPr>
          <p:cNvPr id="823598993" name="Content Placeholder 2"/>
          <p:cNvSpPr>
            <a:spLocks noGrp="1"/>
          </p:cNvSpPr>
          <p:nvPr>
            <p:ph idx="1"/>
          </p:nvPr>
        </p:nvSpPr>
        <p:spPr bwMode="auto">
          <a:xfrm>
            <a:off x="3780147" y="1545438"/>
            <a:ext cx="7956222" cy="1603374"/>
          </a:xfrm>
        </p:spPr>
        <p:txBody>
          <a:bodyPr>
            <a:normAutofit/>
          </a:bodyPr>
          <a:lstStyle/>
          <a:p>
            <a:pPr marL="0" indent="0">
              <a:buNone/>
              <a:defRPr/>
            </a:pPr>
            <a:r>
              <a:rPr lang="en-GB" sz="2400" b="0" i="0" u="none" strike="noStrike" cap="none" spc="0">
                <a:solidFill>
                  <a:schemeClr val="tx1"/>
                </a:solidFill>
                <a:latin typeface="Calibri"/>
                <a:ea typeface="Calibri"/>
                <a:cs typeface="Calibri"/>
              </a:rPr>
              <a:t>The NHS AI Lab sought to influence public health primarily through system-level enablement of AI technologies intended to improve population-scale diagnosis, prevention, and service efficiency, though impacts were uneven and often indirect.</a:t>
            </a:r>
            <a:endParaRPr lang="en-GB" sz="2400"/>
          </a:p>
        </p:txBody>
      </p:sp>
      <p:sp>
        <p:nvSpPr>
          <p:cNvPr id="104002364" name="Partial Circle 6"/>
          <p:cNvSpPr/>
          <p:nvPr/>
        </p:nvSpPr>
        <p:spPr bwMode="auto">
          <a:xfrm>
            <a:off x="3198081" y="3148813"/>
            <a:ext cx="3122082" cy="3267331"/>
          </a:xfrm>
          <a:prstGeom prst="pie">
            <a:avLst>
              <a:gd name="adj1" fmla="val 5400000"/>
              <a:gd name="adj2" fmla="val 16208658"/>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639371706" name="Freeform: Shape 7"/>
          <p:cNvSpPr/>
          <p:nvPr/>
        </p:nvSpPr>
        <p:spPr bwMode="auto">
          <a:xfrm>
            <a:off x="4759121" y="3148813"/>
            <a:ext cx="7322559" cy="3267331"/>
          </a:xfrm>
          <a:custGeom>
            <a:avLst/>
            <a:gdLst>
              <a:gd name="connsiteX0" fmla="*/ 0 w 6977245"/>
              <a:gd name="connsiteY0" fmla="*/ 0 h 3122082"/>
              <a:gd name="connsiteX1" fmla="*/ 6977245 w 6977245"/>
              <a:gd name="connsiteY1" fmla="*/ 0 h 3122082"/>
              <a:gd name="connsiteX2" fmla="*/ 6977245 w 6977245"/>
              <a:gd name="connsiteY2" fmla="*/ 3122082 h 3122082"/>
              <a:gd name="connsiteX3" fmla="*/ 0 w 6977245"/>
              <a:gd name="connsiteY3" fmla="*/ 3122082 h 3122082"/>
              <a:gd name="connsiteX4" fmla="*/ 0 w 6977245"/>
              <a:gd name="connsiteY4" fmla="*/ 0 h 3122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77245" h="3122082" extrusionOk="0">
                <a:moveTo>
                  <a:pt x="0" y="0"/>
                </a:moveTo>
                <a:lnTo>
                  <a:pt x="6977245" y="0"/>
                </a:lnTo>
                <a:lnTo>
                  <a:pt x="6977245" y="3122082"/>
                </a:lnTo>
                <a:lnTo>
                  <a:pt x="0" y="3122082"/>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87629" tIns="87629" rIns="87629" bIns="2710177" numCol="1" spcCol="1269" anchor="ctr" anchorCtr="0">
            <a:noAutofit/>
          </a:bodyPr>
          <a:lstStyle/>
          <a:p>
            <a:pPr marL="0" lvl="0" indent="0" algn="ctr" defTabSz="1022349">
              <a:lnSpc>
                <a:spcPct val="90000"/>
              </a:lnSpc>
              <a:spcBef>
                <a:spcPts val="0"/>
              </a:spcBef>
              <a:spcAft>
                <a:spcPts val="0"/>
              </a:spcAft>
              <a:buNone/>
              <a:defRPr/>
            </a:pPr>
            <a:r>
              <a:rPr lang="en-GB" sz="2000" b="0" i="0" u="none" strike="noStrike" cap="none" spc="0">
                <a:solidFill>
                  <a:schemeClr val="dk1">
                    <a:hueOff val="0"/>
                    <a:satOff val="0"/>
                    <a:lumOff val="0"/>
                    <a:alphaOff val="0"/>
                  </a:schemeClr>
                </a:solidFill>
                <a:latin typeface="Calibri"/>
                <a:ea typeface="Calibri"/>
                <a:cs typeface="Calibri"/>
              </a:rPr>
              <a:t>Support for AI tools targeting population-level screening, diagnostics, and risk stratification</a:t>
            </a:r>
            <a:endParaRPr sz="2000"/>
          </a:p>
        </p:txBody>
      </p:sp>
      <p:sp>
        <p:nvSpPr>
          <p:cNvPr id="1426693605" name="Partial Circle 8"/>
          <p:cNvSpPr/>
          <p:nvPr/>
        </p:nvSpPr>
        <p:spPr bwMode="auto">
          <a:xfrm>
            <a:off x="3528044" y="3793595"/>
            <a:ext cx="2658740" cy="2379648"/>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445191999" name="Freeform: Shape 9"/>
          <p:cNvSpPr/>
          <p:nvPr/>
        </p:nvSpPr>
        <p:spPr bwMode="auto">
          <a:xfrm>
            <a:off x="4759122" y="3793595"/>
            <a:ext cx="7322559" cy="2466443"/>
          </a:xfrm>
          <a:custGeom>
            <a:avLst/>
            <a:gdLst>
              <a:gd name="connsiteX0" fmla="*/ 0 w 6977245"/>
              <a:gd name="connsiteY0" fmla="*/ 0 h 2466444"/>
              <a:gd name="connsiteX1" fmla="*/ 6977245 w 6977245"/>
              <a:gd name="connsiteY1" fmla="*/ 0 h 2466444"/>
              <a:gd name="connsiteX2" fmla="*/ 6977245 w 6977245"/>
              <a:gd name="connsiteY2" fmla="*/ 2466444 h 2466444"/>
              <a:gd name="connsiteX3" fmla="*/ 0 w 6977245"/>
              <a:gd name="connsiteY3" fmla="*/ 2466444 h 2466444"/>
              <a:gd name="connsiteX4" fmla="*/ 0 w 6977245"/>
              <a:gd name="connsiteY4" fmla="*/ 0 h 2466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77245" h="2466444" extrusionOk="0">
                <a:moveTo>
                  <a:pt x="0" y="0"/>
                </a:moveTo>
                <a:lnTo>
                  <a:pt x="6977245" y="0"/>
                </a:lnTo>
                <a:lnTo>
                  <a:pt x="6977245" y="2466444"/>
                </a:lnTo>
                <a:lnTo>
                  <a:pt x="0" y="2466444"/>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87629" tIns="87629" rIns="87629" bIns="2054540" numCol="1" spcCol="1269" anchor="ctr" anchorCtr="0">
            <a:noAutofit/>
          </a:bodyPr>
          <a:lstStyle/>
          <a:p>
            <a:pPr marL="0" lvl="0" indent="0" algn="ctr" defTabSz="1022349">
              <a:lnSpc>
                <a:spcPct val="90000"/>
              </a:lnSpc>
              <a:spcBef>
                <a:spcPts val="0"/>
              </a:spcBef>
              <a:spcAft>
                <a:spcPts val="0"/>
              </a:spcAft>
              <a:buNone/>
              <a:defRPr/>
            </a:pPr>
            <a:r>
              <a:rPr lang="en-GB" sz="2000" b="0" i="0" u="none" strike="noStrike" cap="none" spc="0">
                <a:solidFill>
                  <a:schemeClr val="dk1">
                    <a:hueOff val="0"/>
                    <a:satOff val="0"/>
                    <a:lumOff val="0"/>
                    <a:alphaOff val="0"/>
                  </a:schemeClr>
                </a:solidFill>
                <a:latin typeface="Calibri"/>
                <a:ea typeface="Calibri"/>
                <a:cs typeface="Calibri"/>
              </a:rPr>
              <a:t>Emphasis on prevention and earlier diagnosis with potential downstream public-health gains</a:t>
            </a:r>
            <a:endParaRPr sz="2000"/>
          </a:p>
        </p:txBody>
      </p:sp>
      <p:sp>
        <p:nvSpPr>
          <p:cNvPr id="1104785777" name="Partial Circle 10"/>
          <p:cNvSpPr/>
          <p:nvPr/>
        </p:nvSpPr>
        <p:spPr bwMode="auto">
          <a:xfrm>
            <a:off x="3853717" y="4293128"/>
            <a:ext cx="1900426" cy="1810806"/>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834276840" name="Freeform: Shape 11"/>
          <p:cNvSpPr/>
          <p:nvPr/>
        </p:nvSpPr>
        <p:spPr bwMode="auto">
          <a:xfrm>
            <a:off x="4759122" y="4293128"/>
            <a:ext cx="7322559" cy="1810806"/>
          </a:xfrm>
          <a:custGeom>
            <a:avLst/>
            <a:gdLst>
              <a:gd name="connsiteX0" fmla="*/ 0 w 6977245"/>
              <a:gd name="connsiteY0" fmla="*/ 0 h 1810807"/>
              <a:gd name="connsiteX1" fmla="*/ 6977245 w 6977245"/>
              <a:gd name="connsiteY1" fmla="*/ 0 h 1810807"/>
              <a:gd name="connsiteX2" fmla="*/ 6977245 w 6977245"/>
              <a:gd name="connsiteY2" fmla="*/ 1810807 h 1810807"/>
              <a:gd name="connsiteX3" fmla="*/ 0 w 6977245"/>
              <a:gd name="connsiteY3" fmla="*/ 1810807 h 1810807"/>
              <a:gd name="connsiteX4" fmla="*/ 0 w 6977245"/>
              <a:gd name="connsiteY4" fmla="*/ 0 h 1810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77245" h="1810807" extrusionOk="0">
                <a:moveTo>
                  <a:pt x="0" y="0"/>
                </a:moveTo>
                <a:lnTo>
                  <a:pt x="6977245" y="0"/>
                </a:lnTo>
                <a:lnTo>
                  <a:pt x="6977245" y="1810807"/>
                </a:lnTo>
                <a:lnTo>
                  <a:pt x="0" y="1810807"/>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87629" tIns="87629" rIns="87629" bIns="1398903" numCol="1" spcCol="1269" anchor="ctr" anchorCtr="0">
            <a:noAutofit/>
          </a:bodyPr>
          <a:lstStyle/>
          <a:p>
            <a:pPr marL="0" lvl="0" indent="0" algn="ctr" defTabSz="1022349">
              <a:lnSpc>
                <a:spcPct val="90000"/>
              </a:lnSpc>
              <a:spcBef>
                <a:spcPts val="0"/>
              </a:spcBef>
              <a:spcAft>
                <a:spcPts val="0"/>
              </a:spcAft>
              <a:buNone/>
              <a:defRPr/>
            </a:pPr>
            <a:r>
              <a:rPr lang="en-GB" sz="1900" b="0" i="0" u="none" strike="noStrike" cap="none" spc="0">
                <a:solidFill>
                  <a:schemeClr val="dk1">
                    <a:hueOff val="0"/>
                    <a:satOff val="0"/>
                    <a:lumOff val="0"/>
                    <a:alphaOff val="0"/>
                  </a:schemeClr>
                </a:solidFill>
                <a:latin typeface="Calibri"/>
                <a:ea typeface="Calibri"/>
                <a:cs typeface="Calibri"/>
              </a:rPr>
              <a:t>Limited direct evidence of measurable population health outcomes within</a:t>
            </a:r>
            <a:r>
              <a:rPr lang="en" sz="1900" b="0" i="0" u="none" strike="noStrike" cap="none" spc="0">
                <a:solidFill>
                  <a:schemeClr val="dk1">
                    <a:hueOff val="0"/>
                    <a:satOff val="0"/>
                    <a:lumOff val="0"/>
                    <a:alphaOff val="0"/>
                  </a:schemeClr>
                </a:solidFill>
                <a:latin typeface="Calibri"/>
                <a:ea typeface="Calibri"/>
                <a:cs typeface="Calibri"/>
              </a:rPr>
              <a:t> </a:t>
            </a:r>
            <a:r>
              <a:rPr lang="en-GB" sz="1900" b="0" i="0" u="none" strike="noStrike" cap="none" spc="0">
                <a:solidFill>
                  <a:schemeClr val="dk1">
                    <a:hueOff val="0"/>
                    <a:satOff val="0"/>
                    <a:lumOff val="0"/>
                    <a:alphaOff val="0"/>
                  </a:schemeClr>
                </a:solidFill>
                <a:latin typeface="Calibri"/>
                <a:ea typeface="Calibri"/>
                <a:cs typeface="Calibri"/>
              </a:rPr>
              <a:t>timelines</a:t>
            </a:r>
            <a:endParaRPr sz="1900"/>
          </a:p>
        </p:txBody>
      </p:sp>
      <p:sp>
        <p:nvSpPr>
          <p:cNvPr id="948324229" name="Partial Circle 12"/>
          <p:cNvSpPr/>
          <p:nvPr/>
        </p:nvSpPr>
        <p:spPr bwMode="auto">
          <a:xfrm>
            <a:off x="4181536" y="4792662"/>
            <a:ext cx="1212341" cy="1155169"/>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757252074" name="Freeform: Shape 13"/>
          <p:cNvSpPr/>
          <p:nvPr/>
        </p:nvSpPr>
        <p:spPr bwMode="auto">
          <a:xfrm>
            <a:off x="4759122" y="4792662"/>
            <a:ext cx="7322559" cy="1155169"/>
          </a:xfrm>
          <a:custGeom>
            <a:avLst/>
            <a:gdLst>
              <a:gd name="connsiteX0" fmla="*/ 0 w 6977245"/>
              <a:gd name="connsiteY0" fmla="*/ 0 h 1155170"/>
              <a:gd name="connsiteX1" fmla="*/ 6977245 w 6977245"/>
              <a:gd name="connsiteY1" fmla="*/ 0 h 1155170"/>
              <a:gd name="connsiteX2" fmla="*/ 6977245 w 6977245"/>
              <a:gd name="connsiteY2" fmla="*/ 1155170 h 1155170"/>
              <a:gd name="connsiteX3" fmla="*/ 0 w 6977245"/>
              <a:gd name="connsiteY3" fmla="*/ 1155170 h 1155170"/>
              <a:gd name="connsiteX4" fmla="*/ 0 w 6977245"/>
              <a:gd name="connsiteY4" fmla="*/ 0 h 1155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77245" h="1155170" extrusionOk="0">
                <a:moveTo>
                  <a:pt x="0" y="0"/>
                </a:moveTo>
                <a:lnTo>
                  <a:pt x="6977245" y="0"/>
                </a:lnTo>
                <a:lnTo>
                  <a:pt x="6977245" y="1155170"/>
                </a:lnTo>
                <a:lnTo>
                  <a:pt x="0" y="1155170"/>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87629" tIns="87629" rIns="87629" bIns="743266" numCol="1" spcCol="1269" anchor="ctr" anchorCtr="0">
            <a:noAutofit/>
          </a:bodyPr>
          <a:lstStyle/>
          <a:p>
            <a:pPr marL="0" lvl="0" indent="0" algn="ctr" defTabSz="1022349">
              <a:lnSpc>
                <a:spcPct val="90000"/>
              </a:lnSpc>
              <a:spcBef>
                <a:spcPts val="0"/>
              </a:spcBef>
              <a:spcAft>
                <a:spcPts val="0"/>
              </a:spcAft>
              <a:buNone/>
              <a:defRPr/>
            </a:pPr>
            <a:r>
              <a:rPr lang="en-GB" sz="2000" b="0" i="0" u="none" strike="noStrike" cap="none" spc="0">
                <a:solidFill>
                  <a:schemeClr val="dk1">
                    <a:hueOff val="0"/>
                    <a:satOff val="0"/>
                    <a:lumOff val="0"/>
                    <a:alphaOff val="0"/>
                  </a:schemeClr>
                </a:solidFill>
                <a:latin typeface="Calibri"/>
                <a:ea typeface="Calibri"/>
                <a:cs typeface="Calibri"/>
              </a:rPr>
              <a:t>Variation in impact across regions due to uneven digital maturity and infrastructure</a:t>
            </a:r>
            <a:endParaRPr sz="2000"/>
          </a:p>
        </p:txBody>
      </p:sp>
      <p:sp>
        <p:nvSpPr>
          <p:cNvPr id="2013081780" name="Partial Circle 14"/>
          <p:cNvSpPr/>
          <p:nvPr/>
        </p:nvSpPr>
        <p:spPr bwMode="auto">
          <a:xfrm>
            <a:off x="4509356" y="5292194"/>
            <a:ext cx="524255" cy="499532"/>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2100787599" name="Freeform: Shape 15"/>
          <p:cNvSpPr/>
          <p:nvPr/>
        </p:nvSpPr>
        <p:spPr bwMode="auto">
          <a:xfrm>
            <a:off x="4759122" y="5292194"/>
            <a:ext cx="7322559" cy="499532"/>
          </a:xfrm>
          <a:custGeom>
            <a:avLst/>
            <a:gdLst>
              <a:gd name="connsiteX0" fmla="*/ 0 w 6977245"/>
              <a:gd name="connsiteY0" fmla="*/ 0 h 499533"/>
              <a:gd name="connsiteX1" fmla="*/ 6977245 w 6977245"/>
              <a:gd name="connsiteY1" fmla="*/ 0 h 499533"/>
              <a:gd name="connsiteX2" fmla="*/ 6977245 w 6977245"/>
              <a:gd name="connsiteY2" fmla="*/ 499533 h 499533"/>
              <a:gd name="connsiteX3" fmla="*/ 0 w 6977245"/>
              <a:gd name="connsiteY3" fmla="*/ 499533 h 499533"/>
              <a:gd name="connsiteX4" fmla="*/ 0 w 6977245"/>
              <a:gd name="connsiteY4" fmla="*/ 0 h 4995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77245" h="499533" extrusionOk="0">
                <a:moveTo>
                  <a:pt x="0" y="0"/>
                </a:moveTo>
                <a:lnTo>
                  <a:pt x="6977245" y="0"/>
                </a:lnTo>
                <a:lnTo>
                  <a:pt x="6977245" y="499533"/>
                </a:lnTo>
                <a:lnTo>
                  <a:pt x="0" y="499533"/>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87629" tIns="87629" rIns="87629" bIns="87629" numCol="1" spcCol="1269" anchor="ctr" anchorCtr="0">
            <a:noAutofit/>
          </a:bodyPr>
          <a:lstStyle/>
          <a:p>
            <a:pPr marL="0" lvl="0" indent="0" algn="ctr" defTabSz="1022349">
              <a:lnSpc>
                <a:spcPct val="90000"/>
              </a:lnSpc>
              <a:spcBef>
                <a:spcPts val="0"/>
              </a:spcBef>
              <a:spcAft>
                <a:spcPts val="0"/>
              </a:spcAft>
              <a:buNone/>
              <a:defRPr/>
            </a:pPr>
            <a:r>
              <a:rPr lang="en-GB" sz="1900" b="0" i="0" u="none" strike="noStrike" cap="none" spc="0">
                <a:solidFill>
                  <a:schemeClr val="dk1">
                    <a:hueOff val="0"/>
                    <a:satOff val="0"/>
                    <a:lumOff val="0"/>
                    <a:alphaOff val="0"/>
                  </a:schemeClr>
                </a:solidFill>
                <a:latin typeface="Calibri"/>
                <a:ea typeface="Calibri"/>
                <a:cs typeface="Calibri"/>
              </a:rPr>
              <a:t>Tension between national ambitions and local service priorities</a:t>
            </a:r>
            <a:endParaRPr sz="1900"/>
          </a:p>
        </p:txBody>
      </p:sp>
      <p:sp>
        <p:nvSpPr>
          <p:cNvPr id="53999115" name="Title 1"/>
          <p:cNvSpPr txBox="1"/>
          <p:nvPr/>
        </p:nvSpPr>
        <p:spPr bwMode="auto">
          <a:xfrm>
            <a:off x="45305" y="1445489"/>
            <a:ext cx="2952748" cy="1803271"/>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 sz="3600">
                <a:solidFill>
                  <a:schemeClr val="bg1"/>
                </a:solidFill>
              </a:rPr>
              <a:t>NHS AI Lab</a:t>
            </a:r>
            <a:endParaRPr/>
          </a:p>
        </p:txBody>
      </p:sp>
      <p:pic>
        <p:nvPicPr>
          <p:cNvPr id="122338546" name="Picture 122338545"/>
          <p:cNvPicPr>
            <a:picLocks noChangeAspect="1"/>
          </p:cNvPicPr>
          <p:nvPr/>
        </p:nvPicPr>
        <p:blipFill rotWithShape="1">
          <a:blip r:embed="rId3"/>
          <a:stretch/>
        </p:blipFill>
        <p:spPr bwMode="auto">
          <a:xfrm>
            <a:off x="45305" y="3429000"/>
            <a:ext cx="3169923" cy="215634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39371706"/>
                                        </p:tgtEl>
                                        <p:attrNameLst>
                                          <p:attrName>style.visibility</p:attrName>
                                        </p:attrNameLst>
                                      </p:cBhvr>
                                      <p:to>
                                        <p:strVal val="visible"/>
                                      </p:to>
                                    </p:set>
                                    <p:animEffect transition="in" filter="fade">
                                      <p:cBhvr>
                                        <p:cTn id="7" dur="500"/>
                                        <p:tgtEl>
                                          <p:spTgt spid="639371706"/>
                                        </p:tgtEl>
                                      </p:cBhvr>
                                    </p:animEffect>
                                  </p:childTnLst>
                                </p:cTn>
                              </p:par>
                              <p:par>
                                <p:cTn id="8" presetID="10" presetClass="entr" presetSubtype="0" fill="hold" nodeType="withEffect">
                                  <p:stCondLst>
                                    <p:cond delay="0"/>
                                  </p:stCondLst>
                                  <p:childTnLst>
                                    <p:set>
                                      <p:cBhvr>
                                        <p:cTn id="9" dur="1" fill="hold">
                                          <p:stCondLst>
                                            <p:cond delay="0"/>
                                          </p:stCondLst>
                                        </p:cTn>
                                        <p:tgtEl>
                                          <p:spTgt spid="104002364"/>
                                        </p:tgtEl>
                                        <p:attrNameLst>
                                          <p:attrName>style.visibility</p:attrName>
                                        </p:attrNameLst>
                                      </p:cBhvr>
                                      <p:to>
                                        <p:strVal val="visible"/>
                                      </p:to>
                                    </p:set>
                                    <p:animEffect transition="in" filter="fade">
                                      <p:cBhvr>
                                        <p:cTn id="10" dur="500"/>
                                        <p:tgtEl>
                                          <p:spTgt spid="10400236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426693605"/>
                                        </p:tgtEl>
                                        <p:attrNameLst>
                                          <p:attrName>style.visibility</p:attrName>
                                        </p:attrNameLst>
                                      </p:cBhvr>
                                      <p:to>
                                        <p:strVal val="visible"/>
                                      </p:to>
                                    </p:set>
                                    <p:animEffect transition="in" filter="fade">
                                      <p:cBhvr>
                                        <p:cTn id="15" dur="500"/>
                                        <p:tgtEl>
                                          <p:spTgt spid="1426693605"/>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445191999"/>
                                        </p:tgtEl>
                                        <p:attrNameLst>
                                          <p:attrName>style.visibility</p:attrName>
                                        </p:attrNameLst>
                                      </p:cBhvr>
                                      <p:to>
                                        <p:strVal val="visible"/>
                                      </p:to>
                                    </p:set>
                                    <p:animEffect transition="in" filter="fade">
                                      <p:cBhvr>
                                        <p:cTn id="18" dur="500"/>
                                        <p:tgtEl>
                                          <p:spTgt spid="1445191999"/>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104785777"/>
                                        </p:tgtEl>
                                        <p:attrNameLst>
                                          <p:attrName>style.visibility</p:attrName>
                                        </p:attrNameLst>
                                      </p:cBhvr>
                                      <p:to>
                                        <p:strVal val="visible"/>
                                      </p:to>
                                    </p:set>
                                    <p:animEffect transition="in" filter="fade">
                                      <p:cBhvr>
                                        <p:cTn id="23" dur="500"/>
                                        <p:tgtEl>
                                          <p:spTgt spid="1104785777"/>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834276840"/>
                                        </p:tgtEl>
                                        <p:attrNameLst>
                                          <p:attrName>style.visibility</p:attrName>
                                        </p:attrNameLst>
                                      </p:cBhvr>
                                      <p:to>
                                        <p:strVal val="visible"/>
                                      </p:to>
                                    </p:set>
                                    <p:animEffect transition="in" filter="fade">
                                      <p:cBhvr>
                                        <p:cTn id="26" dur="500"/>
                                        <p:tgtEl>
                                          <p:spTgt spid="1834276840"/>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948324229"/>
                                        </p:tgtEl>
                                        <p:attrNameLst>
                                          <p:attrName>style.visibility</p:attrName>
                                        </p:attrNameLst>
                                      </p:cBhvr>
                                      <p:to>
                                        <p:strVal val="visible"/>
                                      </p:to>
                                    </p:set>
                                    <p:animEffect transition="in" filter="fade">
                                      <p:cBhvr>
                                        <p:cTn id="31" dur="500"/>
                                        <p:tgtEl>
                                          <p:spTgt spid="948324229"/>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757252074"/>
                                        </p:tgtEl>
                                        <p:attrNameLst>
                                          <p:attrName>style.visibility</p:attrName>
                                        </p:attrNameLst>
                                      </p:cBhvr>
                                      <p:to>
                                        <p:strVal val="visible"/>
                                      </p:to>
                                    </p:set>
                                    <p:animEffect transition="in" filter="fade">
                                      <p:cBhvr>
                                        <p:cTn id="34" dur="500"/>
                                        <p:tgtEl>
                                          <p:spTgt spid="1757252074"/>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2013081780"/>
                                        </p:tgtEl>
                                        <p:attrNameLst>
                                          <p:attrName>style.visibility</p:attrName>
                                        </p:attrNameLst>
                                      </p:cBhvr>
                                      <p:to>
                                        <p:strVal val="visible"/>
                                      </p:to>
                                    </p:set>
                                    <p:animEffect transition="in" filter="fade">
                                      <p:cBhvr>
                                        <p:cTn id="39" dur="500"/>
                                        <p:tgtEl>
                                          <p:spTgt spid="2013081780"/>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2100787599"/>
                                        </p:tgtEl>
                                        <p:attrNameLst>
                                          <p:attrName>style.visibility</p:attrName>
                                        </p:attrNameLst>
                                      </p:cBhvr>
                                      <p:to>
                                        <p:strVal val="visible"/>
                                      </p:to>
                                    </p:set>
                                    <p:animEffect transition="in" filter="fade">
                                      <p:cBhvr>
                                        <p:cTn id="42" dur="500"/>
                                        <p:tgtEl>
                                          <p:spTgt spid="21007875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9371706" grpId="0" animBg="1"/>
      <p:bldP spid="1445191999" grpId="0" animBg="1"/>
      <p:bldP spid="1834276840" grpId="0" animBg="1"/>
      <p:bldP spid="1757252074" grpId="0" animBg="1"/>
      <p:bldP spid="2100787599" grpId="0" animBg="1"/>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730573782" name="Title 1"/>
          <p:cNvSpPr>
            <a:spLocks noGrp="1"/>
          </p:cNvSpPr>
          <p:nvPr>
            <p:ph type="title"/>
          </p:nvPr>
        </p:nvSpPr>
        <p:spPr bwMode="auto">
          <a:xfrm>
            <a:off x="358218" y="-12102"/>
            <a:ext cx="11481846" cy="1325562"/>
          </a:xfrm>
        </p:spPr>
        <p:txBody>
          <a:bodyPr/>
          <a:lstStyle/>
          <a:p>
            <a:pPr>
              <a:defRPr/>
            </a:pPr>
            <a:r>
              <a:rPr lang="en-GB"/>
              <a:t>Impact on the NHS Workforce</a:t>
            </a:r>
            <a:endParaRPr/>
          </a:p>
        </p:txBody>
      </p:sp>
      <p:sp>
        <p:nvSpPr>
          <p:cNvPr id="1807341922" name="Arrow: Right 8"/>
          <p:cNvSpPr/>
          <p:nvPr/>
        </p:nvSpPr>
        <p:spPr bwMode="auto">
          <a:xfrm>
            <a:off x="4376579" y="2688336"/>
            <a:ext cx="6763066" cy="3804537"/>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484724009" name="Freeform: Shape 9"/>
          <p:cNvSpPr/>
          <p:nvPr/>
        </p:nvSpPr>
        <p:spPr bwMode="auto">
          <a:xfrm>
            <a:off x="3783818" y="3829696"/>
            <a:ext cx="1915320" cy="1521814"/>
          </a:xfrm>
          <a:custGeom>
            <a:avLst/>
            <a:gdLst>
              <a:gd name="connsiteX0" fmla="*/ 0 w 1915321"/>
              <a:gd name="connsiteY0" fmla="*/ 253641 h 1521815"/>
              <a:gd name="connsiteX1" fmla="*/ 253641 w 1915321"/>
              <a:gd name="connsiteY1" fmla="*/ 0 h 1521815"/>
              <a:gd name="connsiteX2" fmla="*/ 1661680 w 1915321"/>
              <a:gd name="connsiteY2" fmla="*/ 0 h 1521815"/>
              <a:gd name="connsiteX3" fmla="*/ 1915321 w 1915321"/>
              <a:gd name="connsiteY3" fmla="*/ 253641 h 1521815"/>
              <a:gd name="connsiteX4" fmla="*/ 1915321 w 1915321"/>
              <a:gd name="connsiteY4" fmla="*/ 1268174 h 1521815"/>
              <a:gd name="connsiteX5" fmla="*/ 1661680 w 1915321"/>
              <a:gd name="connsiteY5" fmla="*/ 1521815 h 1521815"/>
              <a:gd name="connsiteX6" fmla="*/ 253641 w 1915321"/>
              <a:gd name="connsiteY6" fmla="*/ 1521815 h 1521815"/>
              <a:gd name="connsiteX7" fmla="*/ 0 w 1915321"/>
              <a:gd name="connsiteY7" fmla="*/ 1268174 h 1521815"/>
              <a:gd name="connsiteX8" fmla="*/ 0 w 1915321"/>
              <a:gd name="connsiteY8" fmla="*/ 253641 h 1521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321" h="1521815" extrusionOk="0">
                <a:moveTo>
                  <a:pt x="0" y="253641"/>
                </a:moveTo>
                <a:cubicBezTo>
                  <a:pt x="0" y="113559"/>
                  <a:pt x="113559" y="0"/>
                  <a:pt x="253641" y="0"/>
                </a:cubicBezTo>
                <a:lnTo>
                  <a:pt x="1661680" y="0"/>
                </a:lnTo>
                <a:cubicBezTo>
                  <a:pt x="1801762" y="0"/>
                  <a:pt x="1915321" y="113559"/>
                  <a:pt x="1915321" y="253641"/>
                </a:cubicBezTo>
                <a:lnTo>
                  <a:pt x="1915321" y="1268174"/>
                </a:lnTo>
                <a:cubicBezTo>
                  <a:pt x="1915321" y="1408256"/>
                  <a:pt x="1801762" y="1521815"/>
                  <a:pt x="1661680" y="1521815"/>
                </a:cubicBezTo>
                <a:lnTo>
                  <a:pt x="253641" y="1521815"/>
                </a:lnTo>
                <a:cubicBezTo>
                  <a:pt x="113559" y="1521815"/>
                  <a:pt x="0" y="1408256"/>
                  <a:pt x="0" y="1268174"/>
                </a:cubicBezTo>
                <a:lnTo>
                  <a:pt x="0" y="2536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4298" tIns="154298" rIns="154298" bIns="154298" numCol="1" spcCol="1269" anchor="ctr" anchorCtr="0">
            <a:noAutofit/>
          </a:bodyPr>
          <a:lstStyle/>
          <a:p>
            <a:pPr marL="0" lvl="0" indent="0" algn="ctr" defTabSz="933449">
              <a:lnSpc>
                <a:spcPct val="90000"/>
              </a:lnSpc>
              <a:spcBef>
                <a:spcPts val="0"/>
              </a:spcBef>
              <a:spcAft>
                <a:spcPts val="0"/>
              </a:spcAft>
              <a:buNone/>
              <a:defRPr/>
            </a:pPr>
            <a:r>
              <a:rPr lang="en-GB" sz="2100" b="0" i="0" u="none" strike="noStrike" cap="none" spc="0">
                <a:solidFill>
                  <a:schemeClr val="lt1"/>
                </a:solidFill>
                <a:latin typeface="Calibri"/>
                <a:ea typeface="Calibri"/>
                <a:cs typeface="Calibri"/>
              </a:rPr>
              <a:t>AI Governance Roles</a:t>
            </a:r>
            <a:endParaRPr/>
          </a:p>
        </p:txBody>
      </p:sp>
      <p:sp>
        <p:nvSpPr>
          <p:cNvPr id="143832440" name="Freeform: Shape 10"/>
          <p:cNvSpPr/>
          <p:nvPr/>
        </p:nvSpPr>
        <p:spPr bwMode="auto">
          <a:xfrm>
            <a:off x="5794907" y="3829696"/>
            <a:ext cx="1915320" cy="1521814"/>
          </a:xfrm>
          <a:custGeom>
            <a:avLst/>
            <a:gdLst>
              <a:gd name="connsiteX0" fmla="*/ 0 w 1915321"/>
              <a:gd name="connsiteY0" fmla="*/ 253641 h 1521815"/>
              <a:gd name="connsiteX1" fmla="*/ 253641 w 1915321"/>
              <a:gd name="connsiteY1" fmla="*/ 0 h 1521815"/>
              <a:gd name="connsiteX2" fmla="*/ 1661680 w 1915321"/>
              <a:gd name="connsiteY2" fmla="*/ 0 h 1521815"/>
              <a:gd name="connsiteX3" fmla="*/ 1915321 w 1915321"/>
              <a:gd name="connsiteY3" fmla="*/ 253641 h 1521815"/>
              <a:gd name="connsiteX4" fmla="*/ 1915321 w 1915321"/>
              <a:gd name="connsiteY4" fmla="*/ 1268174 h 1521815"/>
              <a:gd name="connsiteX5" fmla="*/ 1661680 w 1915321"/>
              <a:gd name="connsiteY5" fmla="*/ 1521815 h 1521815"/>
              <a:gd name="connsiteX6" fmla="*/ 253641 w 1915321"/>
              <a:gd name="connsiteY6" fmla="*/ 1521815 h 1521815"/>
              <a:gd name="connsiteX7" fmla="*/ 0 w 1915321"/>
              <a:gd name="connsiteY7" fmla="*/ 1268174 h 1521815"/>
              <a:gd name="connsiteX8" fmla="*/ 0 w 1915321"/>
              <a:gd name="connsiteY8" fmla="*/ 253641 h 1521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321" h="1521815" extrusionOk="0">
                <a:moveTo>
                  <a:pt x="0" y="253641"/>
                </a:moveTo>
                <a:cubicBezTo>
                  <a:pt x="0" y="113559"/>
                  <a:pt x="113559" y="0"/>
                  <a:pt x="253641" y="0"/>
                </a:cubicBezTo>
                <a:lnTo>
                  <a:pt x="1661680" y="0"/>
                </a:lnTo>
                <a:cubicBezTo>
                  <a:pt x="1801762" y="0"/>
                  <a:pt x="1915321" y="113559"/>
                  <a:pt x="1915321" y="253641"/>
                </a:cubicBezTo>
                <a:lnTo>
                  <a:pt x="1915321" y="1268174"/>
                </a:lnTo>
                <a:cubicBezTo>
                  <a:pt x="1915321" y="1408256"/>
                  <a:pt x="1801762" y="1521815"/>
                  <a:pt x="1661680" y="1521815"/>
                </a:cubicBezTo>
                <a:lnTo>
                  <a:pt x="253641" y="1521815"/>
                </a:lnTo>
                <a:cubicBezTo>
                  <a:pt x="113559" y="1521815"/>
                  <a:pt x="0" y="1408256"/>
                  <a:pt x="0" y="1268174"/>
                </a:cubicBezTo>
                <a:lnTo>
                  <a:pt x="0" y="2536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4298" tIns="154298" rIns="154298" bIns="154298" numCol="1" spcCol="1269" anchor="ctr" anchorCtr="0">
            <a:noAutofit/>
          </a:bodyPr>
          <a:lstStyle/>
          <a:p>
            <a:pPr marL="0" lvl="0" indent="0" algn="ctr" defTabSz="933449">
              <a:lnSpc>
                <a:spcPct val="90000"/>
              </a:lnSpc>
              <a:spcBef>
                <a:spcPts val="0"/>
              </a:spcBef>
              <a:spcAft>
                <a:spcPts val="0"/>
              </a:spcAft>
              <a:buNone/>
              <a:defRPr/>
            </a:pPr>
            <a:r>
              <a:rPr lang="en-GB" sz="2100" b="0" i="0" u="none" strike="noStrike" cap="none" spc="0">
                <a:solidFill>
                  <a:schemeClr val="lt1"/>
                </a:solidFill>
                <a:latin typeface="Calibri"/>
                <a:ea typeface="Calibri"/>
                <a:cs typeface="Calibri"/>
              </a:rPr>
              <a:t>Workforce Upskilling</a:t>
            </a:r>
            <a:endParaRPr/>
          </a:p>
        </p:txBody>
      </p:sp>
      <p:sp>
        <p:nvSpPr>
          <p:cNvPr id="1404452743" name="Freeform: Shape 11"/>
          <p:cNvSpPr/>
          <p:nvPr/>
        </p:nvSpPr>
        <p:spPr bwMode="auto">
          <a:xfrm>
            <a:off x="7805995" y="3829696"/>
            <a:ext cx="1915320" cy="1521814"/>
          </a:xfrm>
          <a:custGeom>
            <a:avLst/>
            <a:gdLst>
              <a:gd name="connsiteX0" fmla="*/ 0 w 1915321"/>
              <a:gd name="connsiteY0" fmla="*/ 253641 h 1521815"/>
              <a:gd name="connsiteX1" fmla="*/ 253641 w 1915321"/>
              <a:gd name="connsiteY1" fmla="*/ 0 h 1521815"/>
              <a:gd name="connsiteX2" fmla="*/ 1661680 w 1915321"/>
              <a:gd name="connsiteY2" fmla="*/ 0 h 1521815"/>
              <a:gd name="connsiteX3" fmla="*/ 1915321 w 1915321"/>
              <a:gd name="connsiteY3" fmla="*/ 253641 h 1521815"/>
              <a:gd name="connsiteX4" fmla="*/ 1915321 w 1915321"/>
              <a:gd name="connsiteY4" fmla="*/ 1268174 h 1521815"/>
              <a:gd name="connsiteX5" fmla="*/ 1661680 w 1915321"/>
              <a:gd name="connsiteY5" fmla="*/ 1521815 h 1521815"/>
              <a:gd name="connsiteX6" fmla="*/ 253641 w 1915321"/>
              <a:gd name="connsiteY6" fmla="*/ 1521815 h 1521815"/>
              <a:gd name="connsiteX7" fmla="*/ 0 w 1915321"/>
              <a:gd name="connsiteY7" fmla="*/ 1268174 h 1521815"/>
              <a:gd name="connsiteX8" fmla="*/ 0 w 1915321"/>
              <a:gd name="connsiteY8" fmla="*/ 253641 h 1521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321" h="1521815" extrusionOk="0">
                <a:moveTo>
                  <a:pt x="0" y="253641"/>
                </a:moveTo>
                <a:cubicBezTo>
                  <a:pt x="0" y="113559"/>
                  <a:pt x="113559" y="0"/>
                  <a:pt x="253641" y="0"/>
                </a:cubicBezTo>
                <a:lnTo>
                  <a:pt x="1661680" y="0"/>
                </a:lnTo>
                <a:cubicBezTo>
                  <a:pt x="1801762" y="0"/>
                  <a:pt x="1915321" y="113559"/>
                  <a:pt x="1915321" y="253641"/>
                </a:cubicBezTo>
                <a:lnTo>
                  <a:pt x="1915321" y="1268174"/>
                </a:lnTo>
                <a:cubicBezTo>
                  <a:pt x="1915321" y="1408256"/>
                  <a:pt x="1801762" y="1521815"/>
                  <a:pt x="1661680" y="1521815"/>
                </a:cubicBezTo>
                <a:lnTo>
                  <a:pt x="253641" y="1521815"/>
                </a:lnTo>
                <a:cubicBezTo>
                  <a:pt x="113559" y="1521815"/>
                  <a:pt x="0" y="1408256"/>
                  <a:pt x="0" y="1268174"/>
                </a:cubicBezTo>
                <a:lnTo>
                  <a:pt x="0" y="2536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4298" tIns="154298" rIns="154298" bIns="154298" numCol="1" spcCol="1269" anchor="ctr" anchorCtr="0">
            <a:noAutofit/>
          </a:bodyPr>
          <a:lstStyle/>
          <a:p>
            <a:pPr marL="0" lvl="0" indent="0" algn="ctr" defTabSz="933449">
              <a:lnSpc>
                <a:spcPct val="90000"/>
              </a:lnSpc>
              <a:spcBef>
                <a:spcPts val="0"/>
              </a:spcBef>
              <a:spcAft>
                <a:spcPts val="0"/>
              </a:spcAft>
              <a:buNone/>
              <a:defRPr/>
            </a:pPr>
            <a:r>
              <a:rPr lang="en-GB" sz="2100" b="0" i="0" u="none" strike="noStrike" cap="none" spc="0">
                <a:solidFill>
                  <a:schemeClr val="lt1"/>
                </a:solidFill>
                <a:latin typeface="Calibri"/>
                <a:ea typeface="Calibri"/>
                <a:cs typeface="Calibri"/>
              </a:rPr>
              <a:t>Clinical–Technical Coordination</a:t>
            </a:r>
            <a:endParaRPr/>
          </a:p>
        </p:txBody>
      </p:sp>
      <p:sp>
        <p:nvSpPr>
          <p:cNvPr id="485313504" name="Freeform: Shape 12"/>
          <p:cNvSpPr/>
          <p:nvPr/>
        </p:nvSpPr>
        <p:spPr bwMode="auto">
          <a:xfrm>
            <a:off x="9817083" y="3829696"/>
            <a:ext cx="1915320" cy="1521814"/>
          </a:xfrm>
          <a:custGeom>
            <a:avLst/>
            <a:gdLst>
              <a:gd name="connsiteX0" fmla="*/ 0 w 1915321"/>
              <a:gd name="connsiteY0" fmla="*/ 253641 h 1521815"/>
              <a:gd name="connsiteX1" fmla="*/ 253641 w 1915321"/>
              <a:gd name="connsiteY1" fmla="*/ 0 h 1521815"/>
              <a:gd name="connsiteX2" fmla="*/ 1661680 w 1915321"/>
              <a:gd name="connsiteY2" fmla="*/ 0 h 1521815"/>
              <a:gd name="connsiteX3" fmla="*/ 1915321 w 1915321"/>
              <a:gd name="connsiteY3" fmla="*/ 253641 h 1521815"/>
              <a:gd name="connsiteX4" fmla="*/ 1915321 w 1915321"/>
              <a:gd name="connsiteY4" fmla="*/ 1268174 h 1521815"/>
              <a:gd name="connsiteX5" fmla="*/ 1661680 w 1915321"/>
              <a:gd name="connsiteY5" fmla="*/ 1521815 h 1521815"/>
              <a:gd name="connsiteX6" fmla="*/ 253641 w 1915321"/>
              <a:gd name="connsiteY6" fmla="*/ 1521815 h 1521815"/>
              <a:gd name="connsiteX7" fmla="*/ 0 w 1915321"/>
              <a:gd name="connsiteY7" fmla="*/ 1268174 h 1521815"/>
              <a:gd name="connsiteX8" fmla="*/ 0 w 1915321"/>
              <a:gd name="connsiteY8" fmla="*/ 253641 h 1521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321" h="1521815" extrusionOk="0">
                <a:moveTo>
                  <a:pt x="0" y="253641"/>
                </a:moveTo>
                <a:cubicBezTo>
                  <a:pt x="0" y="113559"/>
                  <a:pt x="113559" y="0"/>
                  <a:pt x="253641" y="0"/>
                </a:cubicBezTo>
                <a:lnTo>
                  <a:pt x="1661680" y="0"/>
                </a:lnTo>
                <a:cubicBezTo>
                  <a:pt x="1801762" y="0"/>
                  <a:pt x="1915321" y="113559"/>
                  <a:pt x="1915321" y="253641"/>
                </a:cubicBezTo>
                <a:lnTo>
                  <a:pt x="1915321" y="1268174"/>
                </a:lnTo>
                <a:cubicBezTo>
                  <a:pt x="1915321" y="1408256"/>
                  <a:pt x="1801762" y="1521815"/>
                  <a:pt x="1661680" y="1521815"/>
                </a:cubicBezTo>
                <a:lnTo>
                  <a:pt x="253641" y="1521815"/>
                </a:lnTo>
                <a:cubicBezTo>
                  <a:pt x="113559" y="1521815"/>
                  <a:pt x="0" y="1408256"/>
                  <a:pt x="0" y="1268174"/>
                </a:cubicBezTo>
                <a:lnTo>
                  <a:pt x="0" y="2536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4298" tIns="154298" rIns="154298" bIns="154298" numCol="1" spcCol="1269" anchor="ctr" anchorCtr="0">
            <a:noAutofit/>
          </a:bodyPr>
          <a:lstStyle/>
          <a:p>
            <a:pPr marL="0" lvl="0" indent="0" algn="ctr" defTabSz="933449">
              <a:lnSpc>
                <a:spcPct val="90000"/>
              </a:lnSpc>
              <a:spcBef>
                <a:spcPts val="0"/>
              </a:spcBef>
              <a:spcAft>
                <a:spcPts val="0"/>
              </a:spcAft>
              <a:buNone/>
              <a:defRPr/>
            </a:pPr>
            <a:r>
              <a:rPr lang="en-GB" sz="2100" b="0" i="0" u="none" strike="noStrike" cap="none" spc="0">
                <a:solidFill>
                  <a:schemeClr val="lt1"/>
                </a:solidFill>
                <a:latin typeface="Calibri"/>
                <a:ea typeface="Calibri"/>
                <a:cs typeface="Calibri"/>
              </a:rPr>
              <a:t>Evaluation Burden</a:t>
            </a:r>
            <a:endParaRPr lang="en-GB" sz="2100"/>
          </a:p>
        </p:txBody>
      </p:sp>
      <p:sp>
        <p:nvSpPr>
          <p:cNvPr id="395052976" name="TextBox 7"/>
          <p:cNvSpPr txBox="1"/>
          <p:nvPr/>
        </p:nvSpPr>
        <p:spPr bwMode="auto">
          <a:xfrm>
            <a:off x="3470148" y="1117813"/>
            <a:ext cx="8268022" cy="1920600"/>
          </a:xfrm>
          <a:prstGeom prst="rect">
            <a:avLst/>
          </a:prstGeom>
          <a:noFill/>
        </p:spPr>
        <p:txBody>
          <a:bodyPr wrap="square">
            <a:spAutoFit/>
          </a:bodyPr>
          <a:lstStyle/>
          <a:p>
            <a:pPr marL="305908" indent="-305908">
              <a:buFont typeface="Arial"/>
              <a:buChar char="•"/>
              <a:defRPr/>
            </a:pPr>
            <a:r>
              <a:rPr lang="en-GB" sz="2000" b="0" i="0" u="none" strike="noStrike" cap="none" spc="0">
                <a:solidFill>
                  <a:schemeClr val="tx1"/>
                </a:solidFill>
                <a:latin typeface="Calibri"/>
                <a:ea typeface="Calibri"/>
                <a:cs typeface="Calibri"/>
              </a:rPr>
              <a:t>The NHS Artificial Intelligence Laboratory influenced the NHS workforce primarily by introducing new governance, evaluation, and coordination demands associated with deploying AI at scale.</a:t>
            </a:r>
          </a:p>
          <a:p>
            <a:pPr marL="305908" indent="-305908">
              <a:buFont typeface="Arial"/>
              <a:buChar char="•"/>
              <a:defRPr/>
            </a:pPr>
            <a:r>
              <a:rPr lang="en-GB" sz="2000" b="0" i="0" u="none" strike="noStrike" cap="none" spc="0">
                <a:solidFill>
                  <a:schemeClr val="tx1"/>
                </a:solidFill>
                <a:latin typeface="Calibri"/>
                <a:ea typeface="Calibri"/>
                <a:cs typeface="Calibri"/>
              </a:rPr>
              <a:t>Rather than reducing workload directly, it reshaped professional roles by requiring clinical, technical, and managerial staff to engage with AI oversight, validation, and implementation processes.</a:t>
            </a:r>
            <a:endParaRPr/>
          </a:p>
        </p:txBody>
      </p:sp>
      <p:sp>
        <p:nvSpPr>
          <p:cNvPr id="1865999523" name="Title 1"/>
          <p:cNvSpPr txBox="1"/>
          <p:nvPr/>
        </p:nvSpPr>
        <p:spPr bwMode="auto">
          <a:xfrm>
            <a:off x="153892" y="1492642"/>
            <a:ext cx="2952748" cy="1803271"/>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 sz="3600">
                <a:solidFill>
                  <a:schemeClr val="bg1"/>
                </a:solidFill>
              </a:rPr>
              <a:t>NHS AI Lab</a:t>
            </a:r>
            <a:endParaRPr/>
          </a:p>
        </p:txBody>
      </p:sp>
      <p:pic>
        <p:nvPicPr>
          <p:cNvPr id="531283986" name="Picture 531283985"/>
          <p:cNvPicPr>
            <a:picLocks noChangeAspect="1"/>
          </p:cNvPicPr>
          <p:nvPr/>
        </p:nvPicPr>
        <p:blipFill rotWithShape="1">
          <a:blip r:embed="rId3"/>
          <a:stretch/>
        </p:blipFill>
        <p:spPr bwMode="auto">
          <a:xfrm>
            <a:off x="153892" y="3476152"/>
            <a:ext cx="3169923" cy="215634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07341922"/>
                                        </p:tgtEl>
                                        <p:attrNameLst>
                                          <p:attrName>style.visibility</p:attrName>
                                        </p:attrNameLst>
                                      </p:cBhvr>
                                      <p:to>
                                        <p:strVal val="visible"/>
                                      </p:to>
                                    </p:set>
                                    <p:animEffect transition="in" filter="fade">
                                      <p:cBhvr>
                                        <p:cTn id="7" dur="500"/>
                                        <p:tgtEl>
                                          <p:spTgt spid="18073419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84724009"/>
                                        </p:tgtEl>
                                        <p:attrNameLst>
                                          <p:attrName>style.visibility</p:attrName>
                                        </p:attrNameLst>
                                      </p:cBhvr>
                                      <p:to>
                                        <p:strVal val="visible"/>
                                      </p:to>
                                    </p:set>
                                    <p:animEffect transition="in" filter="fade">
                                      <p:cBhvr>
                                        <p:cTn id="10" dur="500"/>
                                        <p:tgtEl>
                                          <p:spTgt spid="48472400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43832440"/>
                                        </p:tgtEl>
                                        <p:attrNameLst>
                                          <p:attrName>style.visibility</p:attrName>
                                        </p:attrNameLst>
                                      </p:cBhvr>
                                      <p:to>
                                        <p:strVal val="visible"/>
                                      </p:to>
                                    </p:set>
                                    <p:animEffect transition="in" filter="fade">
                                      <p:cBhvr>
                                        <p:cTn id="15" dur="500"/>
                                        <p:tgtEl>
                                          <p:spTgt spid="143832440"/>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404452743"/>
                                        </p:tgtEl>
                                        <p:attrNameLst>
                                          <p:attrName>style.visibility</p:attrName>
                                        </p:attrNameLst>
                                      </p:cBhvr>
                                      <p:to>
                                        <p:strVal val="visible"/>
                                      </p:to>
                                    </p:set>
                                    <p:animEffect transition="in" filter="fade">
                                      <p:cBhvr>
                                        <p:cTn id="20" dur="500"/>
                                        <p:tgtEl>
                                          <p:spTgt spid="1404452743"/>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85313504"/>
                                        </p:tgtEl>
                                        <p:attrNameLst>
                                          <p:attrName>style.visibility</p:attrName>
                                        </p:attrNameLst>
                                      </p:cBhvr>
                                      <p:to>
                                        <p:strVal val="visible"/>
                                      </p:to>
                                    </p:set>
                                    <p:animEffect transition="in" filter="fade">
                                      <p:cBhvr>
                                        <p:cTn id="25" dur="500"/>
                                        <p:tgtEl>
                                          <p:spTgt spid="4853135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4724009" grpId="0" animBg="1"/>
      <p:bldP spid="143832440" grpId="0" animBg="1"/>
      <p:bldP spid="1404452743" grpId="0" animBg="1"/>
      <p:bldP spid="485313504" grpId="0" animBg="1"/>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390776761" name="Title 1"/>
          <p:cNvSpPr>
            <a:spLocks noGrp="1"/>
          </p:cNvSpPr>
          <p:nvPr>
            <p:ph type="title"/>
          </p:nvPr>
        </p:nvSpPr>
        <p:spPr bwMode="auto">
          <a:xfrm>
            <a:off x="358218" y="-12102"/>
            <a:ext cx="11481846" cy="1325562"/>
          </a:xfrm>
        </p:spPr>
        <p:txBody>
          <a:bodyPr/>
          <a:lstStyle/>
          <a:p>
            <a:pPr>
              <a:defRPr/>
            </a:pPr>
            <a:r>
              <a:rPr lang="en-GB"/>
              <a:t>Impact on Communities</a:t>
            </a:r>
            <a:endParaRPr/>
          </a:p>
        </p:txBody>
      </p:sp>
      <p:sp>
        <p:nvSpPr>
          <p:cNvPr id="895484147" name="Content Placeholder 2"/>
          <p:cNvSpPr>
            <a:spLocks noGrp="1"/>
          </p:cNvSpPr>
          <p:nvPr>
            <p:ph idx="1"/>
          </p:nvPr>
        </p:nvSpPr>
        <p:spPr bwMode="auto">
          <a:xfrm>
            <a:off x="3414386" y="1171999"/>
            <a:ext cx="8425678" cy="1572331"/>
          </a:xfrm>
        </p:spPr>
        <p:txBody>
          <a:bodyPr vertOverflow="overflow" horzOverflow="overflow" vert="horz" wrap="square" lIns="91440" tIns="45720" rIns="91440" bIns="45720" numCol="1" spcCol="0" rtlCol="0" fromWordArt="0" anchor="t" anchorCtr="0" forceAA="0" compatLnSpc="0">
            <a:normAutofit/>
          </a:bodyPr>
          <a:lstStyle/>
          <a:p>
            <a:pPr marL="0" indent="0">
              <a:buNone/>
              <a:defRPr/>
            </a:pPr>
            <a:r>
              <a:rPr lang="en-GB" sz="1900" b="0" i="0" u="none" strike="noStrike" cap="none" spc="0">
                <a:solidFill>
                  <a:schemeClr val="tx1"/>
                </a:solidFill>
                <a:latin typeface="Calibri"/>
                <a:ea typeface="Calibri"/>
                <a:cs typeface="Calibri"/>
              </a:rPr>
              <a:t>The NHS AI Lab</a:t>
            </a:r>
            <a:r>
              <a:rPr lang="en" sz="1900" b="0" i="0" u="none" strike="noStrike" cap="none" spc="0">
                <a:solidFill>
                  <a:schemeClr val="tx1"/>
                </a:solidFill>
                <a:latin typeface="Calibri"/>
                <a:ea typeface="Calibri"/>
                <a:cs typeface="Calibri"/>
              </a:rPr>
              <a:t> </a:t>
            </a:r>
            <a:r>
              <a:rPr lang="en-GB" sz="1900" b="0" i="0" u="none" strike="noStrike" cap="none" spc="0">
                <a:solidFill>
                  <a:schemeClr val="tx1"/>
                </a:solidFill>
                <a:latin typeface="Calibri"/>
                <a:ea typeface="Calibri"/>
                <a:cs typeface="Calibri"/>
              </a:rPr>
              <a:t>had variable impacts on communities across England. </a:t>
            </a:r>
            <a:endParaRPr sz="1900" b="0" i="0" u="none" strike="noStrike" cap="none" spc="0">
              <a:solidFill>
                <a:schemeClr val="tx1"/>
              </a:solidFill>
              <a:latin typeface="Calibri"/>
              <a:ea typeface="Calibri"/>
              <a:cs typeface="Calibri"/>
            </a:endParaRPr>
          </a:p>
          <a:p>
            <a:pPr marL="0" indent="0">
              <a:buNone/>
              <a:defRPr/>
            </a:pPr>
            <a:r>
              <a:rPr lang="en-GB" sz="1900" b="0" i="0" u="none" strike="noStrike" cap="none" spc="0">
                <a:solidFill>
                  <a:schemeClr val="tx1"/>
                </a:solidFill>
                <a:latin typeface="Calibri"/>
                <a:ea typeface="Calibri"/>
                <a:cs typeface="Calibri"/>
              </a:rPr>
              <a:t>While it aimed to support population-level benefit through improved diagnostics and service planning, outcomes depended heavily on local capacity, digital infrastructure, and public trust, </a:t>
            </a:r>
            <a:r>
              <a:rPr lang="en" sz="1900" b="0" i="0" u="none" strike="noStrike" cap="none" spc="0">
                <a:solidFill>
                  <a:schemeClr val="tx1"/>
                </a:solidFill>
                <a:latin typeface="Calibri"/>
                <a:ea typeface="Calibri"/>
                <a:cs typeface="Calibri"/>
              </a:rPr>
              <a:t>it  was also </a:t>
            </a:r>
            <a:r>
              <a:rPr lang="en-GB" sz="1900" b="0" i="0" u="none" strike="noStrike" cap="none" spc="0">
                <a:solidFill>
                  <a:schemeClr val="tx1"/>
                </a:solidFill>
                <a:latin typeface="Calibri"/>
                <a:ea typeface="Calibri"/>
                <a:cs typeface="Calibri"/>
              </a:rPr>
              <a:t>raising concerns about uneven benefit and the potential reinforcement of existing health inequalities.</a:t>
            </a:r>
            <a:endParaRPr sz="1900"/>
          </a:p>
        </p:txBody>
      </p:sp>
      <p:sp>
        <p:nvSpPr>
          <p:cNvPr id="124274171" name="Block Arc 6"/>
          <p:cNvSpPr/>
          <p:nvPr/>
        </p:nvSpPr>
        <p:spPr bwMode="auto">
          <a:xfrm>
            <a:off x="-1252530" y="2093987"/>
            <a:ext cx="5559040" cy="5559039"/>
          </a:xfrm>
          <a:prstGeom prst="blockArc">
            <a:avLst>
              <a:gd name="adj1" fmla="val 18900000"/>
              <a:gd name="adj2" fmla="val 2700000"/>
              <a:gd name="adj3" fmla="val 389"/>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399148972" name="Freeform: Shape 7"/>
          <p:cNvSpPr/>
          <p:nvPr/>
        </p:nvSpPr>
        <p:spPr bwMode="auto">
          <a:xfrm>
            <a:off x="3804854" y="3067356"/>
            <a:ext cx="7830788" cy="516183"/>
          </a:xfrm>
          <a:custGeom>
            <a:avLst/>
            <a:gdLst>
              <a:gd name="connsiteX0" fmla="*/ 0 w 7830788"/>
              <a:gd name="connsiteY0" fmla="*/ 0 h 516184"/>
              <a:gd name="connsiteX1" fmla="*/ 7830788 w 7830788"/>
              <a:gd name="connsiteY1" fmla="*/ 0 h 516184"/>
              <a:gd name="connsiteX2" fmla="*/ 7830788 w 7830788"/>
              <a:gd name="connsiteY2" fmla="*/ 516184 h 516184"/>
              <a:gd name="connsiteX3" fmla="*/ 0 w 7830788"/>
              <a:gd name="connsiteY3" fmla="*/ 516184 h 516184"/>
              <a:gd name="connsiteX4" fmla="*/ 0 w 7830788"/>
              <a:gd name="connsiteY4" fmla="*/ 0 h 5161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30788" h="516184" extrusionOk="0">
                <a:moveTo>
                  <a:pt x="0" y="0"/>
                </a:moveTo>
                <a:lnTo>
                  <a:pt x="7830788" y="0"/>
                </a:lnTo>
                <a:lnTo>
                  <a:pt x="7830788" y="516184"/>
                </a:lnTo>
                <a:lnTo>
                  <a:pt x="0" y="516184"/>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9720" tIns="68580" rIns="68580" bIns="68580" numCol="1" spcCol="1269" anchor="ctr" anchorCtr="0">
            <a:noAutofit/>
          </a:bodyPr>
          <a:lstStyle/>
          <a:p>
            <a:pPr marL="0" lvl="0" indent="0" algn="l" defTabSz="1200150">
              <a:lnSpc>
                <a:spcPct val="90000"/>
              </a:lnSpc>
              <a:spcBef>
                <a:spcPts val="0"/>
              </a:spcBef>
              <a:spcAft>
                <a:spcPts val="0"/>
              </a:spcAft>
              <a:buNone/>
              <a:defRPr/>
            </a:pPr>
            <a:r>
              <a:rPr lang="en-GB" sz="2700" b="0" i="0" u="none" strike="noStrike" cap="none" spc="0">
                <a:solidFill>
                  <a:schemeClr val="lt1"/>
                </a:solidFill>
                <a:latin typeface="Calibri"/>
                <a:ea typeface="Calibri"/>
                <a:cs typeface="Calibri"/>
              </a:rPr>
              <a:t>Uneven Access to AI Benefits</a:t>
            </a:r>
            <a:endParaRPr/>
          </a:p>
        </p:txBody>
      </p:sp>
      <p:sp>
        <p:nvSpPr>
          <p:cNvPr id="2066813573" name="Oval 8"/>
          <p:cNvSpPr/>
          <p:nvPr/>
        </p:nvSpPr>
        <p:spPr bwMode="auto">
          <a:xfrm>
            <a:off x="3482238" y="3002833"/>
            <a:ext cx="645229" cy="64522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020877022" name="Freeform: Shape 9"/>
          <p:cNvSpPr/>
          <p:nvPr/>
        </p:nvSpPr>
        <p:spPr bwMode="auto">
          <a:xfrm>
            <a:off x="4174736" y="3841385"/>
            <a:ext cx="7460904" cy="516183"/>
          </a:xfrm>
          <a:custGeom>
            <a:avLst/>
            <a:gdLst>
              <a:gd name="connsiteX0" fmla="*/ 0 w 7460905"/>
              <a:gd name="connsiteY0" fmla="*/ 0 h 516184"/>
              <a:gd name="connsiteX1" fmla="*/ 7460905 w 7460905"/>
              <a:gd name="connsiteY1" fmla="*/ 0 h 516184"/>
              <a:gd name="connsiteX2" fmla="*/ 7460905 w 7460905"/>
              <a:gd name="connsiteY2" fmla="*/ 516184 h 516184"/>
              <a:gd name="connsiteX3" fmla="*/ 0 w 7460905"/>
              <a:gd name="connsiteY3" fmla="*/ 516184 h 516184"/>
              <a:gd name="connsiteX4" fmla="*/ 0 w 7460905"/>
              <a:gd name="connsiteY4" fmla="*/ 0 h 5161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0905" h="516184" extrusionOk="0">
                <a:moveTo>
                  <a:pt x="0" y="0"/>
                </a:moveTo>
                <a:lnTo>
                  <a:pt x="7460905" y="0"/>
                </a:lnTo>
                <a:lnTo>
                  <a:pt x="7460905" y="516184"/>
                </a:lnTo>
                <a:lnTo>
                  <a:pt x="0" y="516184"/>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9720" tIns="68580" rIns="68580" bIns="68580" numCol="1" spcCol="1269" anchor="ctr" anchorCtr="0">
            <a:noAutofit/>
          </a:bodyPr>
          <a:lstStyle/>
          <a:p>
            <a:pPr marL="0" lvl="0" indent="0" algn="l" defTabSz="1200150">
              <a:lnSpc>
                <a:spcPct val="90000"/>
              </a:lnSpc>
              <a:spcBef>
                <a:spcPts val="0"/>
              </a:spcBef>
              <a:spcAft>
                <a:spcPts val="0"/>
              </a:spcAft>
              <a:buNone/>
              <a:defRPr/>
            </a:pPr>
            <a:r>
              <a:rPr lang="en-GB" sz="2700"/>
              <a:t>Digital Divide:</a:t>
            </a:r>
            <a:endParaRPr/>
          </a:p>
        </p:txBody>
      </p:sp>
      <p:sp>
        <p:nvSpPr>
          <p:cNvPr id="668613924" name="Oval 10"/>
          <p:cNvSpPr/>
          <p:nvPr/>
        </p:nvSpPr>
        <p:spPr bwMode="auto">
          <a:xfrm>
            <a:off x="3852119" y="3776862"/>
            <a:ext cx="645229" cy="64522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64916182" name="Freeform: Shape 11"/>
          <p:cNvSpPr/>
          <p:nvPr/>
        </p:nvSpPr>
        <p:spPr bwMode="auto">
          <a:xfrm>
            <a:off x="4288260" y="4615414"/>
            <a:ext cx="7347381" cy="516183"/>
          </a:xfrm>
          <a:custGeom>
            <a:avLst/>
            <a:gdLst>
              <a:gd name="connsiteX0" fmla="*/ 0 w 7347381"/>
              <a:gd name="connsiteY0" fmla="*/ 0 h 516184"/>
              <a:gd name="connsiteX1" fmla="*/ 7347381 w 7347381"/>
              <a:gd name="connsiteY1" fmla="*/ 0 h 516184"/>
              <a:gd name="connsiteX2" fmla="*/ 7347381 w 7347381"/>
              <a:gd name="connsiteY2" fmla="*/ 516184 h 516184"/>
              <a:gd name="connsiteX3" fmla="*/ 0 w 7347381"/>
              <a:gd name="connsiteY3" fmla="*/ 516184 h 516184"/>
              <a:gd name="connsiteX4" fmla="*/ 0 w 7347381"/>
              <a:gd name="connsiteY4" fmla="*/ 0 h 5161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47381" h="516184" extrusionOk="0">
                <a:moveTo>
                  <a:pt x="0" y="0"/>
                </a:moveTo>
                <a:lnTo>
                  <a:pt x="7347381" y="0"/>
                </a:lnTo>
                <a:lnTo>
                  <a:pt x="7347381" y="516184"/>
                </a:lnTo>
                <a:lnTo>
                  <a:pt x="0" y="516184"/>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9720" tIns="68580" rIns="68580" bIns="68580" numCol="1" spcCol="1269" anchor="ctr" anchorCtr="0">
            <a:noAutofit/>
          </a:bodyPr>
          <a:lstStyle/>
          <a:p>
            <a:pPr marL="0" lvl="0" indent="0" algn="l" defTabSz="1200150">
              <a:lnSpc>
                <a:spcPct val="90000"/>
              </a:lnSpc>
              <a:spcBef>
                <a:spcPts val="0"/>
              </a:spcBef>
              <a:spcAft>
                <a:spcPts val="0"/>
              </a:spcAft>
              <a:buNone/>
              <a:defRPr/>
            </a:pPr>
            <a:r>
              <a:rPr lang="en-GB" sz="2700" b="0" i="0" u="none" strike="noStrike" cap="none" spc="0">
                <a:solidFill>
                  <a:schemeClr val="lt1"/>
                </a:solidFill>
                <a:latin typeface="Calibri"/>
                <a:ea typeface="Calibri"/>
                <a:cs typeface="Calibri"/>
              </a:rPr>
              <a:t>Local System Readiness</a:t>
            </a:r>
            <a:endParaRPr/>
          </a:p>
        </p:txBody>
      </p:sp>
      <p:sp>
        <p:nvSpPr>
          <p:cNvPr id="1510754099" name="Oval 12"/>
          <p:cNvSpPr/>
          <p:nvPr/>
        </p:nvSpPr>
        <p:spPr bwMode="auto">
          <a:xfrm>
            <a:off x="3965645" y="4550891"/>
            <a:ext cx="645229" cy="64522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489678411" name="Freeform: Shape 13"/>
          <p:cNvSpPr/>
          <p:nvPr/>
        </p:nvSpPr>
        <p:spPr bwMode="auto">
          <a:xfrm>
            <a:off x="4174736" y="5389443"/>
            <a:ext cx="7460904" cy="516183"/>
          </a:xfrm>
          <a:custGeom>
            <a:avLst/>
            <a:gdLst>
              <a:gd name="connsiteX0" fmla="*/ 0 w 7460905"/>
              <a:gd name="connsiteY0" fmla="*/ 0 h 516184"/>
              <a:gd name="connsiteX1" fmla="*/ 7460905 w 7460905"/>
              <a:gd name="connsiteY1" fmla="*/ 0 h 516184"/>
              <a:gd name="connsiteX2" fmla="*/ 7460905 w 7460905"/>
              <a:gd name="connsiteY2" fmla="*/ 516184 h 516184"/>
              <a:gd name="connsiteX3" fmla="*/ 0 w 7460905"/>
              <a:gd name="connsiteY3" fmla="*/ 516184 h 516184"/>
              <a:gd name="connsiteX4" fmla="*/ 0 w 7460905"/>
              <a:gd name="connsiteY4" fmla="*/ 0 h 5161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0905" h="516184" extrusionOk="0">
                <a:moveTo>
                  <a:pt x="0" y="0"/>
                </a:moveTo>
                <a:lnTo>
                  <a:pt x="7460905" y="0"/>
                </a:lnTo>
                <a:lnTo>
                  <a:pt x="7460905" y="516184"/>
                </a:lnTo>
                <a:lnTo>
                  <a:pt x="0" y="516184"/>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9720" tIns="68580" rIns="68580" bIns="68580" numCol="1" spcCol="1269" anchor="ctr" anchorCtr="0">
            <a:noAutofit/>
          </a:bodyPr>
          <a:lstStyle/>
          <a:p>
            <a:pPr marL="0" lvl="0" indent="0" algn="l" defTabSz="1200150">
              <a:lnSpc>
                <a:spcPct val="90000"/>
              </a:lnSpc>
              <a:spcBef>
                <a:spcPts val="0"/>
              </a:spcBef>
              <a:spcAft>
                <a:spcPts val="0"/>
              </a:spcAft>
              <a:buNone/>
              <a:defRPr/>
            </a:pPr>
            <a:r>
              <a:rPr lang="en-GB" sz="2700" b="0" i="0" u="none" strike="noStrike" cap="none" spc="0">
                <a:solidFill>
                  <a:schemeClr val="lt1"/>
                </a:solidFill>
                <a:latin typeface="Calibri"/>
                <a:ea typeface="Calibri"/>
                <a:cs typeface="Calibri"/>
              </a:rPr>
              <a:t>Health Inequalities</a:t>
            </a:r>
            <a:endParaRPr/>
          </a:p>
        </p:txBody>
      </p:sp>
      <p:sp>
        <p:nvSpPr>
          <p:cNvPr id="2097249535" name="Oval 14"/>
          <p:cNvSpPr/>
          <p:nvPr/>
        </p:nvSpPr>
        <p:spPr bwMode="auto">
          <a:xfrm>
            <a:off x="3852119" y="5324920"/>
            <a:ext cx="645229" cy="64522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526556390" name="Freeform: Shape 15"/>
          <p:cNvSpPr/>
          <p:nvPr/>
        </p:nvSpPr>
        <p:spPr bwMode="auto">
          <a:xfrm>
            <a:off x="3804854" y="6163472"/>
            <a:ext cx="7830788" cy="516183"/>
          </a:xfrm>
          <a:custGeom>
            <a:avLst/>
            <a:gdLst>
              <a:gd name="connsiteX0" fmla="*/ 0 w 7830788"/>
              <a:gd name="connsiteY0" fmla="*/ 0 h 516184"/>
              <a:gd name="connsiteX1" fmla="*/ 7830788 w 7830788"/>
              <a:gd name="connsiteY1" fmla="*/ 0 h 516184"/>
              <a:gd name="connsiteX2" fmla="*/ 7830788 w 7830788"/>
              <a:gd name="connsiteY2" fmla="*/ 516184 h 516184"/>
              <a:gd name="connsiteX3" fmla="*/ 0 w 7830788"/>
              <a:gd name="connsiteY3" fmla="*/ 516184 h 516184"/>
              <a:gd name="connsiteX4" fmla="*/ 0 w 7830788"/>
              <a:gd name="connsiteY4" fmla="*/ 0 h 5161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30788" h="516184" extrusionOk="0">
                <a:moveTo>
                  <a:pt x="0" y="0"/>
                </a:moveTo>
                <a:lnTo>
                  <a:pt x="7830788" y="0"/>
                </a:lnTo>
                <a:lnTo>
                  <a:pt x="7830788" y="516184"/>
                </a:lnTo>
                <a:lnTo>
                  <a:pt x="0" y="516184"/>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9720" tIns="68580" rIns="68580" bIns="68580" numCol="1" spcCol="1269" anchor="ctr" anchorCtr="0">
            <a:noAutofit/>
          </a:bodyPr>
          <a:lstStyle/>
          <a:p>
            <a:pPr marL="0" lvl="0" indent="0" algn="l" defTabSz="1200150">
              <a:lnSpc>
                <a:spcPct val="90000"/>
              </a:lnSpc>
              <a:spcBef>
                <a:spcPts val="0"/>
              </a:spcBef>
              <a:spcAft>
                <a:spcPts val="0"/>
              </a:spcAft>
              <a:buNone/>
              <a:defRPr/>
            </a:pPr>
            <a:r>
              <a:rPr lang="en-GB" sz="2700" b="0" i="0" u="none" strike="noStrike" cap="none" spc="0">
                <a:solidFill>
                  <a:schemeClr val="lt1"/>
                </a:solidFill>
                <a:latin typeface="Calibri"/>
                <a:ea typeface="Calibri"/>
                <a:cs typeface="Calibri"/>
              </a:rPr>
              <a:t>Public Trust and Transparency</a:t>
            </a:r>
            <a:endParaRPr lang="en-GB" sz="2700"/>
          </a:p>
        </p:txBody>
      </p:sp>
      <p:sp>
        <p:nvSpPr>
          <p:cNvPr id="2056898998" name="Oval 16"/>
          <p:cNvSpPr/>
          <p:nvPr/>
        </p:nvSpPr>
        <p:spPr bwMode="auto">
          <a:xfrm>
            <a:off x="3482238" y="6098949"/>
            <a:ext cx="645229" cy="64522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90927799" name="Title 1"/>
          <p:cNvSpPr txBox="1"/>
          <p:nvPr/>
        </p:nvSpPr>
        <p:spPr bwMode="auto">
          <a:xfrm>
            <a:off x="153892" y="1492642"/>
            <a:ext cx="2952748" cy="1803271"/>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 sz="3600">
                <a:solidFill>
                  <a:schemeClr val="bg1"/>
                </a:solidFill>
              </a:rPr>
              <a:t>NHS AI Lab</a:t>
            </a:r>
            <a:endParaRPr/>
          </a:p>
        </p:txBody>
      </p:sp>
      <p:pic>
        <p:nvPicPr>
          <p:cNvPr id="352982704" name="Picture 352982703"/>
          <p:cNvPicPr>
            <a:picLocks noChangeAspect="1"/>
          </p:cNvPicPr>
          <p:nvPr/>
        </p:nvPicPr>
        <p:blipFill rotWithShape="1">
          <a:blip r:embed="rId3"/>
          <a:stretch/>
        </p:blipFill>
        <p:spPr bwMode="auto">
          <a:xfrm>
            <a:off x="153892" y="3476152"/>
            <a:ext cx="3169923" cy="215634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95484147">
                                            <p:txEl>
                                              <p:pRg st="0" end="0"/>
                                            </p:txEl>
                                          </p:spTgt>
                                        </p:tgtEl>
                                        <p:attrNameLst>
                                          <p:attrName>style.visibility</p:attrName>
                                        </p:attrNameLst>
                                      </p:cBhvr>
                                      <p:to>
                                        <p:strVal val="visible"/>
                                      </p:to>
                                    </p:set>
                                    <p:animEffect transition="in" filter="fade">
                                      <p:cBhvr>
                                        <p:cTn id="7" dur="500"/>
                                        <p:tgtEl>
                                          <p:spTgt spid="8954841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4274171"/>
                                        </p:tgtEl>
                                        <p:attrNameLst>
                                          <p:attrName>style.visibility</p:attrName>
                                        </p:attrNameLst>
                                      </p:cBhvr>
                                      <p:to>
                                        <p:strVal val="visible"/>
                                      </p:to>
                                    </p:set>
                                    <p:animEffect transition="in" filter="fade">
                                      <p:cBhvr>
                                        <p:cTn id="12" dur="500"/>
                                        <p:tgtEl>
                                          <p:spTgt spid="124274171"/>
                                        </p:tgtEl>
                                      </p:cBhvr>
                                    </p:animEffect>
                                  </p:childTnLst>
                                </p:cTn>
                              </p:par>
                              <p:par>
                                <p:cTn id="13" presetID="10" presetClass="entr" presetSubtype="0" fill="hold" nodeType="withEffect">
                                  <p:stCondLst>
                                    <p:cond delay="0"/>
                                  </p:stCondLst>
                                  <p:childTnLst>
                                    <p:set>
                                      <p:cBhvr>
                                        <p:cTn id="14" dur="1" fill="hold">
                                          <p:stCondLst>
                                            <p:cond delay="0"/>
                                          </p:stCondLst>
                                        </p:cTn>
                                        <p:tgtEl>
                                          <p:spTgt spid="2066813573"/>
                                        </p:tgtEl>
                                        <p:attrNameLst>
                                          <p:attrName>style.visibility</p:attrName>
                                        </p:attrNameLst>
                                      </p:cBhvr>
                                      <p:to>
                                        <p:strVal val="visible"/>
                                      </p:to>
                                    </p:set>
                                    <p:animEffect transition="in" filter="fade">
                                      <p:cBhvr>
                                        <p:cTn id="15" dur="500"/>
                                        <p:tgtEl>
                                          <p:spTgt spid="206681357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99148972"/>
                                        </p:tgtEl>
                                        <p:attrNameLst>
                                          <p:attrName>style.visibility</p:attrName>
                                        </p:attrNameLst>
                                      </p:cBhvr>
                                      <p:to>
                                        <p:strVal val="visible"/>
                                      </p:to>
                                    </p:set>
                                    <p:animEffect transition="in" filter="fade">
                                      <p:cBhvr>
                                        <p:cTn id="18" dur="500"/>
                                        <p:tgtEl>
                                          <p:spTgt spid="39914897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668613924"/>
                                        </p:tgtEl>
                                        <p:attrNameLst>
                                          <p:attrName>style.visibility</p:attrName>
                                        </p:attrNameLst>
                                      </p:cBhvr>
                                      <p:to>
                                        <p:strVal val="visible"/>
                                      </p:to>
                                    </p:set>
                                    <p:animEffect transition="in" filter="fade">
                                      <p:cBhvr>
                                        <p:cTn id="23" dur="500"/>
                                        <p:tgtEl>
                                          <p:spTgt spid="668613924"/>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020877022"/>
                                        </p:tgtEl>
                                        <p:attrNameLst>
                                          <p:attrName>style.visibility</p:attrName>
                                        </p:attrNameLst>
                                      </p:cBhvr>
                                      <p:to>
                                        <p:strVal val="visible"/>
                                      </p:to>
                                    </p:set>
                                    <p:animEffect transition="in" filter="fade">
                                      <p:cBhvr>
                                        <p:cTn id="26" dur="500"/>
                                        <p:tgtEl>
                                          <p:spTgt spid="2020877022"/>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510754099"/>
                                        </p:tgtEl>
                                        <p:attrNameLst>
                                          <p:attrName>style.visibility</p:attrName>
                                        </p:attrNameLst>
                                      </p:cBhvr>
                                      <p:to>
                                        <p:strVal val="visible"/>
                                      </p:to>
                                    </p:set>
                                    <p:animEffect transition="in" filter="fade">
                                      <p:cBhvr>
                                        <p:cTn id="31" dur="500"/>
                                        <p:tgtEl>
                                          <p:spTgt spid="1510754099"/>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364916182"/>
                                        </p:tgtEl>
                                        <p:attrNameLst>
                                          <p:attrName>style.visibility</p:attrName>
                                        </p:attrNameLst>
                                      </p:cBhvr>
                                      <p:to>
                                        <p:strVal val="visible"/>
                                      </p:to>
                                    </p:set>
                                    <p:animEffect transition="in" filter="fade">
                                      <p:cBhvr>
                                        <p:cTn id="34" dur="500"/>
                                        <p:tgtEl>
                                          <p:spTgt spid="1364916182"/>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2097249535"/>
                                        </p:tgtEl>
                                        <p:attrNameLst>
                                          <p:attrName>style.visibility</p:attrName>
                                        </p:attrNameLst>
                                      </p:cBhvr>
                                      <p:to>
                                        <p:strVal val="visible"/>
                                      </p:to>
                                    </p:set>
                                    <p:animEffect transition="in" filter="fade">
                                      <p:cBhvr>
                                        <p:cTn id="39" dur="500"/>
                                        <p:tgtEl>
                                          <p:spTgt spid="2097249535"/>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489678411"/>
                                        </p:tgtEl>
                                        <p:attrNameLst>
                                          <p:attrName>style.visibility</p:attrName>
                                        </p:attrNameLst>
                                      </p:cBhvr>
                                      <p:to>
                                        <p:strVal val="visible"/>
                                      </p:to>
                                    </p:set>
                                    <p:animEffect transition="in" filter="fade">
                                      <p:cBhvr>
                                        <p:cTn id="42" dur="500"/>
                                        <p:tgtEl>
                                          <p:spTgt spid="1489678411"/>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056898998"/>
                                        </p:tgtEl>
                                        <p:attrNameLst>
                                          <p:attrName>style.visibility</p:attrName>
                                        </p:attrNameLst>
                                      </p:cBhvr>
                                      <p:to>
                                        <p:strVal val="visible"/>
                                      </p:to>
                                    </p:set>
                                    <p:animEffect transition="in" filter="fade">
                                      <p:cBhvr>
                                        <p:cTn id="47" dur="500"/>
                                        <p:tgtEl>
                                          <p:spTgt spid="2056898998"/>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26556390"/>
                                        </p:tgtEl>
                                        <p:attrNameLst>
                                          <p:attrName>style.visibility</p:attrName>
                                        </p:attrNameLst>
                                      </p:cBhvr>
                                      <p:to>
                                        <p:strVal val="visible"/>
                                      </p:to>
                                    </p:set>
                                    <p:animEffect transition="in" filter="fade">
                                      <p:cBhvr>
                                        <p:cTn id="50" dur="500"/>
                                        <p:tgtEl>
                                          <p:spTgt spid="5265563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148972" grpId="0" animBg="1"/>
      <p:bldP spid="2020877022" grpId="0" animBg="1"/>
      <p:bldP spid="1364916182" grpId="0" animBg="1"/>
      <p:bldP spid="1489678411" grpId="0" animBg="1"/>
      <p:bldP spid="526556390" grpId="0" animBg="1"/>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911103320" name="Picture 4"/>
          <p:cNvPicPr>
            <a:picLocks noChangeAspect="1"/>
          </p:cNvPicPr>
          <p:nvPr/>
        </p:nvPicPr>
        <p:blipFill rotWithShape="1">
          <a:blip r:embed="rId3">
            <a:alphaModFix amt="70000"/>
          </a:blip>
          <a:stretch/>
        </p:blipFill>
        <p:spPr bwMode="auto">
          <a:xfrm>
            <a:off x="3756454" y="1576902"/>
            <a:ext cx="4596714" cy="4596714"/>
          </a:xfrm>
          <a:prstGeom prst="rect">
            <a:avLst/>
          </a:prstGeom>
        </p:spPr>
      </p:pic>
      <p:sp>
        <p:nvSpPr>
          <p:cNvPr id="429309568" name="Title 1"/>
          <p:cNvSpPr txBox="1"/>
          <p:nvPr/>
        </p:nvSpPr>
        <p:spPr bwMode="auto">
          <a:xfrm>
            <a:off x="510619" y="517525"/>
            <a:ext cx="11481847" cy="1325563"/>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4800">
                <a:solidFill>
                  <a:schemeClr val="bg1"/>
                </a:solidFill>
                <a:latin typeface="Arial"/>
                <a:cs typeface="Arial"/>
              </a:rPr>
              <a:t>100,000 Genomes Project</a:t>
            </a:r>
            <a:endParaRPr lang="en-GB" sz="9600">
              <a:solidFill>
                <a:schemeClr val="bg1"/>
              </a:solidFill>
              <a:latin typeface="Arial"/>
              <a:cs typeface="Arial"/>
            </a:endParaRPr>
          </a:p>
        </p:txBody>
      </p:sp>
      <p:sp>
        <p:nvSpPr>
          <p:cNvPr id="116487209" name="TextBox 5"/>
          <p:cNvSpPr txBox="1"/>
          <p:nvPr/>
        </p:nvSpPr>
        <p:spPr bwMode="auto">
          <a:xfrm>
            <a:off x="358219" y="5014913"/>
            <a:ext cx="2607403" cy="461665"/>
          </a:xfrm>
          <a:prstGeom prst="rect">
            <a:avLst/>
          </a:prstGeom>
          <a:solidFill>
            <a:schemeClr val="tx1"/>
          </a:solidFill>
        </p:spPr>
        <p:txBody>
          <a:bodyPr wrap="square" rtlCol="0">
            <a:spAutoFit/>
          </a:bodyPr>
          <a:lstStyle/>
          <a:p>
            <a:pPr algn="ctr">
              <a:defRPr/>
            </a:pPr>
            <a:r>
              <a:rPr lang="en-GB" sz="2400" b="1">
                <a:solidFill>
                  <a:schemeClr val="bg1"/>
                </a:solidFill>
              </a:rPr>
              <a:t>Innovation 3 </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649618807" name="Title 1"/>
          <p:cNvSpPr>
            <a:spLocks noGrp="1"/>
          </p:cNvSpPr>
          <p:nvPr>
            <p:ph type="title"/>
          </p:nvPr>
        </p:nvSpPr>
        <p:spPr bwMode="auto">
          <a:xfrm>
            <a:off x="3560692" y="365125"/>
            <a:ext cx="8175678" cy="1325563"/>
          </a:xfrm>
        </p:spPr>
        <p:txBody>
          <a:bodyPr>
            <a:normAutofit/>
          </a:bodyPr>
          <a:lstStyle/>
          <a:p>
            <a:pPr algn="ctr">
              <a:defRPr/>
            </a:pPr>
            <a:r>
              <a:rPr lang="en-GB" b="1">
                <a:latin typeface="+mn-lt"/>
                <a:cs typeface="Arial"/>
              </a:rPr>
              <a:t>100,000 Genomes Project</a:t>
            </a:r>
            <a:br>
              <a:rPr lang="en-GB" sz="8800" b="1">
                <a:latin typeface="+mn-lt"/>
                <a:cs typeface="Arial"/>
              </a:rPr>
            </a:br>
            <a:endParaRPr lang="en-GB" b="1">
              <a:latin typeface="+mn-lt"/>
            </a:endParaRPr>
          </a:p>
        </p:txBody>
      </p:sp>
      <p:sp>
        <p:nvSpPr>
          <p:cNvPr id="950106613" name="Content Placeholder 2"/>
          <p:cNvSpPr>
            <a:spLocks noGrp="1"/>
          </p:cNvSpPr>
          <p:nvPr>
            <p:ph idx="1"/>
          </p:nvPr>
        </p:nvSpPr>
        <p:spPr bwMode="auto">
          <a:xfrm>
            <a:off x="3560692" y="1273423"/>
            <a:ext cx="8175678" cy="2185416"/>
          </a:xfrm>
          <a:prstGeom prst="roundRect">
            <a:avLst>
              <a:gd name="adj" fmla="val 16667"/>
            </a:avLst>
          </a:prstGeom>
          <a:ln w="38100">
            <a:solidFill>
              <a:schemeClr val="accent1"/>
            </a:solidFill>
          </a:ln>
        </p:spPr>
        <p:txBody>
          <a:bodyPr>
            <a:normAutofit fontScale="92500" lnSpcReduction="20000"/>
          </a:bodyPr>
          <a:lstStyle/>
          <a:p>
            <a:pPr marL="0" indent="0">
              <a:buNone/>
              <a:defRPr/>
            </a:pPr>
            <a:r>
              <a:rPr lang="en-GB" sz="2400" b="1"/>
              <a:t>Genomics England</a:t>
            </a:r>
            <a:r>
              <a:rPr lang="en-GB" sz="2400"/>
              <a:t> and the </a:t>
            </a:r>
            <a:r>
              <a:rPr lang="en-GB" sz="2400" b="1"/>
              <a:t>100,000 Genomes Project</a:t>
            </a:r>
            <a:r>
              <a:rPr lang="en-GB" sz="2400"/>
              <a:t> represent a major leap in the use of genomic data to transform healthcare and public health in the UK. </a:t>
            </a:r>
            <a:endParaRPr/>
          </a:p>
          <a:p>
            <a:pPr marL="0" indent="0">
              <a:buNone/>
              <a:defRPr/>
            </a:pPr>
            <a:r>
              <a:rPr lang="en-GB" sz="2400"/>
              <a:t>By sequencing the genomes of NHS patients with rare diseases and cancers, these initiatives aim to bring precision medicine to the forefront of healthcare delivery, affecting public health, the workforce, and communities in the UK</a:t>
            </a:r>
            <a:endParaRPr/>
          </a:p>
          <a:p>
            <a:pPr>
              <a:defRPr/>
            </a:pPr>
            <a:endParaRPr lang="en-GB"/>
          </a:p>
        </p:txBody>
      </p:sp>
      <p:pic>
        <p:nvPicPr>
          <p:cNvPr id="1919762742" name="Picture 3"/>
          <p:cNvPicPr>
            <a:picLocks noChangeAspect="1"/>
          </p:cNvPicPr>
          <p:nvPr/>
        </p:nvPicPr>
        <p:blipFill rotWithShape="1">
          <a:blip r:embed="rId3">
            <a:alphaModFix amt="70000"/>
          </a:blip>
          <a:stretch/>
        </p:blipFill>
        <p:spPr bwMode="auto">
          <a:xfrm>
            <a:off x="455630" y="3707028"/>
            <a:ext cx="2194740" cy="2194740"/>
          </a:xfrm>
          <a:prstGeom prst="rect">
            <a:avLst/>
          </a:prstGeom>
        </p:spPr>
      </p:pic>
      <p:sp>
        <p:nvSpPr>
          <p:cNvPr id="1173377902" name="Title 1"/>
          <p:cNvSpPr txBox="1"/>
          <p:nvPr/>
        </p:nvSpPr>
        <p:spPr bwMode="auto">
          <a:xfrm>
            <a:off x="175495" y="1474236"/>
            <a:ext cx="2891480" cy="1738518"/>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3200" b="1">
                <a:solidFill>
                  <a:schemeClr val="bg1"/>
                </a:solidFill>
                <a:latin typeface="Arial"/>
                <a:cs typeface="Arial"/>
              </a:rPr>
              <a:t>100,000 Genomes Project</a:t>
            </a:r>
            <a:endParaRPr lang="en-GB" sz="6600" b="1">
              <a:solidFill>
                <a:schemeClr val="bg1"/>
              </a:solidFill>
              <a:latin typeface="Arial"/>
              <a:cs typeface="Arial"/>
            </a:endParaRPr>
          </a:p>
        </p:txBody>
      </p:sp>
      <p:sp>
        <p:nvSpPr>
          <p:cNvPr id="1985903815" name="TextBox 7"/>
          <p:cNvSpPr txBox="1"/>
          <p:nvPr/>
        </p:nvSpPr>
        <p:spPr bwMode="auto">
          <a:xfrm>
            <a:off x="3560692" y="4007088"/>
            <a:ext cx="8175678" cy="2485787"/>
          </a:xfrm>
          <a:prstGeom prst="roundRect">
            <a:avLst>
              <a:gd name="adj" fmla="val 16667"/>
            </a:avLst>
          </a:prstGeom>
          <a:noFill/>
          <a:ln w="38100">
            <a:solidFill>
              <a:schemeClr val="accent1"/>
            </a:solidFill>
          </a:ln>
        </p:spPr>
        <p:txBody>
          <a:bodyPr wrap="square">
            <a:spAutoFit/>
          </a:bodyPr>
          <a:lstStyle/>
          <a:p>
            <a:pPr>
              <a:defRPr/>
            </a:pPr>
            <a:r>
              <a:rPr lang="en-GB" sz="2000"/>
              <a:t>The </a:t>
            </a:r>
            <a:r>
              <a:rPr lang="en-GB" sz="2000" b="1"/>
              <a:t>100,000 Genomes Project</a:t>
            </a:r>
            <a:r>
              <a:rPr lang="en-GB" sz="2000"/>
              <a:t> and </a:t>
            </a:r>
            <a:r>
              <a:rPr lang="en-GB" sz="2000" b="1"/>
              <a:t>Genomics England</a:t>
            </a:r>
            <a:r>
              <a:rPr lang="en-GB" sz="2000"/>
              <a:t> have had transformative effects on public health, the NHS workforce, and communities across the UK. </a:t>
            </a:r>
            <a:endParaRPr/>
          </a:p>
          <a:p>
            <a:pPr>
              <a:defRPr/>
            </a:pPr>
            <a:endParaRPr lang="en-GB" sz="2000"/>
          </a:p>
          <a:p>
            <a:pPr>
              <a:defRPr/>
            </a:pPr>
            <a:r>
              <a:rPr lang="en-GB" sz="2000"/>
              <a:t>The project’s long-term success will depend on continuing to engage the public, building trust, and ensuring that the benefits of genomics are shared by all communities.</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610152784" name="Title 1"/>
          <p:cNvSpPr>
            <a:spLocks noGrp="1"/>
          </p:cNvSpPr>
          <p:nvPr>
            <p:ph type="title"/>
          </p:nvPr>
        </p:nvSpPr>
        <p:spPr bwMode="auto">
          <a:xfrm>
            <a:off x="3601617" y="933064"/>
            <a:ext cx="8284043" cy="530614"/>
          </a:xfrm>
        </p:spPr>
        <p:txBody>
          <a:bodyPr>
            <a:noAutofit/>
          </a:bodyPr>
          <a:lstStyle/>
          <a:p>
            <a:pPr algn="ctr">
              <a:defRPr/>
            </a:pPr>
            <a:r>
              <a:rPr lang="en-GB" b="1">
                <a:latin typeface="+mn-lt"/>
                <a:cs typeface="Arial"/>
              </a:rPr>
              <a:t>100,000 Genomes Project</a:t>
            </a:r>
            <a:br>
              <a:rPr lang="en-GB" sz="8000" b="1">
                <a:latin typeface="+mn-lt"/>
                <a:cs typeface="Arial"/>
              </a:rPr>
            </a:br>
            <a:endParaRPr lang="en-GB" b="1">
              <a:latin typeface="+mn-lt"/>
            </a:endParaRPr>
          </a:p>
        </p:txBody>
      </p:sp>
      <p:pic>
        <p:nvPicPr>
          <p:cNvPr id="316013901" name="Picture 3"/>
          <p:cNvPicPr>
            <a:picLocks noChangeAspect="1"/>
          </p:cNvPicPr>
          <p:nvPr/>
        </p:nvPicPr>
        <p:blipFill rotWithShape="1">
          <a:blip r:embed="rId4">
            <a:alphaModFix amt="70000"/>
          </a:blip>
          <a:stretch/>
        </p:blipFill>
        <p:spPr bwMode="auto">
          <a:xfrm>
            <a:off x="455630" y="3707028"/>
            <a:ext cx="2194740" cy="2194740"/>
          </a:xfrm>
          <a:prstGeom prst="rect">
            <a:avLst/>
          </a:prstGeom>
        </p:spPr>
      </p:pic>
      <p:sp>
        <p:nvSpPr>
          <p:cNvPr id="558756446" name="Title 1"/>
          <p:cNvSpPr txBox="1"/>
          <p:nvPr/>
        </p:nvSpPr>
        <p:spPr bwMode="auto">
          <a:xfrm>
            <a:off x="175495" y="1752471"/>
            <a:ext cx="2891480" cy="1460284"/>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3200">
                <a:solidFill>
                  <a:schemeClr val="bg1"/>
                </a:solidFill>
                <a:latin typeface="Arial"/>
                <a:cs typeface="Arial"/>
              </a:rPr>
              <a:t>100,000 Genomes Project</a:t>
            </a:r>
            <a:endParaRPr lang="en-GB" sz="6600">
              <a:solidFill>
                <a:schemeClr val="bg1"/>
              </a:solidFill>
              <a:latin typeface="Arial"/>
              <a:cs typeface="Arial"/>
            </a:endParaRPr>
          </a:p>
        </p:txBody>
      </p:sp>
      <p:pic>
        <p:nvPicPr>
          <p:cNvPr id="562384001" name="Online Media 8" title="Introduction to the Research Environment"/>
          <p:cNvPicPr>
            <a:picLocks noGrp="1" noRot="1" noChangeAspect="1"/>
          </p:cNvPicPr>
          <p:nvPr>
            <p:ph idx="1"/>
            <a:videoFile r:link="rId1"/>
          </p:nvPr>
        </p:nvPicPr>
        <p:blipFill rotWithShape="1">
          <a:blip r:embed="rId5"/>
          <a:stretch/>
        </p:blipFill>
        <p:spPr bwMode="auto">
          <a:xfrm>
            <a:off x="3779838" y="1911350"/>
            <a:ext cx="7956550" cy="4495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6238400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62384001"/>
                </p:tgtEl>
              </p:cMediaNode>
            </p:video>
            <p:seq concurrent="1" nextAc="seek">
              <p:cTn id="8" restart="whenNotActive" fill="hold" evtFilter="cancelBubble" nodeType="interactiveSeq">
                <p:stCondLst>
                  <p:cond evt="onClick" delay="0">
                    <p:tgtEl>
                      <p:spTgt spid="56238400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62384001"/>
                                        </p:tgtEl>
                                      </p:cBhvr>
                                    </p:cmd>
                                  </p:childTnLst>
                                </p:cTn>
                              </p:par>
                            </p:childTnLst>
                          </p:cTn>
                        </p:par>
                      </p:childTnLst>
                    </p:cTn>
                  </p:par>
                </p:childTnLst>
              </p:cTn>
              <p:nextCondLst>
                <p:cond evt="onClick" delay="0">
                  <p:tgtEl>
                    <p:spTgt spid="562384001"/>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990223824" name="Picture 3"/>
          <p:cNvPicPr>
            <a:picLocks noChangeAspect="1"/>
          </p:cNvPicPr>
          <p:nvPr/>
        </p:nvPicPr>
        <p:blipFill rotWithShape="1">
          <a:blip r:embed="rId3">
            <a:alphaModFix amt="70000"/>
          </a:blip>
          <a:stretch/>
        </p:blipFill>
        <p:spPr bwMode="auto">
          <a:xfrm>
            <a:off x="455630" y="3707028"/>
            <a:ext cx="2194740" cy="2194740"/>
          </a:xfrm>
          <a:prstGeom prst="rect">
            <a:avLst/>
          </a:prstGeom>
        </p:spPr>
      </p:pic>
      <p:sp>
        <p:nvSpPr>
          <p:cNvPr id="1981284818" name="Title 1"/>
          <p:cNvSpPr txBox="1"/>
          <p:nvPr/>
        </p:nvSpPr>
        <p:spPr bwMode="auto">
          <a:xfrm>
            <a:off x="175495" y="1511559"/>
            <a:ext cx="2891480" cy="1701196"/>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3200" b="1">
                <a:solidFill>
                  <a:schemeClr val="bg1"/>
                </a:solidFill>
                <a:latin typeface="Arial"/>
                <a:cs typeface="Arial"/>
              </a:rPr>
              <a:t>100,000 Genomes Project</a:t>
            </a:r>
            <a:endParaRPr lang="en-GB" sz="6600" b="1">
              <a:solidFill>
                <a:schemeClr val="bg1"/>
              </a:solidFill>
              <a:latin typeface="Arial"/>
              <a:cs typeface="Arial"/>
            </a:endParaRPr>
          </a:p>
        </p:txBody>
      </p:sp>
      <p:sp>
        <p:nvSpPr>
          <p:cNvPr id="752836208" name="TextBox 11"/>
          <p:cNvSpPr txBox="1"/>
          <p:nvPr/>
        </p:nvSpPr>
        <p:spPr bwMode="auto">
          <a:xfrm>
            <a:off x="3360420" y="262550"/>
            <a:ext cx="7740396" cy="830997"/>
          </a:xfrm>
          <a:prstGeom prst="rect">
            <a:avLst/>
          </a:prstGeom>
          <a:noFill/>
        </p:spPr>
        <p:txBody>
          <a:bodyPr wrap="square">
            <a:spAutoFit/>
          </a:bodyPr>
          <a:lstStyle/>
          <a:p>
            <a:pPr algn="ctr">
              <a:defRPr/>
            </a:pPr>
            <a:r>
              <a:rPr lang="en-GB" sz="4800" b="1"/>
              <a:t>Impact on Public Health</a:t>
            </a:r>
            <a:endParaRPr lang="en-GB" sz="4800"/>
          </a:p>
        </p:txBody>
      </p:sp>
      <p:sp>
        <p:nvSpPr>
          <p:cNvPr id="1736665410" name="TextBox 13"/>
          <p:cNvSpPr txBox="1"/>
          <p:nvPr/>
        </p:nvSpPr>
        <p:spPr bwMode="auto">
          <a:xfrm>
            <a:off x="3265297" y="1150263"/>
            <a:ext cx="8508492" cy="1328023"/>
          </a:xfrm>
          <a:prstGeom prst="roundRect">
            <a:avLst>
              <a:gd name="adj" fmla="val 16667"/>
            </a:avLst>
          </a:prstGeom>
          <a:noFill/>
          <a:ln w="38100">
            <a:solidFill>
              <a:schemeClr val="accent1"/>
            </a:solidFill>
          </a:ln>
        </p:spPr>
        <p:txBody>
          <a:bodyPr wrap="square" lIns="91440" tIns="45720" rIns="91440" bIns="45720" anchor="t">
            <a:spAutoFit/>
          </a:bodyPr>
          <a:lstStyle/>
          <a:p>
            <a:pPr>
              <a:defRPr/>
            </a:pPr>
            <a:r>
              <a:rPr lang="en-GB" sz="2400" dirty="0"/>
              <a:t>The 100,000 Genomes </a:t>
            </a:r>
            <a:r>
              <a:rPr lang="en-GB" sz="2400" dirty="0">
                <a:ea typeface="+mn-lt"/>
                <a:cs typeface="+mn-lt"/>
              </a:rPr>
              <a:t>Project demonstrated the potential of genomic medicine for </a:t>
            </a:r>
            <a:r>
              <a:rPr lang="en-GB" sz="2400" b="1" dirty="0">
                <a:ea typeface="+mn-lt"/>
                <a:cs typeface="+mn-lt"/>
              </a:rPr>
              <a:t>diagnosis</a:t>
            </a:r>
            <a:r>
              <a:rPr lang="en-GB" sz="2400" dirty="0">
                <a:ea typeface="+mn-lt"/>
                <a:cs typeface="+mn-lt"/>
              </a:rPr>
              <a:t>, </a:t>
            </a:r>
            <a:r>
              <a:rPr lang="en-GB" sz="2400" b="1" dirty="0">
                <a:ea typeface="+mn-lt"/>
                <a:cs typeface="+mn-lt"/>
              </a:rPr>
              <a:t>personalised treatment</a:t>
            </a:r>
            <a:r>
              <a:rPr lang="en-GB" sz="2400" dirty="0">
                <a:ea typeface="+mn-lt"/>
                <a:cs typeface="+mn-lt"/>
              </a:rPr>
              <a:t> and </a:t>
            </a:r>
            <a:r>
              <a:rPr lang="en-GB" sz="2400" b="1" dirty="0">
                <a:ea typeface="+mn-lt"/>
                <a:cs typeface="+mn-lt"/>
              </a:rPr>
              <a:t>research</a:t>
            </a:r>
            <a:r>
              <a:rPr lang="en-GB" sz="2400" dirty="0">
                <a:ea typeface="+mn-lt"/>
                <a:cs typeface="+mn-lt"/>
              </a:rPr>
              <a:t>.</a:t>
            </a:r>
          </a:p>
        </p:txBody>
      </p:sp>
      <p:sp>
        <p:nvSpPr>
          <p:cNvPr id="509594928" name="Rectangle 16"/>
          <p:cNvSpPr/>
          <p:nvPr/>
        </p:nvSpPr>
        <p:spPr bwMode="auto">
          <a:xfrm>
            <a:off x="3360420" y="2868733"/>
            <a:ext cx="8318245" cy="472955"/>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855327315" name="Freeform: Shape 17"/>
          <p:cNvSpPr/>
          <p:nvPr/>
        </p:nvSpPr>
        <p:spPr bwMode="auto">
          <a:xfrm>
            <a:off x="3776332" y="2591717"/>
            <a:ext cx="5822772" cy="554033"/>
          </a:xfrm>
          <a:custGeom>
            <a:avLst/>
            <a:gdLst>
              <a:gd name="connsiteX0" fmla="*/ 0 w 5689600"/>
              <a:gd name="connsiteY0" fmla="*/ 98402 h 590400"/>
              <a:gd name="connsiteX1" fmla="*/ 98402 w 5689600"/>
              <a:gd name="connsiteY1" fmla="*/ 0 h 590400"/>
              <a:gd name="connsiteX2" fmla="*/ 5591198 w 5689600"/>
              <a:gd name="connsiteY2" fmla="*/ 0 h 590400"/>
              <a:gd name="connsiteX3" fmla="*/ 5689600 w 5689600"/>
              <a:gd name="connsiteY3" fmla="*/ 98402 h 590400"/>
              <a:gd name="connsiteX4" fmla="*/ 5689600 w 5689600"/>
              <a:gd name="connsiteY4" fmla="*/ 491998 h 590400"/>
              <a:gd name="connsiteX5" fmla="*/ 5591198 w 5689600"/>
              <a:gd name="connsiteY5" fmla="*/ 590400 h 590400"/>
              <a:gd name="connsiteX6" fmla="*/ 98402 w 5689600"/>
              <a:gd name="connsiteY6" fmla="*/ 590400 h 590400"/>
              <a:gd name="connsiteX7" fmla="*/ 0 w 5689600"/>
              <a:gd name="connsiteY7" fmla="*/ 491998 h 590400"/>
              <a:gd name="connsiteX8" fmla="*/ 0 w 5689600"/>
              <a:gd name="connsiteY8" fmla="*/ 98402 h 5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90400" extrusionOk="0">
                <a:moveTo>
                  <a:pt x="0" y="98402"/>
                </a:moveTo>
                <a:cubicBezTo>
                  <a:pt x="0" y="44056"/>
                  <a:pt x="44056" y="0"/>
                  <a:pt x="98402" y="0"/>
                </a:cubicBezTo>
                <a:lnTo>
                  <a:pt x="5591198" y="0"/>
                </a:lnTo>
                <a:cubicBezTo>
                  <a:pt x="5645544" y="0"/>
                  <a:pt x="5689600" y="44056"/>
                  <a:pt x="5689600" y="98402"/>
                </a:cubicBezTo>
                <a:lnTo>
                  <a:pt x="5689600" y="491998"/>
                </a:lnTo>
                <a:cubicBezTo>
                  <a:pt x="5689600" y="546344"/>
                  <a:pt x="5645544" y="590400"/>
                  <a:pt x="5591198" y="590400"/>
                </a:cubicBezTo>
                <a:lnTo>
                  <a:pt x="98402" y="590400"/>
                </a:lnTo>
                <a:cubicBezTo>
                  <a:pt x="44056" y="590400"/>
                  <a:pt x="0" y="546344"/>
                  <a:pt x="0" y="491998"/>
                </a:cubicBezTo>
                <a:lnTo>
                  <a:pt x="0" y="9840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3874" tIns="28821" rIns="243874" bIns="28821" numCol="1" spcCol="1270" anchor="ctr" anchorCtr="0">
            <a:noAutofit/>
          </a:bodyPr>
          <a:lstStyle/>
          <a:p>
            <a:pPr marL="0" lvl="0" indent="0" algn="l" defTabSz="889000">
              <a:lnSpc>
                <a:spcPct val="90000"/>
              </a:lnSpc>
              <a:spcBef>
                <a:spcPts val="0"/>
              </a:spcBef>
              <a:spcAft>
                <a:spcPts val="0"/>
              </a:spcAft>
              <a:buNone/>
              <a:defRPr/>
            </a:pPr>
            <a:r>
              <a:rPr lang="en-GB" sz="2000" b="1"/>
              <a:t>Precision Medicine and Tailored Treatments</a:t>
            </a:r>
            <a:endParaRPr/>
          </a:p>
        </p:txBody>
      </p:sp>
      <p:sp>
        <p:nvSpPr>
          <p:cNvPr id="237538173" name="Rectangle 18"/>
          <p:cNvSpPr/>
          <p:nvPr/>
        </p:nvSpPr>
        <p:spPr bwMode="auto">
          <a:xfrm>
            <a:off x="3360420" y="3720052"/>
            <a:ext cx="8318245" cy="472955"/>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512559683" name="Freeform: Shape 19"/>
          <p:cNvSpPr/>
          <p:nvPr/>
        </p:nvSpPr>
        <p:spPr bwMode="auto">
          <a:xfrm>
            <a:off x="3776332" y="3443035"/>
            <a:ext cx="5822772" cy="554033"/>
          </a:xfrm>
          <a:custGeom>
            <a:avLst/>
            <a:gdLst>
              <a:gd name="connsiteX0" fmla="*/ 0 w 5689600"/>
              <a:gd name="connsiteY0" fmla="*/ 98402 h 590400"/>
              <a:gd name="connsiteX1" fmla="*/ 98402 w 5689600"/>
              <a:gd name="connsiteY1" fmla="*/ 0 h 590400"/>
              <a:gd name="connsiteX2" fmla="*/ 5591198 w 5689600"/>
              <a:gd name="connsiteY2" fmla="*/ 0 h 590400"/>
              <a:gd name="connsiteX3" fmla="*/ 5689600 w 5689600"/>
              <a:gd name="connsiteY3" fmla="*/ 98402 h 590400"/>
              <a:gd name="connsiteX4" fmla="*/ 5689600 w 5689600"/>
              <a:gd name="connsiteY4" fmla="*/ 491998 h 590400"/>
              <a:gd name="connsiteX5" fmla="*/ 5591198 w 5689600"/>
              <a:gd name="connsiteY5" fmla="*/ 590400 h 590400"/>
              <a:gd name="connsiteX6" fmla="*/ 98402 w 5689600"/>
              <a:gd name="connsiteY6" fmla="*/ 590400 h 590400"/>
              <a:gd name="connsiteX7" fmla="*/ 0 w 5689600"/>
              <a:gd name="connsiteY7" fmla="*/ 491998 h 590400"/>
              <a:gd name="connsiteX8" fmla="*/ 0 w 5689600"/>
              <a:gd name="connsiteY8" fmla="*/ 98402 h 5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90400" extrusionOk="0">
                <a:moveTo>
                  <a:pt x="0" y="98402"/>
                </a:moveTo>
                <a:cubicBezTo>
                  <a:pt x="0" y="44056"/>
                  <a:pt x="44056" y="0"/>
                  <a:pt x="98402" y="0"/>
                </a:cubicBezTo>
                <a:lnTo>
                  <a:pt x="5591198" y="0"/>
                </a:lnTo>
                <a:cubicBezTo>
                  <a:pt x="5645544" y="0"/>
                  <a:pt x="5689600" y="44056"/>
                  <a:pt x="5689600" y="98402"/>
                </a:cubicBezTo>
                <a:lnTo>
                  <a:pt x="5689600" y="491998"/>
                </a:lnTo>
                <a:cubicBezTo>
                  <a:pt x="5689600" y="546344"/>
                  <a:pt x="5645544" y="590400"/>
                  <a:pt x="5591198" y="590400"/>
                </a:cubicBezTo>
                <a:lnTo>
                  <a:pt x="98402" y="590400"/>
                </a:lnTo>
                <a:cubicBezTo>
                  <a:pt x="44056" y="590400"/>
                  <a:pt x="0" y="546344"/>
                  <a:pt x="0" y="491998"/>
                </a:cubicBezTo>
                <a:lnTo>
                  <a:pt x="0" y="9840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3874" tIns="28821" rIns="243874" bIns="28821" numCol="1" spcCol="1270" anchor="ctr" anchorCtr="0">
            <a:noAutofit/>
          </a:bodyPr>
          <a:lstStyle/>
          <a:p>
            <a:pPr marL="0" lvl="0" indent="0" algn="l" defTabSz="889000">
              <a:lnSpc>
                <a:spcPct val="90000"/>
              </a:lnSpc>
              <a:spcBef>
                <a:spcPts val="0"/>
              </a:spcBef>
              <a:spcAft>
                <a:spcPts val="0"/>
              </a:spcAft>
              <a:buNone/>
              <a:defRPr/>
            </a:pPr>
            <a:r>
              <a:rPr lang="en-GB" sz="2000" b="1"/>
              <a:t>Faster Diagnosis for Rare Diseases</a:t>
            </a:r>
            <a:endParaRPr/>
          </a:p>
        </p:txBody>
      </p:sp>
      <p:sp>
        <p:nvSpPr>
          <p:cNvPr id="200845761" name="Rectangle 20"/>
          <p:cNvSpPr/>
          <p:nvPr/>
        </p:nvSpPr>
        <p:spPr bwMode="auto">
          <a:xfrm>
            <a:off x="3360420" y="4571370"/>
            <a:ext cx="8318245" cy="472955"/>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431165864" name="Freeform: Shape 21"/>
          <p:cNvSpPr/>
          <p:nvPr/>
        </p:nvSpPr>
        <p:spPr bwMode="auto">
          <a:xfrm>
            <a:off x="3776332" y="4294354"/>
            <a:ext cx="5822772" cy="554033"/>
          </a:xfrm>
          <a:custGeom>
            <a:avLst/>
            <a:gdLst>
              <a:gd name="connsiteX0" fmla="*/ 0 w 5689600"/>
              <a:gd name="connsiteY0" fmla="*/ 98402 h 590400"/>
              <a:gd name="connsiteX1" fmla="*/ 98402 w 5689600"/>
              <a:gd name="connsiteY1" fmla="*/ 0 h 590400"/>
              <a:gd name="connsiteX2" fmla="*/ 5591198 w 5689600"/>
              <a:gd name="connsiteY2" fmla="*/ 0 h 590400"/>
              <a:gd name="connsiteX3" fmla="*/ 5689600 w 5689600"/>
              <a:gd name="connsiteY3" fmla="*/ 98402 h 590400"/>
              <a:gd name="connsiteX4" fmla="*/ 5689600 w 5689600"/>
              <a:gd name="connsiteY4" fmla="*/ 491998 h 590400"/>
              <a:gd name="connsiteX5" fmla="*/ 5591198 w 5689600"/>
              <a:gd name="connsiteY5" fmla="*/ 590400 h 590400"/>
              <a:gd name="connsiteX6" fmla="*/ 98402 w 5689600"/>
              <a:gd name="connsiteY6" fmla="*/ 590400 h 590400"/>
              <a:gd name="connsiteX7" fmla="*/ 0 w 5689600"/>
              <a:gd name="connsiteY7" fmla="*/ 491998 h 590400"/>
              <a:gd name="connsiteX8" fmla="*/ 0 w 5689600"/>
              <a:gd name="connsiteY8" fmla="*/ 98402 h 5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90400" extrusionOk="0">
                <a:moveTo>
                  <a:pt x="0" y="98402"/>
                </a:moveTo>
                <a:cubicBezTo>
                  <a:pt x="0" y="44056"/>
                  <a:pt x="44056" y="0"/>
                  <a:pt x="98402" y="0"/>
                </a:cubicBezTo>
                <a:lnTo>
                  <a:pt x="5591198" y="0"/>
                </a:lnTo>
                <a:cubicBezTo>
                  <a:pt x="5645544" y="0"/>
                  <a:pt x="5689600" y="44056"/>
                  <a:pt x="5689600" y="98402"/>
                </a:cubicBezTo>
                <a:lnTo>
                  <a:pt x="5689600" y="491998"/>
                </a:lnTo>
                <a:cubicBezTo>
                  <a:pt x="5689600" y="546344"/>
                  <a:pt x="5645544" y="590400"/>
                  <a:pt x="5591198" y="590400"/>
                </a:cubicBezTo>
                <a:lnTo>
                  <a:pt x="98402" y="590400"/>
                </a:lnTo>
                <a:cubicBezTo>
                  <a:pt x="44056" y="590400"/>
                  <a:pt x="0" y="546344"/>
                  <a:pt x="0" y="491998"/>
                </a:cubicBezTo>
                <a:lnTo>
                  <a:pt x="0" y="9840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3874" tIns="28821" rIns="243874" bIns="28821" numCol="1" spcCol="1270" anchor="ctr" anchorCtr="0">
            <a:noAutofit/>
          </a:bodyPr>
          <a:lstStyle/>
          <a:p>
            <a:pPr marL="0" lvl="0" indent="0" algn="l" defTabSz="889000">
              <a:lnSpc>
                <a:spcPct val="90000"/>
              </a:lnSpc>
              <a:spcBef>
                <a:spcPts val="0"/>
              </a:spcBef>
              <a:spcAft>
                <a:spcPts val="0"/>
              </a:spcAft>
              <a:buNone/>
              <a:defRPr/>
            </a:pPr>
            <a:r>
              <a:rPr lang="en-GB" sz="2000" b="1"/>
              <a:t>Cancer Treatment and Prevention</a:t>
            </a:r>
            <a:endParaRPr/>
          </a:p>
        </p:txBody>
      </p:sp>
      <p:sp>
        <p:nvSpPr>
          <p:cNvPr id="950455684" name="Rectangle 22"/>
          <p:cNvSpPr/>
          <p:nvPr/>
        </p:nvSpPr>
        <p:spPr bwMode="auto">
          <a:xfrm>
            <a:off x="3360420" y="5422688"/>
            <a:ext cx="8318245" cy="472955"/>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195577967" name="Freeform: Shape 23"/>
          <p:cNvSpPr/>
          <p:nvPr/>
        </p:nvSpPr>
        <p:spPr bwMode="auto">
          <a:xfrm>
            <a:off x="3776332" y="5145672"/>
            <a:ext cx="5822772" cy="554033"/>
          </a:xfrm>
          <a:custGeom>
            <a:avLst/>
            <a:gdLst>
              <a:gd name="connsiteX0" fmla="*/ 0 w 5689600"/>
              <a:gd name="connsiteY0" fmla="*/ 98402 h 590400"/>
              <a:gd name="connsiteX1" fmla="*/ 98402 w 5689600"/>
              <a:gd name="connsiteY1" fmla="*/ 0 h 590400"/>
              <a:gd name="connsiteX2" fmla="*/ 5591198 w 5689600"/>
              <a:gd name="connsiteY2" fmla="*/ 0 h 590400"/>
              <a:gd name="connsiteX3" fmla="*/ 5689600 w 5689600"/>
              <a:gd name="connsiteY3" fmla="*/ 98402 h 590400"/>
              <a:gd name="connsiteX4" fmla="*/ 5689600 w 5689600"/>
              <a:gd name="connsiteY4" fmla="*/ 491998 h 590400"/>
              <a:gd name="connsiteX5" fmla="*/ 5591198 w 5689600"/>
              <a:gd name="connsiteY5" fmla="*/ 590400 h 590400"/>
              <a:gd name="connsiteX6" fmla="*/ 98402 w 5689600"/>
              <a:gd name="connsiteY6" fmla="*/ 590400 h 590400"/>
              <a:gd name="connsiteX7" fmla="*/ 0 w 5689600"/>
              <a:gd name="connsiteY7" fmla="*/ 491998 h 590400"/>
              <a:gd name="connsiteX8" fmla="*/ 0 w 5689600"/>
              <a:gd name="connsiteY8" fmla="*/ 98402 h 5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90400" extrusionOk="0">
                <a:moveTo>
                  <a:pt x="0" y="98402"/>
                </a:moveTo>
                <a:cubicBezTo>
                  <a:pt x="0" y="44056"/>
                  <a:pt x="44056" y="0"/>
                  <a:pt x="98402" y="0"/>
                </a:cubicBezTo>
                <a:lnTo>
                  <a:pt x="5591198" y="0"/>
                </a:lnTo>
                <a:cubicBezTo>
                  <a:pt x="5645544" y="0"/>
                  <a:pt x="5689600" y="44056"/>
                  <a:pt x="5689600" y="98402"/>
                </a:cubicBezTo>
                <a:lnTo>
                  <a:pt x="5689600" y="491998"/>
                </a:lnTo>
                <a:cubicBezTo>
                  <a:pt x="5689600" y="546344"/>
                  <a:pt x="5645544" y="590400"/>
                  <a:pt x="5591198" y="590400"/>
                </a:cubicBezTo>
                <a:lnTo>
                  <a:pt x="98402" y="590400"/>
                </a:lnTo>
                <a:cubicBezTo>
                  <a:pt x="44056" y="590400"/>
                  <a:pt x="0" y="546344"/>
                  <a:pt x="0" y="491998"/>
                </a:cubicBezTo>
                <a:lnTo>
                  <a:pt x="0" y="9840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3874" tIns="28821" rIns="243874" bIns="28821" numCol="1" spcCol="1270" anchor="ctr" anchorCtr="0">
            <a:noAutofit/>
          </a:bodyPr>
          <a:lstStyle/>
          <a:p>
            <a:pPr marL="0" lvl="0" indent="0" algn="l" defTabSz="889000">
              <a:lnSpc>
                <a:spcPct val="90000"/>
              </a:lnSpc>
              <a:spcBef>
                <a:spcPts val="0"/>
              </a:spcBef>
              <a:spcAft>
                <a:spcPts val="0"/>
              </a:spcAft>
              <a:buNone/>
              <a:defRPr/>
            </a:pPr>
            <a:r>
              <a:rPr lang="en-GB" sz="2000" b="1"/>
              <a:t>Public Health Genomics and Disease Surveillance</a:t>
            </a:r>
            <a:endParaRPr/>
          </a:p>
        </p:txBody>
      </p:sp>
      <p:sp>
        <p:nvSpPr>
          <p:cNvPr id="2004514795" name="Rectangle 24"/>
          <p:cNvSpPr/>
          <p:nvPr/>
        </p:nvSpPr>
        <p:spPr bwMode="auto">
          <a:xfrm>
            <a:off x="3360420" y="6274006"/>
            <a:ext cx="8318245" cy="472955"/>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036891025" name="Freeform: Shape 25"/>
          <p:cNvSpPr/>
          <p:nvPr/>
        </p:nvSpPr>
        <p:spPr bwMode="auto">
          <a:xfrm>
            <a:off x="3776332" y="5996990"/>
            <a:ext cx="5822772" cy="554033"/>
          </a:xfrm>
          <a:custGeom>
            <a:avLst/>
            <a:gdLst>
              <a:gd name="connsiteX0" fmla="*/ 0 w 5689600"/>
              <a:gd name="connsiteY0" fmla="*/ 98402 h 590400"/>
              <a:gd name="connsiteX1" fmla="*/ 98402 w 5689600"/>
              <a:gd name="connsiteY1" fmla="*/ 0 h 590400"/>
              <a:gd name="connsiteX2" fmla="*/ 5591198 w 5689600"/>
              <a:gd name="connsiteY2" fmla="*/ 0 h 590400"/>
              <a:gd name="connsiteX3" fmla="*/ 5689600 w 5689600"/>
              <a:gd name="connsiteY3" fmla="*/ 98402 h 590400"/>
              <a:gd name="connsiteX4" fmla="*/ 5689600 w 5689600"/>
              <a:gd name="connsiteY4" fmla="*/ 491998 h 590400"/>
              <a:gd name="connsiteX5" fmla="*/ 5591198 w 5689600"/>
              <a:gd name="connsiteY5" fmla="*/ 590400 h 590400"/>
              <a:gd name="connsiteX6" fmla="*/ 98402 w 5689600"/>
              <a:gd name="connsiteY6" fmla="*/ 590400 h 590400"/>
              <a:gd name="connsiteX7" fmla="*/ 0 w 5689600"/>
              <a:gd name="connsiteY7" fmla="*/ 491998 h 590400"/>
              <a:gd name="connsiteX8" fmla="*/ 0 w 5689600"/>
              <a:gd name="connsiteY8" fmla="*/ 98402 h 5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90400" extrusionOk="0">
                <a:moveTo>
                  <a:pt x="0" y="98402"/>
                </a:moveTo>
                <a:cubicBezTo>
                  <a:pt x="0" y="44056"/>
                  <a:pt x="44056" y="0"/>
                  <a:pt x="98402" y="0"/>
                </a:cubicBezTo>
                <a:lnTo>
                  <a:pt x="5591198" y="0"/>
                </a:lnTo>
                <a:cubicBezTo>
                  <a:pt x="5645544" y="0"/>
                  <a:pt x="5689600" y="44056"/>
                  <a:pt x="5689600" y="98402"/>
                </a:cubicBezTo>
                <a:lnTo>
                  <a:pt x="5689600" y="491998"/>
                </a:lnTo>
                <a:cubicBezTo>
                  <a:pt x="5689600" y="546344"/>
                  <a:pt x="5645544" y="590400"/>
                  <a:pt x="5591198" y="590400"/>
                </a:cubicBezTo>
                <a:lnTo>
                  <a:pt x="98402" y="590400"/>
                </a:lnTo>
                <a:cubicBezTo>
                  <a:pt x="44056" y="590400"/>
                  <a:pt x="0" y="546344"/>
                  <a:pt x="0" y="491998"/>
                </a:cubicBezTo>
                <a:lnTo>
                  <a:pt x="0" y="9840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3874" tIns="28821" rIns="243874" bIns="28821" numCol="1" spcCol="1270" anchor="ctr" anchorCtr="0">
            <a:noAutofit/>
          </a:bodyPr>
          <a:lstStyle/>
          <a:p>
            <a:pPr marL="0" lvl="0" indent="0" algn="l" defTabSz="889000">
              <a:lnSpc>
                <a:spcPct val="90000"/>
              </a:lnSpc>
              <a:spcBef>
                <a:spcPts val="0"/>
              </a:spcBef>
              <a:spcAft>
                <a:spcPts val="0"/>
              </a:spcAft>
              <a:buNone/>
              <a:defRPr/>
            </a:pPr>
            <a:r>
              <a:rPr lang="en-GB" sz="2000" b="1"/>
              <a:t>Ethical and Privacy Concerns</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09594928"/>
                                        </p:tgtEl>
                                        <p:attrNameLst>
                                          <p:attrName>style.visibility</p:attrName>
                                        </p:attrNameLst>
                                      </p:cBhvr>
                                      <p:to>
                                        <p:strVal val="visible"/>
                                      </p:to>
                                    </p:set>
                                    <p:animEffect transition="in" filter="fade">
                                      <p:cBhvr>
                                        <p:cTn id="7" dur="500"/>
                                        <p:tgtEl>
                                          <p:spTgt spid="50959492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55327315"/>
                                        </p:tgtEl>
                                        <p:attrNameLst>
                                          <p:attrName>style.visibility</p:attrName>
                                        </p:attrNameLst>
                                      </p:cBhvr>
                                      <p:to>
                                        <p:strVal val="visible"/>
                                      </p:to>
                                    </p:set>
                                    <p:animEffect transition="in" filter="fade">
                                      <p:cBhvr>
                                        <p:cTn id="10" dur="500"/>
                                        <p:tgtEl>
                                          <p:spTgt spid="85532731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37538173"/>
                                        </p:tgtEl>
                                        <p:attrNameLst>
                                          <p:attrName>style.visibility</p:attrName>
                                        </p:attrNameLst>
                                      </p:cBhvr>
                                      <p:to>
                                        <p:strVal val="visible"/>
                                      </p:to>
                                    </p:set>
                                    <p:animEffect transition="in" filter="fade">
                                      <p:cBhvr>
                                        <p:cTn id="15" dur="500"/>
                                        <p:tgtEl>
                                          <p:spTgt spid="23753817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12559683"/>
                                        </p:tgtEl>
                                        <p:attrNameLst>
                                          <p:attrName>style.visibility</p:attrName>
                                        </p:attrNameLst>
                                      </p:cBhvr>
                                      <p:to>
                                        <p:strVal val="visible"/>
                                      </p:to>
                                    </p:set>
                                    <p:animEffect transition="in" filter="fade">
                                      <p:cBhvr>
                                        <p:cTn id="18" dur="500"/>
                                        <p:tgtEl>
                                          <p:spTgt spid="51255968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200845761"/>
                                        </p:tgtEl>
                                        <p:attrNameLst>
                                          <p:attrName>style.visibility</p:attrName>
                                        </p:attrNameLst>
                                      </p:cBhvr>
                                      <p:to>
                                        <p:strVal val="visible"/>
                                      </p:to>
                                    </p:set>
                                    <p:animEffect transition="in" filter="fade">
                                      <p:cBhvr>
                                        <p:cTn id="23" dur="500"/>
                                        <p:tgtEl>
                                          <p:spTgt spid="20084576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431165864"/>
                                        </p:tgtEl>
                                        <p:attrNameLst>
                                          <p:attrName>style.visibility</p:attrName>
                                        </p:attrNameLst>
                                      </p:cBhvr>
                                      <p:to>
                                        <p:strVal val="visible"/>
                                      </p:to>
                                    </p:set>
                                    <p:animEffect transition="in" filter="fade">
                                      <p:cBhvr>
                                        <p:cTn id="26" dur="500"/>
                                        <p:tgtEl>
                                          <p:spTgt spid="143116586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950455684"/>
                                        </p:tgtEl>
                                        <p:attrNameLst>
                                          <p:attrName>style.visibility</p:attrName>
                                        </p:attrNameLst>
                                      </p:cBhvr>
                                      <p:to>
                                        <p:strVal val="visible"/>
                                      </p:to>
                                    </p:set>
                                    <p:animEffect transition="in" filter="fade">
                                      <p:cBhvr>
                                        <p:cTn id="31" dur="500"/>
                                        <p:tgtEl>
                                          <p:spTgt spid="950455684"/>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195577967"/>
                                        </p:tgtEl>
                                        <p:attrNameLst>
                                          <p:attrName>style.visibility</p:attrName>
                                        </p:attrNameLst>
                                      </p:cBhvr>
                                      <p:to>
                                        <p:strVal val="visible"/>
                                      </p:to>
                                    </p:set>
                                    <p:animEffect transition="in" filter="fade">
                                      <p:cBhvr>
                                        <p:cTn id="34" dur="500"/>
                                        <p:tgtEl>
                                          <p:spTgt spid="1195577967"/>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2004514795"/>
                                        </p:tgtEl>
                                        <p:attrNameLst>
                                          <p:attrName>style.visibility</p:attrName>
                                        </p:attrNameLst>
                                      </p:cBhvr>
                                      <p:to>
                                        <p:strVal val="visible"/>
                                      </p:to>
                                    </p:set>
                                    <p:animEffect transition="in" filter="fade">
                                      <p:cBhvr>
                                        <p:cTn id="39" dur="500"/>
                                        <p:tgtEl>
                                          <p:spTgt spid="2004514795"/>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036891025"/>
                                        </p:tgtEl>
                                        <p:attrNameLst>
                                          <p:attrName>style.visibility</p:attrName>
                                        </p:attrNameLst>
                                      </p:cBhvr>
                                      <p:to>
                                        <p:strVal val="visible"/>
                                      </p:to>
                                    </p:set>
                                    <p:animEffect transition="in" filter="fade">
                                      <p:cBhvr>
                                        <p:cTn id="42" dur="500"/>
                                        <p:tgtEl>
                                          <p:spTgt spid="10368910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55327315" grpId="0" animBg="1"/>
      <p:bldP spid="512559683" grpId="0" animBg="1"/>
      <p:bldP spid="1431165864" grpId="0" animBg="1"/>
      <p:bldP spid="1195577967" grpId="0" animBg="1"/>
      <p:bldP spid="1036891025" grpId="0" animBg="1"/>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41394922" name="Picture 3"/>
          <p:cNvPicPr>
            <a:picLocks noChangeAspect="1"/>
          </p:cNvPicPr>
          <p:nvPr/>
        </p:nvPicPr>
        <p:blipFill rotWithShape="1">
          <a:blip r:embed="rId3">
            <a:alphaModFix amt="70000"/>
          </a:blip>
          <a:stretch/>
        </p:blipFill>
        <p:spPr bwMode="auto">
          <a:xfrm>
            <a:off x="455630" y="3707028"/>
            <a:ext cx="2194740" cy="2194740"/>
          </a:xfrm>
          <a:prstGeom prst="rect">
            <a:avLst/>
          </a:prstGeom>
        </p:spPr>
      </p:pic>
      <p:sp>
        <p:nvSpPr>
          <p:cNvPr id="2144950393" name="Title 1"/>
          <p:cNvSpPr txBox="1"/>
          <p:nvPr/>
        </p:nvSpPr>
        <p:spPr bwMode="auto">
          <a:xfrm>
            <a:off x="175495" y="1492898"/>
            <a:ext cx="2891480" cy="1719857"/>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3200" b="1">
                <a:solidFill>
                  <a:schemeClr val="bg1"/>
                </a:solidFill>
                <a:latin typeface="Arial"/>
                <a:cs typeface="Arial"/>
              </a:rPr>
              <a:t>100,000 Genomes Project</a:t>
            </a:r>
            <a:endParaRPr lang="en-GB" sz="6600" b="1">
              <a:solidFill>
                <a:schemeClr val="bg1"/>
              </a:solidFill>
              <a:latin typeface="Arial"/>
              <a:cs typeface="Arial"/>
            </a:endParaRPr>
          </a:p>
        </p:txBody>
      </p:sp>
      <p:sp>
        <p:nvSpPr>
          <p:cNvPr id="296301928" name="TextBox 5"/>
          <p:cNvSpPr txBox="1"/>
          <p:nvPr/>
        </p:nvSpPr>
        <p:spPr bwMode="auto">
          <a:xfrm>
            <a:off x="3150816" y="114111"/>
            <a:ext cx="8601467" cy="823319"/>
          </a:xfrm>
          <a:prstGeom prst="rect">
            <a:avLst/>
          </a:prstGeom>
          <a:noFill/>
        </p:spPr>
        <p:txBody>
          <a:bodyPr wrap="square">
            <a:spAutoFit/>
          </a:bodyPr>
          <a:lstStyle/>
          <a:p>
            <a:pPr>
              <a:defRPr/>
            </a:pPr>
            <a:r>
              <a:rPr lang="en-GB" sz="4800" b="1"/>
              <a:t>Impact on the NHS Workforce</a:t>
            </a:r>
            <a:endParaRPr/>
          </a:p>
        </p:txBody>
      </p:sp>
      <p:sp>
        <p:nvSpPr>
          <p:cNvPr id="953394267" name="TextBox 6"/>
          <p:cNvSpPr txBox="1"/>
          <p:nvPr/>
        </p:nvSpPr>
        <p:spPr bwMode="auto">
          <a:xfrm>
            <a:off x="3532125" y="1007444"/>
            <a:ext cx="8398764" cy="1107996"/>
          </a:xfrm>
          <a:prstGeom prst="rect">
            <a:avLst/>
          </a:prstGeom>
          <a:noFill/>
          <a:ln w="38100">
            <a:solidFill>
              <a:schemeClr val="accent1">
                <a:hueOff val="0"/>
                <a:satOff val="0"/>
                <a:lumOff val="0"/>
              </a:schemeClr>
            </a:solidFill>
          </a:ln>
        </p:spPr>
        <p:txBody>
          <a:bodyPr wrap="square">
            <a:spAutoFit/>
          </a:bodyPr>
          <a:lstStyle/>
          <a:p>
            <a:pPr>
              <a:defRPr/>
            </a:pPr>
            <a:r>
              <a:rPr lang="en-GB" sz="2200"/>
              <a:t>The introduction of genomics into mainstream healthcare has had a substantial impact on the NHS workforce, necessitating </a:t>
            </a:r>
            <a:r>
              <a:rPr lang="en-GB" sz="2200" b="1"/>
              <a:t>new skills, roles, and interdisciplinary collaboration.</a:t>
            </a:r>
            <a:endParaRPr lang="en-GB" sz="2200"/>
          </a:p>
        </p:txBody>
      </p:sp>
      <p:sp>
        <p:nvSpPr>
          <p:cNvPr id="666173697" name="Partial Circle 9"/>
          <p:cNvSpPr/>
          <p:nvPr/>
        </p:nvSpPr>
        <p:spPr bwMode="auto">
          <a:xfrm>
            <a:off x="3532125" y="2335843"/>
            <a:ext cx="4931664" cy="4408045"/>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900693477" name="Freeform: Shape 10"/>
          <p:cNvSpPr/>
          <p:nvPr/>
        </p:nvSpPr>
        <p:spPr bwMode="auto">
          <a:xfrm>
            <a:off x="5997957" y="2335843"/>
            <a:ext cx="5753607" cy="4408045"/>
          </a:xfrm>
          <a:custGeom>
            <a:avLst/>
            <a:gdLst>
              <a:gd name="connsiteX0" fmla="*/ 0 w 5689599"/>
              <a:gd name="connsiteY0" fmla="*/ 0 h 4876800"/>
              <a:gd name="connsiteX1" fmla="*/ 5689599 w 5689599"/>
              <a:gd name="connsiteY1" fmla="*/ 0 h 4876800"/>
              <a:gd name="connsiteX2" fmla="*/ 5689599 w 5689599"/>
              <a:gd name="connsiteY2" fmla="*/ 4876800 h 4876800"/>
              <a:gd name="connsiteX3" fmla="*/ 0 w 5689599"/>
              <a:gd name="connsiteY3" fmla="*/ 4876800 h 4876800"/>
              <a:gd name="connsiteX4" fmla="*/ 0 w 5689599"/>
              <a:gd name="connsiteY4" fmla="*/ 0 h 4876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9599" h="4876800" extrusionOk="0">
                <a:moveTo>
                  <a:pt x="0" y="0"/>
                </a:moveTo>
                <a:lnTo>
                  <a:pt x="5689599" y="0"/>
                </a:lnTo>
                <a:lnTo>
                  <a:pt x="5689599" y="4876800"/>
                </a:lnTo>
                <a:lnTo>
                  <a:pt x="0" y="4876800"/>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06680" tIns="106680" rIns="106680" bIns="4203192" numCol="1" spcCol="1270" anchor="ctr" anchorCtr="0">
            <a:noAutofit/>
          </a:bodyPr>
          <a:lstStyle/>
          <a:p>
            <a:pPr marL="0" lvl="0" indent="0" algn="ctr" defTabSz="1244600">
              <a:lnSpc>
                <a:spcPct val="90000"/>
              </a:lnSpc>
              <a:spcBef>
                <a:spcPts val="0"/>
              </a:spcBef>
              <a:spcAft>
                <a:spcPts val="0"/>
              </a:spcAft>
              <a:buNone/>
              <a:defRPr/>
            </a:pPr>
            <a:endParaRPr lang="en-GB" sz="2400"/>
          </a:p>
          <a:p>
            <a:pPr marL="0" lvl="0" indent="0" algn="ctr" defTabSz="1244600">
              <a:lnSpc>
                <a:spcPct val="90000"/>
              </a:lnSpc>
              <a:spcBef>
                <a:spcPts val="0"/>
              </a:spcBef>
              <a:spcAft>
                <a:spcPts val="0"/>
              </a:spcAft>
              <a:buNone/>
              <a:defRPr/>
            </a:pPr>
            <a:r>
              <a:rPr lang="en-GB" sz="2400" b="1"/>
              <a:t>Workforce Upskilling</a:t>
            </a:r>
            <a:endParaRPr/>
          </a:p>
        </p:txBody>
      </p:sp>
      <p:sp>
        <p:nvSpPr>
          <p:cNvPr id="1995388692" name="Partial Circle 11"/>
          <p:cNvSpPr/>
          <p:nvPr/>
        </p:nvSpPr>
        <p:spPr bwMode="auto">
          <a:xfrm>
            <a:off x="4049950" y="3041130"/>
            <a:ext cx="3896015" cy="3482356"/>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748563886" name="Freeform: Shape 12"/>
          <p:cNvSpPr/>
          <p:nvPr/>
        </p:nvSpPr>
        <p:spPr bwMode="auto">
          <a:xfrm>
            <a:off x="5997957" y="3041130"/>
            <a:ext cx="5753607" cy="3482356"/>
          </a:xfrm>
          <a:custGeom>
            <a:avLst/>
            <a:gdLst>
              <a:gd name="connsiteX0" fmla="*/ 0 w 5689599"/>
              <a:gd name="connsiteY0" fmla="*/ 0 h 3852672"/>
              <a:gd name="connsiteX1" fmla="*/ 5689599 w 5689599"/>
              <a:gd name="connsiteY1" fmla="*/ 0 h 3852672"/>
              <a:gd name="connsiteX2" fmla="*/ 5689599 w 5689599"/>
              <a:gd name="connsiteY2" fmla="*/ 3852672 h 3852672"/>
              <a:gd name="connsiteX3" fmla="*/ 0 w 5689599"/>
              <a:gd name="connsiteY3" fmla="*/ 3852672 h 3852672"/>
              <a:gd name="connsiteX4" fmla="*/ 0 w 5689599"/>
              <a:gd name="connsiteY4" fmla="*/ 0 h 3852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9599" h="3852672" extrusionOk="0">
                <a:moveTo>
                  <a:pt x="0" y="0"/>
                </a:moveTo>
                <a:lnTo>
                  <a:pt x="5689599" y="0"/>
                </a:lnTo>
                <a:lnTo>
                  <a:pt x="5689599" y="3852672"/>
                </a:lnTo>
                <a:lnTo>
                  <a:pt x="0" y="3852672"/>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06680" tIns="106680" rIns="106680" bIns="3179065" numCol="1" spcCol="1270" anchor="ctr" anchorCtr="0">
            <a:noAutofit/>
          </a:bodyPr>
          <a:lstStyle/>
          <a:p>
            <a:pPr marL="0" lvl="0" indent="0" algn="ctr" defTabSz="1244600">
              <a:lnSpc>
                <a:spcPct val="90000"/>
              </a:lnSpc>
              <a:spcBef>
                <a:spcPts val="0"/>
              </a:spcBef>
              <a:spcAft>
                <a:spcPts val="0"/>
              </a:spcAft>
              <a:buNone/>
              <a:defRPr/>
            </a:pPr>
            <a:endParaRPr lang="en-GB" sz="2400"/>
          </a:p>
          <a:p>
            <a:pPr marL="0" lvl="0" indent="0" algn="ctr" defTabSz="1244600">
              <a:lnSpc>
                <a:spcPct val="90000"/>
              </a:lnSpc>
              <a:spcBef>
                <a:spcPts val="0"/>
              </a:spcBef>
              <a:spcAft>
                <a:spcPts val="0"/>
              </a:spcAft>
              <a:buNone/>
              <a:defRPr/>
            </a:pPr>
            <a:r>
              <a:rPr lang="en-GB" sz="2400" b="1"/>
              <a:t>New Roles in Genomic Medicine</a:t>
            </a:r>
            <a:endParaRPr/>
          </a:p>
        </p:txBody>
      </p:sp>
      <p:sp>
        <p:nvSpPr>
          <p:cNvPr id="1134702754" name="Partial Circle 13"/>
          <p:cNvSpPr/>
          <p:nvPr/>
        </p:nvSpPr>
        <p:spPr bwMode="auto">
          <a:xfrm>
            <a:off x="4567774" y="3746417"/>
            <a:ext cx="2860365" cy="2556666"/>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854926576" name="Freeform: Shape 14"/>
          <p:cNvSpPr/>
          <p:nvPr/>
        </p:nvSpPr>
        <p:spPr bwMode="auto">
          <a:xfrm>
            <a:off x="5997957" y="3746417"/>
            <a:ext cx="5753607" cy="2556666"/>
          </a:xfrm>
          <a:custGeom>
            <a:avLst/>
            <a:gdLst>
              <a:gd name="connsiteX0" fmla="*/ 0 w 5689599"/>
              <a:gd name="connsiteY0" fmla="*/ 0 h 2828544"/>
              <a:gd name="connsiteX1" fmla="*/ 5689599 w 5689599"/>
              <a:gd name="connsiteY1" fmla="*/ 0 h 2828544"/>
              <a:gd name="connsiteX2" fmla="*/ 5689599 w 5689599"/>
              <a:gd name="connsiteY2" fmla="*/ 2828544 h 2828544"/>
              <a:gd name="connsiteX3" fmla="*/ 0 w 5689599"/>
              <a:gd name="connsiteY3" fmla="*/ 2828544 h 2828544"/>
              <a:gd name="connsiteX4" fmla="*/ 0 w 5689599"/>
              <a:gd name="connsiteY4" fmla="*/ 0 h 28285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9599" h="2828544" extrusionOk="0">
                <a:moveTo>
                  <a:pt x="0" y="0"/>
                </a:moveTo>
                <a:lnTo>
                  <a:pt x="5689599" y="0"/>
                </a:lnTo>
                <a:lnTo>
                  <a:pt x="5689599" y="2828544"/>
                </a:lnTo>
                <a:lnTo>
                  <a:pt x="0" y="2828544"/>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06680" tIns="106680" rIns="106680" bIns="2154936" numCol="1" spcCol="1270" anchor="ctr" anchorCtr="0">
            <a:noAutofit/>
          </a:bodyPr>
          <a:lstStyle/>
          <a:p>
            <a:pPr marL="0" lvl="0" indent="0" algn="ctr" defTabSz="1244600">
              <a:lnSpc>
                <a:spcPct val="90000"/>
              </a:lnSpc>
              <a:spcBef>
                <a:spcPts val="0"/>
              </a:spcBef>
              <a:spcAft>
                <a:spcPts val="0"/>
              </a:spcAft>
              <a:buNone/>
              <a:defRPr/>
            </a:pPr>
            <a:r>
              <a:rPr lang="en-GB" sz="2400" b="1"/>
              <a:t>Interdisciplinary Collaboration</a:t>
            </a:r>
            <a:endParaRPr/>
          </a:p>
        </p:txBody>
      </p:sp>
      <p:sp>
        <p:nvSpPr>
          <p:cNvPr id="1796924911" name="Partial Circle 15"/>
          <p:cNvSpPr/>
          <p:nvPr/>
        </p:nvSpPr>
        <p:spPr bwMode="auto">
          <a:xfrm>
            <a:off x="5085599" y="4451705"/>
            <a:ext cx="1824716" cy="1630977"/>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872622203" name="Freeform: Shape 16"/>
          <p:cNvSpPr/>
          <p:nvPr/>
        </p:nvSpPr>
        <p:spPr bwMode="auto">
          <a:xfrm>
            <a:off x="5997957" y="4451705"/>
            <a:ext cx="5753607" cy="1630977"/>
          </a:xfrm>
          <a:custGeom>
            <a:avLst/>
            <a:gdLst>
              <a:gd name="connsiteX0" fmla="*/ 0 w 5689599"/>
              <a:gd name="connsiteY0" fmla="*/ 0 h 1804416"/>
              <a:gd name="connsiteX1" fmla="*/ 5689599 w 5689599"/>
              <a:gd name="connsiteY1" fmla="*/ 0 h 1804416"/>
              <a:gd name="connsiteX2" fmla="*/ 5689599 w 5689599"/>
              <a:gd name="connsiteY2" fmla="*/ 1804416 h 1804416"/>
              <a:gd name="connsiteX3" fmla="*/ 0 w 5689599"/>
              <a:gd name="connsiteY3" fmla="*/ 1804416 h 1804416"/>
              <a:gd name="connsiteX4" fmla="*/ 0 w 5689599"/>
              <a:gd name="connsiteY4" fmla="*/ 0 h 18044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9599" h="1804416" extrusionOk="0">
                <a:moveTo>
                  <a:pt x="0" y="0"/>
                </a:moveTo>
                <a:lnTo>
                  <a:pt x="5689599" y="0"/>
                </a:lnTo>
                <a:lnTo>
                  <a:pt x="5689599" y="1804416"/>
                </a:lnTo>
                <a:lnTo>
                  <a:pt x="0" y="1804416"/>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06680" tIns="106680" rIns="106680" bIns="1130808" numCol="1" spcCol="1270" anchor="ctr" anchorCtr="0">
            <a:noAutofit/>
          </a:bodyPr>
          <a:lstStyle/>
          <a:p>
            <a:pPr marL="0" lvl="0" indent="0" algn="ctr" defTabSz="1244600">
              <a:lnSpc>
                <a:spcPct val="90000"/>
              </a:lnSpc>
              <a:spcBef>
                <a:spcPts val="0"/>
              </a:spcBef>
              <a:spcAft>
                <a:spcPts val="0"/>
              </a:spcAft>
              <a:buNone/>
              <a:defRPr/>
            </a:pPr>
            <a:r>
              <a:rPr lang="en-GB" sz="2400" b="1"/>
              <a:t>Clinical Decision Support</a:t>
            </a:r>
            <a:endParaRPr/>
          </a:p>
        </p:txBody>
      </p:sp>
      <p:sp>
        <p:nvSpPr>
          <p:cNvPr id="1436761940" name="Partial Circle 17"/>
          <p:cNvSpPr/>
          <p:nvPr/>
        </p:nvSpPr>
        <p:spPr bwMode="auto">
          <a:xfrm>
            <a:off x="5603424" y="5156992"/>
            <a:ext cx="789066" cy="705287"/>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559310745" name="Freeform: Shape 18"/>
          <p:cNvSpPr/>
          <p:nvPr/>
        </p:nvSpPr>
        <p:spPr bwMode="auto">
          <a:xfrm>
            <a:off x="5997957" y="5156992"/>
            <a:ext cx="5753607" cy="705287"/>
          </a:xfrm>
          <a:custGeom>
            <a:avLst/>
            <a:gdLst>
              <a:gd name="connsiteX0" fmla="*/ 0 w 5689599"/>
              <a:gd name="connsiteY0" fmla="*/ 0 h 780288"/>
              <a:gd name="connsiteX1" fmla="*/ 5689599 w 5689599"/>
              <a:gd name="connsiteY1" fmla="*/ 0 h 780288"/>
              <a:gd name="connsiteX2" fmla="*/ 5689599 w 5689599"/>
              <a:gd name="connsiteY2" fmla="*/ 780288 h 780288"/>
              <a:gd name="connsiteX3" fmla="*/ 0 w 5689599"/>
              <a:gd name="connsiteY3" fmla="*/ 780288 h 780288"/>
              <a:gd name="connsiteX4" fmla="*/ 0 w 5689599"/>
              <a:gd name="connsiteY4" fmla="*/ 0 h 780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9599" h="780288" extrusionOk="0">
                <a:moveTo>
                  <a:pt x="0" y="0"/>
                </a:moveTo>
                <a:lnTo>
                  <a:pt x="5689599" y="0"/>
                </a:lnTo>
                <a:lnTo>
                  <a:pt x="5689599" y="780288"/>
                </a:lnTo>
                <a:lnTo>
                  <a:pt x="0" y="780288"/>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06680" tIns="106680" rIns="106680" bIns="106680" numCol="1" spcCol="1270" anchor="ctr" anchorCtr="0">
            <a:noAutofit/>
          </a:bodyPr>
          <a:lstStyle/>
          <a:p>
            <a:pPr marL="0" lvl="0" indent="0" algn="ctr" defTabSz="1244600">
              <a:lnSpc>
                <a:spcPct val="90000"/>
              </a:lnSpc>
              <a:spcBef>
                <a:spcPts val="0"/>
              </a:spcBef>
              <a:spcAft>
                <a:spcPts val="0"/>
              </a:spcAft>
              <a:buNone/>
              <a:defRPr/>
            </a:pPr>
            <a:r>
              <a:rPr lang="en-GB" sz="2400" b="1"/>
              <a:t>Increased Complexity and Workload</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66173697"/>
                                        </p:tgtEl>
                                        <p:attrNameLst>
                                          <p:attrName>style.visibility</p:attrName>
                                        </p:attrNameLst>
                                      </p:cBhvr>
                                      <p:to>
                                        <p:strVal val="visible"/>
                                      </p:to>
                                    </p:set>
                                    <p:animEffect transition="in" filter="fade">
                                      <p:cBhvr>
                                        <p:cTn id="7" dur="500"/>
                                        <p:tgtEl>
                                          <p:spTgt spid="66617369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900693477"/>
                                        </p:tgtEl>
                                        <p:attrNameLst>
                                          <p:attrName>style.visibility</p:attrName>
                                        </p:attrNameLst>
                                      </p:cBhvr>
                                      <p:to>
                                        <p:strVal val="visible"/>
                                      </p:to>
                                    </p:set>
                                    <p:animEffect transition="in" filter="fade">
                                      <p:cBhvr>
                                        <p:cTn id="10" dur="500"/>
                                        <p:tgtEl>
                                          <p:spTgt spid="190069347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995388692"/>
                                        </p:tgtEl>
                                        <p:attrNameLst>
                                          <p:attrName>style.visibility</p:attrName>
                                        </p:attrNameLst>
                                      </p:cBhvr>
                                      <p:to>
                                        <p:strVal val="visible"/>
                                      </p:to>
                                    </p:set>
                                    <p:animEffect transition="in" filter="fade">
                                      <p:cBhvr>
                                        <p:cTn id="15" dur="500"/>
                                        <p:tgtEl>
                                          <p:spTgt spid="1995388692"/>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48563886"/>
                                        </p:tgtEl>
                                        <p:attrNameLst>
                                          <p:attrName>style.visibility</p:attrName>
                                        </p:attrNameLst>
                                      </p:cBhvr>
                                      <p:to>
                                        <p:strVal val="visible"/>
                                      </p:to>
                                    </p:set>
                                    <p:animEffect transition="in" filter="fade">
                                      <p:cBhvr>
                                        <p:cTn id="18" dur="500"/>
                                        <p:tgtEl>
                                          <p:spTgt spid="748563886"/>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134702754"/>
                                        </p:tgtEl>
                                        <p:attrNameLst>
                                          <p:attrName>style.visibility</p:attrName>
                                        </p:attrNameLst>
                                      </p:cBhvr>
                                      <p:to>
                                        <p:strVal val="visible"/>
                                      </p:to>
                                    </p:set>
                                    <p:animEffect transition="in" filter="fade">
                                      <p:cBhvr>
                                        <p:cTn id="23" dur="500"/>
                                        <p:tgtEl>
                                          <p:spTgt spid="1134702754"/>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854926576"/>
                                        </p:tgtEl>
                                        <p:attrNameLst>
                                          <p:attrName>style.visibility</p:attrName>
                                        </p:attrNameLst>
                                      </p:cBhvr>
                                      <p:to>
                                        <p:strVal val="visible"/>
                                      </p:to>
                                    </p:set>
                                    <p:animEffect transition="in" filter="fade">
                                      <p:cBhvr>
                                        <p:cTn id="26" dur="500"/>
                                        <p:tgtEl>
                                          <p:spTgt spid="1854926576"/>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796924911"/>
                                        </p:tgtEl>
                                        <p:attrNameLst>
                                          <p:attrName>style.visibility</p:attrName>
                                        </p:attrNameLst>
                                      </p:cBhvr>
                                      <p:to>
                                        <p:strVal val="visible"/>
                                      </p:to>
                                    </p:set>
                                    <p:animEffect transition="in" filter="fade">
                                      <p:cBhvr>
                                        <p:cTn id="31" dur="500"/>
                                        <p:tgtEl>
                                          <p:spTgt spid="1796924911"/>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872622203"/>
                                        </p:tgtEl>
                                        <p:attrNameLst>
                                          <p:attrName>style.visibility</p:attrName>
                                        </p:attrNameLst>
                                      </p:cBhvr>
                                      <p:to>
                                        <p:strVal val="visible"/>
                                      </p:to>
                                    </p:set>
                                    <p:animEffect transition="in" filter="fade">
                                      <p:cBhvr>
                                        <p:cTn id="34" dur="500"/>
                                        <p:tgtEl>
                                          <p:spTgt spid="1872622203"/>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1436761940"/>
                                        </p:tgtEl>
                                        <p:attrNameLst>
                                          <p:attrName>style.visibility</p:attrName>
                                        </p:attrNameLst>
                                      </p:cBhvr>
                                      <p:to>
                                        <p:strVal val="visible"/>
                                      </p:to>
                                    </p:set>
                                    <p:animEffect transition="in" filter="fade">
                                      <p:cBhvr>
                                        <p:cTn id="39" dur="500"/>
                                        <p:tgtEl>
                                          <p:spTgt spid="1436761940"/>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59310745"/>
                                        </p:tgtEl>
                                        <p:attrNameLst>
                                          <p:attrName>style.visibility</p:attrName>
                                        </p:attrNameLst>
                                      </p:cBhvr>
                                      <p:to>
                                        <p:strVal val="visible"/>
                                      </p:to>
                                    </p:set>
                                    <p:animEffect transition="in" filter="fade">
                                      <p:cBhvr>
                                        <p:cTn id="42" dur="500"/>
                                        <p:tgtEl>
                                          <p:spTgt spid="5593107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00693477" grpId="0" animBg="1"/>
      <p:bldP spid="748563886" grpId="0" animBg="1"/>
      <p:bldP spid="1854926576" grpId="0" animBg="1"/>
      <p:bldP spid="1872622203" grpId="0" animBg="1"/>
      <p:bldP spid="559310745" grpId="0" animBg="1"/>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1132127554" name="Picture 3"/>
          <p:cNvPicPr>
            <a:picLocks noChangeAspect="1"/>
          </p:cNvPicPr>
          <p:nvPr/>
        </p:nvPicPr>
        <p:blipFill rotWithShape="1">
          <a:blip r:embed="rId3">
            <a:alphaModFix amt="70000"/>
          </a:blip>
          <a:stretch/>
        </p:blipFill>
        <p:spPr bwMode="auto">
          <a:xfrm>
            <a:off x="455630" y="3707028"/>
            <a:ext cx="2194740" cy="2194740"/>
          </a:xfrm>
          <a:prstGeom prst="rect">
            <a:avLst/>
          </a:prstGeom>
        </p:spPr>
      </p:pic>
      <p:sp>
        <p:nvSpPr>
          <p:cNvPr id="1002907373" name="Title 1"/>
          <p:cNvSpPr txBox="1"/>
          <p:nvPr/>
        </p:nvSpPr>
        <p:spPr bwMode="auto">
          <a:xfrm>
            <a:off x="175495" y="1455576"/>
            <a:ext cx="2891480" cy="1695396"/>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3200" b="1">
                <a:solidFill>
                  <a:schemeClr val="bg1"/>
                </a:solidFill>
                <a:latin typeface="Arial"/>
                <a:cs typeface="Arial"/>
              </a:rPr>
              <a:t>100,000 Genomes Project</a:t>
            </a:r>
            <a:endParaRPr lang="en-GB" sz="6600" b="1">
              <a:solidFill>
                <a:schemeClr val="bg1"/>
              </a:solidFill>
              <a:latin typeface="Arial"/>
              <a:cs typeface="Arial"/>
            </a:endParaRPr>
          </a:p>
        </p:txBody>
      </p:sp>
      <p:sp>
        <p:nvSpPr>
          <p:cNvPr id="156400304" name="TextBox 5"/>
          <p:cNvSpPr txBox="1"/>
          <p:nvPr/>
        </p:nvSpPr>
        <p:spPr bwMode="auto">
          <a:xfrm>
            <a:off x="4223688" y="163410"/>
            <a:ext cx="7444056" cy="830997"/>
          </a:xfrm>
          <a:prstGeom prst="rect">
            <a:avLst/>
          </a:prstGeom>
          <a:noFill/>
        </p:spPr>
        <p:txBody>
          <a:bodyPr wrap="square">
            <a:spAutoFit/>
          </a:bodyPr>
          <a:lstStyle/>
          <a:p>
            <a:pPr>
              <a:defRPr/>
            </a:pPr>
            <a:r>
              <a:rPr lang="en-GB" sz="4800" b="1"/>
              <a:t>Impact on Communities</a:t>
            </a:r>
            <a:endParaRPr/>
          </a:p>
        </p:txBody>
      </p:sp>
      <p:sp>
        <p:nvSpPr>
          <p:cNvPr id="325975379" name="TextBox 6"/>
          <p:cNvSpPr txBox="1"/>
          <p:nvPr/>
        </p:nvSpPr>
        <p:spPr bwMode="auto">
          <a:xfrm>
            <a:off x="3342132" y="1111642"/>
            <a:ext cx="8674373" cy="1328023"/>
          </a:xfrm>
          <a:prstGeom prst="roundRect">
            <a:avLst>
              <a:gd name="adj" fmla="val 16667"/>
            </a:avLst>
          </a:prstGeom>
          <a:noFill/>
          <a:ln w="38100">
            <a:solidFill>
              <a:schemeClr val="accent1"/>
            </a:solidFill>
          </a:ln>
        </p:spPr>
        <p:txBody>
          <a:bodyPr wrap="square">
            <a:spAutoFit/>
          </a:bodyPr>
          <a:lstStyle/>
          <a:p>
            <a:pPr>
              <a:defRPr/>
            </a:pPr>
            <a:r>
              <a:rPr lang="en-GB" sz="2400"/>
              <a:t>The 100,000 Genomes Project has had varied impacts on different communities across the UK, promoting </a:t>
            </a:r>
            <a:r>
              <a:rPr lang="en-GB" sz="2400" b="1"/>
              <a:t>equity in healthcare</a:t>
            </a:r>
            <a:r>
              <a:rPr lang="en-GB" sz="2400"/>
              <a:t> while also raising concerns about </a:t>
            </a:r>
            <a:r>
              <a:rPr lang="en-GB" sz="2400" b="1"/>
              <a:t>access and inclusivity</a:t>
            </a:r>
            <a:endParaRPr lang="en-GB" sz="2400"/>
          </a:p>
        </p:txBody>
      </p:sp>
      <p:sp>
        <p:nvSpPr>
          <p:cNvPr id="1766682268" name="Freeform: Shape 9"/>
          <p:cNvSpPr/>
          <p:nvPr/>
        </p:nvSpPr>
        <p:spPr bwMode="auto">
          <a:xfrm>
            <a:off x="3659632" y="2663807"/>
            <a:ext cx="6039510" cy="746089"/>
          </a:xfrm>
          <a:custGeom>
            <a:avLst/>
            <a:gdLst>
              <a:gd name="connsiteX0" fmla="*/ 0 w 6039510"/>
              <a:gd name="connsiteY0" fmla="*/ 74609 h 746089"/>
              <a:gd name="connsiteX1" fmla="*/ 74609 w 6039510"/>
              <a:gd name="connsiteY1" fmla="*/ 0 h 746089"/>
              <a:gd name="connsiteX2" fmla="*/ 5964901 w 6039510"/>
              <a:gd name="connsiteY2" fmla="*/ 0 h 746089"/>
              <a:gd name="connsiteX3" fmla="*/ 6039510 w 6039510"/>
              <a:gd name="connsiteY3" fmla="*/ 74609 h 746089"/>
              <a:gd name="connsiteX4" fmla="*/ 6039510 w 6039510"/>
              <a:gd name="connsiteY4" fmla="*/ 671480 h 746089"/>
              <a:gd name="connsiteX5" fmla="*/ 5964901 w 6039510"/>
              <a:gd name="connsiteY5" fmla="*/ 746089 h 746089"/>
              <a:gd name="connsiteX6" fmla="*/ 74609 w 6039510"/>
              <a:gd name="connsiteY6" fmla="*/ 746089 h 746089"/>
              <a:gd name="connsiteX7" fmla="*/ 0 w 6039510"/>
              <a:gd name="connsiteY7" fmla="*/ 671480 h 746089"/>
              <a:gd name="connsiteX8" fmla="*/ 0 w 6039510"/>
              <a:gd name="connsiteY8" fmla="*/ 74609 h 746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39510" h="746089" extrusionOk="0">
                <a:moveTo>
                  <a:pt x="0" y="74609"/>
                </a:moveTo>
                <a:cubicBezTo>
                  <a:pt x="0" y="33404"/>
                  <a:pt x="33404" y="0"/>
                  <a:pt x="74609" y="0"/>
                </a:cubicBezTo>
                <a:lnTo>
                  <a:pt x="5964901" y="0"/>
                </a:lnTo>
                <a:cubicBezTo>
                  <a:pt x="6006106" y="0"/>
                  <a:pt x="6039510" y="33404"/>
                  <a:pt x="6039510" y="74609"/>
                </a:cubicBezTo>
                <a:lnTo>
                  <a:pt x="6039510" y="671480"/>
                </a:lnTo>
                <a:cubicBezTo>
                  <a:pt x="6039510" y="712685"/>
                  <a:pt x="6006106" y="746089"/>
                  <a:pt x="5964901" y="746089"/>
                </a:cubicBezTo>
                <a:lnTo>
                  <a:pt x="74609" y="746089"/>
                </a:lnTo>
                <a:cubicBezTo>
                  <a:pt x="33404" y="746089"/>
                  <a:pt x="0" y="712685"/>
                  <a:pt x="0" y="671480"/>
                </a:cubicBezTo>
                <a:lnTo>
                  <a:pt x="0" y="7460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291" tIns="113291" rIns="961969" bIns="113291" numCol="1" spcCol="1270" anchor="ctr" anchorCtr="0">
            <a:noAutofit/>
          </a:bodyPr>
          <a:lstStyle/>
          <a:p>
            <a:pPr marL="0" lvl="0" indent="0" algn="l" defTabSz="1066800">
              <a:lnSpc>
                <a:spcPct val="90000"/>
              </a:lnSpc>
              <a:spcBef>
                <a:spcPts val="0"/>
              </a:spcBef>
              <a:spcAft>
                <a:spcPts val="0"/>
              </a:spcAft>
              <a:buNone/>
              <a:defRPr/>
            </a:pPr>
            <a:r>
              <a:rPr lang="en-GB" sz="2400" b="1"/>
              <a:t>Addressing Health Inequalities:</a:t>
            </a:r>
            <a:endParaRPr/>
          </a:p>
        </p:txBody>
      </p:sp>
      <p:sp>
        <p:nvSpPr>
          <p:cNvPr id="1001645732" name="Freeform: Shape 10"/>
          <p:cNvSpPr/>
          <p:nvPr/>
        </p:nvSpPr>
        <p:spPr bwMode="auto">
          <a:xfrm>
            <a:off x="4110634" y="3513520"/>
            <a:ext cx="6039510" cy="746089"/>
          </a:xfrm>
          <a:custGeom>
            <a:avLst/>
            <a:gdLst>
              <a:gd name="connsiteX0" fmla="*/ 0 w 6039510"/>
              <a:gd name="connsiteY0" fmla="*/ 74609 h 746089"/>
              <a:gd name="connsiteX1" fmla="*/ 74609 w 6039510"/>
              <a:gd name="connsiteY1" fmla="*/ 0 h 746089"/>
              <a:gd name="connsiteX2" fmla="*/ 5964901 w 6039510"/>
              <a:gd name="connsiteY2" fmla="*/ 0 h 746089"/>
              <a:gd name="connsiteX3" fmla="*/ 6039510 w 6039510"/>
              <a:gd name="connsiteY3" fmla="*/ 74609 h 746089"/>
              <a:gd name="connsiteX4" fmla="*/ 6039510 w 6039510"/>
              <a:gd name="connsiteY4" fmla="*/ 671480 h 746089"/>
              <a:gd name="connsiteX5" fmla="*/ 5964901 w 6039510"/>
              <a:gd name="connsiteY5" fmla="*/ 746089 h 746089"/>
              <a:gd name="connsiteX6" fmla="*/ 74609 w 6039510"/>
              <a:gd name="connsiteY6" fmla="*/ 746089 h 746089"/>
              <a:gd name="connsiteX7" fmla="*/ 0 w 6039510"/>
              <a:gd name="connsiteY7" fmla="*/ 671480 h 746089"/>
              <a:gd name="connsiteX8" fmla="*/ 0 w 6039510"/>
              <a:gd name="connsiteY8" fmla="*/ 74609 h 746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39510" h="746089" extrusionOk="0">
                <a:moveTo>
                  <a:pt x="0" y="74609"/>
                </a:moveTo>
                <a:cubicBezTo>
                  <a:pt x="0" y="33404"/>
                  <a:pt x="33404" y="0"/>
                  <a:pt x="74609" y="0"/>
                </a:cubicBezTo>
                <a:lnTo>
                  <a:pt x="5964901" y="0"/>
                </a:lnTo>
                <a:cubicBezTo>
                  <a:pt x="6006106" y="0"/>
                  <a:pt x="6039510" y="33404"/>
                  <a:pt x="6039510" y="74609"/>
                </a:cubicBezTo>
                <a:lnTo>
                  <a:pt x="6039510" y="671480"/>
                </a:lnTo>
                <a:cubicBezTo>
                  <a:pt x="6039510" y="712685"/>
                  <a:pt x="6006106" y="746089"/>
                  <a:pt x="5964901" y="746089"/>
                </a:cubicBezTo>
                <a:lnTo>
                  <a:pt x="74609" y="746089"/>
                </a:lnTo>
                <a:cubicBezTo>
                  <a:pt x="33404" y="746089"/>
                  <a:pt x="0" y="712685"/>
                  <a:pt x="0" y="671480"/>
                </a:cubicBezTo>
                <a:lnTo>
                  <a:pt x="0" y="7460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291" tIns="113291" rIns="1049253" bIns="113291" numCol="1" spcCol="1270" anchor="ctr" anchorCtr="0">
            <a:noAutofit/>
          </a:bodyPr>
          <a:lstStyle/>
          <a:p>
            <a:pPr marL="0" lvl="0" indent="0" algn="l" defTabSz="1066800">
              <a:lnSpc>
                <a:spcPct val="90000"/>
              </a:lnSpc>
              <a:spcBef>
                <a:spcPts val="0"/>
              </a:spcBef>
              <a:spcAft>
                <a:spcPts val="0"/>
              </a:spcAft>
              <a:buNone/>
              <a:defRPr/>
            </a:pPr>
            <a:r>
              <a:rPr lang="en-GB" sz="2400" b="1"/>
              <a:t>Genomic Awareness and Education</a:t>
            </a:r>
            <a:endParaRPr/>
          </a:p>
        </p:txBody>
      </p:sp>
      <p:sp>
        <p:nvSpPr>
          <p:cNvPr id="1545338788" name="Freeform: Shape 11"/>
          <p:cNvSpPr/>
          <p:nvPr/>
        </p:nvSpPr>
        <p:spPr bwMode="auto">
          <a:xfrm>
            <a:off x="4561636" y="4363233"/>
            <a:ext cx="6039510" cy="746089"/>
          </a:xfrm>
          <a:custGeom>
            <a:avLst/>
            <a:gdLst>
              <a:gd name="connsiteX0" fmla="*/ 0 w 6039510"/>
              <a:gd name="connsiteY0" fmla="*/ 74609 h 746089"/>
              <a:gd name="connsiteX1" fmla="*/ 74609 w 6039510"/>
              <a:gd name="connsiteY1" fmla="*/ 0 h 746089"/>
              <a:gd name="connsiteX2" fmla="*/ 5964901 w 6039510"/>
              <a:gd name="connsiteY2" fmla="*/ 0 h 746089"/>
              <a:gd name="connsiteX3" fmla="*/ 6039510 w 6039510"/>
              <a:gd name="connsiteY3" fmla="*/ 74609 h 746089"/>
              <a:gd name="connsiteX4" fmla="*/ 6039510 w 6039510"/>
              <a:gd name="connsiteY4" fmla="*/ 671480 h 746089"/>
              <a:gd name="connsiteX5" fmla="*/ 5964901 w 6039510"/>
              <a:gd name="connsiteY5" fmla="*/ 746089 h 746089"/>
              <a:gd name="connsiteX6" fmla="*/ 74609 w 6039510"/>
              <a:gd name="connsiteY6" fmla="*/ 746089 h 746089"/>
              <a:gd name="connsiteX7" fmla="*/ 0 w 6039510"/>
              <a:gd name="connsiteY7" fmla="*/ 671480 h 746089"/>
              <a:gd name="connsiteX8" fmla="*/ 0 w 6039510"/>
              <a:gd name="connsiteY8" fmla="*/ 74609 h 746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39510" h="746089" extrusionOk="0">
                <a:moveTo>
                  <a:pt x="0" y="74609"/>
                </a:moveTo>
                <a:cubicBezTo>
                  <a:pt x="0" y="33404"/>
                  <a:pt x="33404" y="0"/>
                  <a:pt x="74609" y="0"/>
                </a:cubicBezTo>
                <a:lnTo>
                  <a:pt x="5964901" y="0"/>
                </a:lnTo>
                <a:cubicBezTo>
                  <a:pt x="6006106" y="0"/>
                  <a:pt x="6039510" y="33404"/>
                  <a:pt x="6039510" y="74609"/>
                </a:cubicBezTo>
                <a:lnTo>
                  <a:pt x="6039510" y="671480"/>
                </a:lnTo>
                <a:cubicBezTo>
                  <a:pt x="6039510" y="712685"/>
                  <a:pt x="6006106" y="746089"/>
                  <a:pt x="5964901" y="746089"/>
                </a:cubicBezTo>
                <a:lnTo>
                  <a:pt x="74609" y="746089"/>
                </a:lnTo>
                <a:cubicBezTo>
                  <a:pt x="33404" y="746089"/>
                  <a:pt x="0" y="712685"/>
                  <a:pt x="0" y="671480"/>
                </a:cubicBezTo>
                <a:lnTo>
                  <a:pt x="0" y="7460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291" tIns="113291" rIns="1049253" bIns="113291" numCol="1" spcCol="1270" anchor="ctr" anchorCtr="0">
            <a:noAutofit/>
          </a:bodyPr>
          <a:lstStyle/>
          <a:p>
            <a:pPr marL="0" lvl="0" indent="0" algn="l" defTabSz="1066800">
              <a:lnSpc>
                <a:spcPct val="90000"/>
              </a:lnSpc>
              <a:spcBef>
                <a:spcPts val="0"/>
              </a:spcBef>
              <a:spcAft>
                <a:spcPts val="0"/>
              </a:spcAft>
              <a:buNone/>
              <a:defRPr/>
            </a:pPr>
            <a:r>
              <a:rPr lang="en-GB" sz="2400" b="1"/>
              <a:t>Community-Based Genomic Initiatives</a:t>
            </a:r>
            <a:endParaRPr/>
          </a:p>
        </p:txBody>
      </p:sp>
      <p:sp>
        <p:nvSpPr>
          <p:cNvPr id="1521119862" name="Freeform: Shape 12"/>
          <p:cNvSpPr/>
          <p:nvPr/>
        </p:nvSpPr>
        <p:spPr bwMode="auto">
          <a:xfrm>
            <a:off x="5012639" y="5212946"/>
            <a:ext cx="6039510" cy="746089"/>
          </a:xfrm>
          <a:custGeom>
            <a:avLst/>
            <a:gdLst>
              <a:gd name="connsiteX0" fmla="*/ 0 w 6039510"/>
              <a:gd name="connsiteY0" fmla="*/ 74609 h 746089"/>
              <a:gd name="connsiteX1" fmla="*/ 74609 w 6039510"/>
              <a:gd name="connsiteY1" fmla="*/ 0 h 746089"/>
              <a:gd name="connsiteX2" fmla="*/ 5964901 w 6039510"/>
              <a:gd name="connsiteY2" fmla="*/ 0 h 746089"/>
              <a:gd name="connsiteX3" fmla="*/ 6039510 w 6039510"/>
              <a:gd name="connsiteY3" fmla="*/ 74609 h 746089"/>
              <a:gd name="connsiteX4" fmla="*/ 6039510 w 6039510"/>
              <a:gd name="connsiteY4" fmla="*/ 671480 h 746089"/>
              <a:gd name="connsiteX5" fmla="*/ 5964901 w 6039510"/>
              <a:gd name="connsiteY5" fmla="*/ 746089 h 746089"/>
              <a:gd name="connsiteX6" fmla="*/ 74609 w 6039510"/>
              <a:gd name="connsiteY6" fmla="*/ 746089 h 746089"/>
              <a:gd name="connsiteX7" fmla="*/ 0 w 6039510"/>
              <a:gd name="connsiteY7" fmla="*/ 671480 h 746089"/>
              <a:gd name="connsiteX8" fmla="*/ 0 w 6039510"/>
              <a:gd name="connsiteY8" fmla="*/ 74609 h 746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39510" h="746089" extrusionOk="0">
                <a:moveTo>
                  <a:pt x="0" y="74609"/>
                </a:moveTo>
                <a:cubicBezTo>
                  <a:pt x="0" y="33404"/>
                  <a:pt x="33404" y="0"/>
                  <a:pt x="74609" y="0"/>
                </a:cubicBezTo>
                <a:lnTo>
                  <a:pt x="5964901" y="0"/>
                </a:lnTo>
                <a:cubicBezTo>
                  <a:pt x="6006106" y="0"/>
                  <a:pt x="6039510" y="33404"/>
                  <a:pt x="6039510" y="74609"/>
                </a:cubicBezTo>
                <a:lnTo>
                  <a:pt x="6039510" y="671480"/>
                </a:lnTo>
                <a:cubicBezTo>
                  <a:pt x="6039510" y="712685"/>
                  <a:pt x="6006106" y="746089"/>
                  <a:pt x="5964901" y="746089"/>
                </a:cubicBezTo>
                <a:lnTo>
                  <a:pt x="74609" y="746089"/>
                </a:lnTo>
                <a:cubicBezTo>
                  <a:pt x="33404" y="746089"/>
                  <a:pt x="0" y="712685"/>
                  <a:pt x="0" y="671480"/>
                </a:cubicBezTo>
                <a:lnTo>
                  <a:pt x="0" y="7460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291" tIns="113291" rIns="1049253" bIns="113291" numCol="1" spcCol="1270" anchor="ctr" anchorCtr="0">
            <a:noAutofit/>
          </a:bodyPr>
          <a:lstStyle/>
          <a:p>
            <a:pPr marL="0" lvl="0" indent="0" algn="l" defTabSz="1066800">
              <a:lnSpc>
                <a:spcPct val="90000"/>
              </a:lnSpc>
              <a:spcBef>
                <a:spcPts val="0"/>
              </a:spcBef>
              <a:spcAft>
                <a:spcPts val="0"/>
              </a:spcAft>
              <a:buNone/>
              <a:defRPr/>
            </a:pPr>
            <a:r>
              <a:rPr lang="en-GB" sz="2400" b="1"/>
              <a:t>Public Trust and Participation</a:t>
            </a:r>
            <a:endParaRPr/>
          </a:p>
        </p:txBody>
      </p:sp>
      <p:sp>
        <p:nvSpPr>
          <p:cNvPr id="875736024" name="Freeform: Shape 13"/>
          <p:cNvSpPr/>
          <p:nvPr/>
        </p:nvSpPr>
        <p:spPr bwMode="auto">
          <a:xfrm>
            <a:off x="5463641" y="6062659"/>
            <a:ext cx="6039510" cy="746089"/>
          </a:xfrm>
          <a:custGeom>
            <a:avLst/>
            <a:gdLst>
              <a:gd name="connsiteX0" fmla="*/ 0 w 6039510"/>
              <a:gd name="connsiteY0" fmla="*/ 74609 h 746089"/>
              <a:gd name="connsiteX1" fmla="*/ 74609 w 6039510"/>
              <a:gd name="connsiteY1" fmla="*/ 0 h 746089"/>
              <a:gd name="connsiteX2" fmla="*/ 5964901 w 6039510"/>
              <a:gd name="connsiteY2" fmla="*/ 0 h 746089"/>
              <a:gd name="connsiteX3" fmla="*/ 6039510 w 6039510"/>
              <a:gd name="connsiteY3" fmla="*/ 74609 h 746089"/>
              <a:gd name="connsiteX4" fmla="*/ 6039510 w 6039510"/>
              <a:gd name="connsiteY4" fmla="*/ 671480 h 746089"/>
              <a:gd name="connsiteX5" fmla="*/ 5964901 w 6039510"/>
              <a:gd name="connsiteY5" fmla="*/ 746089 h 746089"/>
              <a:gd name="connsiteX6" fmla="*/ 74609 w 6039510"/>
              <a:gd name="connsiteY6" fmla="*/ 746089 h 746089"/>
              <a:gd name="connsiteX7" fmla="*/ 0 w 6039510"/>
              <a:gd name="connsiteY7" fmla="*/ 671480 h 746089"/>
              <a:gd name="connsiteX8" fmla="*/ 0 w 6039510"/>
              <a:gd name="connsiteY8" fmla="*/ 74609 h 746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39510" h="746089" extrusionOk="0">
                <a:moveTo>
                  <a:pt x="0" y="74609"/>
                </a:moveTo>
                <a:cubicBezTo>
                  <a:pt x="0" y="33404"/>
                  <a:pt x="33404" y="0"/>
                  <a:pt x="74609" y="0"/>
                </a:cubicBezTo>
                <a:lnTo>
                  <a:pt x="5964901" y="0"/>
                </a:lnTo>
                <a:cubicBezTo>
                  <a:pt x="6006106" y="0"/>
                  <a:pt x="6039510" y="33404"/>
                  <a:pt x="6039510" y="74609"/>
                </a:cubicBezTo>
                <a:lnTo>
                  <a:pt x="6039510" y="671480"/>
                </a:lnTo>
                <a:cubicBezTo>
                  <a:pt x="6039510" y="712685"/>
                  <a:pt x="6006106" y="746089"/>
                  <a:pt x="5964901" y="746089"/>
                </a:cubicBezTo>
                <a:lnTo>
                  <a:pt x="74609" y="746089"/>
                </a:lnTo>
                <a:cubicBezTo>
                  <a:pt x="33404" y="746089"/>
                  <a:pt x="0" y="712685"/>
                  <a:pt x="0" y="671480"/>
                </a:cubicBezTo>
                <a:lnTo>
                  <a:pt x="0" y="7460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291" tIns="113291" rIns="1049253" bIns="113291" numCol="1" spcCol="1270" anchor="ctr" anchorCtr="0">
            <a:noAutofit/>
          </a:bodyPr>
          <a:lstStyle/>
          <a:p>
            <a:pPr marL="0" lvl="0" indent="0" algn="l" defTabSz="1066800">
              <a:lnSpc>
                <a:spcPct val="90000"/>
              </a:lnSpc>
              <a:spcBef>
                <a:spcPts val="0"/>
              </a:spcBef>
              <a:spcAft>
                <a:spcPts val="0"/>
              </a:spcAft>
              <a:buNone/>
              <a:defRPr/>
            </a:pPr>
            <a:r>
              <a:rPr lang="en-GB" sz="2400" b="1"/>
              <a:t>Health Disparities</a:t>
            </a:r>
            <a:endParaRPr/>
          </a:p>
        </p:txBody>
      </p:sp>
      <p:sp>
        <p:nvSpPr>
          <p:cNvPr id="78238109" name="Freeform: Shape 14"/>
          <p:cNvSpPr/>
          <p:nvPr/>
        </p:nvSpPr>
        <p:spPr bwMode="auto">
          <a:xfrm>
            <a:off x="9214184" y="3208867"/>
            <a:ext cx="484958" cy="484958"/>
          </a:xfrm>
          <a:custGeom>
            <a:avLst/>
            <a:gdLst>
              <a:gd name="connsiteX0" fmla="*/ 0 w 484958"/>
              <a:gd name="connsiteY0" fmla="*/ 266727 h 484958"/>
              <a:gd name="connsiteX1" fmla="*/ 109116 w 484958"/>
              <a:gd name="connsiteY1" fmla="*/ 266727 h 484958"/>
              <a:gd name="connsiteX2" fmla="*/ 109116 w 484958"/>
              <a:gd name="connsiteY2" fmla="*/ 0 h 484958"/>
              <a:gd name="connsiteX3" fmla="*/ 375842 w 484958"/>
              <a:gd name="connsiteY3" fmla="*/ 0 h 484958"/>
              <a:gd name="connsiteX4" fmla="*/ 375842 w 484958"/>
              <a:gd name="connsiteY4" fmla="*/ 266727 h 484958"/>
              <a:gd name="connsiteX5" fmla="*/ 484958 w 484958"/>
              <a:gd name="connsiteY5" fmla="*/ 266727 h 484958"/>
              <a:gd name="connsiteX6" fmla="*/ 242479 w 484958"/>
              <a:gd name="connsiteY6" fmla="*/ 484958 h 484958"/>
              <a:gd name="connsiteX7" fmla="*/ 0 w 484958"/>
              <a:gd name="connsiteY7" fmla="*/ 266727 h 48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958" h="484958" extrusionOk="0">
                <a:moveTo>
                  <a:pt x="0" y="266727"/>
                </a:moveTo>
                <a:lnTo>
                  <a:pt x="109116" y="266727"/>
                </a:lnTo>
                <a:lnTo>
                  <a:pt x="109116" y="0"/>
                </a:lnTo>
                <a:lnTo>
                  <a:pt x="375842" y="0"/>
                </a:lnTo>
                <a:lnTo>
                  <a:pt x="375842" y="266727"/>
                </a:lnTo>
                <a:lnTo>
                  <a:pt x="484958" y="266727"/>
                </a:lnTo>
                <a:lnTo>
                  <a:pt x="242479" y="484958"/>
                </a:lnTo>
                <a:lnTo>
                  <a:pt x="0" y="266727"/>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37056" tIns="27940" rIns="137056" bIns="147967" numCol="1" spcCol="1270" anchor="ctr" anchorCtr="0">
            <a:noAutofit/>
          </a:bodyPr>
          <a:lstStyle/>
          <a:p>
            <a:pPr marL="0" lvl="0" indent="0" algn="ctr" defTabSz="977900">
              <a:lnSpc>
                <a:spcPct val="90000"/>
              </a:lnSpc>
              <a:spcBef>
                <a:spcPts val="0"/>
              </a:spcBef>
              <a:spcAft>
                <a:spcPts val="0"/>
              </a:spcAft>
              <a:buNone/>
              <a:defRPr/>
            </a:pPr>
            <a:endParaRPr lang="en-GB" sz="2200"/>
          </a:p>
        </p:txBody>
      </p:sp>
      <p:sp>
        <p:nvSpPr>
          <p:cNvPr id="1338308997" name="Freeform: Shape 15"/>
          <p:cNvSpPr/>
          <p:nvPr/>
        </p:nvSpPr>
        <p:spPr bwMode="auto">
          <a:xfrm>
            <a:off x="9665186" y="4058580"/>
            <a:ext cx="484958" cy="484958"/>
          </a:xfrm>
          <a:custGeom>
            <a:avLst/>
            <a:gdLst>
              <a:gd name="connsiteX0" fmla="*/ 0 w 484958"/>
              <a:gd name="connsiteY0" fmla="*/ 266727 h 484958"/>
              <a:gd name="connsiteX1" fmla="*/ 109116 w 484958"/>
              <a:gd name="connsiteY1" fmla="*/ 266727 h 484958"/>
              <a:gd name="connsiteX2" fmla="*/ 109116 w 484958"/>
              <a:gd name="connsiteY2" fmla="*/ 0 h 484958"/>
              <a:gd name="connsiteX3" fmla="*/ 375842 w 484958"/>
              <a:gd name="connsiteY3" fmla="*/ 0 h 484958"/>
              <a:gd name="connsiteX4" fmla="*/ 375842 w 484958"/>
              <a:gd name="connsiteY4" fmla="*/ 266727 h 484958"/>
              <a:gd name="connsiteX5" fmla="*/ 484958 w 484958"/>
              <a:gd name="connsiteY5" fmla="*/ 266727 h 484958"/>
              <a:gd name="connsiteX6" fmla="*/ 242479 w 484958"/>
              <a:gd name="connsiteY6" fmla="*/ 484958 h 484958"/>
              <a:gd name="connsiteX7" fmla="*/ 0 w 484958"/>
              <a:gd name="connsiteY7" fmla="*/ 266727 h 48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958" h="484958" extrusionOk="0">
                <a:moveTo>
                  <a:pt x="0" y="266727"/>
                </a:moveTo>
                <a:lnTo>
                  <a:pt x="109116" y="266727"/>
                </a:lnTo>
                <a:lnTo>
                  <a:pt x="109116" y="0"/>
                </a:lnTo>
                <a:lnTo>
                  <a:pt x="375842" y="0"/>
                </a:lnTo>
                <a:lnTo>
                  <a:pt x="375842" y="266727"/>
                </a:lnTo>
                <a:lnTo>
                  <a:pt x="484958" y="266727"/>
                </a:lnTo>
                <a:lnTo>
                  <a:pt x="242479" y="484958"/>
                </a:lnTo>
                <a:lnTo>
                  <a:pt x="0" y="266727"/>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37056" tIns="27940" rIns="137056" bIns="147967" numCol="1" spcCol="1270" anchor="ctr" anchorCtr="0">
            <a:noAutofit/>
          </a:bodyPr>
          <a:lstStyle/>
          <a:p>
            <a:pPr marL="0" lvl="0" indent="0" algn="ctr" defTabSz="977900">
              <a:lnSpc>
                <a:spcPct val="90000"/>
              </a:lnSpc>
              <a:spcBef>
                <a:spcPts val="0"/>
              </a:spcBef>
              <a:spcAft>
                <a:spcPts val="0"/>
              </a:spcAft>
              <a:buNone/>
              <a:defRPr/>
            </a:pPr>
            <a:endParaRPr lang="en-GB" sz="2200"/>
          </a:p>
        </p:txBody>
      </p:sp>
      <p:sp>
        <p:nvSpPr>
          <p:cNvPr id="1925704071" name="Freeform: Shape 16"/>
          <p:cNvSpPr/>
          <p:nvPr/>
        </p:nvSpPr>
        <p:spPr bwMode="auto">
          <a:xfrm>
            <a:off x="10116189" y="4895858"/>
            <a:ext cx="484958" cy="484958"/>
          </a:xfrm>
          <a:custGeom>
            <a:avLst/>
            <a:gdLst>
              <a:gd name="connsiteX0" fmla="*/ 0 w 484958"/>
              <a:gd name="connsiteY0" fmla="*/ 266727 h 484958"/>
              <a:gd name="connsiteX1" fmla="*/ 109116 w 484958"/>
              <a:gd name="connsiteY1" fmla="*/ 266727 h 484958"/>
              <a:gd name="connsiteX2" fmla="*/ 109116 w 484958"/>
              <a:gd name="connsiteY2" fmla="*/ 0 h 484958"/>
              <a:gd name="connsiteX3" fmla="*/ 375842 w 484958"/>
              <a:gd name="connsiteY3" fmla="*/ 0 h 484958"/>
              <a:gd name="connsiteX4" fmla="*/ 375842 w 484958"/>
              <a:gd name="connsiteY4" fmla="*/ 266727 h 484958"/>
              <a:gd name="connsiteX5" fmla="*/ 484958 w 484958"/>
              <a:gd name="connsiteY5" fmla="*/ 266727 h 484958"/>
              <a:gd name="connsiteX6" fmla="*/ 242479 w 484958"/>
              <a:gd name="connsiteY6" fmla="*/ 484958 h 484958"/>
              <a:gd name="connsiteX7" fmla="*/ 0 w 484958"/>
              <a:gd name="connsiteY7" fmla="*/ 266727 h 48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958" h="484958" extrusionOk="0">
                <a:moveTo>
                  <a:pt x="0" y="266727"/>
                </a:moveTo>
                <a:lnTo>
                  <a:pt x="109116" y="266727"/>
                </a:lnTo>
                <a:lnTo>
                  <a:pt x="109116" y="0"/>
                </a:lnTo>
                <a:lnTo>
                  <a:pt x="375842" y="0"/>
                </a:lnTo>
                <a:lnTo>
                  <a:pt x="375842" y="266727"/>
                </a:lnTo>
                <a:lnTo>
                  <a:pt x="484958" y="266727"/>
                </a:lnTo>
                <a:lnTo>
                  <a:pt x="242479" y="484958"/>
                </a:lnTo>
                <a:lnTo>
                  <a:pt x="0" y="266727"/>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37056" tIns="27940" rIns="137056" bIns="147967" numCol="1" spcCol="1270" anchor="ctr" anchorCtr="0">
            <a:noAutofit/>
          </a:bodyPr>
          <a:lstStyle/>
          <a:p>
            <a:pPr marL="0" lvl="0" indent="0" algn="ctr" defTabSz="977900">
              <a:lnSpc>
                <a:spcPct val="90000"/>
              </a:lnSpc>
              <a:spcBef>
                <a:spcPts val="0"/>
              </a:spcBef>
              <a:spcAft>
                <a:spcPts val="0"/>
              </a:spcAft>
              <a:buNone/>
              <a:defRPr/>
            </a:pPr>
            <a:endParaRPr lang="en-GB" sz="2200"/>
          </a:p>
        </p:txBody>
      </p:sp>
      <p:sp>
        <p:nvSpPr>
          <p:cNvPr id="1002309092" name="Freeform: Shape 17"/>
          <p:cNvSpPr/>
          <p:nvPr/>
        </p:nvSpPr>
        <p:spPr bwMode="auto">
          <a:xfrm>
            <a:off x="10567191" y="5753861"/>
            <a:ext cx="484958" cy="484958"/>
          </a:xfrm>
          <a:custGeom>
            <a:avLst/>
            <a:gdLst>
              <a:gd name="connsiteX0" fmla="*/ 0 w 484958"/>
              <a:gd name="connsiteY0" fmla="*/ 266727 h 484958"/>
              <a:gd name="connsiteX1" fmla="*/ 109116 w 484958"/>
              <a:gd name="connsiteY1" fmla="*/ 266727 h 484958"/>
              <a:gd name="connsiteX2" fmla="*/ 109116 w 484958"/>
              <a:gd name="connsiteY2" fmla="*/ 0 h 484958"/>
              <a:gd name="connsiteX3" fmla="*/ 375842 w 484958"/>
              <a:gd name="connsiteY3" fmla="*/ 0 h 484958"/>
              <a:gd name="connsiteX4" fmla="*/ 375842 w 484958"/>
              <a:gd name="connsiteY4" fmla="*/ 266727 h 484958"/>
              <a:gd name="connsiteX5" fmla="*/ 484958 w 484958"/>
              <a:gd name="connsiteY5" fmla="*/ 266727 h 484958"/>
              <a:gd name="connsiteX6" fmla="*/ 242479 w 484958"/>
              <a:gd name="connsiteY6" fmla="*/ 484958 h 484958"/>
              <a:gd name="connsiteX7" fmla="*/ 0 w 484958"/>
              <a:gd name="connsiteY7" fmla="*/ 266727 h 48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958" h="484958" extrusionOk="0">
                <a:moveTo>
                  <a:pt x="0" y="266727"/>
                </a:moveTo>
                <a:lnTo>
                  <a:pt x="109116" y="266727"/>
                </a:lnTo>
                <a:lnTo>
                  <a:pt x="109116" y="0"/>
                </a:lnTo>
                <a:lnTo>
                  <a:pt x="375842" y="0"/>
                </a:lnTo>
                <a:lnTo>
                  <a:pt x="375842" y="266727"/>
                </a:lnTo>
                <a:lnTo>
                  <a:pt x="484958" y="266727"/>
                </a:lnTo>
                <a:lnTo>
                  <a:pt x="242479" y="484958"/>
                </a:lnTo>
                <a:lnTo>
                  <a:pt x="0" y="266727"/>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37056" tIns="27940" rIns="137056" bIns="147967" numCol="1" spcCol="1270" anchor="ctr" anchorCtr="0">
            <a:noAutofit/>
          </a:bodyPr>
          <a:lstStyle/>
          <a:p>
            <a:pPr marL="0" lvl="0" indent="0" algn="ctr" defTabSz="977900">
              <a:lnSpc>
                <a:spcPct val="90000"/>
              </a:lnSpc>
              <a:spcBef>
                <a:spcPts val="0"/>
              </a:spcBef>
              <a:spcAft>
                <a:spcPts val="0"/>
              </a:spcAft>
              <a:buNone/>
              <a:defRPr/>
            </a:pPr>
            <a:endParaRPr lang="en-GB" sz="2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66682268"/>
                                        </p:tgtEl>
                                        <p:attrNameLst>
                                          <p:attrName>style.visibility</p:attrName>
                                        </p:attrNameLst>
                                      </p:cBhvr>
                                      <p:to>
                                        <p:strVal val="visible"/>
                                      </p:to>
                                    </p:set>
                                    <p:animEffect transition="in" filter="fade">
                                      <p:cBhvr>
                                        <p:cTn id="7" dur="500"/>
                                        <p:tgtEl>
                                          <p:spTgt spid="176668226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8238109"/>
                                        </p:tgtEl>
                                        <p:attrNameLst>
                                          <p:attrName>style.visibility</p:attrName>
                                        </p:attrNameLst>
                                      </p:cBhvr>
                                      <p:to>
                                        <p:strVal val="visible"/>
                                      </p:to>
                                    </p:set>
                                    <p:animEffect transition="in" filter="fade">
                                      <p:cBhvr>
                                        <p:cTn id="12" dur="500"/>
                                        <p:tgtEl>
                                          <p:spTgt spid="78238109"/>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01645732"/>
                                        </p:tgtEl>
                                        <p:attrNameLst>
                                          <p:attrName>style.visibility</p:attrName>
                                        </p:attrNameLst>
                                      </p:cBhvr>
                                      <p:to>
                                        <p:strVal val="visible"/>
                                      </p:to>
                                    </p:set>
                                    <p:animEffect transition="in" filter="fade">
                                      <p:cBhvr>
                                        <p:cTn id="15" dur="500"/>
                                        <p:tgtEl>
                                          <p:spTgt spid="1001645732"/>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338308997"/>
                                        </p:tgtEl>
                                        <p:attrNameLst>
                                          <p:attrName>style.visibility</p:attrName>
                                        </p:attrNameLst>
                                      </p:cBhvr>
                                      <p:to>
                                        <p:strVal val="visible"/>
                                      </p:to>
                                    </p:set>
                                    <p:animEffect transition="in" filter="fade">
                                      <p:cBhvr>
                                        <p:cTn id="20" dur="500"/>
                                        <p:tgtEl>
                                          <p:spTgt spid="1338308997"/>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545338788"/>
                                        </p:tgtEl>
                                        <p:attrNameLst>
                                          <p:attrName>style.visibility</p:attrName>
                                        </p:attrNameLst>
                                      </p:cBhvr>
                                      <p:to>
                                        <p:strVal val="visible"/>
                                      </p:to>
                                    </p:set>
                                    <p:animEffect transition="in" filter="fade">
                                      <p:cBhvr>
                                        <p:cTn id="23" dur="500"/>
                                        <p:tgtEl>
                                          <p:spTgt spid="1545338788"/>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925704071"/>
                                        </p:tgtEl>
                                        <p:attrNameLst>
                                          <p:attrName>style.visibility</p:attrName>
                                        </p:attrNameLst>
                                      </p:cBhvr>
                                      <p:to>
                                        <p:strVal val="visible"/>
                                      </p:to>
                                    </p:set>
                                    <p:animEffect transition="in" filter="fade">
                                      <p:cBhvr>
                                        <p:cTn id="28" dur="500"/>
                                        <p:tgtEl>
                                          <p:spTgt spid="1925704071"/>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521119862"/>
                                        </p:tgtEl>
                                        <p:attrNameLst>
                                          <p:attrName>style.visibility</p:attrName>
                                        </p:attrNameLst>
                                      </p:cBhvr>
                                      <p:to>
                                        <p:strVal val="visible"/>
                                      </p:to>
                                    </p:set>
                                    <p:animEffect transition="in" filter="fade">
                                      <p:cBhvr>
                                        <p:cTn id="31" dur="500"/>
                                        <p:tgtEl>
                                          <p:spTgt spid="1521119862"/>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002309092"/>
                                        </p:tgtEl>
                                        <p:attrNameLst>
                                          <p:attrName>style.visibility</p:attrName>
                                        </p:attrNameLst>
                                      </p:cBhvr>
                                      <p:to>
                                        <p:strVal val="visible"/>
                                      </p:to>
                                    </p:set>
                                    <p:animEffect transition="in" filter="fade">
                                      <p:cBhvr>
                                        <p:cTn id="36" dur="500"/>
                                        <p:tgtEl>
                                          <p:spTgt spid="1002309092"/>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75736024"/>
                                        </p:tgtEl>
                                        <p:attrNameLst>
                                          <p:attrName>style.visibility</p:attrName>
                                        </p:attrNameLst>
                                      </p:cBhvr>
                                      <p:to>
                                        <p:strVal val="visible"/>
                                      </p:to>
                                    </p:set>
                                    <p:animEffect transition="in" filter="fade">
                                      <p:cBhvr>
                                        <p:cTn id="39" dur="500"/>
                                        <p:tgtEl>
                                          <p:spTgt spid="8757360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6682268" grpId="0" animBg="1"/>
      <p:bldP spid="1001645732" grpId="0" animBg="1"/>
      <p:bldP spid="1545338788" grpId="0" animBg="1"/>
      <p:bldP spid="1521119862" grpId="0" animBg="1"/>
      <p:bldP spid="875736024" grpId="0" animBg="1"/>
      <p:bldP spid="78238109" grpId="0" animBg="1"/>
      <p:bldP spid="1338308997" grpId="0" animBg="1"/>
      <p:bldP spid="1925704071" grpId="0" animBg="1"/>
      <p:bldP spid="1002309092" grpId="0" animBg="1"/>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2092076684" name="Picture 2" descr="Health and Wellbeing Apps from ORCHA ..."/>
          <p:cNvPicPr>
            <a:picLocks noChangeAspect="1" noChangeArrowheads="1"/>
          </p:cNvPicPr>
          <p:nvPr/>
        </p:nvPicPr>
        <p:blipFill rotWithShape="1">
          <a:blip r:embed="rId3"/>
          <a:stretch/>
        </p:blipFill>
        <p:spPr bwMode="auto">
          <a:xfrm>
            <a:off x="3142369" y="282283"/>
            <a:ext cx="8126992" cy="5408144"/>
          </a:xfrm>
          <a:prstGeom prst="rect">
            <a:avLst/>
          </a:prstGeom>
          <a:noFill/>
        </p:spPr>
      </p:pic>
      <p:sp>
        <p:nvSpPr>
          <p:cNvPr id="400345897" name="Title 1"/>
          <p:cNvSpPr txBox="1"/>
          <p:nvPr/>
        </p:nvSpPr>
        <p:spPr bwMode="auto">
          <a:xfrm>
            <a:off x="250889" y="282281"/>
            <a:ext cx="2891480" cy="1460284"/>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3200">
                <a:solidFill>
                  <a:schemeClr val="bg1"/>
                </a:solidFill>
                <a:latin typeface="Arial"/>
                <a:cs typeface="Arial"/>
              </a:rPr>
              <a:t>ORCHA</a:t>
            </a:r>
            <a:endParaRPr lang="en-GB" sz="6600">
              <a:solidFill>
                <a:schemeClr val="bg1"/>
              </a:solidFill>
              <a:latin typeface="Arial"/>
              <a:cs typeface="Arial"/>
            </a:endParaRPr>
          </a:p>
        </p:txBody>
      </p:sp>
      <p:sp>
        <p:nvSpPr>
          <p:cNvPr id="278064852" name="TextBox 7"/>
          <p:cNvSpPr txBox="1"/>
          <p:nvPr/>
        </p:nvSpPr>
        <p:spPr bwMode="auto">
          <a:xfrm>
            <a:off x="358219" y="4374292"/>
            <a:ext cx="2607403" cy="461665"/>
          </a:xfrm>
          <a:prstGeom prst="rect">
            <a:avLst/>
          </a:prstGeom>
          <a:solidFill>
            <a:schemeClr val="tx1"/>
          </a:solidFill>
        </p:spPr>
        <p:txBody>
          <a:bodyPr wrap="square" rtlCol="0">
            <a:spAutoFit/>
          </a:bodyPr>
          <a:lstStyle/>
          <a:p>
            <a:pPr algn="ctr">
              <a:defRPr/>
            </a:pPr>
            <a:r>
              <a:rPr lang="en-GB" sz="2400" b="1">
                <a:solidFill>
                  <a:schemeClr val="bg1"/>
                </a:solidFill>
              </a:rPr>
              <a:t>Innovation 4 </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074281279" name="Title 1"/>
          <p:cNvSpPr>
            <a:spLocks noGrp="1"/>
          </p:cNvSpPr>
          <p:nvPr>
            <p:ph type="title"/>
          </p:nvPr>
        </p:nvSpPr>
        <p:spPr bwMode="auto"/>
        <p:txBody>
          <a:bodyPr>
            <a:normAutofit/>
          </a:bodyPr>
          <a:lstStyle/>
          <a:p>
            <a:pPr>
              <a:defRPr/>
            </a:pPr>
            <a:r>
              <a:rPr lang="en-GB" sz="4800" b="1">
                <a:latin typeface="+mn-lt"/>
              </a:rPr>
              <a:t>What is ORCHA?</a:t>
            </a:r>
            <a:endParaRPr/>
          </a:p>
        </p:txBody>
      </p:sp>
      <p:sp>
        <p:nvSpPr>
          <p:cNvPr id="2110696102" name="Content Placeholder 2"/>
          <p:cNvSpPr>
            <a:spLocks noGrp="1"/>
          </p:cNvSpPr>
          <p:nvPr>
            <p:ph idx="1"/>
          </p:nvPr>
        </p:nvSpPr>
        <p:spPr bwMode="auto">
          <a:xfrm>
            <a:off x="3545632" y="1825625"/>
            <a:ext cx="8190737" cy="4667250"/>
          </a:xfrm>
        </p:spPr>
        <p:txBody>
          <a:bodyPr vert="horz" lIns="91440" tIns="45720" rIns="91440" bIns="45720" rtlCol="0" anchor="t">
            <a:normAutofit fontScale="92500" lnSpcReduction="10000"/>
          </a:bodyPr>
          <a:lstStyle/>
          <a:p>
            <a:pPr marL="0" indent="0">
              <a:buNone/>
              <a:defRPr/>
            </a:pPr>
            <a:r>
              <a:rPr lang="en-GB" sz="2400" b="1" dirty="0">
                <a:ea typeface="+mn-lt"/>
                <a:cs typeface="+mn-lt"/>
              </a:rPr>
              <a:t>ORCHA </a:t>
            </a:r>
            <a:r>
              <a:rPr lang="en-GB" sz="2400" dirty="0">
                <a:ea typeface="+mn-lt"/>
                <a:cs typeface="+mn-lt"/>
              </a:rPr>
              <a:t>(</a:t>
            </a:r>
            <a:r>
              <a:rPr lang="en-GB" sz="2400" b="1" dirty="0">
                <a:ea typeface="+mn-lt"/>
                <a:cs typeface="+mn-lt"/>
              </a:rPr>
              <a:t>O</a:t>
            </a:r>
            <a:r>
              <a:rPr lang="en-GB" sz="2400" dirty="0">
                <a:ea typeface="+mn-lt"/>
                <a:cs typeface="+mn-lt"/>
              </a:rPr>
              <a:t>rganisation for the </a:t>
            </a:r>
            <a:r>
              <a:rPr lang="en-GB" sz="2400" b="1" dirty="0">
                <a:ea typeface="+mn-lt"/>
                <a:cs typeface="+mn-lt"/>
              </a:rPr>
              <a:t>R</a:t>
            </a:r>
            <a:r>
              <a:rPr lang="en-GB" sz="2400" dirty="0">
                <a:ea typeface="+mn-lt"/>
                <a:cs typeface="+mn-lt"/>
              </a:rPr>
              <a:t>eview of </a:t>
            </a:r>
            <a:r>
              <a:rPr lang="en-GB" sz="2400" b="1" dirty="0">
                <a:ea typeface="+mn-lt"/>
                <a:cs typeface="+mn-lt"/>
              </a:rPr>
              <a:t>C</a:t>
            </a:r>
            <a:r>
              <a:rPr lang="en-GB" sz="2400" dirty="0">
                <a:ea typeface="+mn-lt"/>
                <a:cs typeface="+mn-lt"/>
              </a:rPr>
              <a:t>are and </a:t>
            </a:r>
            <a:r>
              <a:rPr lang="en-GB" sz="2400" b="1" dirty="0">
                <a:ea typeface="+mn-lt"/>
                <a:cs typeface="+mn-lt"/>
              </a:rPr>
              <a:t>H</a:t>
            </a:r>
            <a:r>
              <a:rPr lang="en-GB" sz="2400" dirty="0">
                <a:ea typeface="+mn-lt"/>
                <a:cs typeface="+mn-lt"/>
              </a:rPr>
              <a:t>ealth </a:t>
            </a:r>
            <a:r>
              <a:rPr lang="en-GB" sz="2400" b="1" dirty="0">
                <a:ea typeface="+mn-lt"/>
                <a:cs typeface="+mn-lt"/>
              </a:rPr>
              <a:t>A</a:t>
            </a:r>
            <a:r>
              <a:rPr lang="en-GB" sz="2400" dirty="0">
                <a:ea typeface="+mn-lt"/>
                <a:cs typeface="+mn-lt"/>
              </a:rPr>
              <a:t>pps) is a UK-based digital health compliance company that assesses health apps against criteria including professional and clinical assurance, data privacy, and user experience.</a:t>
            </a:r>
            <a:endParaRPr lang="en-US" dirty="0">
              <a:ea typeface="+mn-lt"/>
              <a:cs typeface="+mn-lt"/>
            </a:endParaRPr>
          </a:p>
          <a:p>
            <a:pPr marL="0" indent="0">
              <a:buNone/>
              <a:defRPr/>
            </a:pPr>
            <a:endParaRPr lang="en-GB" sz="2400" dirty="0">
              <a:latin typeface="Arial"/>
              <a:cs typeface="Arial"/>
            </a:endParaRPr>
          </a:p>
          <a:p>
            <a:pPr marL="0" indent="0">
              <a:buNone/>
              <a:defRPr/>
            </a:pPr>
            <a:r>
              <a:rPr lang="en-GB" sz="2400" dirty="0">
                <a:latin typeface="Arial"/>
                <a:ea typeface="+mn-lt"/>
                <a:cs typeface="Arial"/>
              </a:rPr>
              <a:t>Its assessment system is used to help healthcare organisations, professionals and users make more informed decisions about digital health products.</a:t>
            </a:r>
            <a:endParaRPr dirty="0"/>
          </a:p>
          <a:p>
            <a:pPr marL="0" indent="0">
              <a:buNone/>
              <a:defRPr/>
            </a:pPr>
            <a:endParaRPr lang="en-GB" sz="2400" dirty="0">
              <a:latin typeface="Arial"/>
              <a:cs typeface="Arial"/>
            </a:endParaRPr>
          </a:p>
          <a:p>
            <a:pPr marL="0" indent="0">
              <a:buNone/>
              <a:defRPr/>
            </a:pPr>
            <a:r>
              <a:rPr lang="en-GB" sz="2400" dirty="0">
                <a:latin typeface="Arial"/>
                <a:cs typeface="Arial"/>
              </a:rPr>
              <a:t>Its impact on </a:t>
            </a:r>
            <a:r>
              <a:rPr lang="en-GB" sz="2400" b="1" dirty="0">
                <a:latin typeface="Arial"/>
                <a:cs typeface="Arial"/>
              </a:rPr>
              <a:t>public health</a:t>
            </a:r>
            <a:r>
              <a:rPr lang="en-GB" sz="2400" dirty="0">
                <a:latin typeface="Arial"/>
                <a:cs typeface="Arial"/>
              </a:rPr>
              <a:t>, the </a:t>
            </a:r>
            <a:r>
              <a:rPr lang="en-GB" sz="2400" b="1" dirty="0">
                <a:latin typeface="Arial"/>
                <a:cs typeface="Arial"/>
              </a:rPr>
              <a:t>NHS workforce</a:t>
            </a:r>
            <a:r>
              <a:rPr lang="en-GB" sz="2400" dirty="0">
                <a:latin typeface="Arial"/>
                <a:cs typeface="Arial"/>
              </a:rPr>
              <a:t>, and </a:t>
            </a:r>
            <a:r>
              <a:rPr lang="en-GB" sz="2400" b="1" dirty="0">
                <a:latin typeface="Arial"/>
                <a:cs typeface="Arial"/>
              </a:rPr>
              <a:t>communities</a:t>
            </a:r>
            <a:r>
              <a:rPr lang="en-GB" sz="2400" dirty="0">
                <a:latin typeface="Arial"/>
                <a:cs typeface="Arial"/>
              </a:rPr>
              <a:t> has been substantial, particularly by improving </a:t>
            </a:r>
            <a:r>
              <a:rPr lang="en-GB" sz="2400" b="1" dirty="0">
                <a:latin typeface="Arial"/>
                <a:cs typeface="Arial"/>
              </a:rPr>
              <a:t>digital health literacy</a:t>
            </a:r>
            <a:r>
              <a:rPr lang="en-GB" sz="2400" dirty="0">
                <a:latin typeface="Arial"/>
                <a:cs typeface="Arial"/>
              </a:rPr>
              <a:t>, </a:t>
            </a:r>
            <a:r>
              <a:rPr lang="en-GB" sz="2400" b="1" dirty="0">
                <a:latin typeface="Arial"/>
                <a:cs typeface="Arial"/>
              </a:rPr>
              <a:t>enhancing access to health interventions</a:t>
            </a:r>
            <a:r>
              <a:rPr lang="en-GB" sz="2400" dirty="0">
                <a:latin typeface="Arial"/>
                <a:cs typeface="Arial"/>
              </a:rPr>
              <a:t>, and </a:t>
            </a:r>
            <a:r>
              <a:rPr lang="en-GB" sz="2400" b="1" dirty="0">
                <a:latin typeface="Arial"/>
                <a:cs typeface="Arial"/>
              </a:rPr>
              <a:t>supporting the integration of digital tools into the healthcare system</a:t>
            </a:r>
            <a:endParaRPr lang="en-GB" sz="2400" dirty="0">
              <a:latin typeface="Arial"/>
              <a:cs typeface="Arial"/>
            </a:endParaRPr>
          </a:p>
        </p:txBody>
      </p:sp>
      <p:pic>
        <p:nvPicPr>
          <p:cNvPr id="2091485229" name="Picture 2" descr="Health and Wellbeing Apps from ORCHA ..."/>
          <p:cNvPicPr>
            <a:picLocks noChangeAspect="1" noChangeArrowheads="1"/>
          </p:cNvPicPr>
          <p:nvPr/>
        </p:nvPicPr>
        <p:blipFill rotWithShape="1">
          <a:blip r:embed="rId3"/>
          <a:stretch/>
        </p:blipFill>
        <p:spPr bwMode="auto">
          <a:xfrm>
            <a:off x="250889" y="3947351"/>
            <a:ext cx="2619375" cy="1743075"/>
          </a:xfrm>
          <a:prstGeom prst="rect">
            <a:avLst/>
          </a:prstGeom>
          <a:noFill/>
        </p:spPr>
      </p:pic>
      <p:sp>
        <p:nvSpPr>
          <p:cNvPr id="2567490" name="Title 1"/>
          <p:cNvSpPr txBox="1"/>
          <p:nvPr/>
        </p:nvSpPr>
        <p:spPr bwMode="auto">
          <a:xfrm>
            <a:off x="175495" y="1752471"/>
            <a:ext cx="2891480" cy="1460284"/>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3600" b="1">
                <a:solidFill>
                  <a:schemeClr val="bg1"/>
                </a:solidFill>
                <a:latin typeface="Arial"/>
                <a:cs typeface="Arial"/>
              </a:rPr>
              <a:t>ORCHA</a:t>
            </a:r>
            <a:endParaRPr lang="en-GB" sz="6600" b="1">
              <a:solidFill>
                <a:schemeClr val="bg1"/>
              </a:solidFill>
              <a:latin typeface="Arial"/>
              <a:cs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738614933" name="Title 1"/>
          <p:cNvSpPr>
            <a:spLocks noGrp="1"/>
          </p:cNvSpPr>
          <p:nvPr>
            <p:ph type="title"/>
          </p:nvPr>
        </p:nvSpPr>
        <p:spPr bwMode="auto">
          <a:xfrm>
            <a:off x="3583506" y="67378"/>
            <a:ext cx="7956222" cy="841883"/>
          </a:xfrm>
        </p:spPr>
        <p:txBody>
          <a:bodyPr/>
          <a:lstStyle/>
          <a:p>
            <a:pPr algn="ctr">
              <a:defRPr/>
            </a:pPr>
            <a:r>
              <a:rPr lang="en-GB" b="1">
                <a:latin typeface="+mn-lt"/>
              </a:rPr>
              <a:t>Impact on Public Health</a:t>
            </a:r>
            <a:endParaRPr/>
          </a:p>
        </p:txBody>
      </p:sp>
      <p:sp>
        <p:nvSpPr>
          <p:cNvPr id="2000626665" name="Content Placeholder 2"/>
          <p:cNvSpPr>
            <a:spLocks noGrp="1"/>
          </p:cNvSpPr>
          <p:nvPr>
            <p:ph idx="1"/>
          </p:nvPr>
        </p:nvSpPr>
        <p:spPr bwMode="auto">
          <a:xfrm>
            <a:off x="3283754" y="877496"/>
            <a:ext cx="8732751" cy="1259168"/>
          </a:xfrm>
          <a:prstGeom prst="roundRect">
            <a:avLst>
              <a:gd name="adj" fmla="val 16667"/>
            </a:avLst>
          </a:prstGeom>
          <a:ln w="38100">
            <a:solidFill>
              <a:schemeClr val="accent1"/>
            </a:solidFill>
          </a:ln>
        </p:spPr>
        <p:txBody>
          <a:bodyPr>
            <a:noAutofit/>
          </a:bodyPr>
          <a:lstStyle/>
          <a:p>
            <a:pPr marL="0" indent="0">
              <a:buNone/>
              <a:defRPr/>
            </a:pPr>
            <a:r>
              <a:rPr lang="en-GB" sz="2400"/>
              <a:t>ORCHA has played a crucial role in enhancing public health by promoting the use of </a:t>
            </a:r>
            <a:r>
              <a:rPr lang="en-GB" sz="2400" b="1"/>
              <a:t>high-quality, safe, and effective health apps</a:t>
            </a:r>
            <a:r>
              <a:rPr lang="en-GB" sz="2400"/>
              <a:t>, which directly impacts </a:t>
            </a:r>
            <a:r>
              <a:rPr lang="en-GB" sz="2400" b="1"/>
              <a:t>self-care, prevention, and treatment</a:t>
            </a:r>
            <a:r>
              <a:rPr lang="en-GB" sz="2400"/>
              <a:t>:</a:t>
            </a:r>
            <a:endParaRPr/>
          </a:p>
        </p:txBody>
      </p:sp>
      <p:pic>
        <p:nvPicPr>
          <p:cNvPr id="751618777" name="Picture 2" descr="Health and Wellbeing Apps from ORCHA ..."/>
          <p:cNvPicPr>
            <a:picLocks noChangeAspect="1" noChangeArrowheads="1"/>
          </p:cNvPicPr>
          <p:nvPr/>
        </p:nvPicPr>
        <p:blipFill rotWithShape="1">
          <a:blip r:embed="rId3"/>
          <a:stretch/>
        </p:blipFill>
        <p:spPr bwMode="auto">
          <a:xfrm>
            <a:off x="250889" y="3947351"/>
            <a:ext cx="2619375" cy="1743075"/>
          </a:xfrm>
          <a:prstGeom prst="rect">
            <a:avLst/>
          </a:prstGeom>
          <a:noFill/>
        </p:spPr>
      </p:pic>
      <p:sp>
        <p:nvSpPr>
          <p:cNvPr id="849636603" name="Title 1"/>
          <p:cNvSpPr txBox="1"/>
          <p:nvPr/>
        </p:nvSpPr>
        <p:spPr bwMode="auto">
          <a:xfrm>
            <a:off x="175495" y="1752471"/>
            <a:ext cx="2891480" cy="1460284"/>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4000" b="1">
                <a:solidFill>
                  <a:schemeClr val="bg1"/>
                </a:solidFill>
                <a:latin typeface="+mn-lt"/>
                <a:cs typeface="Arial"/>
              </a:rPr>
              <a:t>ORCHA</a:t>
            </a:r>
            <a:endParaRPr lang="en-GB" sz="8000" b="1">
              <a:solidFill>
                <a:schemeClr val="bg1"/>
              </a:solidFill>
              <a:latin typeface="+mn-lt"/>
              <a:cs typeface="Arial"/>
            </a:endParaRPr>
          </a:p>
        </p:txBody>
      </p:sp>
      <p:sp>
        <p:nvSpPr>
          <p:cNvPr id="90819501" name="Rectangle 8"/>
          <p:cNvSpPr/>
          <p:nvPr/>
        </p:nvSpPr>
        <p:spPr bwMode="auto">
          <a:xfrm>
            <a:off x="3428357" y="3224574"/>
            <a:ext cx="8080479" cy="428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652824430" name="Freeform: Shape 9"/>
          <p:cNvSpPr/>
          <p:nvPr/>
        </p:nvSpPr>
        <p:spPr bwMode="auto">
          <a:xfrm>
            <a:off x="3832380" y="2973654"/>
            <a:ext cx="7152818" cy="460651"/>
          </a:xfrm>
          <a:custGeom>
            <a:avLst/>
            <a:gdLst>
              <a:gd name="connsiteX0" fmla="*/ 0 w 5656335"/>
              <a:gd name="connsiteY0" fmla="*/ 83642 h 501840"/>
              <a:gd name="connsiteX1" fmla="*/ 83642 w 5656335"/>
              <a:gd name="connsiteY1" fmla="*/ 0 h 501840"/>
              <a:gd name="connsiteX2" fmla="*/ 5572693 w 5656335"/>
              <a:gd name="connsiteY2" fmla="*/ 0 h 501840"/>
              <a:gd name="connsiteX3" fmla="*/ 5656335 w 5656335"/>
              <a:gd name="connsiteY3" fmla="*/ 83642 h 501840"/>
              <a:gd name="connsiteX4" fmla="*/ 5656335 w 5656335"/>
              <a:gd name="connsiteY4" fmla="*/ 418198 h 501840"/>
              <a:gd name="connsiteX5" fmla="*/ 5572693 w 5656335"/>
              <a:gd name="connsiteY5" fmla="*/ 501840 h 501840"/>
              <a:gd name="connsiteX6" fmla="*/ 83642 w 5656335"/>
              <a:gd name="connsiteY6" fmla="*/ 501840 h 501840"/>
              <a:gd name="connsiteX7" fmla="*/ 0 w 5656335"/>
              <a:gd name="connsiteY7" fmla="*/ 418198 h 501840"/>
              <a:gd name="connsiteX8" fmla="*/ 0 w 5656335"/>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56335" h="501840" extrusionOk="0">
                <a:moveTo>
                  <a:pt x="0" y="83642"/>
                </a:moveTo>
                <a:cubicBezTo>
                  <a:pt x="0" y="37448"/>
                  <a:pt x="37448" y="0"/>
                  <a:pt x="83642" y="0"/>
                </a:cubicBezTo>
                <a:lnTo>
                  <a:pt x="5572693" y="0"/>
                </a:lnTo>
                <a:cubicBezTo>
                  <a:pt x="5618887" y="0"/>
                  <a:pt x="5656335" y="37448"/>
                  <a:pt x="5656335" y="83642"/>
                </a:cubicBezTo>
                <a:lnTo>
                  <a:pt x="5656335" y="418198"/>
                </a:lnTo>
                <a:cubicBezTo>
                  <a:pt x="5656335" y="464392"/>
                  <a:pt x="5618887" y="501840"/>
                  <a:pt x="5572693"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8294" tIns="24498" rIns="238294" bIns="24498" numCol="1" spcCol="1270" anchor="ctr" anchorCtr="0">
            <a:noAutofit/>
          </a:bodyPr>
          <a:lstStyle/>
          <a:p>
            <a:pPr defTabSz="889000">
              <a:lnSpc>
                <a:spcPct val="90000"/>
              </a:lnSpc>
              <a:defRPr/>
            </a:pPr>
            <a:r>
              <a:rPr lang="en-GB" sz="2400" dirty="0">
                <a:ea typeface="+mn-lt"/>
                <a:cs typeface="+mn-lt"/>
              </a:rPr>
              <a:t>Examines clinical/professional assurance</a:t>
            </a:r>
            <a:endParaRPr lang="en-US" dirty="0"/>
          </a:p>
        </p:txBody>
      </p:sp>
      <p:sp>
        <p:nvSpPr>
          <p:cNvPr id="314187943" name="Rectangle 10"/>
          <p:cNvSpPr/>
          <p:nvPr/>
        </p:nvSpPr>
        <p:spPr bwMode="auto">
          <a:xfrm>
            <a:off x="3428357" y="3995694"/>
            <a:ext cx="8080479" cy="428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890561562" name="Freeform: Shape 11"/>
          <p:cNvSpPr/>
          <p:nvPr/>
        </p:nvSpPr>
        <p:spPr bwMode="auto">
          <a:xfrm>
            <a:off x="3832380" y="3744774"/>
            <a:ext cx="7152818" cy="470949"/>
          </a:xfrm>
          <a:custGeom>
            <a:avLst/>
            <a:gdLst>
              <a:gd name="connsiteX0" fmla="*/ 0 w 5656335"/>
              <a:gd name="connsiteY0" fmla="*/ 83642 h 501840"/>
              <a:gd name="connsiteX1" fmla="*/ 83642 w 5656335"/>
              <a:gd name="connsiteY1" fmla="*/ 0 h 501840"/>
              <a:gd name="connsiteX2" fmla="*/ 5572693 w 5656335"/>
              <a:gd name="connsiteY2" fmla="*/ 0 h 501840"/>
              <a:gd name="connsiteX3" fmla="*/ 5656335 w 5656335"/>
              <a:gd name="connsiteY3" fmla="*/ 83642 h 501840"/>
              <a:gd name="connsiteX4" fmla="*/ 5656335 w 5656335"/>
              <a:gd name="connsiteY4" fmla="*/ 418198 h 501840"/>
              <a:gd name="connsiteX5" fmla="*/ 5572693 w 5656335"/>
              <a:gd name="connsiteY5" fmla="*/ 501840 h 501840"/>
              <a:gd name="connsiteX6" fmla="*/ 83642 w 5656335"/>
              <a:gd name="connsiteY6" fmla="*/ 501840 h 501840"/>
              <a:gd name="connsiteX7" fmla="*/ 0 w 5656335"/>
              <a:gd name="connsiteY7" fmla="*/ 418198 h 501840"/>
              <a:gd name="connsiteX8" fmla="*/ 0 w 5656335"/>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56335" h="501840" extrusionOk="0">
                <a:moveTo>
                  <a:pt x="0" y="83642"/>
                </a:moveTo>
                <a:cubicBezTo>
                  <a:pt x="0" y="37448"/>
                  <a:pt x="37448" y="0"/>
                  <a:pt x="83642" y="0"/>
                </a:cubicBezTo>
                <a:lnTo>
                  <a:pt x="5572693" y="0"/>
                </a:lnTo>
                <a:cubicBezTo>
                  <a:pt x="5618887" y="0"/>
                  <a:pt x="5656335" y="37448"/>
                  <a:pt x="5656335" y="83642"/>
                </a:cubicBezTo>
                <a:lnTo>
                  <a:pt x="5656335" y="418198"/>
                </a:lnTo>
                <a:cubicBezTo>
                  <a:pt x="5656335" y="464392"/>
                  <a:pt x="5618887" y="501840"/>
                  <a:pt x="5572693"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8294" tIns="24498" rIns="238294" bIns="24498" numCol="1" spcCol="1270" anchor="ctr" anchorCtr="0">
            <a:noAutofit/>
          </a:bodyPr>
          <a:lstStyle/>
          <a:p>
            <a:pPr defTabSz="889000">
              <a:lnSpc>
                <a:spcPct val="90000"/>
              </a:lnSpc>
              <a:defRPr/>
            </a:pPr>
            <a:r>
              <a:rPr lang="en-GB" sz="2400" dirty="0">
                <a:ea typeface="+mn-lt"/>
                <a:cs typeface="+mn-lt"/>
              </a:rPr>
              <a:t>Assesses data privacy</a:t>
            </a:r>
            <a:endParaRPr lang="en-US" dirty="0"/>
          </a:p>
        </p:txBody>
      </p:sp>
      <p:sp>
        <p:nvSpPr>
          <p:cNvPr id="559373396" name="Rectangle 12"/>
          <p:cNvSpPr/>
          <p:nvPr/>
        </p:nvSpPr>
        <p:spPr bwMode="auto">
          <a:xfrm>
            <a:off x="3428357" y="4766814"/>
            <a:ext cx="8080479" cy="428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897643828" name="Freeform: Shape 13"/>
          <p:cNvSpPr/>
          <p:nvPr/>
        </p:nvSpPr>
        <p:spPr bwMode="auto">
          <a:xfrm>
            <a:off x="3832380" y="4515894"/>
            <a:ext cx="7152818" cy="470949"/>
          </a:xfrm>
          <a:custGeom>
            <a:avLst/>
            <a:gdLst>
              <a:gd name="connsiteX0" fmla="*/ 0 w 5656335"/>
              <a:gd name="connsiteY0" fmla="*/ 83642 h 501840"/>
              <a:gd name="connsiteX1" fmla="*/ 83642 w 5656335"/>
              <a:gd name="connsiteY1" fmla="*/ 0 h 501840"/>
              <a:gd name="connsiteX2" fmla="*/ 5572693 w 5656335"/>
              <a:gd name="connsiteY2" fmla="*/ 0 h 501840"/>
              <a:gd name="connsiteX3" fmla="*/ 5656335 w 5656335"/>
              <a:gd name="connsiteY3" fmla="*/ 83642 h 501840"/>
              <a:gd name="connsiteX4" fmla="*/ 5656335 w 5656335"/>
              <a:gd name="connsiteY4" fmla="*/ 418198 h 501840"/>
              <a:gd name="connsiteX5" fmla="*/ 5572693 w 5656335"/>
              <a:gd name="connsiteY5" fmla="*/ 501840 h 501840"/>
              <a:gd name="connsiteX6" fmla="*/ 83642 w 5656335"/>
              <a:gd name="connsiteY6" fmla="*/ 501840 h 501840"/>
              <a:gd name="connsiteX7" fmla="*/ 0 w 5656335"/>
              <a:gd name="connsiteY7" fmla="*/ 418198 h 501840"/>
              <a:gd name="connsiteX8" fmla="*/ 0 w 5656335"/>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56335" h="501840" extrusionOk="0">
                <a:moveTo>
                  <a:pt x="0" y="83642"/>
                </a:moveTo>
                <a:cubicBezTo>
                  <a:pt x="0" y="37448"/>
                  <a:pt x="37448" y="0"/>
                  <a:pt x="83642" y="0"/>
                </a:cubicBezTo>
                <a:lnTo>
                  <a:pt x="5572693" y="0"/>
                </a:lnTo>
                <a:cubicBezTo>
                  <a:pt x="5618887" y="0"/>
                  <a:pt x="5656335" y="37448"/>
                  <a:pt x="5656335" y="83642"/>
                </a:cubicBezTo>
                <a:lnTo>
                  <a:pt x="5656335" y="418198"/>
                </a:lnTo>
                <a:cubicBezTo>
                  <a:pt x="5656335" y="464392"/>
                  <a:pt x="5618887" y="501840"/>
                  <a:pt x="5572693"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8294" tIns="24498" rIns="238294" bIns="24498" numCol="1" spcCol="1270" anchor="ctr" anchorCtr="0">
            <a:noAutofit/>
          </a:bodyPr>
          <a:lstStyle/>
          <a:p>
            <a:pPr defTabSz="889000">
              <a:lnSpc>
                <a:spcPct val="90000"/>
              </a:lnSpc>
              <a:defRPr/>
            </a:pPr>
            <a:r>
              <a:rPr lang="en-GB" sz="2400" dirty="0">
                <a:ea typeface="+mn-lt"/>
                <a:cs typeface="+mn-lt"/>
              </a:rPr>
              <a:t>Assesses user experience and accessibility</a:t>
            </a:r>
            <a:endParaRPr lang="en-US" dirty="0"/>
          </a:p>
        </p:txBody>
      </p:sp>
      <p:sp>
        <p:nvSpPr>
          <p:cNvPr id="1465087001" name="Rectangle 14"/>
          <p:cNvSpPr/>
          <p:nvPr/>
        </p:nvSpPr>
        <p:spPr bwMode="auto">
          <a:xfrm>
            <a:off x="3428357" y="5537935"/>
            <a:ext cx="8080479" cy="428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544253933" name="Freeform: Shape 15"/>
          <p:cNvSpPr/>
          <p:nvPr/>
        </p:nvSpPr>
        <p:spPr bwMode="auto">
          <a:xfrm>
            <a:off x="3832380" y="5194340"/>
            <a:ext cx="7152818" cy="646001"/>
          </a:xfrm>
          <a:custGeom>
            <a:avLst/>
            <a:gdLst>
              <a:gd name="connsiteX0" fmla="*/ 0 w 5656335"/>
              <a:gd name="connsiteY0" fmla="*/ 83642 h 501840"/>
              <a:gd name="connsiteX1" fmla="*/ 83642 w 5656335"/>
              <a:gd name="connsiteY1" fmla="*/ 0 h 501840"/>
              <a:gd name="connsiteX2" fmla="*/ 5572693 w 5656335"/>
              <a:gd name="connsiteY2" fmla="*/ 0 h 501840"/>
              <a:gd name="connsiteX3" fmla="*/ 5656335 w 5656335"/>
              <a:gd name="connsiteY3" fmla="*/ 83642 h 501840"/>
              <a:gd name="connsiteX4" fmla="*/ 5656335 w 5656335"/>
              <a:gd name="connsiteY4" fmla="*/ 418198 h 501840"/>
              <a:gd name="connsiteX5" fmla="*/ 5572693 w 5656335"/>
              <a:gd name="connsiteY5" fmla="*/ 501840 h 501840"/>
              <a:gd name="connsiteX6" fmla="*/ 83642 w 5656335"/>
              <a:gd name="connsiteY6" fmla="*/ 501840 h 501840"/>
              <a:gd name="connsiteX7" fmla="*/ 0 w 5656335"/>
              <a:gd name="connsiteY7" fmla="*/ 418198 h 501840"/>
              <a:gd name="connsiteX8" fmla="*/ 0 w 5656335"/>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56335" h="501840" extrusionOk="0">
                <a:moveTo>
                  <a:pt x="0" y="83642"/>
                </a:moveTo>
                <a:cubicBezTo>
                  <a:pt x="0" y="37448"/>
                  <a:pt x="37448" y="0"/>
                  <a:pt x="83642" y="0"/>
                </a:cubicBezTo>
                <a:lnTo>
                  <a:pt x="5572693" y="0"/>
                </a:lnTo>
                <a:cubicBezTo>
                  <a:pt x="5618887" y="0"/>
                  <a:pt x="5656335" y="37448"/>
                  <a:pt x="5656335" y="83642"/>
                </a:cubicBezTo>
                <a:lnTo>
                  <a:pt x="5656335" y="418198"/>
                </a:lnTo>
                <a:cubicBezTo>
                  <a:pt x="5656335" y="464392"/>
                  <a:pt x="5618887" y="501840"/>
                  <a:pt x="5572693"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8294" tIns="24498" rIns="238294" bIns="24498" numCol="1" spcCol="1270" anchor="ctr" anchorCtr="0">
            <a:noAutofit/>
          </a:bodyPr>
          <a:lstStyle/>
          <a:p>
            <a:pPr defTabSz="889000">
              <a:lnSpc>
                <a:spcPct val="90000"/>
              </a:lnSpc>
              <a:defRPr/>
            </a:pPr>
            <a:r>
              <a:rPr lang="en-GB" sz="2400" dirty="0">
                <a:ea typeface="+mn-lt"/>
                <a:cs typeface="+mn-lt"/>
              </a:rPr>
              <a:t>Helps identify variation in quality across health-app categories</a:t>
            </a:r>
            <a:endParaRPr lang="en-US" dirty="0"/>
          </a:p>
        </p:txBody>
      </p:sp>
      <p:sp>
        <p:nvSpPr>
          <p:cNvPr id="1294977835" name="Rectangle 16"/>
          <p:cNvSpPr/>
          <p:nvPr/>
        </p:nvSpPr>
        <p:spPr bwMode="auto">
          <a:xfrm>
            <a:off x="3428357" y="6309055"/>
            <a:ext cx="8080479" cy="428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369717627" name="Freeform: Shape 17"/>
          <p:cNvSpPr/>
          <p:nvPr/>
        </p:nvSpPr>
        <p:spPr bwMode="auto">
          <a:xfrm>
            <a:off x="3832380" y="6058135"/>
            <a:ext cx="7152818" cy="728379"/>
          </a:xfrm>
          <a:custGeom>
            <a:avLst/>
            <a:gdLst>
              <a:gd name="connsiteX0" fmla="*/ 0 w 5656335"/>
              <a:gd name="connsiteY0" fmla="*/ 83642 h 501840"/>
              <a:gd name="connsiteX1" fmla="*/ 83642 w 5656335"/>
              <a:gd name="connsiteY1" fmla="*/ 0 h 501840"/>
              <a:gd name="connsiteX2" fmla="*/ 5572693 w 5656335"/>
              <a:gd name="connsiteY2" fmla="*/ 0 h 501840"/>
              <a:gd name="connsiteX3" fmla="*/ 5656335 w 5656335"/>
              <a:gd name="connsiteY3" fmla="*/ 83642 h 501840"/>
              <a:gd name="connsiteX4" fmla="*/ 5656335 w 5656335"/>
              <a:gd name="connsiteY4" fmla="*/ 418198 h 501840"/>
              <a:gd name="connsiteX5" fmla="*/ 5572693 w 5656335"/>
              <a:gd name="connsiteY5" fmla="*/ 501840 h 501840"/>
              <a:gd name="connsiteX6" fmla="*/ 83642 w 5656335"/>
              <a:gd name="connsiteY6" fmla="*/ 501840 h 501840"/>
              <a:gd name="connsiteX7" fmla="*/ 0 w 5656335"/>
              <a:gd name="connsiteY7" fmla="*/ 418198 h 501840"/>
              <a:gd name="connsiteX8" fmla="*/ 0 w 5656335"/>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56335" h="501840" extrusionOk="0">
                <a:moveTo>
                  <a:pt x="0" y="83642"/>
                </a:moveTo>
                <a:cubicBezTo>
                  <a:pt x="0" y="37448"/>
                  <a:pt x="37448" y="0"/>
                  <a:pt x="83642" y="0"/>
                </a:cubicBezTo>
                <a:lnTo>
                  <a:pt x="5572693" y="0"/>
                </a:lnTo>
                <a:cubicBezTo>
                  <a:pt x="5618887" y="0"/>
                  <a:pt x="5656335" y="37448"/>
                  <a:pt x="5656335" y="83642"/>
                </a:cubicBezTo>
                <a:lnTo>
                  <a:pt x="5656335" y="418198"/>
                </a:lnTo>
                <a:cubicBezTo>
                  <a:pt x="5656335" y="464392"/>
                  <a:pt x="5618887" y="501840"/>
                  <a:pt x="5572693"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8294" tIns="24498" rIns="238294" bIns="24498" numCol="1" spcCol="1270" anchor="ctr" anchorCtr="0">
            <a:noAutofit/>
          </a:bodyPr>
          <a:lstStyle/>
          <a:p>
            <a:pPr defTabSz="889000">
              <a:lnSpc>
                <a:spcPct val="90000"/>
              </a:lnSpc>
              <a:defRPr/>
            </a:pPr>
            <a:r>
              <a:rPr lang="en-GB" sz="2400" dirty="0">
                <a:ea typeface="+mn-lt"/>
                <a:cs typeface="+mn-lt"/>
              </a:rPr>
              <a:t>Highlights the need for stronger evidence in some digital health interventions</a:t>
            </a:r>
            <a:endParaRPr lang="en-US" dirty="0"/>
          </a:p>
        </p:txBody>
      </p:sp>
      <p:sp>
        <p:nvSpPr>
          <p:cNvPr id="3" name="Rectangle 8">
            <a:extLst>
              <a:ext uri="{FF2B5EF4-FFF2-40B4-BE49-F238E27FC236}">
                <a16:creationId xmlns:a16="http://schemas.microsoft.com/office/drawing/2014/main" id="{B5F9E47F-1D69-C772-342C-8F992FAC2EE2}"/>
              </a:ext>
            </a:extLst>
          </p:cNvPr>
          <p:cNvSpPr/>
          <p:nvPr/>
        </p:nvSpPr>
        <p:spPr bwMode="auto">
          <a:xfrm>
            <a:off x="3405703" y="2460514"/>
            <a:ext cx="8080479" cy="428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5" name="Freeform: Shape 9">
            <a:extLst>
              <a:ext uri="{FF2B5EF4-FFF2-40B4-BE49-F238E27FC236}">
                <a16:creationId xmlns:a16="http://schemas.microsoft.com/office/drawing/2014/main" id="{22857E67-5E67-9167-B8A2-2EF46EDBD644}"/>
              </a:ext>
            </a:extLst>
          </p:cNvPr>
          <p:cNvSpPr/>
          <p:nvPr/>
        </p:nvSpPr>
        <p:spPr bwMode="auto">
          <a:xfrm>
            <a:off x="3830320" y="2209594"/>
            <a:ext cx="7152818" cy="470949"/>
          </a:xfrm>
          <a:custGeom>
            <a:avLst/>
            <a:gdLst>
              <a:gd name="connsiteX0" fmla="*/ 0 w 5656335"/>
              <a:gd name="connsiteY0" fmla="*/ 83642 h 501840"/>
              <a:gd name="connsiteX1" fmla="*/ 83642 w 5656335"/>
              <a:gd name="connsiteY1" fmla="*/ 0 h 501840"/>
              <a:gd name="connsiteX2" fmla="*/ 5572693 w 5656335"/>
              <a:gd name="connsiteY2" fmla="*/ 0 h 501840"/>
              <a:gd name="connsiteX3" fmla="*/ 5656335 w 5656335"/>
              <a:gd name="connsiteY3" fmla="*/ 83642 h 501840"/>
              <a:gd name="connsiteX4" fmla="*/ 5656335 w 5656335"/>
              <a:gd name="connsiteY4" fmla="*/ 418198 h 501840"/>
              <a:gd name="connsiteX5" fmla="*/ 5572693 w 5656335"/>
              <a:gd name="connsiteY5" fmla="*/ 501840 h 501840"/>
              <a:gd name="connsiteX6" fmla="*/ 83642 w 5656335"/>
              <a:gd name="connsiteY6" fmla="*/ 501840 h 501840"/>
              <a:gd name="connsiteX7" fmla="*/ 0 w 5656335"/>
              <a:gd name="connsiteY7" fmla="*/ 418198 h 501840"/>
              <a:gd name="connsiteX8" fmla="*/ 0 w 5656335"/>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56335" h="501840" extrusionOk="0">
                <a:moveTo>
                  <a:pt x="0" y="83642"/>
                </a:moveTo>
                <a:cubicBezTo>
                  <a:pt x="0" y="37448"/>
                  <a:pt x="37448" y="0"/>
                  <a:pt x="83642" y="0"/>
                </a:cubicBezTo>
                <a:lnTo>
                  <a:pt x="5572693" y="0"/>
                </a:lnTo>
                <a:cubicBezTo>
                  <a:pt x="5618887" y="0"/>
                  <a:pt x="5656335" y="37448"/>
                  <a:pt x="5656335" y="83642"/>
                </a:cubicBezTo>
                <a:lnTo>
                  <a:pt x="5656335" y="418198"/>
                </a:lnTo>
                <a:cubicBezTo>
                  <a:pt x="5656335" y="464392"/>
                  <a:pt x="5618887" y="501840"/>
                  <a:pt x="5572693"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8294" tIns="24498" rIns="238294" bIns="24498" numCol="1" spcCol="1270" anchor="ctr" anchorCtr="0">
            <a:noAutofit/>
          </a:bodyPr>
          <a:lstStyle/>
          <a:p>
            <a:pPr defTabSz="889000">
              <a:lnSpc>
                <a:spcPct val="90000"/>
              </a:lnSpc>
              <a:defRPr/>
            </a:pPr>
            <a:r>
              <a:rPr lang="en-GB" sz="2400" dirty="0">
                <a:ea typeface="+mn-lt"/>
                <a:cs typeface="+mn-lt"/>
              </a:rPr>
              <a:t>Supports structured assessment of health-app quality</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52824430"/>
                                        </p:tgtEl>
                                        <p:attrNameLst>
                                          <p:attrName>style.visibility</p:attrName>
                                        </p:attrNameLst>
                                      </p:cBhvr>
                                      <p:to>
                                        <p:strVal val="visible"/>
                                      </p:to>
                                    </p:set>
                                    <p:animEffect transition="in" filter="fade">
                                      <p:cBhvr>
                                        <p:cTn id="7" dur="500"/>
                                        <p:tgtEl>
                                          <p:spTgt spid="1652824430"/>
                                        </p:tgtEl>
                                      </p:cBhvr>
                                    </p:animEffect>
                                  </p:childTnLst>
                                </p:cTn>
                              </p:par>
                              <p:par>
                                <p:cTn id="8" presetID="10" presetClass="entr" presetSubtype="0" fill="hold" nodeType="withEffect">
                                  <p:stCondLst>
                                    <p:cond delay="0"/>
                                  </p:stCondLst>
                                  <p:childTnLst>
                                    <p:set>
                                      <p:cBhvr>
                                        <p:cTn id="9" dur="1" fill="hold">
                                          <p:stCondLst>
                                            <p:cond delay="0"/>
                                          </p:stCondLst>
                                        </p:cTn>
                                        <p:tgtEl>
                                          <p:spTgt spid="90819501"/>
                                        </p:tgtEl>
                                        <p:attrNameLst>
                                          <p:attrName>style.visibility</p:attrName>
                                        </p:attrNameLst>
                                      </p:cBhvr>
                                      <p:to>
                                        <p:strVal val="visible"/>
                                      </p:to>
                                    </p:set>
                                    <p:animEffect transition="in" filter="fade">
                                      <p:cBhvr>
                                        <p:cTn id="10" dur="500"/>
                                        <p:tgtEl>
                                          <p:spTgt spid="9081950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890561562"/>
                                        </p:tgtEl>
                                        <p:attrNameLst>
                                          <p:attrName>style.visibility</p:attrName>
                                        </p:attrNameLst>
                                      </p:cBhvr>
                                      <p:to>
                                        <p:strVal val="visible"/>
                                      </p:to>
                                    </p:set>
                                    <p:animEffect transition="in" filter="fade">
                                      <p:cBhvr>
                                        <p:cTn id="15" dur="500"/>
                                        <p:tgtEl>
                                          <p:spTgt spid="1890561562"/>
                                        </p:tgtEl>
                                      </p:cBhvr>
                                    </p:animEffect>
                                  </p:childTnLst>
                                </p:cTn>
                              </p:par>
                              <p:par>
                                <p:cTn id="16" presetID="10" presetClass="entr" presetSubtype="0" fill="hold" nodeType="withEffect">
                                  <p:stCondLst>
                                    <p:cond delay="0"/>
                                  </p:stCondLst>
                                  <p:childTnLst>
                                    <p:set>
                                      <p:cBhvr>
                                        <p:cTn id="17" dur="1" fill="hold">
                                          <p:stCondLst>
                                            <p:cond delay="0"/>
                                          </p:stCondLst>
                                        </p:cTn>
                                        <p:tgtEl>
                                          <p:spTgt spid="314187943"/>
                                        </p:tgtEl>
                                        <p:attrNameLst>
                                          <p:attrName>style.visibility</p:attrName>
                                        </p:attrNameLst>
                                      </p:cBhvr>
                                      <p:to>
                                        <p:strVal val="visible"/>
                                      </p:to>
                                    </p:set>
                                    <p:animEffect transition="in" filter="fade">
                                      <p:cBhvr>
                                        <p:cTn id="18" dur="500"/>
                                        <p:tgtEl>
                                          <p:spTgt spid="31418794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897643828"/>
                                        </p:tgtEl>
                                        <p:attrNameLst>
                                          <p:attrName>style.visibility</p:attrName>
                                        </p:attrNameLst>
                                      </p:cBhvr>
                                      <p:to>
                                        <p:strVal val="visible"/>
                                      </p:to>
                                    </p:set>
                                    <p:animEffect transition="in" filter="fade">
                                      <p:cBhvr>
                                        <p:cTn id="23" dur="500"/>
                                        <p:tgtEl>
                                          <p:spTgt spid="1897643828"/>
                                        </p:tgtEl>
                                      </p:cBhvr>
                                    </p:animEffect>
                                  </p:childTnLst>
                                </p:cTn>
                              </p:par>
                              <p:par>
                                <p:cTn id="24" presetID="10" presetClass="entr" presetSubtype="0" fill="hold" nodeType="withEffect">
                                  <p:stCondLst>
                                    <p:cond delay="0"/>
                                  </p:stCondLst>
                                  <p:childTnLst>
                                    <p:set>
                                      <p:cBhvr>
                                        <p:cTn id="25" dur="1" fill="hold">
                                          <p:stCondLst>
                                            <p:cond delay="0"/>
                                          </p:stCondLst>
                                        </p:cTn>
                                        <p:tgtEl>
                                          <p:spTgt spid="559373396"/>
                                        </p:tgtEl>
                                        <p:attrNameLst>
                                          <p:attrName>style.visibility</p:attrName>
                                        </p:attrNameLst>
                                      </p:cBhvr>
                                      <p:to>
                                        <p:strVal val="visible"/>
                                      </p:to>
                                    </p:set>
                                    <p:animEffect transition="in" filter="fade">
                                      <p:cBhvr>
                                        <p:cTn id="26" dur="500"/>
                                        <p:tgtEl>
                                          <p:spTgt spid="559373396"/>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44253933"/>
                                        </p:tgtEl>
                                        <p:attrNameLst>
                                          <p:attrName>style.visibility</p:attrName>
                                        </p:attrNameLst>
                                      </p:cBhvr>
                                      <p:to>
                                        <p:strVal val="visible"/>
                                      </p:to>
                                    </p:set>
                                    <p:animEffect transition="in" filter="fade">
                                      <p:cBhvr>
                                        <p:cTn id="31" dur="500"/>
                                        <p:tgtEl>
                                          <p:spTgt spid="544253933"/>
                                        </p:tgtEl>
                                      </p:cBhvr>
                                    </p:animEffect>
                                  </p:childTnLst>
                                </p:cTn>
                              </p:par>
                              <p:par>
                                <p:cTn id="32" presetID="10" presetClass="entr" presetSubtype="0" fill="hold" nodeType="withEffect">
                                  <p:stCondLst>
                                    <p:cond delay="0"/>
                                  </p:stCondLst>
                                  <p:childTnLst>
                                    <p:set>
                                      <p:cBhvr>
                                        <p:cTn id="33" dur="1" fill="hold">
                                          <p:stCondLst>
                                            <p:cond delay="0"/>
                                          </p:stCondLst>
                                        </p:cTn>
                                        <p:tgtEl>
                                          <p:spTgt spid="1465087001"/>
                                        </p:tgtEl>
                                        <p:attrNameLst>
                                          <p:attrName>style.visibility</p:attrName>
                                        </p:attrNameLst>
                                      </p:cBhvr>
                                      <p:to>
                                        <p:strVal val="visible"/>
                                      </p:to>
                                    </p:set>
                                    <p:animEffect transition="in" filter="fade">
                                      <p:cBhvr>
                                        <p:cTn id="34" dur="500"/>
                                        <p:tgtEl>
                                          <p:spTgt spid="1465087001"/>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369717627"/>
                                        </p:tgtEl>
                                        <p:attrNameLst>
                                          <p:attrName>style.visibility</p:attrName>
                                        </p:attrNameLst>
                                      </p:cBhvr>
                                      <p:to>
                                        <p:strVal val="visible"/>
                                      </p:to>
                                    </p:set>
                                    <p:animEffect transition="in" filter="fade">
                                      <p:cBhvr>
                                        <p:cTn id="39" dur="500"/>
                                        <p:tgtEl>
                                          <p:spTgt spid="1369717627"/>
                                        </p:tgtEl>
                                      </p:cBhvr>
                                    </p:animEffect>
                                  </p:childTnLst>
                                </p:cTn>
                              </p:par>
                              <p:par>
                                <p:cTn id="40" presetID="10" presetClass="entr" presetSubtype="0" fill="hold" nodeType="withEffect">
                                  <p:stCondLst>
                                    <p:cond delay="0"/>
                                  </p:stCondLst>
                                  <p:childTnLst>
                                    <p:set>
                                      <p:cBhvr>
                                        <p:cTn id="41" dur="1" fill="hold">
                                          <p:stCondLst>
                                            <p:cond delay="0"/>
                                          </p:stCondLst>
                                        </p:cTn>
                                        <p:tgtEl>
                                          <p:spTgt spid="1294977835"/>
                                        </p:tgtEl>
                                        <p:attrNameLst>
                                          <p:attrName>style.visibility</p:attrName>
                                        </p:attrNameLst>
                                      </p:cBhvr>
                                      <p:to>
                                        <p:strVal val="visible"/>
                                      </p:to>
                                    </p:set>
                                    <p:animEffect transition="in" filter="fade">
                                      <p:cBhvr>
                                        <p:cTn id="42" dur="500"/>
                                        <p:tgtEl>
                                          <p:spTgt spid="1294977835"/>
                                        </p:tgtEl>
                                      </p:cBhvr>
                                    </p:animEffect>
                                  </p:childTnLst>
                                </p:cTn>
                              </p:par>
                              <p:par>
                                <p:cTn id="43" presetID="10" presetClass="entr" presetSubtype="0" fill="hold" nodeType="withEffect">
                                  <p:stCondLst>
                                    <p:cond delay="0"/>
                                  </p:stCondLst>
                                  <p:childTnLst>
                                    <p:set>
                                      <p:cBhvr>
                                        <p:cTn id="44" dur="1" fill="hold">
                                          <p:stCondLst>
                                            <p:cond delay="0"/>
                                          </p:stCondLst>
                                        </p:cTn>
                                        <p:tgtEl>
                                          <p:spTgt spid="3"/>
                                        </p:tgtEl>
                                        <p:attrNameLst>
                                          <p:attrName>style.visibility</p:attrName>
                                        </p:attrNameLst>
                                      </p:cBhvr>
                                      <p:to>
                                        <p:strVal val="visible"/>
                                      </p:to>
                                    </p:set>
                                    <p:animEffect transition="in" filter="fade">
                                      <p:cBhvr>
                                        <p:cTn id="45" dur="500"/>
                                        <p:tgtEl>
                                          <p:spTgt spid="3"/>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5"/>
                                        </p:tgtEl>
                                        <p:attrNameLst>
                                          <p:attrName>style.visibility</p:attrName>
                                        </p:attrNameLst>
                                      </p:cBhvr>
                                      <p:to>
                                        <p:strVal val="visible"/>
                                      </p:to>
                                    </p:set>
                                    <p:animEffect transition="in" filter="fade">
                                      <p:cBhvr>
                                        <p:cTn id="5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52824430" grpId="0" animBg="1"/>
      <p:bldP spid="1890561562" grpId="0" animBg="1"/>
      <p:bldP spid="1897643828" grpId="0" animBg="1"/>
      <p:bldP spid="544253933" grpId="0" animBg="1"/>
      <p:bldP spid="1369717627" grpId="0" animBg="1"/>
      <p:bldP spid="5" grpId="0" animBg="1"/>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633624218" name="Title 1"/>
          <p:cNvSpPr>
            <a:spLocks noGrp="1"/>
          </p:cNvSpPr>
          <p:nvPr>
            <p:ph type="title"/>
          </p:nvPr>
        </p:nvSpPr>
        <p:spPr bwMode="auto">
          <a:xfrm>
            <a:off x="3803347" y="37013"/>
            <a:ext cx="7956222" cy="1325563"/>
          </a:xfrm>
        </p:spPr>
        <p:txBody>
          <a:bodyPr/>
          <a:lstStyle/>
          <a:p>
            <a:pPr>
              <a:defRPr/>
            </a:pPr>
            <a:r>
              <a:rPr lang="en-GB" b="1">
                <a:latin typeface="+mn-lt"/>
              </a:rPr>
              <a:t>Impact on the NHS Workforce</a:t>
            </a:r>
            <a:endParaRPr/>
          </a:p>
        </p:txBody>
      </p:sp>
      <p:sp>
        <p:nvSpPr>
          <p:cNvPr id="1660258214" name="Content Placeholder 2"/>
          <p:cNvSpPr>
            <a:spLocks noGrp="1"/>
          </p:cNvSpPr>
          <p:nvPr>
            <p:ph idx="1"/>
          </p:nvPr>
        </p:nvSpPr>
        <p:spPr bwMode="auto">
          <a:xfrm>
            <a:off x="3425951" y="1341982"/>
            <a:ext cx="8515157" cy="1325563"/>
          </a:xfrm>
          <a:prstGeom prst="roundRect">
            <a:avLst>
              <a:gd name="adj" fmla="val 16667"/>
            </a:avLst>
          </a:prstGeom>
          <a:ln w="38100">
            <a:solidFill>
              <a:schemeClr val="accent1"/>
            </a:solidFill>
          </a:ln>
        </p:spPr>
        <p:txBody>
          <a:bodyPr vert="horz" lIns="91440" tIns="45720" rIns="91440" bIns="45720" rtlCol="0" anchor="t">
            <a:normAutofit/>
          </a:bodyPr>
          <a:lstStyle/>
          <a:p>
            <a:pPr marL="0" indent="0">
              <a:buNone/>
              <a:defRPr/>
            </a:pPr>
            <a:r>
              <a:rPr lang="en-GB" sz="2400" dirty="0">
                <a:ea typeface="+mn-lt"/>
                <a:cs typeface="+mn-lt"/>
              </a:rPr>
              <a:t>ORCHA can support the NHS workforce by providing structured information to help professionals </a:t>
            </a:r>
            <a:r>
              <a:rPr lang="en-GB" sz="2400" b="1" dirty="0">
                <a:ea typeface="+mn-lt"/>
                <a:cs typeface="+mn-lt"/>
              </a:rPr>
              <a:t>assess </a:t>
            </a:r>
            <a:r>
              <a:rPr lang="en-GB" sz="2400" dirty="0">
                <a:ea typeface="+mn-lt"/>
                <a:cs typeface="+mn-lt"/>
              </a:rPr>
              <a:t>and </a:t>
            </a:r>
            <a:r>
              <a:rPr lang="en-GB" sz="2400" b="1" dirty="0">
                <a:ea typeface="+mn-lt"/>
                <a:cs typeface="+mn-lt"/>
              </a:rPr>
              <a:t>select digital health tools</a:t>
            </a:r>
            <a:r>
              <a:rPr lang="en-GB" sz="2400" dirty="0">
                <a:ea typeface="+mn-lt"/>
                <a:cs typeface="+mn-lt"/>
              </a:rPr>
              <a:t>.</a:t>
            </a:r>
            <a:endParaRPr lang="en-US" dirty="0">
              <a:ea typeface="+mn-lt"/>
              <a:cs typeface="+mn-lt"/>
            </a:endParaRPr>
          </a:p>
        </p:txBody>
      </p:sp>
      <p:pic>
        <p:nvPicPr>
          <p:cNvPr id="303718973" name="Picture 2" descr="Health and Wellbeing Apps from ORCHA ..."/>
          <p:cNvPicPr>
            <a:picLocks noChangeAspect="1" noChangeArrowheads="1"/>
          </p:cNvPicPr>
          <p:nvPr/>
        </p:nvPicPr>
        <p:blipFill rotWithShape="1">
          <a:blip r:embed="rId3"/>
          <a:stretch/>
        </p:blipFill>
        <p:spPr bwMode="auto">
          <a:xfrm>
            <a:off x="250889" y="3947351"/>
            <a:ext cx="2619375" cy="1743075"/>
          </a:xfrm>
          <a:prstGeom prst="rect">
            <a:avLst/>
          </a:prstGeom>
          <a:noFill/>
        </p:spPr>
      </p:pic>
      <p:sp>
        <p:nvSpPr>
          <p:cNvPr id="378902313" name="Title 1"/>
          <p:cNvSpPr txBox="1"/>
          <p:nvPr/>
        </p:nvSpPr>
        <p:spPr bwMode="auto">
          <a:xfrm>
            <a:off x="175495" y="1752471"/>
            <a:ext cx="2891480" cy="1460284"/>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4000" b="1">
                <a:solidFill>
                  <a:schemeClr val="bg1"/>
                </a:solidFill>
                <a:latin typeface="+mn-lt"/>
                <a:cs typeface="Arial"/>
              </a:rPr>
              <a:t>ORCHA</a:t>
            </a:r>
            <a:endParaRPr lang="en-GB" sz="8000" b="1">
              <a:solidFill>
                <a:schemeClr val="bg1"/>
              </a:solidFill>
              <a:latin typeface="+mn-lt"/>
              <a:cs typeface="Arial"/>
            </a:endParaRPr>
          </a:p>
        </p:txBody>
      </p:sp>
      <p:sp>
        <p:nvSpPr>
          <p:cNvPr id="1882223119" name="Partial Circle 6"/>
          <p:cNvSpPr/>
          <p:nvPr/>
        </p:nvSpPr>
        <p:spPr bwMode="auto">
          <a:xfrm>
            <a:off x="3107222" y="2806961"/>
            <a:ext cx="3705107" cy="3880161"/>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556828201" name="Freeform: Shape 7"/>
          <p:cNvSpPr/>
          <p:nvPr/>
        </p:nvSpPr>
        <p:spPr bwMode="auto">
          <a:xfrm>
            <a:off x="4861952" y="2806961"/>
            <a:ext cx="7079157" cy="3880161"/>
          </a:xfrm>
          <a:custGeom>
            <a:avLst/>
            <a:gdLst>
              <a:gd name="connsiteX0" fmla="*/ 0 w 6945293"/>
              <a:gd name="connsiteY0" fmla="*/ 0 h 3633026"/>
              <a:gd name="connsiteX1" fmla="*/ 6945293 w 6945293"/>
              <a:gd name="connsiteY1" fmla="*/ 0 h 3633026"/>
              <a:gd name="connsiteX2" fmla="*/ 6945293 w 6945293"/>
              <a:gd name="connsiteY2" fmla="*/ 3633026 h 3633026"/>
              <a:gd name="connsiteX3" fmla="*/ 0 w 6945293"/>
              <a:gd name="connsiteY3" fmla="*/ 3633026 h 3633026"/>
              <a:gd name="connsiteX4" fmla="*/ 0 w 6945293"/>
              <a:gd name="connsiteY4" fmla="*/ 0 h 36330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293" h="3633026" extrusionOk="0">
                <a:moveTo>
                  <a:pt x="0" y="0"/>
                </a:moveTo>
                <a:lnTo>
                  <a:pt x="6945293" y="0"/>
                </a:lnTo>
                <a:lnTo>
                  <a:pt x="6945293" y="3633026"/>
                </a:lnTo>
                <a:lnTo>
                  <a:pt x="0" y="3633026"/>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1440" tIns="91440" rIns="91440" bIns="3143182" numCol="1" spcCol="1270" anchor="ctr" anchorCtr="0">
            <a:noAutofit/>
          </a:bodyPr>
          <a:lstStyle/>
          <a:p>
            <a:pPr algn="ctr" defTabSz="1066800">
              <a:lnSpc>
                <a:spcPct val="90000"/>
              </a:lnSpc>
              <a:defRPr/>
            </a:pPr>
            <a:r>
              <a:rPr lang="en-GB" sz="2400" dirty="0">
                <a:ea typeface="+mn-lt"/>
                <a:cs typeface="+mn-lt"/>
              </a:rPr>
              <a:t>Gives professionals a structured method for assessing health apps</a:t>
            </a:r>
            <a:endParaRPr lang="en-US" dirty="0"/>
          </a:p>
        </p:txBody>
      </p:sp>
      <p:sp>
        <p:nvSpPr>
          <p:cNvPr id="1483945219" name="Partial Circle 8"/>
          <p:cNvSpPr/>
          <p:nvPr/>
        </p:nvSpPr>
        <p:spPr bwMode="auto">
          <a:xfrm>
            <a:off x="3498987" y="3522110"/>
            <a:ext cx="2931873" cy="2983360"/>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475175883" name="Freeform: Shape 9"/>
          <p:cNvSpPr/>
          <p:nvPr/>
        </p:nvSpPr>
        <p:spPr bwMode="auto">
          <a:xfrm>
            <a:off x="4861952" y="3522110"/>
            <a:ext cx="7079157" cy="3065738"/>
          </a:xfrm>
          <a:custGeom>
            <a:avLst/>
            <a:gdLst>
              <a:gd name="connsiteX0" fmla="*/ 0 w 6945293"/>
              <a:gd name="connsiteY0" fmla="*/ 0 h 2870090"/>
              <a:gd name="connsiteX1" fmla="*/ 6945293 w 6945293"/>
              <a:gd name="connsiteY1" fmla="*/ 0 h 2870090"/>
              <a:gd name="connsiteX2" fmla="*/ 6945293 w 6945293"/>
              <a:gd name="connsiteY2" fmla="*/ 2870090 h 2870090"/>
              <a:gd name="connsiteX3" fmla="*/ 0 w 6945293"/>
              <a:gd name="connsiteY3" fmla="*/ 2870090 h 2870090"/>
              <a:gd name="connsiteX4" fmla="*/ 0 w 6945293"/>
              <a:gd name="connsiteY4" fmla="*/ 0 h 28700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293" h="2870090" extrusionOk="0">
                <a:moveTo>
                  <a:pt x="0" y="0"/>
                </a:moveTo>
                <a:lnTo>
                  <a:pt x="6945293" y="0"/>
                </a:lnTo>
                <a:lnTo>
                  <a:pt x="6945293" y="2870090"/>
                </a:lnTo>
                <a:lnTo>
                  <a:pt x="0" y="2870090"/>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1440" tIns="91440" rIns="91440" bIns="2380246" numCol="1" spcCol="1270" anchor="ctr" anchorCtr="0">
            <a:noAutofit/>
          </a:bodyPr>
          <a:lstStyle/>
          <a:p>
            <a:pPr algn="ctr" defTabSz="1066800">
              <a:lnSpc>
                <a:spcPct val="90000"/>
              </a:lnSpc>
              <a:defRPr/>
            </a:pPr>
            <a:r>
              <a:rPr lang="en-GB" sz="2400" dirty="0">
                <a:ea typeface="+mn-lt"/>
                <a:cs typeface="+mn-lt"/>
              </a:rPr>
              <a:t>Supports more informed recommendations to patients</a:t>
            </a:r>
            <a:endParaRPr lang="en-US" dirty="0"/>
          </a:p>
        </p:txBody>
      </p:sp>
      <p:sp>
        <p:nvSpPr>
          <p:cNvPr id="1065074502" name="Partial Circle 10"/>
          <p:cNvSpPr/>
          <p:nvPr/>
        </p:nvSpPr>
        <p:spPr bwMode="auto">
          <a:xfrm>
            <a:off x="3901049" y="4144583"/>
            <a:ext cx="2199830" cy="2179236"/>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71871907" name="Freeform: Shape 11"/>
          <p:cNvSpPr/>
          <p:nvPr/>
        </p:nvSpPr>
        <p:spPr bwMode="auto">
          <a:xfrm>
            <a:off x="4861952" y="4144583"/>
            <a:ext cx="7079157" cy="2179236"/>
          </a:xfrm>
          <a:custGeom>
            <a:avLst/>
            <a:gdLst>
              <a:gd name="connsiteX0" fmla="*/ 0 w 6945293"/>
              <a:gd name="connsiteY0" fmla="*/ 0 h 2107155"/>
              <a:gd name="connsiteX1" fmla="*/ 6945293 w 6945293"/>
              <a:gd name="connsiteY1" fmla="*/ 0 h 2107155"/>
              <a:gd name="connsiteX2" fmla="*/ 6945293 w 6945293"/>
              <a:gd name="connsiteY2" fmla="*/ 2107155 h 2107155"/>
              <a:gd name="connsiteX3" fmla="*/ 0 w 6945293"/>
              <a:gd name="connsiteY3" fmla="*/ 2107155 h 2107155"/>
              <a:gd name="connsiteX4" fmla="*/ 0 w 6945293"/>
              <a:gd name="connsiteY4" fmla="*/ 0 h 2107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293" h="2107155" extrusionOk="0">
                <a:moveTo>
                  <a:pt x="0" y="0"/>
                </a:moveTo>
                <a:lnTo>
                  <a:pt x="6945293" y="0"/>
                </a:lnTo>
                <a:lnTo>
                  <a:pt x="6945293" y="2107155"/>
                </a:lnTo>
                <a:lnTo>
                  <a:pt x="0" y="2107155"/>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1440" tIns="91440" rIns="91440" bIns="1617311" numCol="1" spcCol="1270" anchor="ctr" anchorCtr="0">
            <a:noAutofit/>
          </a:bodyPr>
          <a:lstStyle/>
          <a:p>
            <a:pPr algn="ctr" defTabSz="1066800">
              <a:lnSpc>
                <a:spcPct val="90000"/>
              </a:lnSpc>
              <a:defRPr/>
            </a:pPr>
            <a:r>
              <a:rPr lang="en-GB" sz="2400" dirty="0">
                <a:ea typeface="+mn-lt"/>
                <a:cs typeface="+mn-lt"/>
              </a:rPr>
              <a:t>Provides information on clinical assurance, privacy and usability</a:t>
            </a:r>
            <a:endParaRPr lang="en-US" dirty="0"/>
          </a:p>
        </p:txBody>
      </p:sp>
      <p:sp>
        <p:nvSpPr>
          <p:cNvPr id="2009371010" name="Partial Circle 12"/>
          <p:cNvSpPr/>
          <p:nvPr/>
        </p:nvSpPr>
        <p:spPr bwMode="auto">
          <a:xfrm>
            <a:off x="4292815" y="4818543"/>
            <a:ext cx="1375110" cy="1323624"/>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698417480" name="Freeform: Shape 13"/>
          <p:cNvSpPr/>
          <p:nvPr/>
        </p:nvSpPr>
        <p:spPr bwMode="auto">
          <a:xfrm>
            <a:off x="4861952" y="4818543"/>
            <a:ext cx="7079157" cy="1323624"/>
          </a:xfrm>
          <a:custGeom>
            <a:avLst/>
            <a:gdLst>
              <a:gd name="connsiteX0" fmla="*/ 0 w 6945293"/>
              <a:gd name="connsiteY0" fmla="*/ 0 h 1344219"/>
              <a:gd name="connsiteX1" fmla="*/ 6945293 w 6945293"/>
              <a:gd name="connsiteY1" fmla="*/ 0 h 1344219"/>
              <a:gd name="connsiteX2" fmla="*/ 6945293 w 6945293"/>
              <a:gd name="connsiteY2" fmla="*/ 1344219 h 1344219"/>
              <a:gd name="connsiteX3" fmla="*/ 0 w 6945293"/>
              <a:gd name="connsiteY3" fmla="*/ 1344219 h 1344219"/>
              <a:gd name="connsiteX4" fmla="*/ 0 w 6945293"/>
              <a:gd name="connsiteY4" fmla="*/ 0 h 13442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293" h="1344219" extrusionOk="0">
                <a:moveTo>
                  <a:pt x="0" y="0"/>
                </a:moveTo>
                <a:lnTo>
                  <a:pt x="6945293" y="0"/>
                </a:lnTo>
                <a:lnTo>
                  <a:pt x="6945293" y="1344219"/>
                </a:lnTo>
                <a:lnTo>
                  <a:pt x="0" y="1344219"/>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1440" tIns="91440" rIns="91440" bIns="854375" numCol="1" spcCol="1270" anchor="ctr" anchorCtr="0">
            <a:noAutofit/>
          </a:bodyPr>
          <a:lstStyle/>
          <a:p>
            <a:pPr algn="ctr" defTabSz="1066800">
              <a:defRPr/>
            </a:pPr>
            <a:r>
              <a:rPr lang="en-GB" sz="2400" dirty="0">
                <a:ea typeface="+mn-lt"/>
                <a:cs typeface="+mn-lt"/>
              </a:rPr>
              <a:t>Reduces reliance on app-store popularity as a proxy for quality</a:t>
            </a:r>
            <a:endParaRPr lang="en-US" dirty="0"/>
          </a:p>
        </p:txBody>
      </p:sp>
      <p:sp>
        <p:nvSpPr>
          <p:cNvPr id="472081851" name="Partial Circle 14"/>
          <p:cNvSpPr/>
          <p:nvPr/>
        </p:nvSpPr>
        <p:spPr bwMode="auto">
          <a:xfrm>
            <a:off x="4694876" y="5420420"/>
            <a:ext cx="591581" cy="540095"/>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683420469" name="Freeform: Shape 15"/>
          <p:cNvSpPr/>
          <p:nvPr/>
        </p:nvSpPr>
        <p:spPr bwMode="auto">
          <a:xfrm>
            <a:off x="4861952" y="5420421"/>
            <a:ext cx="7079157" cy="540094"/>
          </a:xfrm>
          <a:custGeom>
            <a:avLst/>
            <a:gdLst>
              <a:gd name="connsiteX0" fmla="*/ 0 w 6945293"/>
              <a:gd name="connsiteY0" fmla="*/ 0 h 581284"/>
              <a:gd name="connsiteX1" fmla="*/ 6945293 w 6945293"/>
              <a:gd name="connsiteY1" fmla="*/ 0 h 581284"/>
              <a:gd name="connsiteX2" fmla="*/ 6945293 w 6945293"/>
              <a:gd name="connsiteY2" fmla="*/ 581284 h 581284"/>
              <a:gd name="connsiteX3" fmla="*/ 0 w 6945293"/>
              <a:gd name="connsiteY3" fmla="*/ 581284 h 581284"/>
              <a:gd name="connsiteX4" fmla="*/ 0 w 6945293"/>
              <a:gd name="connsiteY4" fmla="*/ 0 h 5812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293" h="581284" extrusionOk="0">
                <a:moveTo>
                  <a:pt x="0" y="0"/>
                </a:moveTo>
                <a:lnTo>
                  <a:pt x="6945293" y="0"/>
                </a:lnTo>
                <a:lnTo>
                  <a:pt x="6945293" y="581284"/>
                </a:lnTo>
                <a:lnTo>
                  <a:pt x="0" y="581284"/>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1440" tIns="91440" rIns="91440" bIns="91440" numCol="1" spcCol="1270" anchor="ctr" anchorCtr="0">
            <a:noAutofit/>
          </a:bodyPr>
          <a:lstStyle/>
          <a:p>
            <a:pPr algn="ctr" defTabSz="1066800">
              <a:lnSpc>
                <a:spcPct val="90000"/>
              </a:lnSpc>
              <a:defRPr/>
            </a:pPr>
            <a:r>
              <a:rPr lang="en-GB" sz="2400" dirty="0">
                <a:ea typeface="+mn-lt"/>
                <a:cs typeface="+mn-lt"/>
              </a:rPr>
              <a:t>Supports professional confidence when selecting digital tools</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82223119"/>
                                        </p:tgtEl>
                                        <p:attrNameLst>
                                          <p:attrName>style.visibility</p:attrName>
                                        </p:attrNameLst>
                                      </p:cBhvr>
                                      <p:to>
                                        <p:strVal val="visible"/>
                                      </p:to>
                                    </p:set>
                                    <p:animEffect transition="in" filter="fade">
                                      <p:cBhvr>
                                        <p:cTn id="7" dur="500"/>
                                        <p:tgtEl>
                                          <p:spTgt spid="188222311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56828201"/>
                                        </p:tgtEl>
                                        <p:attrNameLst>
                                          <p:attrName>style.visibility</p:attrName>
                                        </p:attrNameLst>
                                      </p:cBhvr>
                                      <p:to>
                                        <p:strVal val="visible"/>
                                      </p:to>
                                    </p:set>
                                    <p:animEffect transition="in" filter="fade">
                                      <p:cBhvr>
                                        <p:cTn id="10" dur="500"/>
                                        <p:tgtEl>
                                          <p:spTgt spid="55682820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483945219"/>
                                        </p:tgtEl>
                                        <p:attrNameLst>
                                          <p:attrName>style.visibility</p:attrName>
                                        </p:attrNameLst>
                                      </p:cBhvr>
                                      <p:to>
                                        <p:strVal val="visible"/>
                                      </p:to>
                                    </p:set>
                                    <p:animEffect transition="in" filter="fade">
                                      <p:cBhvr>
                                        <p:cTn id="15" dur="500"/>
                                        <p:tgtEl>
                                          <p:spTgt spid="148394521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75175883"/>
                                        </p:tgtEl>
                                        <p:attrNameLst>
                                          <p:attrName>style.visibility</p:attrName>
                                        </p:attrNameLst>
                                      </p:cBhvr>
                                      <p:to>
                                        <p:strVal val="visible"/>
                                      </p:to>
                                    </p:set>
                                    <p:animEffect transition="in" filter="fade">
                                      <p:cBhvr>
                                        <p:cTn id="18" dur="500"/>
                                        <p:tgtEl>
                                          <p:spTgt spid="47517588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065074502"/>
                                        </p:tgtEl>
                                        <p:attrNameLst>
                                          <p:attrName>style.visibility</p:attrName>
                                        </p:attrNameLst>
                                      </p:cBhvr>
                                      <p:to>
                                        <p:strVal val="visible"/>
                                      </p:to>
                                    </p:set>
                                    <p:animEffect transition="in" filter="fade">
                                      <p:cBhvr>
                                        <p:cTn id="23" dur="500"/>
                                        <p:tgtEl>
                                          <p:spTgt spid="1065074502"/>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1871907"/>
                                        </p:tgtEl>
                                        <p:attrNameLst>
                                          <p:attrName>style.visibility</p:attrName>
                                        </p:attrNameLst>
                                      </p:cBhvr>
                                      <p:to>
                                        <p:strVal val="visible"/>
                                      </p:to>
                                    </p:set>
                                    <p:animEffect transition="in" filter="fade">
                                      <p:cBhvr>
                                        <p:cTn id="26" dur="500"/>
                                        <p:tgtEl>
                                          <p:spTgt spid="71871907"/>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2009371010"/>
                                        </p:tgtEl>
                                        <p:attrNameLst>
                                          <p:attrName>style.visibility</p:attrName>
                                        </p:attrNameLst>
                                      </p:cBhvr>
                                      <p:to>
                                        <p:strVal val="visible"/>
                                      </p:to>
                                    </p:set>
                                    <p:animEffect transition="in" filter="fade">
                                      <p:cBhvr>
                                        <p:cTn id="31" dur="500"/>
                                        <p:tgtEl>
                                          <p:spTgt spid="2009371010"/>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698417480"/>
                                        </p:tgtEl>
                                        <p:attrNameLst>
                                          <p:attrName>style.visibility</p:attrName>
                                        </p:attrNameLst>
                                      </p:cBhvr>
                                      <p:to>
                                        <p:strVal val="visible"/>
                                      </p:to>
                                    </p:set>
                                    <p:animEffect transition="in" filter="fade">
                                      <p:cBhvr>
                                        <p:cTn id="34" dur="500"/>
                                        <p:tgtEl>
                                          <p:spTgt spid="1698417480"/>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472081851"/>
                                        </p:tgtEl>
                                        <p:attrNameLst>
                                          <p:attrName>style.visibility</p:attrName>
                                        </p:attrNameLst>
                                      </p:cBhvr>
                                      <p:to>
                                        <p:strVal val="visible"/>
                                      </p:to>
                                    </p:set>
                                    <p:animEffect transition="in" filter="fade">
                                      <p:cBhvr>
                                        <p:cTn id="39" dur="500"/>
                                        <p:tgtEl>
                                          <p:spTgt spid="472081851"/>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683420469"/>
                                        </p:tgtEl>
                                        <p:attrNameLst>
                                          <p:attrName>style.visibility</p:attrName>
                                        </p:attrNameLst>
                                      </p:cBhvr>
                                      <p:to>
                                        <p:strVal val="visible"/>
                                      </p:to>
                                    </p:set>
                                    <p:animEffect transition="in" filter="fade">
                                      <p:cBhvr>
                                        <p:cTn id="42" dur="500"/>
                                        <p:tgtEl>
                                          <p:spTgt spid="6834204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6828201" grpId="0" animBg="1"/>
      <p:bldP spid="475175883" grpId="0" animBg="1"/>
      <p:bldP spid="71871907" grpId="0" animBg="1"/>
      <p:bldP spid="1698417480" grpId="0" animBg="1"/>
      <p:bldP spid="683420469" grpId="0" animBg="1"/>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17981880" name="Title 1"/>
          <p:cNvSpPr>
            <a:spLocks noGrp="1"/>
          </p:cNvSpPr>
          <p:nvPr>
            <p:ph type="title"/>
          </p:nvPr>
        </p:nvSpPr>
        <p:spPr bwMode="auto">
          <a:xfrm>
            <a:off x="3535994" y="310896"/>
            <a:ext cx="7956222" cy="874649"/>
          </a:xfrm>
        </p:spPr>
        <p:txBody>
          <a:bodyPr/>
          <a:lstStyle/>
          <a:p>
            <a:pPr algn="ctr">
              <a:defRPr/>
            </a:pPr>
            <a:r>
              <a:rPr lang="en-GB" b="1">
                <a:latin typeface="+mn-lt"/>
              </a:rPr>
              <a:t>Impact on Communities</a:t>
            </a:r>
            <a:endParaRPr/>
          </a:p>
        </p:txBody>
      </p:sp>
      <p:sp>
        <p:nvSpPr>
          <p:cNvPr id="782377193" name="Content Placeholder 2"/>
          <p:cNvSpPr>
            <a:spLocks noGrp="1"/>
          </p:cNvSpPr>
          <p:nvPr>
            <p:ph idx="1"/>
          </p:nvPr>
        </p:nvSpPr>
        <p:spPr bwMode="auto">
          <a:xfrm>
            <a:off x="3291840" y="1386713"/>
            <a:ext cx="8444530" cy="1603375"/>
          </a:xfrm>
          <a:prstGeom prst="roundRect">
            <a:avLst>
              <a:gd name="adj" fmla="val 16667"/>
            </a:avLst>
          </a:prstGeom>
          <a:ln w="38100">
            <a:solidFill>
              <a:schemeClr val="accent1"/>
            </a:solidFill>
          </a:ln>
        </p:spPr>
        <p:txBody>
          <a:bodyPr vert="horz" lIns="91440" tIns="45720" rIns="91440" bIns="45720" rtlCol="0" anchor="t">
            <a:normAutofit/>
          </a:bodyPr>
          <a:lstStyle/>
          <a:p>
            <a:pPr marL="0" indent="0">
              <a:buNone/>
              <a:defRPr/>
            </a:pPr>
            <a:r>
              <a:rPr lang="en-GB" sz="2400">
                <a:latin typeface="Arial"/>
                <a:ea typeface="+mn-lt"/>
                <a:cs typeface="Arial"/>
              </a:rPr>
              <a:t>ORCHA has also influenced communities across the UK by </a:t>
            </a:r>
            <a:r>
              <a:rPr lang="en-GB" sz="2400" b="1">
                <a:latin typeface="Arial"/>
                <a:ea typeface="+mn-lt"/>
                <a:cs typeface="Arial"/>
              </a:rPr>
              <a:t>democratizing access to healthcare</a:t>
            </a:r>
            <a:r>
              <a:rPr lang="en-GB" sz="2400">
                <a:latin typeface="Arial"/>
                <a:ea typeface="+mn-lt"/>
                <a:cs typeface="Arial"/>
              </a:rPr>
              <a:t> through digital solutions and encouraging </a:t>
            </a:r>
            <a:r>
              <a:rPr lang="en-GB" sz="2400" b="1">
                <a:latin typeface="Arial"/>
                <a:ea typeface="+mn-lt"/>
                <a:cs typeface="Arial"/>
              </a:rPr>
              <a:t>community engagement with health technologies.</a:t>
            </a:r>
          </a:p>
        </p:txBody>
      </p:sp>
      <p:pic>
        <p:nvPicPr>
          <p:cNvPr id="1737944805" name="Picture 2" descr="Health and Wellbeing Apps from ORCHA ..."/>
          <p:cNvPicPr>
            <a:picLocks noChangeAspect="1" noChangeArrowheads="1"/>
          </p:cNvPicPr>
          <p:nvPr/>
        </p:nvPicPr>
        <p:blipFill rotWithShape="1">
          <a:blip r:embed="rId3"/>
          <a:stretch/>
        </p:blipFill>
        <p:spPr bwMode="auto">
          <a:xfrm>
            <a:off x="250889" y="3947351"/>
            <a:ext cx="2619375" cy="1743075"/>
          </a:xfrm>
          <a:prstGeom prst="rect">
            <a:avLst/>
          </a:prstGeom>
          <a:noFill/>
        </p:spPr>
      </p:pic>
      <p:sp>
        <p:nvSpPr>
          <p:cNvPr id="1848723535" name="Title 1"/>
          <p:cNvSpPr txBox="1"/>
          <p:nvPr/>
        </p:nvSpPr>
        <p:spPr bwMode="auto">
          <a:xfrm>
            <a:off x="175495" y="1752471"/>
            <a:ext cx="2891480" cy="1460284"/>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4000" b="1">
                <a:solidFill>
                  <a:schemeClr val="bg1"/>
                </a:solidFill>
                <a:latin typeface="+mn-lt"/>
                <a:cs typeface="Arial"/>
              </a:rPr>
              <a:t>ORCHA</a:t>
            </a:r>
            <a:endParaRPr lang="en-GB" sz="8000" b="1">
              <a:solidFill>
                <a:schemeClr val="bg1"/>
              </a:solidFill>
              <a:latin typeface="+mn-lt"/>
              <a:cs typeface="Arial"/>
            </a:endParaRPr>
          </a:p>
        </p:txBody>
      </p:sp>
      <p:sp>
        <p:nvSpPr>
          <p:cNvPr id="1930974166" name="Freeform: Shape 6"/>
          <p:cNvSpPr/>
          <p:nvPr/>
        </p:nvSpPr>
        <p:spPr bwMode="auto">
          <a:xfrm>
            <a:off x="3535994" y="3153186"/>
            <a:ext cx="2562617" cy="1537570"/>
          </a:xfrm>
          <a:custGeom>
            <a:avLst/>
            <a:gdLst>
              <a:gd name="connsiteX0" fmla="*/ 0 w 2562617"/>
              <a:gd name="connsiteY0" fmla="*/ 0 h 1537570"/>
              <a:gd name="connsiteX1" fmla="*/ 2562617 w 2562617"/>
              <a:gd name="connsiteY1" fmla="*/ 0 h 1537570"/>
              <a:gd name="connsiteX2" fmla="*/ 2562617 w 2562617"/>
              <a:gd name="connsiteY2" fmla="*/ 1537570 h 1537570"/>
              <a:gd name="connsiteX3" fmla="*/ 0 w 2562617"/>
              <a:gd name="connsiteY3" fmla="*/ 1537570 h 1537570"/>
              <a:gd name="connsiteX4" fmla="*/ 0 w 2562617"/>
              <a:gd name="connsiteY4" fmla="*/ 0 h 1537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2617" h="1537570" extrusionOk="0">
                <a:moveTo>
                  <a:pt x="0" y="0"/>
                </a:moveTo>
                <a:lnTo>
                  <a:pt x="2562617" y="0"/>
                </a:lnTo>
                <a:lnTo>
                  <a:pt x="2562617" y="1537570"/>
                </a:lnTo>
                <a:lnTo>
                  <a:pt x="0" y="1537570"/>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680" tIns="106680" rIns="106680" bIns="106680" numCol="1" spcCol="1270" anchor="ctr" anchorCtr="0">
            <a:noAutofit/>
          </a:bodyPr>
          <a:lstStyle/>
          <a:p>
            <a:pPr algn="ctr" defTabSz="1244600">
              <a:lnSpc>
                <a:spcPct val="90000"/>
              </a:lnSpc>
              <a:defRPr/>
            </a:pPr>
            <a:r>
              <a:rPr lang="en-GB" sz="2800" dirty="0">
                <a:ea typeface="+mn-lt"/>
                <a:cs typeface="+mn-lt"/>
              </a:rPr>
              <a:t>Structured assessment of health apps</a:t>
            </a:r>
            <a:endParaRPr lang="en-US" dirty="0"/>
          </a:p>
        </p:txBody>
      </p:sp>
      <p:sp>
        <p:nvSpPr>
          <p:cNvPr id="1482263196" name="Freeform: Shape 7"/>
          <p:cNvSpPr/>
          <p:nvPr/>
        </p:nvSpPr>
        <p:spPr bwMode="auto">
          <a:xfrm>
            <a:off x="6354873" y="3153186"/>
            <a:ext cx="2562617" cy="1537570"/>
          </a:xfrm>
          <a:custGeom>
            <a:avLst/>
            <a:gdLst>
              <a:gd name="connsiteX0" fmla="*/ 0 w 2562617"/>
              <a:gd name="connsiteY0" fmla="*/ 0 h 1537570"/>
              <a:gd name="connsiteX1" fmla="*/ 2562617 w 2562617"/>
              <a:gd name="connsiteY1" fmla="*/ 0 h 1537570"/>
              <a:gd name="connsiteX2" fmla="*/ 2562617 w 2562617"/>
              <a:gd name="connsiteY2" fmla="*/ 1537570 h 1537570"/>
              <a:gd name="connsiteX3" fmla="*/ 0 w 2562617"/>
              <a:gd name="connsiteY3" fmla="*/ 1537570 h 1537570"/>
              <a:gd name="connsiteX4" fmla="*/ 0 w 2562617"/>
              <a:gd name="connsiteY4" fmla="*/ 0 h 1537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2617" h="1537570" extrusionOk="0">
                <a:moveTo>
                  <a:pt x="0" y="0"/>
                </a:moveTo>
                <a:lnTo>
                  <a:pt x="2562617" y="0"/>
                </a:lnTo>
                <a:lnTo>
                  <a:pt x="2562617" y="1537570"/>
                </a:lnTo>
                <a:lnTo>
                  <a:pt x="0" y="1537570"/>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680" tIns="106680" rIns="106680" bIns="106680" numCol="1" spcCol="1270" anchor="ctr" anchorCtr="0">
            <a:noAutofit/>
          </a:bodyPr>
          <a:lstStyle/>
          <a:p>
            <a:pPr algn="ctr" defTabSz="1244600">
              <a:lnSpc>
                <a:spcPct val="90000"/>
              </a:lnSpc>
              <a:defRPr/>
            </a:pPr>
            <a:r>
              <a:rPr lang="en-GB" sz="2800" dirty="0">
                <a:ea typeface="+mn-lt"/>
                <a:cs typeface="+mn-lt"/>
              </a:rPr>
              <a:t>Safer, more informed digital-health choices</a:t>
            </a:r>
            <a:endParaRPr lang="en-US" dirty="0"/>
          </a:p>
        </p:txBody>
      </p:sp>
      <p:sp>
        <p:nvSpPr>
          <p:cNvPr id="1076903302" name="Freeform: Shape 8"/>
          <p:cNvSpPr/>
          <p:nvPr/>
        </p:nvSpPr>
        <p:spPr bwMode="auto">
          <a:xfrm>
            <a:off x="9173752" y="3153186"/>
            <a:ext cx="2562617" cy="1537570"/>
          </a:xfrm>
          <a:custGeom>
            <a:avLst/>
            <a:gdLst>
              <a:gd name="connsiteX0" fmla="*/ 0 w 2562617"/>
              <a:gd name="connsiteY0" fmla="*/ 0 h 1537570"/>
              <a:gd name="connsiteX1" fmla="*/ 2562617 w 2562617"/>
              <a:gd name="connsiteY1" fmla="*/ 0 h 1537570"/>
              <a:gd name="connsiteX2" fmla="*/ 2562617 w 2562617"/>
              <a:gd name="connsiteY2" fmla="*/ 1537570 h 1537570"/>
              <a:gd name="connsiteX3" fmla="*/ 0 w 2562617"/>
              <a:gd name="connsiteY3" fmla="*/ 1537570 h 1537570"/>
              <a:gd name="connsiteX4" fmla="*/ 0 w 2562617"/>
              <a:gd name="connsiteY4" fmla="*/ 0 h 1537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2617" h="1537570" extrusionOk="0">
                <a:moveTo>
                  <a:pt x="0" y="0"/>
                </a:moveTo>
                <a:lnTo>
                  <a:pt x="2562617" y="0"/>
                </a:lnTo>
                <a:lnTo>
                  <a:pt x="2562617" y="1537570"/>
                </a:lnTo>
                <a:lnTo>
                  <a:pt x="0" y="1537570"/>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680" tIns="106680" rIns="106680" bIns="106680" numCol="1" spcCol="1270" anchor="ctr" anchorCtr="0">
            <a:noAutofit/>
          </a:bodyPr>
          <a:lstStyle/>
          <a:p>
            <a:pPr algn="ctr" defTabSz="1244600">
              <a:lnSpc>
                <a:spcPct val="90000"/>
              </a:lnSpc>
              <a:defRPr/>
            </a:pPr>
            <a:r>
              <a:rPr lang="en-GB" sz="2800" dirty="0">
                <a:ea typeface="+mn-lt"/>
                <a:cs typeface="+mn-lt"/>
              </a:rPr>
              <a:t>Identification of risks outside of app-store ratings</a:t>
            </a:r>
            <a:endParaRPr lang="en-US" dirty="0"/>
          </a:p>
        </p:txBody>
      </p:sp>
      <p:sp>
        <p:nvSpPr>
          <p:cNvPr id="1775554027" name="Freeform: Shape 9"/>
          <p:cNvSpPr/>
          <p:nvPr/>
        </p:nvSpPr>
        <p:spPr bwMode="auto">
          <a:xfrm>
            <a:off x="4945433" y="4947018"/>
            <a:ext cx="2562617" cy="1537570"/>
          </a:xfrm>
          <a:custGeom>
            <a:avLst/>
            <a:gdLst>
              <a:gd name="connsiteX0" fmla="*/ 0 w 2562617"/>
              <a:gd name="connsiteY0" fmla="*/ 0 h 1537570"/>
              <a:gd name="connsiteX1" fmla="*/ 2562617 w 2562617"/>
              <a:gd name="connsiteY1" fmla="*/ 0 h 1537570"/>
              <a:gd name="connsiteX2" fmla="*/ 2562617 w 2562617"/>
              <a:gd name="connsiteY2" fmla="*/ 1537570 h 1537570"/>
              <a:gd name="connsiteX3" fmla="*/ 0 w 2562617"/>
              <a:gd name="connsiteY3" fmla="*/ 1537570 h 1537570"/>
              <a:gd name="connsiteX4" fmla="*/ 0 w 2562617"/>
              <a:gd name="connsiteY4" fmla="*/ 0 h 1537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2617" h="1537570" extrusionOk="0">
                <a:moveTo>
                  <a:pt x="0" y="0"/>
                </a:moveTo>
                <a:lnTo>
                  <a:pt x="2562617" y="0"/>
                </a:lnTo>
                <a:lnTo>
                  <a:pt x="2562617" y="1537570"/>
                </a:lnTo>
                <a:lnTo>
                  <a:pt x="0" y="1537570"/>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680" tIns="106680" rIns="106680" bIns="106680" numCol="1" spcCol="1270" anchor="ctr" anchorCtr="0">
            <a:noAutofit/>
          </a:bodyPr>
          <a:lstStyle/>
          <a:p>
            <a:pPr algn="ctr" defTabSz="1244600">
              <a:lnSpc>
                <a:spcPct val="90000"/>
              </a:lnSpc>
              <a:defRPr/>
            </a:pPr>
            <a:r>
              <a:rPr lang="en-GB" sz="2800" dirty="0">
                <a:ea typeface="+mn-lt"/>
                <a:cs typeface="+mn-lt"/>
              </a:rPr>
              <a:t>Support for digital health literacy</a:t>
            </a:r>
            <a:endParaRPr lang="en-US" dirty="0"/>
          </a:p>
        </p:txBody>
      </p:sp>
      <p:sp>
        <p:nvSpPr>
          <p:cNvPr id="657496710" name="Freeform: Shape 10"/>
          <p:cNvSpPr/>
          <p:nvPr/>
        </p:nvSpPr>
        <p:spPr bwMode="auto">
          <a:xfrm>
            <a:off x="7764312" y="4947018"/>
            <a:ext cx="2686184" cy="1537570"/>
          </a:xfrm>
          <a:custGeom>
            <a:avLst/>
            <a:gdLst>
              <a:gd name="connsiteX0" fmla="*/ 0 w 2562617"/>
              <a:gd name="connsiteY0" fmla="*/ 0 h 1537570"/>
              <a:gd name="connsiteX1" fmla="*/ 2562617 w 2562617"/>
              <a:gd name="connsiteY1" fmla="*/ 0 h 1537570"/>
              <a:gd name="connsiteX2" fmla="*/ 2562617 w 2562617"/>
              <a:gd name="connsiteY2" fmla="*/ 1537570 h 1537570"/>
              <a:gd name="connsiteX3" fmla="*/ 0 w 2562617"/>
              <a:gd name="connsiteY3" fmla="*/ 1537570 h 1537570"/>
              <a:gd name="connsiteX4" fmla="*/ 0 w 2562617"/>
              <a:gd name="connsiteY4" fmla="*/ 0 h 1537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2617" h="1537570" extrusionOk="0">
                <a:moveTo>
                  <a:pt x="0" y="0"/>
                </a:moveTo>
                <a:lnTo>
                  <a:pt x="2562617" y="0"/>
                </a:lnTo>
                <a:lnTo>
                  <a:pt x="2562617" y="1537570"/>
                </a:lnTo>
                <a:lnTo>
                  <a:pt x="0" y="1537570"/>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1920" tIns="121920" rIns="121920" bIns="121920" numCol="1" spcCol="1270" anchor="ctr" anchorCtr="0">
            <a:noAutofit/>
          </a:bodyPr>
          <a:lstStyle/>
          <a:p>
            <a:pPr algn="ctr" defTabSz="1422400">
              <a:lnSpc>
                <a:spcPct val="90000"/>
              </a:lnSpc>
              <a:defRPr/>
            </a:pPr>
            <a:r>
              <a:rPr lang="en-GB" sz="2800" dirty="0">
                <a:ea typeface="+mn-lt"/>
                <a:cs typeface="+mn-lt"/>
              </a:rPr>
              <a:t>Knowing app quality varies across health domains</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30974166"/>
                                        </p:tgtEl>
                                        <p:attrNameLst>
                                          <p:attrName>style.visibility</p:attrName>
                                        </p:attrNameLst>
                                      </p:cBhvr>
                                      <p:to>
                                        <p:strVal val="visible"/>
                                      </p:to>
                                    </p:set>
                                    <p:animEffect transition="in" filter="fade">
                                      <p:cBhvr>
                                        <p:cTn id="7" dur="500"/>
                                        <p:tgtEl>
                                          <p:spTgt spid="193097416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82263196"/>
                                        </p:tgtEl>
                                        <p:attrNameLst>
                                          <p:attrName>style.visibility</p:attrName>
                                        </p:attrNameLst>
                                      </p:cBhvr>
                                      <p:to>
                                        <p:strVal val="visible"/>
                                      </p:to>
                                    </p:set>
                                    <p:animEffect transition="in" filter="fade">
                                      <p:cBhvr>
                                        <p:cTn id="12" dur="500"/>
                                        <p:tgtEl>
                                          <p:spTgt spid="148226319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76903302"/>
                                        </p:tgtEl>
                                        <p:attrNameLst>
                                          <p:attrName>style.visibility</p:attrName>
                                        </p:attrNameLst>
                                      </p:cBhvr>
                                      <p:to>
                                        <p:strVal val="visible"/>
                                      </p:to>
                                    </p:set>
                                    <p:animEffect transition="in" filter="fade">
                                      <p:cBhvr>
                                        <p:cTn id="17" dur="500"/>
                                        <p:tgtEl>
                                          <p:spTgt spid="107690330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775554027"/>
                                        </p:tgtEl>
                                        <p:attrNameLst>
                                          <p:attrName>style.visibility</p:attrName>
                                        </p:attrNameLst>
                                      </p:cBhvr>
                                      <p:to>
                                        <p:strVal val="visible"/>
                                      </p:to>
                                    </p:set>
                                    <p:animEffect transition="in" filter="fade">
                                      <p:cBhvr>
                                        <p:cTn id="22" dur="500"/>
                                        <p:tgtEl>
                                          <p:spTgt spid="177555402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57496710"/>
                                        </p:tgtEl>
                                        <p:attrNameLst>
                                          <p:attrName>style.visibility</p:attrName>
                                        </p:attrNameLst>
                                      </p:cBhvr>
                                      <p:to>
                                        <p:strVal val="visible"/>
                                      </p:to>
                                    </p:set>
                                    <p:animEffect transition="in" filter="fade">
                                      <p:cBhvr>
                                        <p:cTn id="27" dur="500"/>
                                        <p:tgtEl>
                                          <p:spTgt spid="6574967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30974166" grpId="0" animBg="1"/>
      <p:bldP spid="1482263196" grpId="0" animBg="1"/>
      <p:bldP spid="1076903302" grpId="0" animBg="1"/>
      <p:bldP spid="1775554027" grpId="0" animBg="1"/>
      <p:bldP spid="657496710" grpId="0" animBg="1"/>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332534671" name="Title 1"/>
          <p:cNvSpPr>
            <a:spLocks noGrp="1"/>
          </p:cNvSpPr>
          <p:nvPr>
            <p:ph type="title"/>
          </p:nvPr>
        </p:nvSpPr>
        <p:spPr bwMode="auto">
          <a:xfrm>
            <a:off x="270115" y="2860452"/>
            <a:ext cx="4058764" cy="1325563"/>
          </a:xfrm>
        </p:spPr>
        <p:txBody>
          <a:bodyPr>
            <a:noAutofit/>
          </a:bodyPr>
          <a:lstStyle/>
          <a:p>
            <a:pPr>
              <a:defRPr/>
            </a:pPr>
            <a:r>
              <a:rPr lang="en-GB" sz="6000" b="1">
                <a:latin typeface="+mn-lt"/>
              </a:rPr>
              <a:t>Innovations  Explored in this Session</a:t>
            </a:r>
            <a:endParaRPr/>
          </a:p>
        </p:txBody>
      </p:sp>
      <p:sp>
        <p:nvSpPr>
          <p:cNvPr id="974995214" name="Freeform: Shape 68"/>
          <p:cNvSpPr/>
          <p:nvPr/>
        </p:nvSpPr>
        <p:spPr bwMode="auto">
          <a:xfrm rot="19549881" flipV="1">
            <a:off x="8362211" y="2576607"/>
            <a:ext cx="1377460" cy="1096212"/>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0" y="5390"/>
                </a:moveTo>
                <a:lnTo>
                  <a:pt x="768681"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2" tIns="-13827" rIns="377822" bIns="-13826" numCol="1" spcCol="1269" anchor="ctr" anchorCtr="0">
            <a:noAutofit/>
          </a:bodyPr>
          <a:lstStyle/>
          <a:p>
            <a:pPr marL="0" lvl="0" indent="0" algn="ctr" defTabSz="222249">
              <a:lnSpc>
                <a:spcPct val="90000"/>
              </a:lnSpc>
              <a:spcBef>
                <a:spcPts val="0"/>
              </a:spcBef>
              <a:spcAft>
                <a:spcPts val="0"/>
              </a:spcAft>
              <a:buNone/>
              <a:defRPr/>
            </a:pPr>
            <a:endParaRPr lang="en-GB" sz="500"/>
          </a:p>
        </p:txBody>
      </p:sp>
      <p:sp>
        <p:nvSpPr>
          <p:cNvPr id="1148573904" name="Freeform: Shape 69"/>
          <p:cNvSpPr/>
          <p:nvPr/>
        </p:nvSpPr>
        <p:spPr bwMode="auto">
          <a:xfrm>
            <a:off x="9274851" y="1795167"/>
            <a:ext cx="1523741" cy="1077725"/>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 sz="2000" b="1"/>
              <a:t>ORCHA</a:t>
            </a:r>
            <a:endParaRPr/>
          </a:p>
        </p:txBody>
      </p:sp>
      <p:sp>
        <p:nvSpPr>
          <p:cNvPr id="1649040468" name="Freeform: Shape 71"/>
          <p:cNvSpPr/>
          <p:nvPr/>
        </p:nvSpPr>
        <p:spPr bwMode="auto">
          <a:xfrm rot="2973822">
            <a:off x="8144885" y="4669268"/>
            <a:ext cx="1128363" cy="21591"/>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0" y="5390"/>
                </a:moveTo>
                <a:lnTo>
                  <a:pt x="768681"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2" tIns="-13826" rIns="377823" bIns="-13826" numCol="1" spcCol="1269" anchor="ctr" anchorCtr="0">
            <a:noAutofit/>
          </a:bodyPr>
          <a:lstStyle/>
          <a:p>
            <a:pPr marL="0" lvl="0" indent="0" algn="ctr" defTabSz="222249">
              <a:lnSpc>
                <a:spcPct val="90000"/>
              </a:lnSpc>
              <a:spcBef>
                <a:spcPts val="0"/>
              </a:spcBef>
              <a:spcAft>
                <a:spcPts val="0"/>
              </a:spcAft>
              <a:buNone/>
              <a:defRPr/>
            </a:pPr>
            <a:endParaRPr lang="en-GB" sz="500"/>
          </a:p>
        </p:txBody>
      </p:sp>
      <p:sp>
        <p:nvSpPr>
          <p:cNvPr id="986836044" name="Freeform: Shape 72"/>
          <p:cNvSpPr/>
          <p:nvPr/>
        </p:nvSpPr>
        <p:spPr bwMode="auto">
          <a:xfrm>
            <a:off x="8742567" y="4885686"/>
            <a:ext cx="1579450" cy="1043803"/>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GB" sz="2000" b="1"/>
              <a:t>100,000 Genomes Project</a:t>
            </a:r>
          </a:p>
        </p:txBody>
      </p:sp>
      <p:grpSp>
        <p:nvGrpSpPr>
          <p:cNvPr id="77029646" name="Group 79"/>
          <p:cNvGrpSpPr/>
          <p:nvPr/>
        </p:nvGrpSpPr>
        <p:grpSpPr bwMode="auto">
          <a:xfrm>
            <a:off x="5944635" y="1633196"/>
            <a:ext cx="1320585" cy="1942678"/>
            <a:chOff x="5944635" y="1633196"/>
            <a:chExt cx="1320585" cy="1942678"/>
          </a:xfrm>
        </p:grpSpPr>
        <p:sp>
          <p:nvSpPr>
            <p:cNvPr id="254873572" name="Freeform: Shape 80"/>
            <p:cNvSpPr/>
            <p:nvPr/>
          </p:nvSpPr>
          <p:spPr bwMode="auto">
            <a:xfrm rot="3239973">
              <a:off x="6691941" y="3002598"/>
              <a:ext cx="1128363" cy="18191"/>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768681" y="5390"/>
                  </a:moveTo>
                  <a:lnTo>
                    <a:pt x="0"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2" tIns="-13826" rIns="377823" bIns="-13826" numCol="1" spcCol="1269" anchor="ctr" anchorCtr="0">
              <a:noAutofit/>
            </a:bodyPr>
            <a:lstStyle/>
            <a:p>
              <a:pPr marL="0" lvl="0" indent="0" algn="ctr" defTabSz="222249">
                <a:lnSpc>
                  <a:spcPct val="90000"/>
                </a:lnSpc>
                <a:spcBef>
                  <a:spcPts val="0"/>
                </a:spcBef>
                <a:spcAft>
                  <a:spcPts val="0"/>
                </a:spcAft>
                <a:buNone/>
                <a:defRPr/>
              </a:pPr>
              <a:endParaRPr lang="en-GB" sz="500"/>
            </a:p>
          </p:txBody>
        </p:sp>
        <p:sp>
          <p:nvSpPr>
            <p:cNvPr id="1204020004" name="Freeform: Shape 81"/>
            <p:cNvSpPr/>
            <p:nvPr/>
          </p:nvSpPr>
          <p:spPr bwMode="auto">
            <a:xfrm>
              <a:off x="5944635" y="1633196"/>
              <a:ext cx="1171810" cy="1019405"/>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GB" sz="2000" b="1"/>
                <a:t>NHS </a:t>
              </a:r>
              <a:r>
                <a:rPr lang="en" sz="2000" b="1"/>
                <a:t>AI Lab</a:t>
              </a:r>
              <a:r>
                <a:rPr lang="en-GB" sz="700" b="1"/>
                <a:t> </a:t>
              </a:r>
              <a:endParaRPr/>
            </a:p>
          </p:txBody>
        </p:sp>
      </p:grpSp>
      <p:sp>
        <p:nvSpPr>
          <p:cNvPr id="1190023678" name="Freeform: Shape 82"/>
          <p:cNvSpPr/>
          <p:nvPr/>
        </p:nvSpPr>
        <p:spPr bwMode="auto">
          <a:xfrm>
            <a:off x="7303290" y="3128697"/>
            <a:ext cx="1579450" cy="1325562"/>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GB" sz="2000" b="1"/>
              <a:t>Innovations</a:t>
            </a:r>
            <a:endParaRPr/>
          </a:p>
        </p:txBody>
      </p:sp>
      <p:grpSp>
        <p:nvGrpSpPr>
          <p:cNvPr id="942463373" name="Group 73"/>
          <p:cNvGrpSpPr/>
          <p:nvPr/>
        </p:nvGrpSpPr>
        <p:grpSpPr bwMode="auto">
          <a:xfrm>
            <a:off x="5177096" y="4393598"/>
            <a:ext cx="2408452" cy="1043804"/>
            <a:chOff x="5047765" y="4034479"/>
            <a:chExt cx="2408452" cy="1043804"/>
          </a:xfrm>
        </p:grpSpPr>
        <p:sp>
          <p:nvSpPr>
            <p:cNvPr id="2031108955" name="Freeform: Shape 74"/>
            <p:cNvSpPr/>
            <p:nvPr/>
          </p:nvSpPr>
          <p:spPr bwMode="auto">
            <a:xfrm rot="19792586">
              <a:off x="6159159" y="4204420"/>
              <a:ext cx="1297058" cy="15825"/>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768681" y="5390"/>
                  </a:moveTo>
                  <a:lnTo>
                    <a:pt x="0"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1" tIns="-13826" rIns="377823" bIns="-13826" numCol="1" spcCol="1269" anchor="ctr" anchorCtr="0">
              <a:noAutofit/>
            </a:bodyPr>
            <a:lstStyle/>
            <a:p>
              <a:pPr marL="0" lvl="0" indent="0" algn="ctr" defTabSz="222249">
                <a:lnSpc>
                  <a:spcPct val="90000"/>
                </a:lnSpc>
                <a:spcBef>
                  <a:spcPts val="0"/>
                </a:spcBef>
                <a:spcAft>
                  <a:spcPts val="0"/>
                </a:spcAft>
                <a:buNone/>
                <a:defRPr/>
              </a:pPr>
              <a:endParaRPr lang="en-GB" sz="500"/>
            </a:p>
          </p:txBody>
        </p:sp>
        <p:sp>
          <p:nvSpPr>
            <p:cNvPr id="1223127291" name="Freeform: Shape 75"/>
            <p:cNvSpPr/>
            <p:nvPr/>
          </p:nvSpPr>
          <p:spPr bwMode="auto">
            <a:xfrm>
              <a:off x="5047765" y="4034479"/>
              <a:ext cx="1238465" cy="1043804"/>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GB" sz="2000"/>
                <a:t>Oxevision</a:t>
              </a:r>
              <a:endParaRPr/>
            </a:p>
          </p:txBody>
        </p:sp>
      </p:gr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74417480" name="TextBox 1"/>
          <p:cNvSpPr txBox="1"/>
          <p:nvPr/>
        </p:nvSpPr>
        <p:spPr bwMode="auto">
          <a:xfrm>
            <a:off x="1275008" y="1584101"/>
            <a:ext cx="9839460" cy="1292662"/>
          </a:xfrm>
          <a:prstGeom prst="rect">
            <a:avLst/>
          </a:prstGeom>
          <a:noFill/>
        </p:spPr>
        <p:txBody>
          <a:bodyPr wrap="square" rtlCol="0">
            <a:spAutoFit/>
          </a:bodyPr>
          <a:lstStyle/>
          <a:p>
            <a:pPr algn="ctr">
              <a:defRPr/>
            </a:pPr>
            <a:r>
              <a:rPr lang="en-GB" sz="6000" b="1">
                <a:solidFill>
                  <a:schemeClr val="bg1"/>
                </a:solidFill>
              </a:rPr>
              <a:t>Reflect</a:t>
            </a:r>
            <a:endParaRPr/>
          </a:p>
          <a:p>
            <a:pPr algn="ctr">
              <a:defRPr/>
            </a:pPr>
            <a:endParaRPr lang="en-GB" b="1">
              <a:solidFill>
                <a:schemeClr val="bg1"/>
              </a:solidFill>
            </a:endParaRPr>
          </a:p>
        </p:txBody>
      </p:sp>
      <p:sp>
        <p:nvSpPr>
          <p:cNvPr id="1224046717" name="TextBox 2"/>
          <p:cNvSpPr txBox="1"/>
          <p:nvPr/>
        </p:nvSpPr>
        <p:spPr bwMode="auto">
          <a:xfrm>
            <a:off x="1138335" y="3040380"/>
            <a:ext cx="10524929" cy="646331"/>
          </a:xfrm>
          <a:prstGeom prst="rect">
            <a:avLst/>
          </a:prstGeom>
          <a:noFill/>
        </p:spPr>
        <p:txBody>
          <a:bodyPr wrap="square" rtlCol="0">
            <a:spAutoFit/>
          </a:bodyPr>
          <a:lstStyle/>
          <a:p>
            <a:pPr>
              <a:defRPr/>
            </a:pPr>
            <a:r>
              <a:rPr lang="en-GB" sz="3600">
                <a:solidFill>
                  <a:schemeClr val="bg1"/>
                </a:solidFill>
              </a:rPr>
              <a:t>Which innovation discussed today interests you most? </a:t>
            </a:r>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530136500" name="Arrow: Right 7"/>
          <p:cNvSpPr/>
          <p:nvPr/>
        </p:nvSpPr>
        <p:spPr bwMode="auto">
          <a:xfrm>
            <a:off x="1219834" y="1825625"/>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950662398" name="Freeform: Shape 8"/>
          <p:cNvSpPr/>
          <p:nvPr/>
        </p:nvSpPr>
        <p:spPr bwMode="auto">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Introduced </a:t>
            </a:r>
            <a:r>
              <a:rPr lang="en-GB" sz="2600" b="1" u="sng"/>
              <a:t>four</a:t>
            </a:r>
            <a:r>
              <a:rPr lang="en-GB" sz="2600"/>
              <a:t> digital innovations</a:t>
            </a:r>
            <a:endParaRPr/>
          </a:p>
        </p:txBody>
      </p:sp>
      <p:sp>
        <p:nvSpPr>
          <p:cNvPr id="91897402" name="Freeform: Shape 9"/>
          <p:cNvSpPr/>
          <p:nvPr/>
        </p:nvSpPr>
        <p:spPr bwMode="auto">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Overviewed of the impact of </a:t>
            </a:r>
            <a:r>
              <a:rPr lang="en-GB" sz="2600" b="1" u="sng"/>
              <a:t>workforce</a:t>
            </a:r>
            <a:r>
              <a:rPr lang="en-GB" sz="2600"/>
              <a:t> for each innovation</a:t>
            </a:r>
            <a:endParaRPr/>
          </a:p>
        </p:txBody>
      </p:sp>
      <p:sp>
        <p:nvSpPr>
          <p:cNvPr id="1146547789" name="Freeform: Shape 10"/>
          <p:cNvSpPr/>
          <p:nvPr/>
        </p:nvSpPr>
        <p:spPr bwMode="auto">
          <a:xfrm>
            <a:off x="7999939"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Overviewed the impact on </a:t>
            </a:r>
            <a:r>
              <a:rPr lang="en-GB" sz="2600" b="1" u="sng"/>
              <a:t>communities</a:t>
            </a:r>
            <a:r>
              <a:rPr lang="en-GB" sz="2600"/>
              <a:t> in the UK for each</a:t>
            </a:r>
            <a:endParaRPr/>
          </a:p>
        </p:txBody>
      </p:sp>
      <p:sp>
        <p:nvSpPr>
          <p:cNvPr id="534611291" name="Title 1"/>
          <p:cNvSpPr txBox="1"/>
          <p:nvPr/>
        </p:nvSpPr>
        <p:spPr bwMode="auto">
          <a:xfrm>
            <a:off x="381667" y="373776"/>
            <a:ext cx="11594969" cy="1325563"/>
          </a:xfrm>
          <a:prstGeom prst="rect">
            <a:avLst/>
          </a:prstGeom>
        </p:spPr>
        <p:txBody>
          <a:bodyPr vert="horz" lIns="91440" tIns="45720" rIns="91440" bIns="45720" rtlCol="0" anchor="ctr">
            <a:normAutofit/>
          </a:bodyPr>
          <a:lstStyle>
            <a:lvl1pPr algn="l" defTabSz="914400" rtl="0">
              <a:lnSpc>
                <a:spcPct val="90000"/>
              </a:lnSpc>
              <a:spcBef>
                <a:spcPts val="0"/>
              </a:spcBef>
              <a:buNone/>
              <a:defRPr sz="4400">
                <a:solidFill>
                  <a:schemeClr val="tx1"/>
                </a:solidFill>
                <a:latin typeface="+mj-lt"/>
                <a:ea typeface="+mj-ea"/>
                <a:cs typeface="+mj-cs"/>
              </a:defRPr>
            </a:lvl1pPr>
          </a:lstStyle>
          <a:p>
            <a:pPr>
              <a:defRPr/>
            </a:pPr>
            <a:r>
              <a:rPr lang="en-GB" b="1">
                <a:latin typeface="+mn-lt"/>
              </a:rPr>
              <a:t>During this session we have…</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50662398"/>
                                        </p:tgtEl>
                                        <p:attrNameLst>
                                          <p:attrName>style.visibility</p:attrName>
                                        </p:attrNameLst>
                                      </p:cBhvr>
                                      <p:to>
                                        <p:strVal val="visible"/>
                                      </p:to>
                                    </p:set>
                                    <p:animEffect transition="in" filter="fade">
                                      <p:cBhvr>
                                        <p:cTn id="7" dur="500"/>
                                        <p:tgtEl>
                                          <p:spTgt spid="95066239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1897402"/>
                                        </p:tgtEl>
                                        <p:attrNameLst>
                                          <p:attrName>style.visibility</p:attrName>
                                        </p:attrNameLst>
                                      </p:cBhvr>
                                      <p:to>
                                        <p:strVal val="visible"/>
                                      </p:to>
                                    </p:set>
                                    <p:animEffect transition="in" filter="fade">
                                      <p:cBhvr>
                                        <p:cTn id="12" dur="500"/>
                                        <p:tgtEl>
                                          <p:spTgt spid="9189740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46547789"/>
                                        </p:tgtEl>
                                        <p:attrNameLst>
                                          <p:attrName>style.visibility</p:attrName>
                                        </p:attrNameLst>
                                      </p:cBhvr>
                                      <p:to>
                                        <p:strVal val="visible"/>
                                      </p:to>
                                    </p:set>
                                    <p:animEffect transition="in" filter="fade">
                                      <p:cBhvr>
                                        <p:cTn id="17" dur="500"/>
                                        <p:tgtEl>
                                          <p:spTgt spid="11465477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0662398" grpId="0" animBg="1"/>
      <p:bldP spid="91897402" grpId="0" animBg="1"/>
      <p:bldP spid="1146547789" grpId="0" animBg="1"/>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113863136" name="Title 1"/>
          <p:cNvSpPr>
            <a:spLocks noGrp="1"/>
          </p:cNvSpPr>
          <p:nvPr>
            <p:ph type="title"/>
          </p:nvPr>
        </p:nvSpPr>
        <p:spPr bwMode="auto">
          <a:xfrm>
            <a:off x="2107034" y="2766218"/>
            <a:ext cx="7977931" cy="1325563"/>
          </a:xfrm>
        </p:spPr>
        <p:txBody>
          <a:bodyPr/>
          <a:lstStyle/>
          <a:p>
            <a:pPr>
              <a:defRPr/>
            </a:pPr>
            <a:r>
              <a:rPr lang="en-GB" b="1">
                <a:latin typeface="+mn-lt"/>
              </a:rPr>
              <a:t>Remember UWTSD Resources </a:t>
            </a:r>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875481606" name="Title 1"/>
          <p:cNvSpPr>
            <a:spLocks noGrp="1"/>
          </p:cNvSpPr>
          <p:nvPr>
            <p:ph type="title"/>
          </p:nvPr>
        </p:nvSpPr>
        <p:spPr bwMode="auto"/>
        <p:txBody>
          <a:bodyPr>
            <a:normAutofit/>
          </a:bodyPr>
          <a:lstStyle/>
          <a:p>
            <a:pPr>
              <a:defRPr/>
            </a:pPr>
            <a:r>
              <a:rPr lang="en-US" sz="4000" b="1">
                <a:latin typeface="+mn-lt"/>
              </a:rPr>
              <a:t>UWTSD Library Support </a:t>
            </a:r>
            <a:endParaRPr/>
          </a:p>
        </p:txBody>
      </p:sp>
      <p:sp>
        <p:nvSpPr>
          <p:cNvPr id="118134878" name="Rectangle: Rounded Corners 4"/>
          <p:cNvSpPr/>
          <p:nvPr/>
        </p:nvSpPr>
        <p:spPr bwMode="auto">
          <a:xfrm>
            <a:off x="3849445" y="4976777"/>
            <a:ext cx="7418716" cy="1380226"/>
          </a:xfrm>
          <a:prstGeom prst="roundRect">
            <a:avLst>
              <a:gd name="adj"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defRPr/>
            </a:pPr>
            <a:r>
              <a:rPr lang="en-US" sz="2000" b="1">
                <a:ea typeface="Calibri"/>
                <a:cs typeface="Calibri"/>
              </a:rPr>
              <a:t>The UWTSD Library team have provided additional support to help you to develop your research skills. These are available for you to work through at your own pace. </a:t>
            </a:r>
            <a:r>
              <a:rPr lang="en-US" sz="2000">
                <a:ea typeface="Calibri"/>
                <a:cs typeface="Calibri"/>
              </a:rPr>
              <a:t> </a:t>
            </a:r>
            <a:endParaRPr/>
          </a:p>
        </p:txBody>
      </p:sp>
      <p:pic>
        <p:nvPicPr>
          <p:cNvPr id="850849137" name="Picture 5" descr="A qr code with a dinosaur&#10;&#10;Description automatically generated"/>
          <p:cNvPicPr>
            <a:picLocks noChangeAspect="1"/>
          </p:cNvPicPr>
          <p:nvPr/>
        </p:nvPicPr>
        <p:blipFill rotWithShape="1">
          <a:blip r:embed="rId3"/>
          <a:stretch/>
        </p:blipFill>
        <p:spPr bwMode="auto">
          <a:xfrm>
            <a:off x="56072" y="2018581"/>
            <a:ext cx="3094009" cy="3079632"/>
          </a:xfrm>
          <a:prstGeom prst="rect">
            <a:avLst/>
          </a:prstGeom>
        </p:spPr>
      </p:pic>
      <p:pic>
        <p:nvPicPr>
          <p:cNvPr id="1351602828" name="Content Placeholder 8" descr="A screenshot of a website&#10;&#10;Description automatically generated">
            <a:hlinkClick r:id="rId4"/>
          </p:cNvPr>
          <p:cNvPicPr>
            <a:picLocks noGrp="1" noChangeAspect="1"/>
          </p:cNvPicPr>
          <p:nvPr>
            <p:ph idx="1"/>
          </p:nvPr>
        </p:nvPicPr>
        <p:blipFill rotWithShape="1">
          <a:blip r:embed="rId5"/>
          <a:stretch/>
        </p:blipFill>
        <p:spPr bwMode="auto">
          <a:xfrm>
            <a:off x="3473806" y="1589426"/>
            <a:ext cx="7792528" cy="3112440"/>
          </a:xfrm>
          <a:prstGeom prst="rect">
            <a:avLst/>
          </a:prstGeom>
          <a:ln w="38100">
            <a:solidFill>
              <a:schemeClr val="accent1">
                <a:shade val="15000"/>
              </a:schemeClr>
            </a:solidFill>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This value indicates the number of saves or revisions. The application is responsible for updating this value after each revision.</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This value indicates the number of saves or revisions. The application is responsible for updating this value after each revision.</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2E7BA66-66B1-4053-A415-FC8FCF3E8F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 ds:uri="http://www.w3.org/2001/XMLSchema-instance"/>
  </ds:schemaRefs>
</ds:datastoreItem>
</file>

<file path=customXml/itemProps2.xml><?xml version="1.0" encoding="utf-8"?>
<ds:datastoreItem xmlns:ds="http://schemas.openxmlformats.org/officeDocument/2006/customXml" ds:itemID="{12F86100-BB9B-42E1-8374-864329E33B4D}">
  <ds:schemaRefs>
    <ds:schemaRef ds:uri="http://schemas.microsoft.com/sharepoint/v3/contenttype/forms"/>
  </ds:schemaRefs>
</ds:datastoreItem>
</file>

<file path=customXml/itemProps3.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 ds:uri="http://www.w3.org/2001/XMLSchema-instance"/>
  </ds:schemaRefs>
</ds:datastoreItem>
</file>

<file path=customXml/itemProps4.xml><?xml version="1.0" encoding="utf-8"?>
<ds:datastoreItem xmlns:ds="http://schemas.openxmlformats.org/officeDocument/2006/customXml" ds:itemID="{69C2DCFA-149B-430D-8596-BC24F5C8AA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48</TotalTime>
  <Words>4577</Words>
  <Application>Microsoft Office PowerPoint</Application>
  <PresentationFormat>Widescreen</PresentationFormat>
  <Paragraphs>344</Paragraphs>
  <Slides>33</Slides>
  <Notes>33</Notes>
  <HiddenSlides>0</HiddenSlides>
  <MMClips>2</MMClips>
  <ScaleCrop>false</ScaleCrop>
  <HeadingPairs>
    <vt:vector size="4" baseType="variant">
      <vt:variant>
        <vt:lpstr>Theme</vt:lpstr>
      </vt:variant>
      <vt:variant>
        <vt:i4>7</vt:i4>
      </vt:variant>
      <vt:variant>
        <vt:lpstr>Slide Titles</vt:lpstr>
      </vt:variant>
      <vt:variant>
        <vt:i4>33</vt:i4>
      </vt:variant>
    </vt:vector>
  </HeadingPairs>
  <TitlesOfParts>
    <vt:vector size="40" baseType="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During the session… </vt:lpstr>
      <vt:lpstr>Innovations to be Explored in this Session</vt:lpstr>
      <vt:lpstr>Key Objectives</vt:lpstr>
      <vt:lpstr>Digital Innovation and Public Health</vt:lpstr>
      <vt:lpstr>Future Impact of Digital Innovation on  Public Health</vt:lpstr>
      <vt:lpstr>PowerPoint Presentation</vt:lpstr>
      <vt:lpstr>Oxevision is a digital platform that plays a significant role in enhancing the working conditions and effectiveness of healthcare staff, particularly in mental health and hospital settings. Here are the key ways Oxevision impacts the health and care workforce:</vt:lpstr>
      <vt:lpstr>PowerPoint Presentation</vt:lpstr>
      <vt:lpstr>PowerPoint Presentation</vt:lpstr>
      <vt:lpstr>PowerPoint Presentation</vt:lpstr>
      <vt:lpstr>PowerPoint Presentation</vt:lpstr>
      <vt:lpstr>NHS AI Lab</vt:lpstr>
      <vt:lpstr>Impact on Public Health </vt:lpstr>
      <vt:lpstr>Impact on the NHS Workforce</vt:lpstr>
      <vt:lpstr>Impact on Communities</vt:lpstr>
      <vt:lpstr>PowerPoint Presentation</vt:lpstr>
      <vt:lpstr>100,000 Genomes Project </vt:lpstr>
      <vt:lpstr>100,000 Genomes Project </vt:lpstr>
      <vt:lpstr>PowerPoint Presentation</vt:lpstr>
      <vt:lpstr>PowerPoint Presentation</vt:lpstr>
      <vt:lpstr>PowerPoint Presentation</vt:lpstr>
      <vt:lpstr>PowerPoint Presentation</vt:lpstr>
      <vt:lpstr>What is ORCHA?</vt:lpstr>
      <vt:lpstr>Impact on Public Health</vt:lpstr>
      <vt:lpstr>Impact on the NHS Workforce</vt:lpstr>
      <vt:lpstr>Impact on Communities</vt:lpstr>
      <vt:lpstr>Innovations  Explored in this Session</vt:lpstr>
      <vt:lpstr>PowerPoint Presentation</vt:lpstr>
      <vt:lpstr>PowerPoint Presentation</vt:lpstr>
      <vt:lpstr>Remember UWTSD Resources </vt:lpstr>
      <vt:lpstr>UWTSD Library Support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Martin Svejda</cp:lastModifiedBy>
  <cp:revision>896</cp:revision>
  <dcterms:created xsi:type="dcterms:W3CDTF">2021-03-09T15:35:42Z</dcterms:created>
  <dcterms:modified xsi:type="dcterms:W3CDTF">2026-09-04T17:17:51Z</dcterms:modified>
</cp:coreProperties>
</file>