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9" r:id="rId1"/>
  </p:sldMasterIdLst>
  <p:sldIdLst>
    <p:sldId id="256" r:id="rId2"/>
    <p:sldId id="257" r:id="rId3"/>
    <p:sldId id="258" r:id="rId4"/>
    <p:sldId id="269" r:id="rId5"/>
    <p:sldId id="259" r:id="rId6"/>
    <p:sldId id="260" r:id="rId7"/>
    <p:sldId id="261" r:id="rId8"/>
    <p:sldId id="262" r:id="rId9"/>
    <p:sldId id="270" r:id="rId10"/>
    <p:sldId id="263" r:id="rId11"/>
    <p:sldId id="264" r:id="rId12"/>
    <p:sldId id="266" r:id="rId13"/>
    <p:sldId id="267" r:id="rId14"/>
    <p:sldId id="27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/>
    <p:restoredTop sz="94630"/>
  </p:normalViewPr>
  <p:slideViewPr>
    <p:cSldViewPr snapToGrid="0" snapToObjects="1">
      <p:cViewPr varScale="1">
        <p:scale>
          <a:sx n="87" d="100"/>
          <a:sy n="87" d="100"/>
        </p:scale>
        <p:origin x="128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64A61E-B40D-C747-B07C-FC663B37CED9}" type="doc">
      <dgm:prSet loTypeId="urn:microsoft.com/office/officeart/2005/8/layout/default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4747412-C20F-DA41-BECB-4B9D9B6244CE}">
      <dgm:prSet phldrT="[Text]"/>
      <dgm:spPr/>
      <dgm:t>
        <a:bodyPr/>
        <a:lstStyle/>
        <a:p>
          <a:r>
            <a:rPr lang="en-US" dirty="0" smtClean="0"/>
            <a:t>meetings</a:t>
          </a:r>
          <a:endParaRPr lang="en-US" dirty="0"/>
        </a:p>
      </dgm:t>
    </dgm:pt>
    <dgm:pt modelId="{473310AC-FDFC-DC4E-B71F-91815496FB1C}" type="parTrans" cxnId="{1DA0C0A3-A916-9946-B616-F369336747BC}">
      <dgm:prSet/>
      <dgm:spPr/>
      <dgm:t>
        <a:bodyPr/>
        <a:lstStyle/>
        <a:p>
          <a:endParaRPr lang="en-US"/>
        </a:p>
      </dgm:t>
    </dgm:pt>
    <dgm:pt modelId="{A4AB232E-ADAD-D34A-B0C3-501FC53A7C6C}" type="sibTrans" cxnId="{1DA0C0A3-A916-9946-B616-F369336747BC}">
      <dgm:prSet/>
      <dgm:spPr/>
      <dgm:t>
        <a:bodyPr/>
        <a:lstStyle/>
        <a:p>
          <a:endParaRPr lang="en-US"/>
        </a:p>
      </dgm:t>
    </dgm:pt>
    <dgm:pt modelId="{0FE85DC9-24A3-3E43-B1FC-08DB06CF0862}">
      <dgm:prSet phldrT="[Text]"/>
      <dgm:spPr/>
      <dgm:t>
        <a:bodyPr/>
        <a:lstStyle/>
        <a:p>
          <a:r>
            <a:rPr lang="en-US" dirty="0" smtClean="0"/>
            <a:t>visits</a:t>
          </a:r>
          <a:endParaRPr lang="en-US" dirty="0"/>
        </a:p>
      </dgm:t>
    </dgm:pt>
    <dgm:pt modelId="{9F20B0F0-38B8-604C-AB62-A341E38F427A}" type="parTrans" cxnId="{715FB98F-3046-384E-B2FB-CDB44C45BA38}">
      <dgm:prSet/>
      <dgm:spPr/>
      <dgm:t>
        <a:bodyPr/>
        <a:lstStyle/>
        <a:p>
          <a:endParaRPr lang="en-US"/>
        </a:p>
      </dgm:t>
    </dgm:pt>
    <dgm:pt modelId="{E2C4CC48-CD7C-B74A-95CE-6F798E5F3035}" type="sibTrans" cxnId="{715FB98F-3046-384E-B2FB-CDB44C45BA38}">
      <dgm:prSet/>
      <dgm:spPr/>
      <dgm:t>
        <a:bodyPr/>
        <a:lstStyle/>
        <a:p>
          <a:endParaRPr lang="en-US"/>
        </a:p>
      </dgm:t>
    </dgm:pt>
    <dgm:pt modelId="{19712478-B30E-4449-916E-681DBA8D6F05}">
      <dgm:prSet phldrT="[Text]"/>
      <dgm:spPr/>
      <dgm:t>
        <a:bodyPr/>
        <a:lstStyle/>
        <a:p>
          <a:r>
            <a:rPr lang="en-US" dirty="0" smtClean="0"/>
            <a:t>links</a:t>
          </a:r>
          <a:endParaRPr lang="en-US" dirty="0"/>
        </a:p>
      </dgm:t>
    </dgm:pt>
    <dgm:pt modelId="{1662FD02-0E7C-1844-ADC4-C24CB3F8349E}" type="parTrans" cxnId="{483FCE49-F2C7-CE4B-B127-E2C6EC91D718}">
      <dgm:prSet/>
      <dgm:spPr/>
      <dgm:t>
        <a:bodyPr/>
        <a:lstStyle/>
        <a:p>
          <a:endParaRPr lang="en-US"/>
        </a:p>
      </dgm:t>
    </dgm:pt>
    <dgm:pt modelId="{B289F52A-B9EF-CE43-B22F-FF0CE57FF329}" type="sibTrans" cxnId="{483FCE49-F2C7-CE4B-B127-E2C6EC91D718}">
      <dgm:prSet/>
      <dgm:spPr/>
      <dgm:t>
        <a:bodyPr/>
        <a:lstStyle/>
        <a:p>
          <a:endParaRPr lang="en-US"/>
        </a:p>
      </dgm:t>
    </dgm:pt>
    <dgm:pt modelId="{CFBC9FE7-9B8F-D644-AC2C-38A283363DA0}">
      <dgm:prSet phldrT="[Text]"/>
      <dgm:spPr/>
      <dgm:t>
        <a:bodyPr/>
        <a:lstStyle/>
        <a:p>
          <a:r>
            <a:rPr lang="en-US" dirty="0" smtClean="0"/>
            <a:t>decisions</a:t>
          </a:r>
          <a:endParaRPr lang="en-US" dirty="0"/>
        </a:p>
      </dgm:t>
    </dgm:pt>
    <dgm:pt modelId="{B1AB768D-4136-9F41-8114-85DC5236060A}" type="parTrans" cxnId="{7DEBF200-52F5-4F48-9706-F81FE085E040}">
      <dgm:prSet/>
      <dgm:spPr/>
      <dgm:t>
        <a:bodyPr/>
        <a:lstStyle/>
        <a:p>
          <a:endParaRPr lang="en-US"/>
        </a:p>
      </dgm:t>
    </dgm:pt>
    <dgm:pt modelId="{C46A3839-81A7-E140-A120-829734439618}" type="sibTrans" cxnId="{7DEBF200-52F5-4F48-9706-F81FE085E040}">
      <dgm:prSet/>
      <dgm:spPr/>
      <dgm:t>
        <a:bodyPr/>
        <a:lstStyle/>
        <a:p>
          <a:endParaRPr lang="en-US"/>
        </a:p>
      </dgm:t>
    </dgm:pt>
    <dgm:pt modelId="{CFFFF264-3DAC-F04A-979B-B3DD0DCFC547}">
      <dgm:prSet phldrT="[Text]"/>
      <dgm:spPr/>
      <dgm:t>
        <a:bodyPr/>
        <a:lstStyle/>
        <a:p>
          <a:r>
            <a:rPr lang="en-US" dirty="0" smtClean="0"/>
            <a:t>interviews</a:t>
          </a:r>
          <a:endParaRPr lang="en-US" dirty="0"/>
        </a:p>
      </dgm:t>
    </dgm:pt>
    <dgm:pt modelId="{1F8F8AE2-1820-2B42-837D-732B7C740391}" type="parTrans" cxnId="{9969C1C2-FD8D-5344-8839-C4D6821769D7}">
      <dgm:prSet/>
      <dgm:spPr/>
      <dgm:t>
        <a:bodyPr/>
        <a:lstStyle/>
        <a:p>
          <a:endParaRPr lang="en-US"/>
        </a:p>
      </dgm:t>
    </dgm:pt>
    <dgm:pt modelId="{47CCAE3D-E080-EC42-B7E8-2E84964597B9}" type="sibTrans" cxnId="{9969C1C2-FD8D-5344-8839-C4D6821769D7}">
      <dgm:prSet/>
      <dgm:spPr/>
      <dgm:t>
        <a:bodyPr/>
        <a:lstStyle/>
        <a:p>
          <a:endParaRPr lang="en-US"/>
        </a:p>
      </dgm:t>
    </dgm:pt>
    <dgm:pt modelId="{8E70B131-4EDE-3F4E-814E-118FBA44A302}">
      <dgm:prSet/>
      <dgm:spPr/>
      <dgm:t>
        <a:bodyPr/>
        <a:lstStyle/>
        <a:p>
          <a:r>
            <a:rPr lang="en-US" dirty="0" smtClean="0"/>
            <a:t>committees</a:t>
          </a:r>
          <a:endParaRPr lang="en-US" dirty="0"/>
        </a:p>
      </dgm:t>
    </dgm:pt>
    <dgm:pt modelId="{CDFAB77F-A2AE-5946-891C-126C73ABD20D}" type="parTrans" cxnId="{A3504ABD-0FCF-6248-95B5-B03B5D346A4C}">
      <dgm:prSet/>
      <dgm:spPr/>
    </dgm:pt>
    <dgm:pt modelId="{A8B6DF2F-0A81-424B-AD4B-A1BADF1E739B}" type="sibTrans" cxnId="{A3504ABD-0FCF-6248-95B5-B03B5D346A4C}">
      <dgm:prSet/>
      <dgm:spPr/>
    </dgm:pt>
    <dgm:pt modelId="{B5E1C352-3035-AE41-8CDB-71DDD9967D0F}" type="pres">
      <dgm:prSet presAssocID="{0D64A61E-B40D-C747-B07C-FC663B37CED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5ED7090-5D0A-5645-962B-08860BB093F0}" type="pres">
      <dgm:prSet presAssocID="{74747412-C20F-DA41-BECB-4B9D9B6244CE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8C4EB02-3D6B-7D47-B098-4D3843F16B3C}" type="pres">
      <dgm:prSet presAssocID="{A4AB232E-ADAD-D34A-B0C3-501FC53A7C6C}" presName="sibTrans" presStyleCnt="0"/>
      <dgm:spPr/>
    </dgm:pt>
    <dgm:pt modelId="{17EE6C41-6F08-8945-AAA9-23FF82B598A7}" type="pres">
      <dgm:prSet presAssocID="{0FE85DC9-24A3-3E43-B1FC-08DB06CF0862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F96C3C1-C36C-F04D-AEF1-80B9AE4F4558}" type="pres">
      <dgm:prSet presAssocID="{E2C4CC48-CD7C-B74A-95CE-6F798E5F3035}" presName="sibTrans" presStyleCnt="0"/>
      <dgm:spPr/>
    </dgm:pt>
    <dgm:pt modelId="{7B574466-EFA5-D24C-B04C-73552AD2E391}" type="pres">
      <dgm:prSet presAssocID="{19712478-B30E-4449-916E-681DBA8D6F05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AB7E9AB-5115-B941-9EB5-C4F4C96E2ECB}" type="pres">
      <dgm:prSet presAssocID="{B289F52A-B9EF-CE43-B22F-FF0CE57FF329}" presName="sibTrans" presStyleCnt="0"/>
      <dgm:spPr/>
    </dgm:pt>
    <dgm:pt modelId="{8DCFAC49-AE2A-AD41-92EF-7F6128927375}" type="pres">
      <dgm:prSet presAssocID="{CFBC9FE7-9B8F-D644-AC2C-38A283363DA0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EFC5B00-0D29-5140-BCF7-D4412C015E4A}" type="pres">
      <dgm:prSet presAssocID="{C46A3839-81A7-E140-A120-829734439618}" presName="sibTrans" presStyleCnt="0"/>
      <dgm:spPr/>
    </dgm:pt>
    <dgm:pt modelId="{F5FBF079-7B6C-B746-A327-9D4181E6182C}" type="pres">
      <dgm:prSet presAssocID="{CFFFF264-3DAC-F04A-979B-B3DD0DCFC547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9939FDB-B319-CA49-B3F9-9E2146AC9F6C}" type="pres">
      <dgm:prSet presAssocID="{47CCAE3D-E080-EC42-B7E8-2E84964597B9}" presName="sibTrans" presStyleCnt="0"/>
      <dgm:spPr/>
    </dgm:pt>
    <dgm:pt modelId="{E9FB25E5-14EE-EB4E-A789-0726C90B5387}" type="pres">
      <dgm:prSet presAssocID="{8E70B131-4EDE-3F4E-814E-118FBA44A302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3504ABD-0FCF-6248-95B5-B03B5D346A4C}" srcId="{0D64A61E-B40D-C747-B07C-FC663B37CED9}" destId="{8E70B131-4EDE-3F4E-814E-118FBA44A302}" srcOrd="5" destOrd="0" parTransId="{CDFAB77F-A2AE-5946-891C-126C73ABD20D}" sibTransId="{A8B6DF2F-0A81-424B-AD4B-A1BADF1E739B}"/>
    <dgm:cxn modelId="{1F8D2FDB-B985-554D-8959-736C0A2FCF4C}" type="presOf" srcId="{CFFFF264-3DAC-F04A-979B-B3DD0DCFC547}" destId="{F5FBF079-7B6C-B746-A327-9D4181E6182C}" srcOrd="0" destOrd="0" presId="urn:microsoft.com/office/officeart/2005/8/layout/default"/>
    <dgm:cxn modelId="{6F4FA1B2-8550-754E-B649-9A4F37E7B6E0}" type="presOf" srcId="{0D64A61E-B40D-C747-B07C-FC663B37CED9}" destId="{B5E1C352-3035-AE41-8CDB-71DDD9967D0F}" srcOrd="0" destOrd="0" presId="urn:microsoft.com/office/officeart/2005/8/layout/default"/>
    <dgm:cxn modelId="{1DA0C0A3-A916-9946-B616-F369336747BC}" srcId="{0D64A61E-B40D-C747-B07C-FC663B37CED9}" destId="{74747412-C20F-DA41-BECB-4B9D9B6244CE}" srcOrd="0" destOrd="0" parTransId="{473310AC-FDFC-DC4E-B71F-91815496FB1C}" sibTransId="{A4AB232E-ADAD-D34A-B0C3-501FC53A7C6C}"/>
    <dgm:cxn modelId="{7DEBF200-52F5-4F48-9706-F81FE085E040}" srcId="{0D64A61E-B40D-C747-B07C-FC663B37CED9}" destId="{CFBC9FE7-9B8F-D644-AC2C-38A283363DA0}" srcOrd="3" destOrd="0" parTransId="{B1AB768D-4136-9F41-8114-85DC5236060A}" sibTransId="{C46A3839-81A7-E140-A120-829734439618}"/>
    <dgm:cxn modelId="{D0C52D7F-D14C-6644-9A58-5A663414C564}" type="presOf" srcId="{74747412-C20F-DA41-BECB-4B9D9B6244CE}" destId="{B5ED7090-5D0A-5645-962B-08860BB093F0}" srcOrd="0" destOrd="0" presId="urn:microsoft.com/office/officeart/2005/8/layout/default"/>
    <dgm:cxn modelId="{715FB98F-3046-384E-B2FB-CDB44C45BA38}" srcId="{0D64A61E-B40D-C747-B07C-FC663B37CED9}" destId="{0FE85DC9-24A3-3E43-B1FC-08DB06CF0862}" srcOrd="1" destOrd="0" parTransId="{9F20B0F0-38B8-604C-AB62-A341E38F427A}" sibTransId="{E2C4CC48-CD7C-B74A-95CE-6F798E5F3035}"/>
    <dgm:cxn modelId="{F8BE46B8-5D45-8149-865C-9A63C2FC767E}" type="presOf" srcId="{CFBC9FE7-9B8F-D644-AC2C-38A283363DA0}" destId="{8DCFAC49-AE2A-AD41-92EF-7F6128927375}" srcOrd="0" destOrd="0" presId="urn:microsoft.com/office/officeart/2005/8/layout/default"/>
    <dgm:cxn modelId="{483FCE49-F2C7-CE4B-B127-E2C6EC91D718}" srcId="{0D64A61E-B40D-C747-B07C-FC663B37CED9}" destId="{19712478-B30E-4449-916E-681DBA8D6F05}" srcOrd="2" destOrd="0" parTransId="{1662FD02-0E7C-1844-ADC4-C24CB3F8349E}" sibTransId="{B289F52A-B9EF-CE43-B22F-FF0CE57FF329}"/>
    <dgm:cxn modelId="{1FFDDE8A-7A2B-FE40-B659-E844120142DA}" type="presOf" srcId="{8E70B131-4EDE-3F4E-814E-118FBA44A302}" destId="{E9FB25E5-14EE-EB4E-A789-0726C90B5387}" srcOrd="0" destOrd="0" presId="urn:microsoft.com/office/officeart/2005/8/layout/default"/>
    <dgm:cxn modelId="{B29309EF-6054-EC4F-8E18-F9427007AEA6}" type="presOf" srcId="{0FE85DC9-24A3-3E43-B1FC-08DB06CF0862}" destId="{17EE6C41-6F08-8945-AAA9-23FF82B598A7}" srcOrd="0" destOrd="0" presId="urn:microsoft.com/office/officeart/2005/8/layout/default"/>
    <dgm:cxn modelId="{9969C1C2-FD8D-5344-8839-C4D6821769D7}" srcId="{0D64A61E-B40D-C747-B07C-FC663B37CED9}" destId="{CFFFF264-3DAC-F04A-979B-B3DD0DCFC547}" srcOrd="4" destOrd="0" parTransId="{1F8F8AE2-1820-2B42-837D-732B7C740391}" sibTransId="{47CCAE3D-E080-EC42-B7E8-2E84964597B9}"/>
    <dgm:cxn modelId="{84D48B0C-80F3-9D42-A1DC-05981C8F8270}" type="presOf" srcId="{19712478-B30E-4449-916E-681DBA8D6F05}" destId="{7B574466-EFA5-D24C-B04C-73552AD2E391}" srcOrd="0" destOrd="0" presId="urn:microsoft.com/office/officeart/2005/8/layout/default"/>
    <dgm:cxn modelId="{00959ECB-577D-6C44-A7B6-0A2B6B4DB0EE}" type="presParOf" srcId="{B5E1C352-3035-AE41-8CDB-71DDD9967D0F}" destId="{B5ED7090-5D0A-5645-962B-08860BB093F0}" srcOrd="0" destOrd="0" presId="urn:microsoft.com/office/officeart/2005/8/layout/default"/>
    <dgm:cxn modelId="{44D58BE1-D9C4-214E-8A6D-DC98986D6836}" type="presParOf" srcId="{B5E1C352-3035-AE41-8CDB-71DDD9967D0F}" destId="{98C4EB02-3D6B-7D47-B098-4D3843F16B3C}" srcOrd="1" destOrd="0" presId="urn:microsoft.com/office/officeart/2005/8/layout/default"/>
    <dgm:cxn modelId="{8530B9D5-7B94-514D-99BE-4FAA678C4F97}" type="presParOf" srcId="{B5E1C352-3035-AE41-8CDB-71DDD9967D0F}" destId="{17EE6C41-6F08-8945-AAA9-23FF82B598A7}" srcOrd="2" destOrd="0" presId="urn:microsoft.com/office/officeart/2005/8/layout/default"/>
    <dgm:cxn modelId="{F50A0450-22A8-A147-BC19-ADE845796185}" type="presParOf" srcId="{B5E1C352-3035-AE41-8CDB-71DDD9967D0F}" destId="{BF96C3C1-C36C-F04D-AEF1-80B9AE4F4558}" srcOrd="3" destOrd="0" presId="urn:microsoft.com/office/officeart/2005/8/layout/default"/>
    <dgm:cxn modelId="{8BF3C876-910D-BD43-9A5F-7FF3B29F7974}" type="presParOf" srcId="{B5E1C352-3035-AE41-8CDB-71DDD9967D0F}" destId="{7B574466-EFA5-D24C-B04C-73552AD2E391}" srcOrd="4" destOrd="0" presId="urn:microsoft.com/office/officeart/2005/8/layout/default"/>
    <dgm:cxn modelId="{0175C194-319B-9944-B090-6256471D1025}" type="presParOf" srcId="{B5E1C352-3035-AE41-8CDB-71DDD9967D0F}" destId="{5AB7E9AB-5115-B941-9EB5-C4F4C96E2ECB}" srcOrd="5" destOrd="0" presId="urn:microsoft.com/office/officeart/2005/8/layout/default"/>
    <dgm:cxn modelId="{885BF928-A244-D141-95BF-A1E603F97465}" type="presParOf" srcId="{B5E1C352-3035-AE41-8CDB-71DDD9967D0F}" destId="{8DCFAC49-AE2A-AD41-92EF-7F6128927375}" srcOrd="6" destOrd="0" presId="urn:microsoft.com/office/officeart/2005/8/layout/default"/>
    <dgm:cxn modelId="{B8A2BD12-AECE-D243-9C6D-2720DF873444}" type="presParOf" srcId="{B5E1C352-3035-AE41-8CDB-71DDD9967D0F}" destId="{8EFC5B00-0D29-5140-BCF7-D4412C015E4A}" srcOrd="7" destOrd="0" presId="urn:microsoft.com/office/officeart/2005/8/layout/default"/>
    <dgm:cxn modelId="{13693DCE-2117-5943-A2E6-A57CFEB542AB}" type="presParOf" srcId="{B5E1C352-3035-AE41-8CDB-71DDD9967D0F}" destId="{F5FBF079-7B6C-B746-A327-9D4181E6182C}" srcOrd="8" destOrd="0" presId="urn:microsoft.com/office/officeart/2005/8/layout/default"/>
    <dgm:cxn modelId="{36339BF0-7965-B14D-8D1B-45AC603360D0}" type="presParOf" srcId="{B5E1C352-3035-AE41-8CDB-71DDD9967D0F}" destId="{09939FDB-B319-CA49-B3F9-9E2146AC9F6C}" srcOrd="9" destOrd="0" presId="urn:microsoft.com/office/officeart/2005/8/layout/default"/>
    <dgm:cxn modelId="{0AF9AFC9-19C1-E048-B446-14E81E80D257}" type="presParOf" srcId="{B5E1C352-3035-AE41-8CDB-71DDD9967D0F}" destId="{E9FB25E5-14EE-EB4E-A789-0726C90B538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ED7090-5D0A-5645-962B-08860BB093F0}">
      <dsp:nvSpPr>
        <dsp:cNvPr id="0" name=""/>
        <dsp:cNvSpPr/>
      </dsp:nvSpPr>
      <dsp:spPr>
        <a:xfrm>
          <a:off x="177966" y="786"/>
          <a:ext cx="2626712" cy="157602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smtClean="0"/>
            <a:t>meetings</a:t>
          </a:r>
          <a:endParaRPr lang="en-US" sz="3200" kern="1200" dirty="0"/>
        </a:p>
      </dsp:txBody>
      <dsp:txXfrm>
        <a:off x="177966" y="786"/>
        <a:ext cx="2626712" cy="1576027"/>
      </dsp:txXfrm>
    </dsp:sp>
    <dsp:sp modelId="{17EE6C41-6F08-8945-AAA9-23FF82B598A7}">
      <dsp:nvSpPr>
        <dsp:cNvPr id="0" name=""/>
        <dsp:cNvSpPr/>
      </dsp:nvSpPr>
      <dsp:spPr>
        <a:xfrm>
          <a:off x="3067350" y="786"/>
          <a:ext cx="2626712" cy="157602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smtClean="0"/>
            <a:t>visits</a:t>
          </a:r>
          <a:endParaRPr lang="en-US" sz="3200" kern="1200" dirty="0"/>
        </a:p>
      </dsp:txBody>
      <dsp:txXfrm>
        <a:off x="3067350" y="786"/>
        <a:ext cx="2626712" cy="1576027"/>
      </dsp:txXfrm>
    </dsp:sp>
    <dsp:sp modelId="{7B574466-EFA5-D24C-B04C-73552AD2E391}">
      <dsp:nvSpPr>
        <dsp:cNvPr id="0" name=""/>
        <dsp:cNvSpPr/>
      </dsp:nvSpPr>
      <dsp:spPr>
        <a:xfrm>
          <a:off x="5956734" y="786"/>
          <a:ext cx="2626712" cy="157602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smtClean="0"/>
            <a:t>links</a:t>
          </a:r>
          <a:endParaRPr lang="en-US" sz="3200" kern="1200" dirty="0"/>
        </a:p>
      </dsp:txBody>
      <dsp:txXfrm>
        <a:off x="5956734" y="786"/>
        <a:ext cx="2626712" cy="1576027"/>
      </dsp:txXfrm>
    </dsp:sp>
    <dsp:sp modelId="{8DCFAC49-AE2A-AD41-92EF-7F6128927375}">
      <dsp:nvSpPr>
        <dsp:cNvPr id="0" name=""/>
        <dsp:cNvSpPr/>
      </dsp:nvSpPr>
      <dsp:spPr>
        <a:xfrm>
          <a:off x="177966" y="1839485"/>
          <a:ext cx="2626712" cy="157602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smtClean="0"/>
            <a:t>decisions</a:t>
          </a:r>
          <a:endParaRPr lang="en-US" sz="3200" kern="1200" dirty="0"/>
        </a:p>
      </dsp:txBody>
      <dsp:txXfrm>
        <a:off x="177966" y="1839485"/>
        <a:ext cx="2626712" cy="1576027"/>
      </dsp:txXfrm>
    </dsp:sp>
    <dsp:sp modelId="{F5FBF079-7B6C-B746-A327-9D4181E6182C}">
      <dsp:nvSpPr>
        <dsp:cNvPr id="0" name=""/>
        <dsp:cNvSpPr/>
      </dsp:nvSpPr>
      <dsp:spPr>
        <a:xfrm>
          <a:off x="3067350" y="1839485"/>
          <a:ext cx="2626712" cy="157602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smtClean="0"/>
            <a:t>interviews</a:t>
          </a:r>
          <a:endParaRPr lang="en-US" sz="3200" kern="1200" dirty="0"/>
        </a:p>
      </dsp:txBody>
      <dsp:txXfrm>
        <a:off x="3067350" y="1839485"/>
        <a:ext cx="2626712" cy="1576027"/>
      </dsp:txXfrm>
    </dsp:sp>
    <dsp:sp modelId="{E9FB25E5-14EE-EB4E-A789-0726C90B5387}">
      <dsp:nvSpPr>
        <dsp:cNvPr id="0" name=""/>
        <dsp:cNvSpPr/>
      </dsp:nvSpPr>
      <dsp:spPr>
        <a:xfrm>
          <a:off x="5956734" y="1839485"/>
          <a:ext cx="2626712" cy="157602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smtClean="0"/>
            <a:t>committees</a:t>
          </a:r>
          <a:endParaRPr lang="en-US" sz="3200" kern="1200" dirty="0"/>
        </a:p>
      </dsp:txBody>
      <dsp:txXfrm>
        <a:off x="5956734" y="1839485"/>
        <a:ext cx="2626712" cy="15760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Oval 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76279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t>1/25/18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63575" y="3226820"/>
            <a:ext cx="3859795" cy="304801"/>
          </a:xfrm>
        </p:spPr>
        <p:txBody>
          <a:bodyPr anchor="b"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7" name="Rectangle 16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/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4"/>
            <a:ext cx="4351023" cy="2283823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1368" y="2603500"/>
            <a:ext cx="4828744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1" y="2603500"/>
            <a:ext cx="4825159" cy="3377705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36063"/>
            <a:ext cx="48251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212326"/>
            <a:ext cx="4825158" cy="280747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1" y="2603499"/>
            <a:ext cx="4825160" cy="60882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212327"/>
            <a:ext cx="4825159" cy="280747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1/25/18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1/25/18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1/25/18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59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2" y="1143000"/>
            <a:ext cx="3227192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5945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2683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1/25/18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 anchor="ctr"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6" name="Rectangle 1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1" name="TextBox 10"/>
          <p:cNvSpPr txBox="1"/>
          <p:nvPr/>
        </p:nvSpPr>
        <p:spPr bwMode="gray">
          <a:xfrm>
            <a:off x="898295" y="603589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705137" y="2613787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980517"/>
            <a:ext cx="8460983" cy="2705034"/>
          </a:xfrm>
        </p:spPr>
        <p:txBody>
          <a:bodyPr anchor="ctr"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86515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14393"/>
            <a:ext cx="8825659" cy="101266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4" name="Rectangle 23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2404477"/>
            <a:ext cx="8825659" cy="178870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8587" y="5024967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09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87261"/>
            <a:ext cx="3129168" cy="28397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10999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87261"/>
            <a:ext cx="3145380" cy="28397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1" y="2603500"/>
            <a:ext cx="3157448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87261"/>
            <a:ext cx="3161029" cy="283979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1/25/18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20744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11246"/>
            <a:ext cx="2691242" cy="158376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20745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5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42840"/>
            <a:ext cx="2691242" cy="155217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09107"/>
            <a:ext cx="3050438" cy="92140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5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18992"/>
            <a:ext cx="2691242" cy="157601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09107"/>
            <a:ext cx="3054127" cy="89634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21" name="Straight Connector 20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1/25/18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Rectangle 12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97430"/>
            <a:ext cx="1409965" cy="4729626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97429"/>
            <a:ext cx="6247546" cy="472962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8" name="Rectangle 17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Oval 4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Oval 3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Oval 3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Oval 48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9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407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1/25/18</a:t>
            </a:fld>
            <a:endParaRPr lang="en-US" dirty="0"/>
          </a:p>
        </p:txBody>
      </p:sp>
      <p:sp>
        <p:nvSpPr>
          <p:cNvPr id="20" name="Rectangle 19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819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0" r:id="rId1"/>
    <p:sldLayoutId id="2147483821" r:id="rId2"/>
    <p:sldLayoutId id="2147483822" r:id="rId3"/>
    <p:sldLayoutId id="2147483823" r:id="rId4"/>
    <p:sldLayoutId id="2147483824" r:id="rId5"/>
    <p:sldLayoutId id="2147483825" r:id="rId6"/>
    <p:sldLayoutId id="2147483826" r:id="rId7"/>
    <p:sldLayoutId id="2147483827" r:id="rId8"/>
    <p:sldLayoutId id="2147483828" r:id="rId9"/>
    <p:sldLayoutId id="2147483829" r:id="rId10"/>
    <p:sldLayoutId id="2147483830" r:id="rId11"/>
    <p:sldLayoutId id="2147483831" r:id="rId12"/>
    <p:sldLayoutId id="2147483832" r:id="rId13"/>
    <p:sldLayoutId id="2147483833" r:id="rId14"/>
    <p:sldLayoutId id="2147483834" r:id="rId15"/>
    <p:sldLayoutId id="2147483835" r:id="rId16"/>
    <p:sldLayoutId id="214748383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The role of the school Governor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Gail Parker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886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Facts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8710" y="2603499"/>
            <a:ext cx="11208774" cy="3723559"/>
          </a:xfrm>
        </p:spPr>
        <p:txBody>
          <a:bodyPr/>
          <a:lstStyle/>
          <a:p>
            <a:r>
              <a:rPr lang="en-US" sz="2400" dirty="0">
                <a:ea typeface="Corbel" charset="0"/>
                <a:cs typeface="Corbel" charset="0"/>
              </a:rPr>
              <a:t>There are approximately </a:t>
            </a:r>
            <a:r>
              <a:rPr lang="en-US" sz="2400" dirty="0" smtClean="0">
                <a:ea typeface="Corbel" charset="0"/>
                <a:cs typeface="Corbel" charset="0"/>
              </a:rPr>
              <a:t> 22,200  school </a:t>
            </a:r>
            <a:r>
              <a:rPr lang="en-US" sz="2400" dirty="0">
                <a:ea typeface="Corbel" charset="0"/>
                <a:cs typeface="Corbel" charset="0"/>
              </a:rPr>
              <a:t>governors in Wales. They give their time, skills and expertise in a voluntary capacity, to help their schools provide children with the best possible education. </a:t>
            </a:r>
          </a:p>
          <a:p>
            <a:r>
              <a:rPr lang="en-US" sz="2400" dirty="0">
                <a:ea typeface="Corbel" charset="0"/>
                <a:cs typeface="Corbel" charset="0"/>
              </a:rPr>
              <a:t>Governing bodies are accountable for the strategic direction of their school and for the </a:t>
            </a:r>
            <a:r>
              <a:rPr lang="en-US" sz="2400" dirty="0" smtClean="0">
                <a:ea typeface="Corbel" charset="0"/>
                <a:cs typeface="Corbel" charset="0"/>
              </a:rPr>
              <a:t>quality </a:t>
            </a:r>
            <a:r>
              <a:rPr lang="en-US" sz="2400" dirty="0">
                <a:ea typeface="Corbel" charset="0"/>
                <a:cs typeface="Corbel" charset="0"/>
              </a:rPr>
              <a:t>of education provided. </a:t>
            </a:r>
            <a:endParaRPr lang="en-US" sz="2400" dirty="0" smtClean="0">
              <a:ea typeface="Corbel" charset="0"/>
              <a:cs typeface="Corbel" charset="0"/>
            </a:endParaRPr>
          </a:p>
          <a:p>
            <a:r>
              <a:rPr lang="en-US" sz="2400" dirty="0" smtClean="0">
                <a:ea typeface="Corbel" charset="0"/>
                <a:cs typeface="Corbel" charset="0"/>
              </a:rPr>
              <a:t>Who can be a governor? Discuss</a:t>
            </a:r>
            <a:endParaRPr lang="en-US" sz="2400" dirty="0">
              <a:ea typeface="Corbel" charset="0"/>
              <a:cs typeface="Corbel" charset="0"/>
            </a:endParaRPr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5576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Who are Governors?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9214" y="2603499"/>
            <a:ext cx="11238270" cy="3590824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M</a:t>
            </a:r>
            <a:r>
              <a:rPr lang="en-US" sz="2400" dirty="0" smtClean="0"/>
              <a:t>any </a:t>
            </a:r>
            <a:r>
              <a:rPr lang="en-US" sz="2400" dirty="0"/>
              <a:t>kinds of people become governors of schools. </a:t>
            </a:r>
            <a:r>
              <a:rPr lang="en-US" sz="2400" dirty="0" smtClean="0"/>
              <a:t>They will </a:t>
            </a:r>
            <a:r>
              <a:rPr lang="en-US" sz="2400" dirty="0"/>
              <a:t>have a particular reason for serving on the governing body. Because of these different reasons all governing bodies have a core group of governors, consisting of: </a:t>
            </a:r>
          </a:p>
          <a:p>
            <a:r>
              <a:rPr lang="en-US" sz="2400" dirty="0">
                <a:latin typeface="Wingdings" charset="2"/>
              </a:rPr>
              <a:t> </a:t>
            </a:r>
            <a:r>
              <a:rPr lang="en-US" sz="2400" dirty="0"/>
              <a:t>Parent governors</a:t>
            </a:r>
            <a:br>
              <a:rPr lang="en-US" sz="2400" dirty="0"/>
            </a:br>
            <a:r>
              <a:rPr lang="en-US" sz="2400" dirty="0">
                <a:latin typeface="Wingdings" charset="2"/>
              </a:rPr>
              <a:t> </a:t>
            </a:r>
            <a:r>
              <a:rPr lang="en-US" sz="2400" dirty="0"/>
              <a:t>Teacher governors</a:t>
            </a:r>
            <a:br>
              <a:rPr lang="en-US" sz="2400" dirty="0"/>
            </a:br>
            <a:r>
              <a:rPr lang="en-US" sz="2400" dirty="0">
                <a:latin typeface="Wingdings" charset="2"/>
              </a:rPr>
              <a:t> </a:t>
            </a:r>
            <a:r>
              <a:rPr lang="en-US" sz="2400" dirty="0"/>
              <a:t>Staff governors</a:t>
            </a:r>
            <a:br>
              <a:rPr lang="en-US" sz="2400" dirty="0"/>
            </a:br>
            <a:r>
              <a:rPr lang="en-US" sz="2400" dirty="0">
                <a:latin typeface="Wingdings" charset="2"/>
              </a:rPr>
              <a:t> </a:t>
            </a:r>
            <a:r>
              <a:rPr lang="en-US" sz="2400" dirty="0"/>
              <a:t>Local Authority governors</a:t>
            </a:r>
            <a:br>
              <a:rPr lang="en-US" sz="2400" dirty="0"/>
            </a:br>
            <a:r>
              <a:rPr lang="en-US" sz="2400" dirty="0">
                <a:latin typeface="Wingdings" charset="2"/>
              </a:rPr>
              <a:t> </a:t>
            </a:r>
            <a:r>
              <a:rPr lang="en-US" sz="2400" dirty="0"/>
              <a:t>The </a:t>
            </a:r>
            <a:r>
              <a:rPr lang="en-US" sz="2400" dirty="0" err="1"/>
              <a:t>headteacher</a:t>
            </a:r>
            <a:r>
              <a:rPr lang="en-US" sz="2400" dirty="0"/>
              <a:t> (acting in the capacity of a governor where this is his/her choice)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9159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Becoming a Governor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2279203" y="3170592"/>
            <a:ext cx="58047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=Hnm6BV5ft-8</a:t>
            </a:r>
          </a:p>
        </p:txBody>
      </p:sp>
    </p:spTree>
    <p:extLst>
      <p:ext uri="{BB962C8B-B14F-4D97-AF65-F5344CB8AC3E}">
        <p14:creationId xmlns:p14="http://schemas.microsoft.com/office/powerpoint/2010/main" val="1519090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Governing Bodies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9936" y="2603500"/>
            <a:ext cx="10087896" cy="3416300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Governing bodies will also consist of some of the following governors, depending on the type of school: </a:t>
            </a:r>
          </a:p>
          <a:p>
            <a:r>
              <a:rPr lang="en-US" sz="2400" dirty="0">
                <a:latin typeface="Wingdings" charset="2"/>
              </a:rPr>
              <a:t> </a:t>
            </a:r>
            <a:r>
              <a:rPr lang="en-US" sz="2400" dirty="0"/>
              <a:t>Community governors</a:t>
            </a:r>
            <a:br>
              <a:rPr lang="en-US" sz="2400" dirty="0"/>
            </a:br>
            <a:r>
              <a:rPr lang="en-US" sz="2400" dirty="0">
                <a:latin typeface="Wingdings" charset="2"/>
              </a:rPr>
              <a:t> </a:t>
            </a:r>
            <a:r>
              <a:rPr lang="en-US" sz="2400" dirty="0"/>
              <a:t>Additional community governors</a:t>
            </a:r>
            <a:br>
              <a:rPr lang="en-US" sz="2400" dirty="0"/>
            </a:br>
            <a:r>
              <a:rPr lang="en-US" sz="2400" dirty="0">
                <a:latin typeface="Wingdings" charset="2"/>
              </a:rPr>
              <a:t> </a:t>
            </a:r>
            <a:r>
              <a:rPr lang="en-US" sz="2400" dirty="0"/>
              <a:t>Representative governors</a:t>
            </a:r>
            <a:br>
              <a:rPr lang="en-US" sz="2400" dirty="0"/>
            </a:br>
            <a:r>
              <a:rPr lang="en-US" sz="2400" dirty="0">
                <a:latin typeface="Wingdings" charset="2"/>
              </a:rPr>
              <a:t> </a:t>
            </a:r>
            <a:r>
              <a:rPr lang="en-US" sz="2400" dirty="0"/>
              <a:t>Foundation governors</a:t>
            </a:r>
            <a:br>
              <a:rPr lang="en-US" sz="2400" dirty="0"/>
            </a:br>
            <a:r>
              <a:rPr lang="en-US" sz="2400" dirty="0">
                <a:latin typeface="Wingdings" charset="2"/>
              </a:rPr>
              <a:t> </a:t>
            </a:r>
            <a:r>
              <a:rPr lang="en-US" sz="2400" dirty="0"/>
              <a:t>Partnership governors</a:t>
            </a:r>
            <a:br>
              <a:rPr lang="en-US" sz="2400" dirty="0"/>
            </a:br>
            <a:r>
              <a:rPr lang="en-US" sz="2400" dirty="0">
                <a:latin typeface="Wingdings" charset="2"/>
              </a:rPr>
              <a:t> </a:t>
            </a:r>
            <a:r>
              <a:rPr lang="en-US" sz="2400" dirty="0"/>
              <a:t>Sponsor </a:t>
            </a:r>
            <a:r>
              <a:rPr lang="en-US" sz="2400" dirty="0" smtClean="0"/>
              <a:t>governors</a:t>
            </a:r>
            <a:r>
              <a:rPr lang="en-US" sz="2400" dirty="0"/>
              <a:t/>
            </a:r>
            <a:br>
              <a:rPr lang="en-US" sz="2400" dirty="0"/>
            </a:br>
            <a:r>
              <a:rPr lang="en-US" sz="2400" dirty="0">
                <a:latin typeface="Wingdings" charset="2"/>
              </a:rPr>
              <a:t> </a:t>
            </a:r>
            <a:r>
              <a:rPr lang="en-US" sz="2400" dirty="0"/>
              <a:t>Associate pupil governors (secondary schools)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5196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become a school Governor?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9758852" cy="3708810"/>
          </a:xfrm>
        </p:spPr>
        <p:txBody>
          <a:bodyPr>
            <a:normAutofit/>
          </a:bodyPr>
          <a:lstStyle/>
          <a:p>
            <a:r>
              <a:rPr lang="en-US" sz="2400" dirty="0" smtClean="0"/>
              <a:t>To </a:t>
            </a:r>
            <a:r>
              <a:rPr lang="en-US" sz="2400" dirty="0"/>
              <a:t>make an important contribution to education by supporting the school community, its staff and pupils and helping to raise standards of education </a:t>
            </a:r>
          </a:p>
          <a:p>
            <a:r>
              <a:rPr lang="en-US" sz="2400" dirty="0" smtClean="0"/>
              <a:t>To </a:t>
            </a:r>
            <a:r>
              <a:rPr lang="en-US" sz="2400" dirty="0"/>
              <a:t>experience rewarding and challenging opportunities </a:t>
            </a:r>
          </a:p>
          <a:p>
            <a:r>
              <a:rPr lang="en-US" sz="2400" dirty="0" smtClean="0"/>
              <a:t>To </a:t>
            </a:r>
            <a:r>
              <a:rPr lang="en-US" sz="2400" dirty="0"/>
              <a:t>help to develop your existing skills and also learn new ones </a:t>
            </a:r>
          </a:p>
          <a:p>
            <a:r>
              <a:rPr lang="en-US" sz="2400" dirty="0" smtClean="0"/>
              <a:t>To </a:t>
            </a:r>
            <a:r>
              <a:rPr lang="en-US" sz="2400" dirty="0"/>
              <a:t>meet and work with new people </a:t>
            </a:r>
          </a:p>
          <a:p>
            <a:r>
              <a:rPr lang="en-US" sz="2400" dirty="0" smtClean="0"/>
              <a:t>To </a:t>
            </a:r>
            <a:r>
              <a:rPr lang="en-US" sz="2400" dirty="0"/>
              <a:t>gain awareness of the education system </a:t>
            </a:r>
            <a:endParaRPr lang="en-US" sz="2400" dirty="0" smtClean="0"/>
          </a:p>
          <a:p>
            <a:r>
              <a:rPr lang="en-US" sz="2400" dirty="0" smtClean="0"/>
              <a:t>To find out</a:t>
            </a:r>
            <a:r>
              <a:rPr lang="mr-IN" sz="2400" dirty="0" smtClean="0"/>
              <a:t>…</a:t>
            </a:r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7009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school Governor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4466" y="2603500"/>
            <a:ext cx="11135032" cy="3782552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/>
              <a:t>I</a:t>
            </a:r>
            <a:r>
              <a:rPr lang="en-US" sz="2000" dirty="0" smtClean="0"/>
              <a:t>s </a:t>
            </a:r>
            <a:r>
              <a:rPr lang="en-US" sz="2000" dirty="0"/>
              <a:t>a volunteer who: </a:t>
            </a:r>
          </a:p>
          <a:p>
            <a:pPr lvl="1"/>
            <a:r>
              <a:rPr lang="en-US" sz="2000" dirty="0" smtClean="0"/>
              <a:t>has </a:t>
            </a:r>
            <a:r>
              <a:rPr lang="en-US" sz="2000" dirty="0"/>
              <a:t>an interest in education; </a:t>
            </a:r>
          </a:p>
          <a:p>
            <a:pPr lvl="1"/>
            <a:r>
              <a:rPr lang="en-US" sz="2000" dirty="0" smtClean="0"/>
              <a:t>represents </a:t>
            </a:r>
            <a:r>
              <a:rPr lang="en-US" sz="2000" dirty="0"/>
              <a:t>those with a key interest in the school; </a:t>
            </a:r>
          </a:p>
          <a:p>
            <a:pPr lvl="1"/>
            <a:r>
              <a:rPr lang="en-US" sz="2000" dirty="0" smtClean="0"/>
              <a:t>is </a:t>
            </a:r>
            <a:r>
              <a:rPr lang="en-US" sz="2000" dirty="0"/>
              <a:t>part of a team which accepts responsibility for everything a school does; </a:t>
            </a:r>
          </a:p>
          <a:p>
            <a:pPr lvl="1"/>
            <a:r>
              <a:rPr lang="en-US" sz="2000" dirty="0" smtClean="0"/>
              <a:t>has </a:t>
            </a:r>
            <a:r>
              <a:rPr lang="en-US" sz="2000" dirty="0"/>
              <a:t>time to commit to meetings and other occasions; </a:t>
            </a:r>
          </a:p>
          <a:p>
            <a:pPr lvl="1"/>
            <a:r>
              <a:rPr lang="en-US" sz="2000" dirty="0" smtClean="0"/>
              <a:t>is </a:t>
            </a:r>
            <a:r>
              <a:rPr lang="en-US" sz="2000" dirty="0"/>
              <a:t>willing to learn; </a:t>
            </a:r>
          </a:p>
          <a:p>
            <a:pPr lvl="1"/>
            <a:r>
              <a:rPr lang="en-US" sz="2000" dirty="0" smtClean="0"/>
              <a:t>is </a:t>
            </a:r>
            <a:r>
              <a:rPr lang="en-US" sz="2000" dirty="0"/>
              <a:t>able to act as a critical friend who supports the school but also challenges and asks </a:t>
            </a:r>
            <a:r>
              <a:rPr lang="en-US" sz="2000" dirty="0" smtClean="0"/>
              <a:t>questions </a:t>
            </a:r>
            <a:r>
              <a:rPr lang="en-US" sz="2000" dirty="0"/>
              <a:t>about how the school works and the standards it achieves; </a:t>
            </a:r>
          </a:p>
          <a:p>
            <a:pPr lvl="1"/>
            <a:r>
              <a:rPr lang="en-US" sz="2000" dirty="0" smtClean="0"/>
              <a:t>acts </a:t>
            </a:r>
            <a:r>
              <a:rPr lang="en-US" sz="2000" dirty="0"/>
              <a:t>as a link between parents, the local community, the Local Authority and the school.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327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Core </a:t>
            </a:r>
            <a:r>
              <a:rPr lang="en-US" dirty="0" err="1" smtClean="0"/>
              <a:t>Responsibilites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03500"/>
            <a:ext cx="11120284" cy="4018526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/>
              <a:t>Core Responsibilities of the Governing Body </a:t>
            </a:r>
          </a:p>
          <a:p>
            <a:r>
              <a:rPr lang="en-US" sz="2400" dirty="0">
                <a:latin typeface="Wingdings" charset="2"/>
              </a:rPr>
              <a:t> </a:t>
            </a:r>
            <a:r>
              <a:rPr lang="en-US" sz="2400" dirty="0"/>
              <a:t>Promoting high standards of educational achievement and behaviour</a:t>
            </a:r>
            <a:br>
              <a:rPr lang="en-US" sz="2400" dirty="0"/>
            </a:br>
            <a:r>
              <a:rPr lang="en-US" sz="2400" dirty="0">
                <a:latin typeface="Wingdings" charset="2"/>
              </a:rPr>
              <a:t> </a:t>
            </a:r>
            <a:r>
              <a:rPr lang="en-US" sz="2400" dirty="0"/>
              <a:t>Setting targets for pupil achievement</a:t>
            </a:r>
            <a:br>
              <a:rPr lang="en-US" sz="2400" dirty="0"/>
            </a:br>
            <a:r>
              <a:rPr lang="en-US" sz="2400" dirty="0">
                <a:latin typeface="Wingdings" charset="2"/>
              </a:rPr>
              <a:t> </a:t>
            </a:r>
            <a:r>
              <a:rPr lang="en-US" sz="2400" dirty="0"/>
              <a:t>Ensuring that all learners have access to a broad and balanced curriculum</a:t>
            </a:r>
            <a:br>
              <a:rPr lang="en-US" sz="2400" dirty="0"/>
            </a:br>
            <a:r>
              <a:rPr lang="en-US" sz="2400" dirty="0">
                <a:latin typeface="Wingdings" charset="2"/>
              </a:rPr>
              <a:t> </a:t>
            </a:r>
            <a:r>
              <a:rPr lang="en-US" sz="2400" dirty="0"/>
              <a:t>Determining the aims, policies and priorities of the school</a:t>
            </a:r>
            <a:br>
              <a:rPr lang="en-US" sz="2400" dirty="0"/>
            </a:br>
            <a:r>
              <a:rPr lang="en-US" sz="2400" dirty="0">
                <a:latin typeface="Wingdings" charset="2"/>
              </a:rPr>
              <a:t> </a:t>
            </a:r>
            <a:r>
              <a:rPr lang="en-US" sz="2400" dirty="0"/>
              <a:t>Determining and monitoring the school’s budget</a:t>
            </a:r>
            <a:br>
              <a:rPr lang="en-US" sz="2400" dirty="0"/>
            </a:br>
            <a:r>
              <a:rPr lang="en-US" sz="2400" dirty="0">
                <a:latin typeface="Wingdings" charset="2"/>
              </a:rPr>
              <a:t> </a:t>
            </a:r>
            <a:r>
              <a:rPr lang="en-US" sz="2400" dirty="0"/>
              <a:t>Staffing – e.g. staff appointments, performance management</a:t>
            </a:r>
            <a:br>
              <a:rPr lang="en-US" sz="2400" dirty="0"/>
            </a:br>
            <a:r>
              <a:rPr lang="en-US" sz="2400" dirty="0">
                <a:latin typeface="Wingdings" charset="2"/>
              </a:rPr>
              <a:t> </a:t>
            </a:r>
            <a:r>
              <a:rPr lang="en-US" sz="2400" dirty="0"/>
              <a:t>Providing parents with information regarding the school</a:t>
            </a:r>
            <a:br>
              <a:rPr lang="en-US" sz="2400" dirty="0"/>
            </a:br>
            <a:r>
              <a:rPr lang="en-US" sz="2400" dirty="0">
                <a:latin typeface="Wingdings" charset="2"/>
              </a:rPr>
              <a:t> </a:t>
            </a:r>
            <a:r>
              <a:rPr lang="en-US" sz="2400" dirty="0"/>
              <a:t>Producing an action plan and monitoring progress following an inspection </a:t>
            </a:r>
            <a:r>
              <a:rPr lang="en-US" sz="2400" dirty="0" smtClean="0"/>
              <a:t>  	    by </a:t>
            </a:r>
            <a:r>
              <a:rPr lang="en-US" sz="2400" dirty="0" err="1"/>
              <a:t>Estyn</a:t>
            </a:r>
            <a:r>
              <a:rPr lang="en-US" sz="2400" dirty="0"/>
              <a:t> </a:t>
            </a:r>
            <a:endParaRPr lang="en-US" sz="2400" dirty="0" smtClean="0"/>
          </a:p>
          <a:p>
            <a:r>
              <a:rPr lang="en-US" sz="2400" dirty="0" smtClean="0">
                <a:latin typeface="Wingdings" charset="2"/>
              </a:rPr>
              <a:t> </a:t>
            </a:r>
            <a:r>
              <a:rPr lang="en-US" sz="2400" dirty="0"/>
              <a:t>The wellbeing and safeguarding of learners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841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does a Governor fulfil his/her duties?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0510493"/>
              </p:ext>
            </p:extLst>
          </p:nvPr>
        </p:nvGraphicFramePr>
        <p:xfrm>
          <a:off x="1155700" y="2603500"/>
          <a:ext cx="87614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5558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does a Governor fulfil his/her duties?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7704" y="2993923"/>
            <a:ext cx="11002297" cy="3495368"/>
          </a:xfrm>
        </p:spPr>
        <p:txBody>
          <a:bodyPr>
            <a:normAutofit/>
          </a:bodyPr>
          <a:lstStyle/>
          <a:p>
            <a:r>
              <a:rPr lang="en-US" sz="2400" dirty="0" smtClean="0"/>
              <a:t>Also:</a:t>
            </a:r>
          </a:p>
          <a:p>
            <a:r>
              <a:rPr lang="en-US" sz="2400" dirty="0" smtClean="0"/>
              <a:t>Maintaining </a:t>
            </a:r>
            <a:r>
              <a:rPr lang="en-US" sz="2400" dirty="0"/>
              <a:t>confidentiality when required </a:t>
            </a:r>
          </a:p>
          <a:p>
            <a:r>
              <a:rPr lang="en-US" sz="2400" dirty="0" smtClean="0"/>
              <a:t>Being </a:t>
            </a:r>
            <a:r>
              <a:rPr lang="en-US" sz="2400" dirty="0"/>
              <a:t>aware of the latest initiatives and developments in </a:t>
            </a:r>
            <a:r>
              <a:rPr lang="en-US" sz="2400" dirty="0" smtClean="0"/>
              <a:t>education</a:t>
            </a:r>
          </a:p>
          <a:p>
            <a:r>
              <a:rPr lang="en-US" sz="2400" dirty="0"/>
              <a:t>Working within an agreed code of conduct e.g. refer to Principles of Conduct for Governors of Schools in Wales at: http://</a:t>
            </a:r>
            <a:r>
              <a:rPr lang="en-US" sz="2400" dirty="0" err="1"/>
              <a:t>www.governors.wales</a:t>
            </a:r>
            <a:r>
              <a:rPr lang="en-US" sz="2400" dirty="0"/>
              <a:t>/publications/2015/04/16/principles- conduct-governors-schools-wales/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1015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Support and Training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03499"/>
            <a:ext cx="10810568" cy="3812049"/>
          </a:xfrm>
        </p:spPr>
        <p:txBody>
          <a:bodyPr/>
          <a:lstStyle/>
          <a:p>
            <a:r>
              <a:rPr lang="en-US" dirty="0" smtClean="0"/>
              <a:t>For </a:t>
            </a:r>
            <a:r>
              <a:rPr lang="en-US" dirty="0"/>
              <a:t>governors to carry out their responsibilities effectively and to a high standard they need to be trained appropriately. </a:t>
            </a:r>
          </a:p>
          <a:p>
            <a:r>
              <a:rPr lang="en-US" dirty="0"/>
              <a:t>A commitment to governor development is an important aspect of being an effective governing body but training does not just stop at the induction stage. There are a number of additional training courses available, provided by Local Authorities, to assist all governors to gain the knowledge and skills necessary to effectively govern their school. </a:t>
            </a:r>
            <a:endParaRPr lang="en-US" dirty="0" smtClean="0"/>
          </a:p>
          <a:p>
            <a:r>
              <a:rPr lang="en-US" dirty="0" smtClean="0"/>
              <a:t>For example:</a:t>
            </a:r>
          </a:p>
          <a:p>
            <a:r>
              <a:rPr lang="en-US" dirty="0" smtClean="0"/>
              <a:t>Data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smtClean="0"/>
              <a:t>compulsory within 12 months of joining GB</a:t>
            </a:r>
            <a:endParaRPr lang="en-US" dirty="0" smtClean="0"/>
          </a:p>
          <a:p>
            <a:r>
              <a:rPr lang="en-US" dirty="0" smtClean="0"/>
              <a:t>Child protection</a:t>
            </a:r>
          </a:p>
          <a:p>
            <a:r>
              <a:rPr lang="en-US" dirty="0" smtClean="0"/>
              <a:t>Additional learning needs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8460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Governors Wales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458" y="2625212"/>
            <a:ext cx="11503742" cy="3539613"/>
          </a:xfrm>
        </p:spPr>
        <p:txBody>
          <a:bodyPr/>
          <a:lstStyle/>
          <a:p>
            <a:r>
              <a:rPr lang="en-US" sz="2400" dirty="0" smtClean="0"/>
              <a:t>Governors </a:t>
            </a:r>
            <a:r>
              <a:rPr lang="en-US" sz="2400" dirty="0"/>
              <a:t>Wales is an independent organisation serving the needs of the 22,200 school governors in Wales. </a:t>
            </a:r>
          </a:p>
          <a:p>
            <a:r>
              <a:rPr lang="en-US" sz="2400" dirty="0" smtClean="0"/>
              <a:t>They </a:t>
            </a:r>
            <a:r>
              <a:rPr lang="en-US" sz="2400" dirty="0"/>
              <a:t>seek to support effective governance of schools in Wales and support the personal and professional development of individual governors</a:t>
            </a:r>
            <a:r>
              <a:rPr lang="en-US" sz="2400" dirty="0" smtClean="0"/>
              <a:t>.</a:t>
            </a:r>
          </a:p>
          <a:p>
            <a:r>
              <a:rPr lang="en-US" sz="2400" dirty="0" smtClean="0"/>
              <a:t>They represent </a:t>
            </a:r>
            <a:r>
              <a:rPr lang="en-US" sz="2400" dirty="0"/>
              <a:t>the views of governors on a range of matters affecting schools and in turn help them to govern their schools effectively.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691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Governors Wales</a:t>
            </a:r>
            <a:endParaRPr lang="en-US" dirty="0"/>
          </a:p>
        </p:txBody>
      </p:sp>
      <p:pic>
        <p:nvPicPr>
          <p:cNvPr id="1025" name="Picture 1" descr="age3image178547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74795" y="2418735"/>
            <a:ext cx="8493321" cy="4006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2651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Expectations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239" y="2330245"/>
            <a:ext cx="12088761" cy="4527755"/>
          </a:xfrm>
        </p:spPr>
        <p:txBody>
          <a:bodyPr numCol="4">
            <a:normAutofit/>
          </a:bodyPr>
          <a:lstStyle/>
          <a:p>
            <a:r>
              <a:rPr lang="en-US" b="1" dirty="0"/>
              <a:t>Time</a:t>
            </a:r>
            <a:endParaRPr lang="en-US" dirty="0"/>
          </a:p>
          <a:p>
            <a:r>
              <a:rPr lang="en-US" dirty="0"/>
              <a:t>Attend a meeting of the full governing body at least once a term.</a:t>
            </a:r>
          </a:p>
          <a:p>
            <a:r>
              <a:rPr lang="en-US" dirty="0"/>
              <a:t>Attend committee meetings as required.</a:t>
            </a:r>
          </a:p>
          <a:p>
            <a:r>
              <a:rPr lang="en-US" dirty="0"/>
              <a:t>Read reports and background papers prior to meetings.</a:t>
            </a:r>
          </a:p>
          <a:p>
            <a:r>
              <a:rPr lang="en-US" dirty="0"/>
              <a:t>Attend other occasions such as concerts, open evenings, sports day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b="1" dirty="0"/>
              <a:t>Commitment</a:t>
            </a:r>
            <a:endParaRPr lang="en-US" dirty="0"/>
          </a:p>
          <a:p>
            <a:r>
              <a:rPr lang="en-US" dirty="0"/>
              <a:t>Show an interest in children and their education and participate in many of the school's activities.</a:t>
            </a:r>
          </a:p>
          <a:p>
            <a:r>
              <a:rPr lang="en-US" dirty="0" smtClean="0"/>
              <a:t>Attend meetings</a:t>
            </a:r>
            <a:r>
              <a:rPr lang="en-US" dirty="0"/>
              <a:t>.</a:t>
            </a:r>
          </a:p>
          <a:p>
            <a:r>
              <a:rPr lang="en-US" dirty="0"/>
              <a:t>A</a:t>
            </a:r>
            <a:r>
              <a:rPr lang="en-US" dirty="0" smtClean="0"/>
              <a:t>ccept </a:t>
            </a:r>
            <a:r>
              <a:rPr lang="en-US" dirty="0"/>
              <a:t>responsibility.</a:t>
            </a:r>
          </a:p>
          <a:p>
            <a:r>
              <a:rPr lang="en-US" dirty="0"/>
              <a:t>Get to know the staff, the pupils and their work.</a:t>
            </a:r>
          </a:p>
          <a:p>
            <a:r>
              <a:rPr lang="en-US" dirty="0"/>
              <a:t>Offer support and expertise.</a:t>
            </a:r>
          </a:p>
          <a:p>
            <a:r>
              <a:rPr lang="en-US" b="1" dirty="0"/>
              <a:t>Knowledge</a:t>
            </a:r>
            <a:endParaRPr lang="en-US" dirty="0"/>
          </a:p>
          <a:p>
            <a:r>
              <a:rPr lang="en-US" dirty="0"/>
              <a:t>Follow educational news and debates.</a:t>
            </a:r>
          </a:p>
          <a:p>
            <a:r>
              <a:rPr lang="en-US" dirty="0"/>
              <a:t>Attend training sessions.</a:t>
            </a:r>
          </a:p>
          <a:p>
            <a:endParaRPr lang="en-US" b="1" dirty="0" smtClean="0"/>
          </a:p>
          <a:p>
            <a:endParaRPr lang="en-US" b="1" dirty="0"/>
          </a:p>
          <a:p>
            <a:endParaRPr lang="en-US" b="1" dirty="0" smtClean="0"/>
          </a:p>
          <a:p>
            <a:endParaRPr lang="en-US" b="1" dirty="0"/>
          </a:p>
          <a:p>
            <a:endParaRPr lang="en-US" b="1" dirty="0" smtClean="0"/>
          </a:p>
          <a:p>
            <a:endParaRPr lang="en-US" b="1" dirty="0"/>
          </a:p>
          <a:p>
            <a:endParaRPr lang="en-US" b="1" dirty="0" smtClean="0"/>
          </a:p>
          <a:p>
            <a:r>
              <a:rPr lang="en-US" b="1" dirty="0" smtClean="0"/>
              <a:t>Skills</a:t>
            </a:r>
            <a:endParaRPr lang="en-US" dirty="0"/>
          </a:p>
          <a:p>
            <a:r>
              <a:rPr lang="en-US" dirty="0"/>
              <a:t>Work co-operatively and creatively with others.</a:t>
            </a:r>
          </a:p>
          <a:p>
            <a:r>
              <a:rPr lang="en-US" dirty="0"/>
              <a:t>Use personal qualities and expertise in the interest of the school, its pupils and teachers.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65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F1C4790-FE3C-4020-8CA7-00621DA7BBB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81</TotalTime>
  <Words>680</Words>
  <Application>Microsoft Macintosh PowerPoint</Application>
  <PresentationFormat>Widescreen</PresentationFormat>
  <Paragraphs>84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Century Gothic</vt:lpstr>
      <vt:lpstr>Corbel</vt:lpstr>
      <vt:lpstr>Mangal</vt:lpstr>
      <vt:lpstr>Wingdings</vt:lpstr>
      <vt:lpstr>Wingdings 3</vt:lpstr>
      <vt:lpstr>Arial</vt:lpstr>
      <vt:lpstr>Ion Boardroom</vt:lpstr>
      <vt:lpstr>The role of the school Governor</vt:lpstr>
      <vt:lpstr>Facts</vt:lpstr>
      <vt:lpstr>Who are Governors?</vt:lpstr>
      <vt:lpstr>Becoming a Governor</vt:lpstr>
      <vt:lpstr>Governing Bodies</vt:lpstr>
      <vt:lpstr>Why become a school Governor?</vt:lpstr>
      <vt:lpstr>A school Governor </vt:lpstr>
      <vt:lpstr>Core Responsibilites</vt:lpstr>
      <vt:lpstr>How does a Governor fulfil his/her duties?</vt:lpstr>
      <vt:lpstr>How does a Governor fulfil his/her duties?</vt:lpstr>
      <vt:lpstr>Support and Training</vt:lpstr>
      <vt:lpstr>Governors Wales</vt:lpstr>
      <vt:lpstr>Governors Wales</vt:lpstr>
      <vt:lpstr>Expectations</vt:lpstr>
    </vt:vector>
  </TitlesOfParts>
  <Company/>
  <LinksUpToDate>false</LinksUpToDate>
  <SharedDoc>false</SharedDoc>
  <HyperlinksChanged>false</HyperlinksChanged>
  <AppVersion>15.0040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the school governor</dc:title>
  <dc:creator>Gail Parker</dc:creator>
  <cp:lastModifiedBy>Gail Parker</cp:lastModifiedBy>
  <cp:revision>6</cp:revision>
  <dcterms:created xsi:type="dcterms:W3CDTF">2018-01-25T12:54:07Z</dcterms:created>
  <dcterms:modified xsi:type="dcterms:W3CDTF">2018-01-25T20:09:01Z</dcterms:modified>
</cp:coreProperties>
</file>