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778" r:id="rId3"/>
    <p:sldId id="787" r:id="rId4"/>
    <p:sldId id="417" r:id="rId5"/>
    <p:sldId id="274" r:id="rId6"/>
    <p:sldId id="419" r:id="rId7"/>
    <p:sldId id="808" r:id="rId8"/>
    <p:sldId id="786" r:id="rId9"/>
    <p:sldId id="294" r:id="rId10"/>
    <p:sldId id="295" r:id="rId11"/>
    <p:sldId id="788" r:id="rId12"/>
    <p:sldId id="789" r:id="rId13"/>
    <p:sldId id="555" r:id="rId14"/>
    <p:sldId id="790" r:id="rId15"/>
    <p:sldId id="791" r:id="rId16"/>
    <p:sldId id="792" r:id="rId17"/>
    <p:sldId id="793" r:id="rId18"/>
    <p:sldId id="794" r:id="rId19"/>
    <p:sldId id="795" r:id="rId20"/>
    <p:sldId id="796" r:id="rId21"/>
    <p:sldId id="797" r:id="rId22"/>
    <p:sldId id="806" r:id="rId23"/>
    <p:sldId id="807" r:id="rId24"/>
    <p:sldId id="800" r:id="rId25"/>
    <p:sldId id="801" r:id="rId26"/>
    <p:sldId id="802" r:id="rId27"/>
    <p:sldId id="803" r:id="rId28"/>
    <p:sldId id="258" r:id="rId29"/>
    <p:sldId id="261" r:id="rId30"/>
    <p:sldId id="804" r:id="rId31"/>
    <p:sldId id="805" r:id="rId3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77425" autoAdjust="0"/>
  </p:normalViewPr>
  <p:slideViewPr>
    <p:cSldViewPr>
      <p:cViewPr varScale="1">
        <p:scale>
          <a:sx n="88" d="100"/>
          <a:sy n="88" d="100"/>
        </p:scale>
        <p:origin x="225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F9C7A6-B772-C2E3-7F38-E46FE5161C9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58C6C0F-3826-27CA-26F2-0FB538F46439}"/>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A64A9B5-5BE9-DB4E-4705-AA01AEE9E10B}"/>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894779A-EB79-9235-732B-7E03E99AE3D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E952F83-3DFC-46DF-8C7F-CB7BA87B7452}"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112E598-BFBE-78D2-5A32-48E8EF0D95D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4B66EAD9-A7AF-27EA-8D42-2606A237F04C}"/>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9EBE0EB1-ED63-9B87-C733-805B928B51B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EE881A5-2D22-CD79-4B39-69D9082C37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6B90490-D463-1488-57FB-4E5C00226AD7}"/>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253DA5C-A076-1AD8-7DA7-BEE6AB47A39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71769736-C589-4C25-A829-65147A23795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a:t>
            </a:fld>
            <a:endParaRPr lang="en-GB" altLang="en-US"/>
          </a:p>
        </p:txBody>
      </p:sp>
    </p:spTree>
    <p:extLst>
      <p:ext uri="{BB962C8B-B14F-4D97-AF65-F5344CB8AC3E}">
        <p14:creationId xmlns:p14="http://schemas.microsoft.com/office/powerpoint/2010/main" val="3526493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dirty="0"/>
          </a:p>
          <a:p>
            <a:pPr eaLnBrk="1" hangingPunct="1"/>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7</a:t>
            </a:fld>
            <a:endParaRPr lang="en-GB" altLang="en-US"/>
          </a:p>
        </p:txBody>
      </p:sp>
    </p:spTree>
    <p:extLst>
      <p:ext uri="{BB962C8B-B14F-4D97-AF65-F5344CB8AC3E}">
        <p14:creationId xmlns:p14="http://schemas.microsoft.com/office/powerpoint/2010/main" val="863254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10</a:t>
            </a:fld>
            <a:endParaRPr lang="en-GB" altLang="en-US"/>
          </a:p>
        </p:txBody>
      </p:sp>
    </p:spTree>
    <p:extLst>
      <p:ext uri="{BB962C8B-B14F-4D97-AF65-F5344CB8AC3E}">
        <p14:creationId xmlns:p14="http://schemas.microsoft.com/office/powerpoint/2010/main" val="3674589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11</a:t>
            </a:fld>
            <a:endParaRPr lang="en-GB" altLang="en-US"/>
          </a:p>
        </p:txBody>
      </p:sp>
    </p:spTree>
    <p:extLst>
      <p:ext uri="{BB962C8B-B14F-4D97-AF65-F5344CB8AC3E}">
        <p14:creationId xmlns:p14="http://schemas.microsoft.com/office/powerpoint/2010/main" val="3132335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5EF9D24-832F-F948-7295-8B1FEAC63C9D}"/>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15057433-E390-3A77-904F-7E1FCBDC93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4580" name="Slide Number Placeholder 3">
            <a:extLst>
              <a:ext uri="{FF2B5EF4-FFF2-40B4-BE49-F238E27FC236}">
                <a16:creationId xmlns:a16="http://schemas.microsoft.com/office/drawing/2014/main" id="{5B0EAF51-AD40-7591-A9AC-47FBD52B832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C6AE2B-E407-4DA3-A3B2-659B9773E770}"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dirty="0"/>
          </a:p>
          <a:p>
            <a:pPr eaLnBrk="1" hangingPunct="1"/>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14</a:t>
            </a:fld>
            <a:endParaRPr lang="en-GB" altLang="en-US"/>
          </a:p>
        </p:txBody>
      </p:sp>
    </p:spTree>
    <p:extLst>
      <p:ext uri="{BB962C8B-B14F-4D97-AF65-F5344CB8AC3E}">
        <p14:creationId xmlns:p14="http://schemas.microsoft.com/office/powerpoint/2010/main" val="863254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4FEF052-B235-44A0-8C1D-8054AB304E23}" type="slidenum">
              <a:rPr lang="en-GB" altLang="en-US" smtClean="0"/>
              <a:pPr>
                <a:defRPr/>
              </a:pPr>
              <a:t>15</a:t>
            </a:fld>
            <a:endParaRPr lang="en-GB" altLang="en-US"/>
          </a:p>
        </p:txBody>
      </p:sp>
    </p:spTree>
    <p:extLst>
      <p:ext uri="{BB962C8B-B14F-4D97-AF65-F5344CB8AC3E}">
        <p14:creationId xmlns:p14="http://schemas.microsoft.com/office/powerpoint/2010/main" val="4040945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EDA4E8F-539D-BBBA-8E3B-2F84C4AA7F56}"/>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D6D09E31-493D-A5AD-8D67-20FBA241BD6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175">
              <a:lnSpc>
                <a:spcPct val="107000"/>
              </a:lnSpc>
              <a:spcAft>
                <a:spcPts val="13"/>
              </a:spcAft>
            </a:pPr>
            <a:endParaRPr lang="en-GB" altLang="en-US" dirty="0"/>
          </a:p>
        </p:txBody>
      </p:sp>
      <p:sp>
        <p:nvSpPr>
          <p:cNvPr id="27652" name="Slide Number Placeholder 3">
            <a:extLst>
              <a:ext uri="{FF2B5EF4-FFF2-40B4-BE49-F238E27FC236}">
                <a16:creationId xmlns:a16="http://schemas.microsoft.com/office/drawing/2014/main" id="{FE6D59E5-5767-1948-CEDD-19E533CEAE8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3F20E8-A279-4550-8E28-C7A064EA0EC7}"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EDA4E8F-539D-BBBA-8E3B-2F84C4AA7F56}"/>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D6D09E31-493D-A5AD-8D67-20FBA241BD6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175">
              <a:lnSpc>
                <a:spcPct val="107000"/>
              </a:lnSpc>
              <a:spcAft>
                <a:spcPts val="13"/>
              </a:spcAft>
            </a:pPr>
            <a:endParaRPr lang="en-GB" altLang="en-US" dirty="0"/>
          </a:p>
        </p:txBody>
      </p:sp>
      <p:sp>
        <p:nvSpPr>
          <p:cNvPr id="27652" name="Slide Number Placeholder 3">
            <a:extLst>
              <a:ext uri="{FF2B5EF4-FFF2-40B4-BE49-F238E27FC236}">
                <a16:creationId xmlns:a16="http://schemas.microsoft.com/office/drawing/2014/main" id="{FE6D59E5-5767-1948-CEDD-19E533CEAE8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3F20E8-A279-4550-8E28-C7A064EA0EC7}"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1164253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EDA4E8F-539D-BBBA-8E3B-2F84C4AA7F56}"/>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D6D09E31-493D-A5AD-8D67-20FBA241BD6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175">
              <a:lnSpc>
                <a:spcPct val="107000"/>
              </a:lnSpc>
              <a:spcAft>
                <a:spcPts val="13"/>
              </a:spcAft>
            </a:pPr>
            <a:endParaRPr lang="en-GB" altLang="en-US" dirty="0"/>
          </a:p>
        </p:txBody>
      </p:sp>
      <p:sp>
        <p:nvSpPr>
          <p:cNvPr id="27652" name="Slide Number Placeholder 3">
            <a:extLst>
              <a:ext uri="{FF2B5EF4-FFF2-40B4-BE49-F238E27FC236}">
                <a16:creationId xmlns:a16="http://schemas.microsoft.com/office/drawing/2014/main" id="{FE6D59E5-5767-1948-CEDD-19E533CEAE8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3F20E8-A279-4550-8E28-C7A064EA0EC7}"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extLst>
      <p:ext uri="{BB962C8B-B14F-4D97-AF65-F5344CB8AC3E}">
        <p14:creationId xmlns:p14="http://schemas.microsoft.com/office/powerpoint/2010/main" val="947909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4FEF052-B235-44A0-8C1D-8054AB304E23}" type="slidenum">
              <a:rPr lang="en-GB" altLang="en-US" smtClean="0"/>
              <a:pPr>
                <a:defRPr/>
              </a:pPr>
              <a:t>19</a:t>
            </a:fld>
            <a:endParaRPr lang="en-GB" altLang="en-US"/>
          </a:p>
        </p:txBody>
      </p:sp>
    </p:spTree>
    <p:extLst>
      <p:ext uri="{BB962C8B-B14F-4D97-AF65-F5344CB8AC3E}">
        <p14:creationId xmlns:p14="http://schemas.microsoft.com/office/powerpoint/2010/main" val="3845315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4FEF052-B235-44A0-8C1D-8054AB304E23}" type="slidenum">
              <a:rPr lang="en-GB" altLang="en-US" smtClean="0"/>
              <a:pPr>
                <a:defRPr/>
              </a:pPr>
              <a:t>20</a:t>
            </a:fld>
            <a:endParaRPr lang="en-GB" altLang="en-US"/>
          </a:p>
        </p:txBody>
      </p:sp>
    </p:spTree>
    <p:extLst>
      <p:ext uri="{BB962C8B-B14F-4D97-AF65-F5344CB8AC3E}">
        <p14:creationId xmlns:p14="http://schemas.microsoft.com/office/powerpoint/2010/main" val="965850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E5FCBB3-5730-3D21-80D2-921DD0A7BC24}"/>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CFF655F2-EAB0-AC7B-1FC6-4DA385ED42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dirty="0">
                <a:latin typeface="Calibri" panose="020F0502020204030204" pitchFamily="34" charset="0"/>
                <a:cs typeface="Calibri" panose="020F0502020204030204" pitchFamily="34" charset="0"/>
              </a:rPr>
              <a:t>	</a:t>
            </a:r>
            <a:endParaRPr lang="en-GB" altLang="en-US" dirty="0"/>
          </a:p>
        </p:txBody>
      </p:sp>
      <p:sp>
        <p:nvSpPr>
          <p:cNvPr id="29700" name="Slide Number Placeholder 3">
            <a:extLst>
              <a:ext uri="{FF2B5EF4-FFF2-40B4-BE49-F238E27FC236}">
                <a16:creationId xmlns:a16="http://schemas.microsoft.com/office/drawing/2014/main" id="{91788F4E-1C13-E2A1-D04D-D5B96C4E1A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8820A1-C314-48D8-9513-ABFFD248B1C2}"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22</a:t>
            </a:fld>
            <a:endParaRPr lang="en-GB" altLang="en-US"/>
          </a:p>
        </p:txBody>
      </p:sp>
    </p:spTree>
    <p:extLst>
      <p:ext uri="{BB962C8B-B14F-4D97-AF65-F5344CB8AC3E}">
        <p14:creationId xmlns:p14="http://schemas.microsoft.com/office/powerpoint/2010/main" val="30995557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23</a:t>
            </a:fld>
            <a:endParaRPr lang="en-GB" altLang="en-US"/>
          </a:p>
        </p:txBody>
      </p:sp>
    </p:spTree>
    <p:extLst>
      <p:ext uri="{BB962C8B-B14F-4D97-AF65-F5344CB8AC3E}">
        <p14:creationId xmlns:p14="http://schemas.microsoft.com/office/powerpoint/2010/main" val="3477599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44FEF052-B235-44A0-8C1D-8054AB304E23}" type="slidenum">
              <a:rPr lang="en-GB" altLang="en-US" smtClean="0"/>
              <a:pPr>
                <a:defRPr/>
              </a:pPr>
              <a:t>24</a:t>
            </a:fld>
            <a:endParaRPr lang="en-GB" altLang="en-US"/>
          </a:p>
        </p:txBody>
      </p:sp>
    </p:spTree>
    <p:extLst>
      <p:ext uri="{BB962C8B-B14F-4D97-AF65-F5344CB8AC3E}">
        <p14:creationId xmlns:p14="http://schemas.microsoft.com/office/powerpoint/2010/main" val="13036470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B4876641-911B-40A5-B7AD-322AB564F0A8}" type="slidenum">
              <a:rPr lang="en-GB" altLang="en-US" smtClean="0"/>
              <a:pPr>
                <a:defRPr/>
              </a:pPr>
              <a:t>25</a:t>
            </a:fld>
            <a:endParaRPr lang="en-GB" altLang="en-US"/>
          </a:p>
        </p:txBody>
      </p:sp>
    </p:spTree>
    <p:extLst>
      <p:ext uri="{BB962C8B-B14F-4D97-AF65-F5344CB8AC3E}">
        <p14:creationId xmlns:p14="http://schemas.microsoft.com/office/powerpoint/2010/main" val="2648952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question and research purpose</a:t>
            </a:r>
          </a:p>
          <a:p>
            <a:endParaRPr lang="en-GB" dirty="0"/>
          </a:p>
          <a:p>
            <a:r>
              <a:rPr lang="en-GB" dirty="0"/>
              <a:t>Triangulation</a:t>
            </a:r>
          </a:p>
          <a:p>
            <a:endParaRPr lang="en-GB" dirty="0"/>
          </a:p>
          <a:p>
            <a:r>
              <a:rPr lang="en-GB" dirty="0"/>
              <a:t>Emphasis – what is the most important data</a:t>
            </a:r>
          </a:p>
          <a:p>
            <a:r>
              <a:rPr lang="en-GB" dirty="0"/>
              <a:t>Sequence:  r</a:t>
            </a:r>
            <a:r>
              <a:rPr lang="en-GB" b="0" i="0" dirty="0">
                <a:solidFill>
                  <a:srgbClr val="373D3F"/>
                </a:solidFill>
                <a:effectLst/>
                <a:latin typeface="Encode Sans"/>
              </a:rPr>
              <a:t>efers to the order that each method is used. Researchers can use both methods at the same time or </a:t>
            </a:r>
            <a:r>
              <a:rPr lang="en-GB" b="0" i="1" dirty="0">
                <a:solidFill>
                  <a:srgbClr val="373D3F"/>
                </a:solidFill>
                <a:effectLst/>
                <a:latin typeface="Encode Sans"/>
              </a:rPr>
              <a:t>concurrently</a:t>
            </a:r>
            <a:r>
              <a:rPr lang="en-GB" b="0" i="0" dirty="0">
                <a:solidFill>
                  <a:srgbClr val="373D3F"/>
                </a:solidFill>
                <a:effectLst/>
                <a:latin typeface="Encode Sans"/>
              </a:rPr>
              <a:t>. Or, they can use one and then the other, or </a:t>
            </a:r>
            <a:r>
              <a:rPr lang="en-GB" b="0" i="1" dirty="0">
                <a:solidFill>
                  <a:srgbClr val="373D3F"/>
                </a:solidFill>
                <a:effectLst/>
                <a:latin typeface="Encode Sans"/>
              </a:rPr>
              <a:t>sequentially</a:t>
            </a:r>
            <a:r>
              <a:rPr lang="en-GB" b="0" i="0" dirty="0">
                <a:solidFill>
                  <a:srgbClr val="373D3F"/>
                </a:solidFill>
                <a:effectLst/>
                <a:latin typeface="Encode Sans"/>
              </a:rPr>
              <a:t>. </a:t>
            </a:r>
            <a:endParaRPr lang="en-GB" dirty="0"/>
          </a:p>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26</a:t>
            </a:fld>
            <a:endParaRPr lang="en-GB" altLang="en-US"/>
          </a:p>
        </p:txBody>
      </p:sp>
    </p:spTree>
    <p:extLst>
      <p:ext uri="{BB962C8B-B14F-4D97-AF65-F5344CB8AC3E}">
        <p14:creationId xmlns:p14="http://schemas.microsoft.com/office/powerpoint/2010/main" val="4626121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40C28"/>
                </a:solidFill>
                <a:effectLst/>
                <a:latin typeface="Google Sans"/>
              </a:rPr>
              <a:t>Ensure that appropriate procedures are in place to safeguard against abuse or harm</a:t>
            </a:r>
            <a:r>
              <a:rPr lang="en-GB" b="0" i="0" dirty="0">
                <a:solidFill>
                  <a:srgbClr val="202124"/>
                </a:solidFill>
                <a:effectLst/>
                <a:latin typeface="Google Sans"/>
              </a:rPr>
              <a:t>; • Ensure that appropriate procedures are in place for dealing with allegations of abuse.</a:t>
            </a:r>
            <a:endParaRPr lang="en-GB" b="0" i="0" dirty="0">
              <a:solidFill>
                <a:srgbClr val="000000"/>
              </a:solidFill>
              <a:effectLst/>
              <a:latin typeface="Lato" panose="020F0502020204030203" pitchFamily="34" charset="0"/>
            </a:endParaRPr>
          </a:p>
          <a:p>
            <a:pPr algn="l"/>
            <a:endParaRPr lang="en-GB" b="0" i="0" dirty="0">
              <a:solidFill>
                <a:srgbClr val="000000"/>
              </a:solidFill>
              <a:effectLst/>
              <a:latin typeface="Lato" panose="020F0502020204030203" pitchFamily="34" charset="0"/>
            </a:endParaRPr>
          </a:p>
          <a:p>
            <a:pPr algn="l"/>
            <a:r>
              <a:rPr lang="en-GB" b="0" i="0" dirty="0">
                <a:solidFill>
                  <a:srgbClr val="000000"/>
                </a:solidFill>
                <a:effectLst/>
                <a:latin typeface="Lato" panose="020F0502020204030203" pitchFamily="34" charset="0"/>
              </a:rPr>
              <a:t>Your responsibility as a member of the University community is to be on the lookout for signs of abuse and neglect and to share any concerns you have with the University so that we can follow up and offer support.</a:t>
            </a:r>
          </a:p>
          <a:p>
            <a:pPr algn="l"/>
            <a:r>
              <a:rPr lang="en-GB" b="0" i="0" dirty="0">
                <a:solidFill>
                  <a:srgbClr val="000000"/>
                </a:solidFill>
                <a:effectLst/>
                <a:latin typeface="Lato" panose="020F0502020204030203" pitchFamily="34" charset="0"/>
              </a:rPr>
              <a:t>The University works together with our staff, students, Students’ Union and regional networks to help safeguard our community. We work in partnership with local Councils, the Police and other statutory agencies to share information, identify issues and respond to challenges.</a:t>
            </a:r>
          </a:p>
          <a:p>
            <a:pPr algn="l">
              <a:buFont typeface="Arial" panose="020B0604020202020204" pitchFamily="34" charset="0"/>
              <a:buNone/>
            </a:pPr>
            <a:endParaRPr lang="en-GB" b="0" i="0" dirty="0">
              <a:solidFill>
                <a:srgbClr val="000000"/>
              </a:solidFill>
              <a:effectLst/>
              <a:latin typeface="Lato" panose="020F0502020204030203" pitchFamily="34" charset="0"/>
            </a:endParaRPr>
          </a:p>
          <a:p>
            <a:pPr algn="l">
              <a:buFont typeface="Arial" panose="020B0604020202020204" pitchFamily="34" charset="0"/>
              <a:buNone/>
            </a:pPr>
            <a:endParaRPr lang="en-GB" b="0" i="0" dirty="0">
              <a:solidFill>
                <a:srgbClr val="000000"/>
              </a:solidFill>
              <a:effectLst/>
              <a:latin typeface="Lato" panose="020F0502020204030203" pitchFamily="34" charset="0"/>
            </a:endParaRPr>
          </a:p>
          <a:p>
            <a:pPr algn="l">
              <a:buFont typeface="Arial" panose="020B0604020202020204" pitchFamily="34" charset="0"/>
              <a:buNone/>
            </a:pPr>
            <a:endParaRPr lang="en-GB" b="0" i="0" dirty="0">
              <a:solidFill>
                <a:srgbClr val="000000"/>
              </a:solidFill>
              <a:effectLst/>
              <a:latin typeface="Lato" panose="020F0502020204030203" pitchFamily="34" charset="0"/>
            </a:endParaRPr>
          </a:p>
          <a:p>
            <a:pPr algn="l">
              <a:buFont typeface="Arial" panose="020B0604020202020204" pitchFamily="34" charset="0"/>
              <a:buNone/>
            </a:pPr>
            <a:endParaRPr lang="en-GB" b="0" i="0" dirty="0">
              <a:solidFill>
                <a:srgbClr val="000000"/>
              </a:solidFill>
              <a:effectLst/>
              <a:latin typeface="Lato" panose="020F0502020204030203" pitchFamily="34" charset="0"/>
            </a:endParaRPr>
          </a:p>
          <a:p>
            <a:pPr algn="l">
              <a:buFont typeface="Arial" panose="020B0604020202020204" pitchFamily="34" charset="0"/>
              <a:buNone/>
            </a:pPr>
            <a:r>
              <a:rPr lang="en-GB" b="0" i="0" dirty="0">
                <a:solidFill>
                  <a:srgbClr val="000000"/>
                </a:solidFill>
                <a:effectLst/>
                <a:latin typeface="Lato" panose="020F0502020204030203" pitchFamily="34" charset="0"/>
              </a:rPr>
              <a:t>Actions taken UWTSD sustainability</a:t>
            </a:r>
          </a:p>
          <a:p>
            <a:pPr algn="l">
              <a:buFont typeface="Arial" panose="020B0604020202020204" pitchFamily="34" charset="0"/>
              <a:buChar char="•"/>
            </a:pPr>
            <a:r>
              <a:rPr lang="en-GB" b="0" i="0" dirty="0">
                <a:solidFill>
                  <a:srgbClr val="000000"/>
                </a:solidFill>
                <a:effectLst/>
                <a:latin typeface="Lato" panose="020F0502020204030203" pitchFamily="34" charset="0"/>
              </a:rPr>
              <a:t>Invested over £1M into Solar PV projects so we can generate our own energy,</a:t>
            </a:r>
          </a:p>
          <a:p>
            <a:pPr algn="l">
              <a:buFont typeface="Arial" panose="020B0604020202020204" pitchFamily="34" charset="0"/>
              <a:buChar char="•"/>
            </a:pPr>
            <a:r>
              <a:rPr lang="en-GB" b="0" i="0" dirty="0">
                <a:solidFill>
                  <a:srgbClr val="000000"/>
                </a:solidFill>
                <a:effectLst/>
                <a:latin typeface="Lato" panose="020F0502020204030203" pitchFamily="34" charset="0"/>
              </a:rPr>
              <a:t>Planted 200 trees to celebrate 200 years of UWTSD,</a:t>
            </a:r>
          </a:p>
          <a:p>
            <a:pPr algn="l">
              <a:buFont typeface="Arial" panose="020B0604020202020204" pitchFamily="34" charset="0"/>
              <a:buChar char="•"/>
            </a:pPr>
            <a:r>
              <a:rPr lang="en-GB" b="0" i="0" dirty="0">
                <a:solidFill>
                  <a:srgbClr val="000000"/>
                </a:solidFill>
                <a:effectLst/>
                <a:latin typeface="Lato" panose="020F0502020204030203" pitchFamily="34" charset="0"/>
              </a:rPr>
              <a:t>Achieved hedgehog friendly campus status,</a:t>
            </a:r>
          </a:p>
          <a:p>
            <a:pPr algn="l">
              <a:buFont typeface="Arial" panose="020B0604020202020204" pitchFamily="34" charset="0"/>
              <a:buChar char="•"/>
            </a:pPr>
            <a:r>
              <a:rPr lang="en-GB" b="0" i="0" dirty="0">
                <a:solidFill>
                  <a:srgbClr val="000000"/>
                </a:solidFill>
                <a:effectLst/>
                <a:latin typeface="Lato" panose="020F0502020204030203" pitchFamily="34" charset="0"/>
              </a:rPr>
              <a:t>Banned single use plastic from our food outlets and we are phasing out disposable coffee cups,</a:t>
            </a:r>
          </a:p>
          <a:p>
            <a:pPr algn="l">
              <a:buFont typeface="Arial" panose="020B0604020202020204" pitchFamily="34" charset="0"/>
              <a:buChar char="•"/>
            </a:pPr>
            <a:r>
              <a:rPr lang="en-GB" b="0" i="0" dirty="0">
                <a:solidFill>
                  <a:srgbClr val="000000"/>
                </a:solidFill>
                <a:effectLst/>
                <a:latin typeface="Lato" panose="020F0502020204030203" pitchFamily="34" charset="0"/>
              </a:rPr>
              <a:t>Achieved Green Flag status for Carmarthen and Lampeter Campus for maintaining beautiful grounds and ecosystems for everyone to enjoy,</a:t>
            </a:r>
          </a:p>
          <a:p>
            <a:pPr algn="l">
              <a:buFont typeface="Arial" panose="020B0604020202020204" pitchFamily="34" charset="0"/>
              <a:buChar char="•"/>
            </a:pPr>
            <a:r>
              <a:rPr lang="en-GB" b="0" i="0" dirty="0">
                <a:solidFill>
                  <a:srgbClr val="000000"/>
                </a:solidFill>
                <a:effectLst/>
                <a:latin typeface="Lato" panose="020F0502020204030203" pitchFamily="34" charset="0"/>
              </a:rPr>
              <a:t>Reduced our waste and increased our recycling rates,</a:t>
            </a:r>
          </a:p>
          <a:p>
            <a:pPr algn="l">
              <a:buFont typeface="Arial" panose="020B0604020202020204" pitchFamily="34" charset="0"/>
              <a:buChar char="•"/>
            </a:pPr>
            <a:r>
              <a:rPr lang="en-GB" b="0" i="0" dirty="0">
                <a:solidFill>
                  <a:srgbClr val="000000"/>
                </a:solidFill>
                <a:effectLst/>
                <a:latin typeface="Lato" panose="020F0502020204030203" pitchFamily="34" charset="0"/>
              </a:rPr>
              <a:t>New buildings are built to a Net Zero BREEAM Excellent standard,</a:t>
            </a:r>
          </a:p>
          <a:p>
            <a:pPr algn="l">
              <a:buFont typeface="Arial" panose="020B0604020202020204" pitchFamily="34" charset="0"/>
              <a:buChar char="•"/>
            </a:pPr>
            <a:r>
              <a:rPr lang="en-GB" b="0" i="0" dirty="0">
                <a:solidFill>
                  <a:srgbClr val="000000"/>
                </a:solidFill>
                <a:effectLst/>
                <a:latin typeface="Lato" panose="020F0502020204030203" pitchFamily="34" charset="0"/>
              </a:rPr>
              <a:t>We have cultivated wildflower meadows where nature is flourishing,</a:t>
            </a:r>
          </a:p>
          <a:p>
            <a:pPr algn="l">
              <a:buFont typeface="Arial" panose="020B0604020202020204" pitchFamily="34" charset="0"/>
              <a:buChar char="•"/>
            </a:pPr>
            <a:r>
              <a:rPr lang="en-GB" b="0" i="0" dirty="0">
                <a:solidFill>
                  <a:srgbClr val="000000"/>
                </a:solidFill>
                <a:effectLst/>
                <a:latin typeface="Lato" panose="020F0502020204030203" pitchFamily="34" charset="0"/>
              </a:rPr>
              <a:t>We have a ‘Library of Things’ on campus for those bits and bobs you forget.</a:t>
            </a:r>
          </a:p>
          <a:p>
            <a:endParaRPr lang="en-GB" dirty="0"/>
          </a:p>
          <a:p>
            <a:r>
              <a:rPr lang="en-GB" dirty="0"/>
              <a:t>What can you do?	</a:t>
            </a:r>
          </a:p>
          <a:p>
            <a:pPr algn="l">
              <a:buFont typeface="Arial" panose="020B0604020202020204" pitchFamily="34" charset="0"/>
              <a:buChar char="•"/>
            </a:pPr>
            <a:r>
              <a:rPr lang="en-GB" b="0" i="0" dirty="0">
                <a:solidFill>
                  <a:srgbClr val="000000"/>
                </a:solidFill>
                <a:effectLst/>
                <a:latin typeface="Lato" panose="020F0502020204030203" pitchFamily="34" charset="0"/>
              </a:rPr>
              <a:t>Shop local.</a:t>
            </a:r>
          </a:p>
          <a:p>
            <a:pPr algn="l">
              <a:buFont typeface="Arial" panose="020B0604020202020204" pitchFamily="34" charset="0"/>
              <a:buChar char="•"/>
            </a:pPr>
            <a:r>
              <a:rPr lang="en-GB" b="0" i="0" dirty="0">
                <a:solidFill>
                  <a:srgbClr val="000000"/>
                </a:solidFill>
                <a:effectLst/>
                <a:latin typeface="Lato" panose="020F0502020204030203" pitchFamily="34" charset="0"/>
              </a:rPr>
              <a:t>Make environmentally informed travel choices.</a:t>
            </a:r>
          </a:p>
          <a:p>
            <a:pPr algn="l">
              <a:buFont typeface="Arial" panose="020B0604020202020204" pitchFamily="34" charset="0"/>
              <a:buChar char="•"/>
            </a:pPr>
            <a:r>
              <a:rPr lang="en-GB" b="0" i="0" dirty="0">
                <a:solidFill>
                  <a:srgbClr val="000000"/>
                </a:solidFill>
                <a:effectLst/>
                <a:latin typeface="Lato" panose="020F0502020204030203" pitchFamily="34" charset="0"/>
              </a:rPr>
              <a:t>Reuse or recycle.</a:t>
            </a:r>
          </a:p>
          <a:p>
            <a:pPr algn="l">
              <a:buFont typeface="Arial" panose="020B0604020202020204" pitchFamily="34" charset="0"/>
              <a:buChar char="•"/>
            </a:pPr>
            <a:r>
              <a:rPr lang="en-GB" b="0" i="0" dirty="0">
                <a:solidFill>
                  <a:srgbClr val="000000"/>
                </a:solidFill>
                <a:effectLst/>
                <a:latin typeface="Lato" panose="020F0502020204030203" pitchFamily="34" charset="0"/>
              </a:rPr>
              <a:t>Say NO to disposable coffee cups.</a:t>
            </a:r>
          </a:p>
          <a:p>
            <a:pPr algn="l">
              <a:buFont typeface="Arial" panose="020B0604020202020204" pitchFamily="34" charset="0"/>
              <a:buChar char="•"/>
            </a:pPr>
            <a:r>
              <a:rPr lang="en-GB" b="0" i="0" dirty="0">
                <a:solidFill>
                  <a:srgbClr val="000000"/>
                </a:solidFill>
                <a:effectLst/>
                <a:latin typeface="Lato" panose="020F0502020204030203" pitchFamily="34" charset="0"/>
              </a:rPr>
              <a:t>Refuse single use plastics.</a:t>
            </a:r>
          </a:p>
          <a:p>
            <a:pPr algn="l">
              <a:buFont typeface="Arial" panose="020B0604020202020204" pitchFamily="34" charset="0"/>
              <a:buChar char="•"/>
            </a:pPr>
            <a:r>
              <a:rPr lang="en-GB" b="0" i="0" dirty="0">
                <a:solidFill>
                  <a:srgbClr val="000000"/>
                </a:solidFill>
                <a:effectLst/>
                <a:latin typeface="Lato" panose="020F0502020204030203" pitchFamily="34" charset="0"/>
              </a:rPr>
              <a:t>Eat less meat.</a:t>
            </a:r>
          </a:p>
          <a:p>
            <a:pPr algn="l">
              <a:buFont typeface="Arial" panose="020B0604020202020204" pitchFamily="34" charset="0"/>
              <a:buChar char="•"/>
            </a:pPr>
            <a:r>
              <a:rPr lang="en-GB" b="0" i="0" dirty="0">
                <a:solidFill>
                  <a:srgbClr val="000000"/>
                </a:solidFill>
                <a:effectLst/>
                <a:latin typeface="Lato" panose="020F0502020204030203" pitchFamily="34" charset="0"/>
              </a:rPr>
              <a:t>Power down – turn off lights, laptops, phones, etc…</a:t>
            </a:r>
          </a:p>
          <a:p>
            <a:pPr algn="l">
              <a:buFont typeface="Arial" panose="020B0604020202020204" pitchFamily="34" charset="0"/>
              <a:buChar char="•"/>
            </a:pPr>
            <a:r>
              <a:rPr lang="en-GB" b="0" i="0" dirty="0">
                <a:solidFill>
                  <a:srgbClr val="000000"/>
                </a:solidFill>
                <a:effectLst/>
                <a:latin typeface="Lato" panose="020F0502020204030203" pitchFamily="34" charset="0"/>
              </a:rPr>
              <a:t>Don’t use aerosols.</a:t>
            </a:r>
          </a:p>
          <a:p>
            <a:pPr algn="l">
              <a:buFont typeface="Arial" panose="020B0604020202020204" pitchFamily="34" charset="0"/>
              <a:buChar char="•"/>
            </a:pPr>
            <a:r>
              <a:rPr lang="en-GB" b="0" i="0" dirty="0">
                <a:solidFill>
                  <a:srgbClr val="000000"/>
                </a:solidFill>
                <a:effectLst/>
                <a:latin typeface="Lato" panose="020F0502020204030203" pitchFamily="34" charset="0"/>
              </a:rPr>
              <a:t>Use less water.</a:t>
            </a:r>
          </a:p>
          <a:p>
            <a:endParaRPr lang="en-GB" dirty="0"/>
          </a:p>
          <a:p>
            <a:endParaRPr lang="en-GB" dirty="0"/>
          </a:p>
          <a:p>
            <a:r>
              <a:rPr lang="en-GB" dirty="0"/>
              <a:t>For example in October, it could be: Sustainability week, Hedgehog Discovery, Climate Change, Black History Month, National Coming Out Day, Navaratri, etc. Prevent Duty (video/webinar)</a:t>
            </a:r>
          </a:p>
        </p:txBody>
      </p:sp>
      <p:sp>
        <p:nvSpPr>
          <p:cNvPr id="4" name="Slide Number Placeholder 3"/>
          <p:cNvSpPr>
            <a:spLocks noGrp="1"/>
          </p:cNvSpPr>
          <p:nvPr>
            <p:ph type="sldNum" sz="quarter" idx="5"/>
          </p:nvPr>
        </p:nvSpPr>
        <p:spPr/>
        <p:txBody>
          <a:bodyPr/>
          <a:lstStyle/>
          <a:p>
            <a:fld id="{8B4B13AB-A99B-4B91-820F-EC6659BDC399}" type="slidenum">
              <a:rPr lang="en-GB" smtClean="0"/>
              <a:t>29</a:t>
            </a:fld>
            <a:endParaRPr lang="en-GB"/>
          </a:p>
        </p:txBody>
      </p:sp>
    </p:spTree>
    <p:extLst>
      <p:ext uri="{BB962C8B-B14F-4D97-AF65-F5344CB8AC3E}">
        <p14:creationId xmlns:p14="http://schemas.microsoft.com/office/powerpoint/2010/main" val="23261022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E54428-E2D9-02B1-A2DA-88B3E0FF8EDD}"/>
              </a:ext>
            </a:extLst>
          </p:cNvPr>
          <p:cNvSpPr>
            <a:spLocks noGrp="1"/>
          </p:cNvSpPr>
          <p:nvPr>
            <p:ph type="dt" sz="half" idx="10"/>
          </p:nvPr>
        </p:nvSpPr>
        <p:spPr>
          <a:xfrm>
            <a:off x="395288" y="6524625"/>
            <a:ext cx="971550" cy="219075"/>
          </a:xfrm>
        </p:spPr>
        <p:txBody>
          <a:bodyPr/>
          <a:lstStyle>
            <a:lvl1pPr>
              <a:defRPr/>
            </a:lvl1pPr>
          </a:lstStyle>
          <a:p>
            <a:pPr>
              <a:defRPr/>
            </a:pPr>
            <a:fld id="{A7003BC9-A7C0-4A6C-90DA-BF7428C6818B}" type="datetime1">
              <a:rPr lang="en-GB" altLang="en-US"/>
              <a:pPr>
                <a:defRPr/>
              </a:pPr>
              <a:t>26/02/2024</a:t>
            </a:fld>
            <a:endParaRPr lang="en-GB" altLang="en-US" dirty="0"/>
          </a:p>
        </p:txBody>
      </p:sp>
      <p:sp>
        <p:nvSpPr>
          <p:cNvPr id="5" name="Footer Placeholder 4">
            <a:extLst>
              <a:ext uri="{FF2B5EF4-FFF2-40B4-BE49-F238E27FC236}">
                <a16:creationId xmlns:a16="http://schemas.microsoft.com/office/drawing/2014/main" id="{7CE4F3BB-9633-DA0C-E805-0F3BC95399DC}"/>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EC3A5DF-CC22-82A0-24CA-AD9E5FE6DFC4}"/>
              </a:ext>
            </a:extLst>
          </p:cNvPr>
          <p:cNvSpPr>
            <a:spLocks noGrp="1"/>
          </p:cNvSpPr>
          <p:nvPr>
            <p:ph type="sldNum" sz="quarter" idx="12"/>
          </p:nvPr>
        </p:nvSpPr>
        <p:spPr/>
        <p:txBody>
          <a:bodyPr/>
          <a:lstStyle>
            <a:lvl1pPr>
              <a:defRPr/>
            </a:lvl1pPr>
          </a:lstStyle>
          <a:p>
            <a:pPr>
              <a:defRPr/>
            </a:pPr>
            <a:fld id="{3F13616E-F5E3-4B59-8935-5C44884F5889}" type="slidenum">
              <a:rPr lang="en-GB" altLang="en-US"/>
              <a:pPr>
                <a:defRPr/>
              </a:pPr>
              <a:t>‹#›</a:t>
            </a:fld>
            <a:endParaRPr lang="en-GB" altLang="en-US"/>
          </a:p>
        </p:txBody>
      </p:sp>
    </p:spTree>
    <p:extLst>
      <p:ext uri="{BB962C8B-B14F-4D97-AF65-F5344CB8AC3E}">
        <p14:creationId xmlns:p14="http://schemas.microsoft.com/office/powerpoint/2010/main" val="416016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76485-D3F9-4AC2-930F-6E3D8ED0A1D0}"/>
              </a:ext>
            </a:extLst>
          </p:cNvPr>
          <p:cNvSpPr>
            <a:spLocks noGrp="1"/>
          </p:cNvSpPr>
          <p:nvPr>
            <p:ph type="dt" sz="half" idx="10"/>
          </p:nvPr>
        </p:nvSpPr>
        <p:spPr/>
        <p:txBody>
          <a:bodyPr/>
          <a:lstStyle>
            <a:lvl1pPr>
              <a:defRPr/>
            </a:lvl1pPr>
          </a:lstStyle>
          <a:p>
            <a:pPr>
              <a:defRPr/>
            </a:pPr>
            <a:fld id="{E15B5B85-E6E5-4632-875C-0E6A3000B39E}" type="datetime1">
              <a:rPr lang="en-GB" altLang="en-US"/>
              <a:pPr>
                <a:defRPr/>
              </a:pPr>
              <a:t>26/02/2024</a:t>
            </a:fld>
            <a:endParaRPr lang="en-GB" altLang="en-US" dirty="0"/>
          </a:p>
        </p:txBody>
      </p:sp>
      <p:sp>
        <p:nvSpPr>
          <p:cNvPr id="5" name="Footer Placeholder 4">
            <a:extLst>
              <a:ext uri="{FF2B5EF4-FFF2-40B4-BE49-F238E27FC236}">
                <a16:creationId xmlns:a16="http://schemas.microsoft.com/office/drawing/2014/main" id="{5EF468A2-B67F-7117-AFBA-4C6C9C47C07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AE2467-5B5A-F30F-32CD-AAE0E36040CA}"/>
              </a:ext>
            </a:extLst>
          </p:cNvPr>
          <p:cNvSpPr>
            <a:spLocks noGrp="1"/>
          </p:cNvSpPr>
          <p:nvPr>
            <p:ph type="sldNum" sz="quarter" idx="12"/>
          </p:nvPr>
        </p:nvSpPr>
        <p:spPr/>
        <p:txBody>
          <a:bodyPr/>
          <a:lstStyle>
            <a:lvl1pPr>
              <a:defRPr/>
            </a:lvl1pPr>
          </a:lstStyle>
          <a:p>
            <a:pPr>
              <a:defRPr/>
            </a:pPr>
            <a:fld id="{6DDAD8D9-6827-4A0C-BF28-A51E33BD92A1}" type="slidenum">
              <a:rPr lang="en-GB" altLang="en-US"/>
              <a:pPr>
                <a:defRPr/>
              </a:pPr>
              <a:t>‹#›</a:t>
            </a:fld>
            <a:endParaRPr lang="en-GB" altLang="en-US"/>
          </a:p>
        </p:txBody>
      </p:sp>
    </p:spTree>
    <p:extLst>
      <p:ext uri="{BB962C8B-B14F-4D97-AF65-F5344CB8AC3E}">
        <p14:creationId xmlns:p14="http://schemas.microsoft.com/office/powerpoint/2010/main" val="422159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3117946-64D9-DC58-C9A9-02CD49C23149}"/>
              </a:ext>
            </a:extLst>
          </p:cNvPr>
          <p:cNvSpPr>
            <a:spLocks noGrp="1"/>
          </p:cNvSpPr>
          <p:nvPr>
            <p:ph type="dt" sz="half" idx="10"/>
          </p:nvPr>
        </p:nvSpPr>
        <p:spPr/>
        <p:txBody>
          <a:bodyPr/>
          <a:lstStyle>
            <a:lvl1pPr>
              <a:defRPr/>
            </a:lvl1pPr>
          </a:lstStyle>
          <a:p>
            <a:pPr>
              <a:defRPr/>
            </a:pPr>
            <a:fld id="{ACF1D7AD-01A3-454B-95CC-D4D4EB9881E1}" type="datetime1">
              <a:rPr lang="en-GB" altLang="en-US"/>
              <a:pPr>
                <a:defRPr/>
              </a:pPr>
              <a:t>26/02/2024</a:t>
            </a:fld>
            <a:endParaRPr lang="en-GB" altLang="en-US" dirty="0"/>
          </a:p>
        </p:txBody>
      </p:sp>
      <p:sp>
        <p:nvSpPr>
          <p:cNvPr id="5" name="Slide Number Placeholder 5">
            <a:extLst>
              <a:ext uri="{FF2B5EF4-FFF2-40B4-BE49-F238E27FC236}">
                <a16:creationId xmlns:a16="http://schemas.microsoft.com/office/drawing/2014/main" id="{1413012C-4F40-AB41-427E-9979102B4E25}"/>
              </a:ext>
            </a:extLst>
          </p:cNvPr>
          <p:cNvSpPr>
            <a:spLocks noGrp="1"/>
          </p:cNvSpPr>
          <p:nvPr>
            <p:ph type="sldNum" sz="quarter" idx="11"/>
          </p:nvPr>
        </p:nvSpPr>
        <p:spPr/>
        <p:txBody>
          <a:bodyPr/>
          <a:lstStyle>
            <a:lvl1pPr>
              <a:defRPr/>
            </a:lvl1pPr>
          </a:lstStyle>
          <a:p>
            <a:pPr>
              <a:defRPr/>
            </a:pPr>
            <a:fld id="{9D419A56-FD57-4C88-8607-08FDAE60C27E}" type="slidenum">
              <a:rPr lang="en-GB" altLang="en-US"/>
              <a:pPr>
                <a:defRPr/>
              </a:pPr>
              <a:t>‹#›</a:t>
            </a:fld>
            <a:endParaRPr lang="en-GB" altLang="en-US"/>
          </a:p>
        </p:txBody>
      </p:sp>
    </p:spTree>
    <p:extLst>
      <p:ext uri="{BB962C8B-B14F-4D97-AF65-F5344CB8AC3E}">
        <p14:creationId xmlns:p14="http://schemas.microsoft.com/office/powerpoint/2010/main" val="61792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5AB28F-5E20-146D-D1DA-BD2262447001}"/>
              </a:ext>
            </a:extLst>
          </p:cNvPr>
          <p:cNvSpPr>
            <a:spLocks noGrp="1"/>
          </p:cNvSpPr>
          <p:nvPr>
            <p:ph type="dt" sz="half" idx="10"/>
          </p:nvPr>
        </p:nvSpPr>
        <p:spPr/>
        <p:txBody>
          <a:bodyPr/>
          <a:lstStyle>
            <a:lvl1pPr>
              <a:defRPr/>
            </a:lvl1pPr>
          </a:lstStyle>
          <a:p>
            <a:pPr>
              <a:defRPr/>
            </a:pPr>
            <a:fld id="{BD6A1715-DF3B-4658-B682-DCA863364E1F}" type="datetime1">
              <a:rPr lang="en-GB" altLang="en-US"/>
              <a:pPr>
                <a:defRPr/>
              </a:pPr>
              <a:t>26/02/2024</a:t>
            </a:fld>
            <a:endParaRPr lang="en-GB" altLang="en-US" dirty="0"/>
          </a:p>
        </p:txBody>
      </p:sp>
      <p:sp>
        <p:nvSpPr>
          <p:cNvPr id="6" name="Slide Number Placeholder 5">
            <a:extLst>
              <a:ext uri="{FF2B5EF4-FFF2-40B4-BE49-F238E27FC236}">
                <a16:creationId xmlns:a16="http://schemas.microsoft.com/office/drawing/2014/main" id="{A8F431DF-86B9-A0F4-E9B2-2665956C5039}"/>
              </a:ext>
            </a:extLst>
          </p:cNvPr>
          <p:cNvSpPr>
            <a:spLocks noGrp="1"/>
          </p:cNvSpPr>
          <p:nvPr>
            <p:ph type="sldNum" sz="quarter" idx="11"/>
          </p:nvPr>
        </p:nvSpPr>
        <p:spPr/>
        <p:txBody>
          <a:bodyPr/>
          <a:lstStyle>
            <a:lvl1pPr>
              <a:defRPr/>
            </a:lvl1pPr>
          </a:lstStyle>
          <a:p>
            <a:pPr>
              <a:defRPr/>
            </a:pPr>
            <a:fld id="{3298402B-94D1-4850-BDD1-39CB0FB47D3A}" type="slidenum">
              <a:rPr lang="en-GB" altLang="en-US"/>
              <a:pPr>
                <a:defRPr/>
              </a:pPr>
              <a:t>‹#›</a:t>
            </a:fld>
            <a:endParaRPr lang="en-GB" altLang="en-US"/>
          </a:p>
        </p:txBody>
      </p:sp>
    </p:spTree>
    <p:extLst>
      <p:ext uri="{BB962C8B-B14F-4D97-AF65-F5344CB8AC3E}">
        <p14:creationId xmlns:p14="http://schemas.microsoft.com/office/powerpoint/2010/main" val="110581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33E1F70-5EAF-DE23-8D61-08C4E99ACDE8}"/>
              </a:ext>
            </a:extLst>
          </p:cNvPr>
          <p:cNvSpPr>
            <a:spLocks noGrp="1"/>
          </p:cNvSpPr>
          <p:nvPr>
            <p:ph type="dt" sz="half" idx="10"/>
          </p:nvPr>
        </p:nvSpPr>
        <p:spPr/>
        <p:txBody>
          <a:bodyPr/>
          <a:lstStyle>
            <a:lvl1pPr>
              <a:defRPr/>
            </a:lvl1pPr>
          </a:lstStyle>
          <a:p>
            <a:pPr>
              <a:defRPr/>
            </a:pPr>
            <a:fld id="{733A36E0-0EBC-49A7-83AE-7B5524F6D403}" type="datetime1">
              <a:rPr lang="en-GB" altLang="en-US"/>
              <a:pPr>
                <a:defRPr/>
              </a:pPr>
              <a:t>26/02/2024</a:t>
            </a:fld>
            <a:endParaRPr lang="en-GB" altLang="en-US" dirty="0"/>
          </a:p>
        </p:txBody>
      </p:sp>
      <p:sp>
        <p:nvSpPr>
          <p:cNvPr id="8" name="Slide Number Placeholder 5">
            <a:extLst>
              <a:ext uri="{FF2B5EF4-FFF2-40B4-BE49-F238E27FC236}">
                <a16:creationId xmlns:a16="http://schemas.microsoft.com/office/drawing/2014/main" id="{288BBDB4-4DB4-B773-AA11-66BD46F549F8}"/>
              </a:ext>
            </a:extLst>
          </p:cNvPr>
          <p:cNvSpPr>
            <a:spLocks noGrp="1"/>
          </p:cNvSpPr>
          <p:nvPr>
            <p:ph type="sldNum" sz="quarter" idx="11"/>
          </p:nvPr>
        </p:nvSpPr>
        <p:spPr/>
        <p:txBody>
          <a:bodyPr/>
          <a:lstStyle>
            <a:lvl1pPr>
              <a:defRPr/>
            </a:lvl1pPr>
          </a:lstStyle>
          <a:p>
            <a:pPr>
              <a:defRPr/>
            </a:pPr>
            <a:fld id="{C34B518C-BAA0-4673-AB95-72B7C66D7FD9}" type="slidenum">
              <a:rPr lang="en-GB" altLang="en-US"/>
              <a:pPr>
                <a:defRPr/>
              </a:pPr>
              <a:t>‹#›</a:t>
            </a:fld>
            <a:endParaRPr lang="en-GB" altLang="en-US"/>
          </a:p>
        </p:txBody>
      </p:sp>
    </p:spTree>
    <p:extLst>
      <p:ext uri="{BB962C8B-B14F-4D97-AF65-F5344CB8AC3E}">
        <p14:creationId xmlns:p14="http://schemas.microsoft.com/office/powerpoint/2010/main" val="2887339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9C75EE2-84EB-897A-150D-C3360D73278E}"/>
              </a:ext>
            </a:extLst>
          </p:cNvPr>
          <p:cNvSpPr>
            <a:spLocks noGrp="1"/>
          </p:cNvSpPr>
          <p:nvPr>
            <p:ph type="dt" sz="half" idx="10"/>
          </p:nvPr>
        </p:nvSpPr>
        <p:spPr/>
        <p:txBody>
          <a:bodyPr/>
          <a:lstStyle>
            <a:lvl1pPr>
              <a:defRPr/>
            </a:lvl1pPr>
          </a:lstStyle>
          <a:p>
            <a:pPr>
              <a:defRPr/>
            </a:pPr>
            <a:fld id="{A81EAC23-F888-49A2-B007-5F0E5CA55513}" type="datetime1">
              <a:rPr lang="en-GB" altLang="en-US"/>
              <a:pPr>
                <a:defRPr/>
              </a:pPr>
              <a:t>26/02/2024</a:t>
            </a:fld>
            <a:endParaRPr lang="en-GB" altLang="en-US" dirty="0"/>
          </a:p>
        </p:txBody>
      </p:sp>
      <p:sp>
        <p:nvSpPr>
          <p:cNvPr id="4" name="Slide Number Placeholder 5">
            <a:extLst>
              <a:ext uri="{FF2B5EF4-FFF2-40B4-BE49-F238E27FC236}">
                <a16:creationId xmlns:a16="http://schemas.microsoft.com/office/drawing/2014/main" id="{F7F57324-A1D3-1826-4AD0-23F2B34D504C}"/>
              </a:ext>
            </a:extLst>
          </p:cNvPr>
          <p:cNvSpPr>
            <a:spLocks noGrp="1"/>
          </p:cNvSpPr>
          <p:nvPr>
            <p:ph type="sldNum" sz="quarter" idx="11"/>
          </p:nvPr>
        </p:nvSpPr>
        <p:spPr/>
        <p:txBody>
          <a:bodyPr/>
          <a:lstStyle>
            <a:lvl1pPr>
              <a:defRPr/>
            </a:lvl1pPr>
          </a:lstStyle>
          <a:p>
            <a:pPr>
              <a:defRPr/>
            </a:pPr>
            <a:fld id="{63A72BC8-F192-4A9D-A624-45C65191F104}" type="slidenum">
              <a:rPr lang="en-GB" altLang="en-US"/>
              <a:pPr>
                <a:defRPr/>
              </a:pPr>
              <a:t>‹#›</a:t>
            </a:fld>
            <a:endParaRPr lang="en-GB" altLang="en-US"/>
          </a:p>
        </p:txBody>
      </p:sp>
    </p:spTree>
    <p:extLst>
      <p:ext uri="{BB962C8B-B14F-4D97-AF65-F5344CB8AC3E}">
        <p14:creationId xmlns:p14="http://schemas.microsoft.com/office/powerpoint/2010/main" val="220010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64A730-A84D-95ED-E366-3CB067E59422}"/>
              </a:ext>
            </a:extLst>
          </p:cNvPr>
          <p:cNvSpPr>
            <a:spLocks noGrp="1"/>
          </p:cNvSpPr>
          <p:nvPr>
            <p:ph type="dt" sz="half" idx="10"/>
          </p:nvPr>
        </p:nvSpPr>
        <p:spPr/>
        <p:txBody>
          <a:bodyPr/>
          <a:lstStyle>
            <a:lvl1pPr>
              <a:defRPr/>
            </a:lvl1pPr>
          </a:lstStyle>
          <a:p>
            <a:pPr>
              <a:defRPr/>
            </a:pPr>
            <a:fld id="{4C6AB163-E791-4554-BA81-44AB2343F472}" type="datetime1">
              <a:rPr lang="en-GB" altLang="en-US"/>
              <a:pPr>
                <a:defRPr/>
              </a:pPr>
              <a:t>26/02/2024</a:t>
            </a:fld>
            <a:endParaRPr lang="en-GB" altLang="en-US" dirty="0"/>
          </a:p>
        </p:txBody>
      </p:sp>
      <p:sp>
        <p:nvSpPr>
          <p:cNvPr id="3" name="Slide Number Placeholder 5">
            <a:extLst>
              <a:ext uri="{FF2B5EF4-FFF2-40B4-BE49-F238E27FC236}">
                <a16:creationId xmlns:a16="http://schemas.microsoft.com/office/drawing/2014/main" id="{C906F15A-C578-F948-E769-8B084BF78E1C}"/>
              </a:ext>
            </a:extLst>
          </p:cNvPr>
          <p:cNvSpPr>
            <a:spLocks noGrp="1"/>
          </p:cNvSpPr>
          <p:nvPr>
            <p:ph type="sldNum" sz="quarter" idx="11"/>
          </p:nvPr>
        </p:nvSpPr>
        <p:spPr/>
        <p:txBody>
          <a:bodyPr/>
          <a:lstStyle>
            <a:lvl1pPr>
              <a:defRPr/>
            </a:lvl1pPr>
          </a:lstStyle>
          <a:p>
            <a:pPr>
              <a:defRPr/>
            </a:pPr>
            <a:fld id="{31EB37F5-31BF-4625-B85A-CFB759574526}" type="slidenum">
              <a:rPr lang="en-GB" altLang="en-US"/>
              <a:pPr>
                <a:defRPr/>
              </a:pPr>
              <a:t>‹#›</a:t>
            </a:fld>
            <a:endParaRPr lang="en-GB" altLang="en-US"/>
          </a:p>
        </p:txBody>
      </p:sp>
    </p:spTree>
    <p:extLst>
      <p:ext uri="{BB962C8B-B14F-4D97-AF65-F5344CB8AC3E}">
        <p14:creationId xmlns:p14="http://schemas.microsoft.com/office/powerpoint/2010/main" val="3206975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7E51362-D2B3-DDF9-7068-F19EBBC69852}"/>
              </a:ext>
            </a:extLst>
          </p:cNvPr>
          <p:cNvSpPr>
            <a:spLocks noGrp="1"/>
          </p:cNvSpPr>
          <p:nvPr>
            <p:ph type="dt" sz="half" idx="10"/>
          </p:nvPr>
        </p:nvSpPr>
        <p:spPr/>
        <p:txBody>
          <a:bodyPr/>
          <a:lstStyle>
            <a:lvl1pPr>
              <a:defRPr/>
            </a:lvl1pPr>
          </a:lstStyle>
          <a:p>
            <a:pPr>
              <a:defRPr/>
            </a:pPr>
            <a:fld id="{542376CD-E785-45CC-B413-C745EF1FA292}" type="datetime1">
              <a:rPr lang="en-GB" altLang="en-US"/>
              <a:pPr>
                <a:defRPr/>
              </a:pPr>
              <a:t>26/02/2024</a:t>
            </a:fld>
            <a:endParaRPr lang="en-GB" altLang="en-US" dirty="0"/>
          </a:p>
        </p:txBody>
      </p:sp>
      <p:sp>
        <p:nvSpPr>
          <p:cNvPr id="6" name="Slide Number Placeholder 5">
            <a:extLst>
              <a:ext uri="{FF2B5EF4-FFF2-40B4-BE49-F238E27FC236}">
                <a16:creationId xmlns:a16="http://schemas.microsoft.com/office/drawing/2014/main" id="{C686D90F-1445-9DA0-71CE-96FEF981D00D}"/>
              </a:ext>
            </a:extLst>
          </p:cNvPr>
          <p:cNvSpPr>
            <a:spLocks noGrp="1"/>
          </p:cNvSpPr>
          <p:nvPr>
            <p:ph type="sldNum" sz="quarter" idx="11"/>
          </p:nvPr>
        </p:nvSpPr>
        <p:spPr/>
        <p:txBody>
          <a:bodyPr/>
          <a:lstStyle>
            <a:lvl1pPr>
              <a:defRPr/>
            </a:lvl1pPr>
          </a:lstStyle>
          <a:p>
            <a:pPr>
              <a:defRPr/>
            </a:pPr>
            <a:fld id="{7FAA9DFF-67B6-47E2-A617-517793A02C38}" type="slidenum">
              <a:rPr lang="en-GB" altLang="en-US"/>
              <a:pPr>
                <a:defRPr/>
              </a:pPr>
              <a:t>‹#›</a:t>
            </a:fld>
            <a:endParaRPr lang="en-GB" altLang="en-US"/>
          </a:p>
        </p:txBody>
      </p:sp>
    </p:spTree>
    <p:extLst>
      <p:ext uri="{BB962C8B-B14F-4D97-AF65-F5344CB8AC3E}">
        <p14:creationId xmlns:p14="http://schemas.microsoft.com/office/powerpoint/2010/main" val="381623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48419FF-8CED-3CA4-47D4-1A8FEC64380C}"/>
              </a:ext>
            </a:extLst>
          </p:cNvPr>
          <p:cNvSpPr>
            <a:spLocks noGrp="1"/>
          </p:cNvSpPr>
          <p:nvPr>
            <p:ph type="dt" sz="half" idx="10"/>
          </p:nvPr>
        </p:nvSpPr>
        <p:spPr/>
        <p:txBody>
          <a:bodyPr/>
          <a:lstStyle>
            <a:lvl1pPr>
              <a:defRPr/>
            </a:lvl1pPr>
          </a:lstStyle>
          <a:p>
            <a:pPr>
              <a:defRPr/>
            </a:pPr>
            <a:fld id="{887A47DB-3605-4DA6-A56C-7923E56BED49}" type="datetime1">
              <a:rPr lang="en-GB" altLang="en-US"/>
              <a:pPr>
                <a:defRPr/>
              </a:pPr>
              <a:t>26/02/2024</a:t>
            </a:fld>
            <a:endParaRPr lang="en-GB" altLang="en-US" dirty="0"/>
          </a:p>
        </p:txBody>
      </p:sp>
      <p:sp>
        <p:nvSpPr>
          <p:cNvPr id="6" name="Slide Number Placeholder 5">
            <a:extLst>
              <a:ext uri="{FF2B5EF4-FFF2-40B4-BE49-F238E27FC236}">
                <a16:creationId xmlns:a16="http://schemas.microsoft.com/office/drawing/2014/main" id="{C70155DC-6394-7034-69A9-1D79F518C5EF}"/>
              </a:ext>
            </a:extLst>
          </p:cNvPr>
          <p:cNvSpPr>
            <a:spLocks noGrp="1"/>
          </p:cNvSpPr>
          <p:nvPr>
            <p:ph type="sldNum" sz="quarter" idx="11"/>
          </p:nvPr>
        </p:nvSpPr>
        <p:spPr/>
        <p:txBody>
          <a:bodyPr/>
          <a:lstStyle>
            <a:lvl1pPr>
              <a:defRPr/>
            </a:lvl1pPr>
          </a:lstStyle>
          <a:p>
            <a:pPr>
              <a:defRPr/>
            </a:pPr>
            <a:fld id="{86E213C3-687D-4505-8DFB-6C79E52C8FB7}" type="slidenum">
              <a:rPr lang="en-GB" altLang="en-US"/>
              <a:pPr>
                <a:defRPr/>
              </a:pPr>
              <a:t>‹#›</a:t>
            </a:fld>
            <a:endParaRPr lang="en-GB" altLang="en-US"/>
          </a:p>
        </p:txBody>
      </p:sp>
    </p:spTree>
    <p:extLst>
      <p:ext uri="{BB962C8B-B14F-4D97-AF65-F5344CB8AC3E}">
        <p14:creationId xmlns:p14="http://schemas.microsoft.com/office/powerpoint/2010/main" val="313684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2D552-52D0-091C-66CD-B40ADA172402}"/>
              </a:ext>
            </a:extLst>
          </p:cNvPr>
          <p:cNvSpPr>
            <a:spLocks noGrp="1"/>
          </p:cNvSpPr>
          <p:nvPr>
            <p:ph type="dt" sz="half" idx="10"/>
          </p:nvPr>
        </p:nvSpPr>
        <p:spPr/>
        <p:txBody>
          <a:bodyPr/>
          <a:lstStyle>
            <a:lvl1pPr>
              <a:defRPr/>
            </a:lvl1pPr>
          </a:lstStyle>
          <a:p>
            <a:pPr>
              <a:defRPr/>
            </a:pPr>
            <a:fld id="{8E6EC078-4FC9-4BF6-83CB-B7890C720420}" type="datetime1">
              <a:rPr lang="en-GB" altLang="en-US"/>
              <a:pPr>
                <a:defRPr/>
              </a:pPr>
              <a:t>26/02/2024</a:t>
            </a:fld>
            <a:endParaRPr lang="en-GB" altLang="en-US" dirty="0"/>
          </a:p>
        </p:txBody>
      </p:sp>
      <p:sp>
        <p:nvSpPr>
          <p:cNvPr id="5" name="Slide Number Placeholder 5">
            <a:extLst>
              <a:ext uri="{FF2B5EF4-FFF2-40B4-BE49-F238E27FC236}">
                <a16:creationId xmlns:a16="http://schemas.microsoft.com/office/drawing/2014/main" id="{DC93CAE6-1A6E-9770-7C47-9635B6DB0C10}"/>
              </a:ext>
            </a:extLst>
          </p:cNvPr>
          <p:cNvSpPr>
            <a:spLocks noGrp="1"/>
          </p:cNvSpPr>
          <p:nvPr>
            <p:ph type="sldNum" sz="quarter" idx="11"/>
          </p:nvPr>
        </p:nvSpPr>
        <p:spPr/>
        <p:txBody>
          <a:bodyPr/>
          <a:lstStyle>
            <a:lvl1pPr>
              <a:defRPr/>
            </a:lvl1pPr>
          </a:lstStyle>
          <a:p>
            <a:pPr>
              <a:defRPr/>
            </a:pPr>
            <a:fld id="{9FA1A650-E734-4596-84AB-532A9CE39247}" type="slidenum">
              <a:rPr lang="en-GB" altLang="en-US"/>
              <a:pPr>
                <a:defRPr/>
              </a:pPr>
              <a:t>‹#›</a:t>
            </a:fld>
            <a:endParaRPr lang="en-GB" altLang="en-US"/>
          </a:p>
        </p:txBody>
      </p:sp>
    </p:spTree>
    <p:extLst>
      <p:ext uri="{BB962C8B-B14F-4D97-AF65-F5344CB8AC3E}">
        <p14:creationId xmlns:p14="http://schemas.microsoft.com/office/powerpoint/2010/main" val="364486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0B824B-B3AC-C27E-686A-AF9E0C47D1A7}"/>
              </a:ext>
            </a:extLst>
          </p:cNvPr>
          <p:cNvSpPr>
            <a:spLocks noGrp="1"/>
          </p:cNvSpPr>
          <p:nvPr>
            <p:ph type="dt" sz="half" idx="10"/>
          </p:nvPr>
        </p:nvSpPr>
        <p:spPr/>
        <p:txBody>
          <a:bodyPr/>
          <a:lstStyle>
            <a:lvl1pPr>
              <a:defRPr/>
            </a:lvl1pPr>
          </a:lstStyle>
          <a:p>
            <a:pPr>
              <a:defRPr/>
            </a:pPr>
            <a:fld id="{4F1BF754-DE62-42FB-AEFD-AD6ED79B7222}" type="datetime1">
              <a:rPr lang="en-GB" altLang="en-US"/>
              <a:pPr>
                <a:defRPr/>
              </a:pPr>
              <a:t>26/02/2024</a:t>
            </a:fld>
            <a:endParaRPr lang="en-GB" altLang="en-US" dirty="0"/>
          </a:p>
        </p:txBody>
      </p:sp>
      <p:sp>
        <p:nvSpPr>
          <p:cNvPr id="5" name="Slide Number Placeholder 5">
            <a:extLst>
              <a:ext uri="{FF2B5EF4-FFF2-40B4-BE49-F238E27FC236}">
                <a16:creationId xmlns:a16="http://schemas.microsoft.com/office/drawing/2014/main" id="{19265F0E-CF0D-9640-CE96-AEFA8A8B971D}"/>
              </a:ext>
            </a:extLst>
          </p:cNvPr>
          <p:cNvSpPr>
            <a:spLocks noGrp="1"/>
          </p:cNvSpPr>
          <p:nvPr>
            <p:ph type="sldNum" sz="quarter" idx="11"/>
          </p:nvPr>
        </p:nvSpPr>
        <p:spPr/>
        <p:txBody>
          <a:bodyPr/>
          <a:lstStyle>
            <a:lvl1pPr>
              <a:defRPr/>
            </a:lvl1pPr>
          </a:lstStyle>
          <a:p>
            <a:pPr>
              <a:defRPr/>
            </a:pPr>
            <a:fld id="{B45EB4A8-4E58-4761-BCDB-6C94A2F2588D}" type="slidenum">
              <a:rPr lang="en-GB" altLang="en-US"/>
              <a:pPr>
                <a:defRPr/>
              </a:pPr>
              <a:t>‹#›</a:t>
            </a:fld>
            <a:endParaRPr lang="en-GB" altLang="en-US"/>
          </a:p>
        </p:txBody>
      </p:sp>
    </p:spTree>
    <p:extLst>
      <p:ext uri="{BB962C8B-B14F-4D97-AF65-F5344CB8AC3E}">
        <p14:creationId xmlns:p14="http://schemas.microsoft.com/office/powerpoint/2010/main" val="1855203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D33912B-0473-C016-F1A9-77E6F652AD1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D0F7D93-53CC-0990-7463-2DF8D155085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F756CA7-D6C5-9534-8D34-C7478FED280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4812D25-4E7E-4D6E-8930-753C0F50F265}" type="datetime1">
              <a:rPr lang="en-GB" altLang="en-US"/>
              <a:pPr>
                <a:defRPr/>
              </a:pPr>
              <a:t>26/02/2024</a:t>
            </a:fld>
            <a:endParaRPr lang="en-GB" altLang="en-US" dirty="0"/>
          </a:p>
        </p:txBody>
      </p:sp>
      <p:sp>
        <p:nvSpPr>
          <p:cNvPr id="6" name="Slide Number Placeholder 5">
            <a:extLst>
              <a:ext uri="{FF2B5EF4-FFF2-40B4-BE49-F238E27FC236}">
                <a16:creationId xmlns:a16="http://schemas.microsoft.com/office/drawing/2014/main" id="{E350CE1A-AF0F-9AD0-EB70-22F014C50C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AEA8000-0179-4503-815D-E425C895911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5" r:id="rId1"/>
    <p:sldLayoutId id="214748403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1177/146879410605886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671B7C2-BF50-4B12-A1A9-4950BA4187C3}"/>
              </a:ext>
            </a:extLst>
          </p:cNvPr>
          <p:cNvSpPr>
            <a:spLocks noGrp="1"/>
          </p:cNvSpPr>
          <p:nvPr>
            <p:ph type="ctrTitle"/>
          </p:nvPr>
        </p:nvSpPr>
        <p:spPr>
          <a:xfrm>
            <a:off x="731838" y="819150"/>
            <a:ext cx="7985125" cy="2127250"/>
          </a:xfrm>
        </p:spPr>
        <p:txBody>
          <a:bodyPr/>
          <a:lstStyle/>
          <a:p>
            <a:pPr eaLnBrk="1" hangingPunct="1"/>
            <a:br>
              <a:rPr lang="en-GB" altLang="en-US" sz="3200" b="1" dirty="0">
                <a:solidFill>
                  <a:schemeClr val="bg1"/>
                </a:solidFill>
                <a:latin typeface="Arial" panose="020B0604020202020204" pitchFamily="34" charset="0"/>
                <a:cs typeface="Arial" panose="020B0604020202020204" pitchFamily="34" charset="0"/>
              </a:rPr>
            </a:br>
            <a:r>
              <a:rPr lang="en-GB" altLang="en-US" sz="3200" b="1" dirty="0">
                <a:solidFill>
                  <a:schemeClr val="bg1"/>
                </a:solidFill>
                <a:latin typeface="Arial" panose="020B0604020202020204" pitchFamily="34" charset="0"/>
                <a:cs typeface="Arial" panose="020B0604020202020204" pitchFamily="34" charset="0"/>
              </a:rPr>
              <a:t>Public Health and Social Care in Practice Dissertation Module </a:t>
            </a:r>
            <a:br>
              <a:rPr lang="en-GB" altLang="en-US" sz="3200"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9219" name="Subtitle 4">
            <a:extLst>
              <a:ext uri="{FF2B5EF4-FFF2-40B4-BE49-F238E27FC236}">
                <a16:creationId xmlns:a16="http://schemas.microsoft.com/office/drawing/2014/main" id="{A9155554-20F7-0DD1-4542-EFD9335EB84B}"/>
              </a:ext>
            </a:extLst>
          </p:cNvPr>
          <p:cNvSpPr>
            <a:spLocks noGrp="1"/>
          </p:cNvSpPr>
          <p:nvPr>
            <p:ph type="subTitle" idx="1"/>
          </p:nvPr>
        </p:nvSpPr>
        <p:spPr>
          <a:xfrm>
            <a:off x="652463" y="2344738"/>
            <a:ext cx="8064500" cy="1733550"/>
          </a:xfrm>
        </p:spPr>
        <p:txBody>
          <a:bodyPr/>
          <a:lstStyle/>
          <a:p>
            <a:pPr eaLnBrk="1" hangingPunct="1"/>
            <a:r>
              <a:rPr lang="en-GB" altLang="en-US" sz="4000" b="1" dirty="0">
                <a:solidFill>
                  <a:schemeClr val="bg1"/>
                </a:solidFill>
              </a:rPr>
              <a:t>LCHS7004</a:t>
            </a:r>
          </a:p>
          <a:p>
            <a:pPr eaLnBrk="1" hangingPunct="1"/>
            <a:r>
              <a:rPr lang="en-GB" altLang="en-US" sz="4000" b="1" dirty="0">
                <a:solidFill>
                  <a:schemeClr val="bg1"/>
                </a:solidFill>
              </a:rPr>
              <a:t>Workshop 4</a:t>
            </a:r>
            <a:endParaRPr lang="en-GB" altLang="en-US" sz="3000" b="1" dirty="0">
              <a:solidFill>
                <a:schemeClr val="bg1"/>
              </a:solidFill>
            </a:endParaRPr>
          </a:p>
          <a:p>
            <a:pPr eaLnBrk="1" hangingPunct="1"/>
            <a:r>
              <a:rPr lang="en-GB" altLang="en-US" sz="3000" b="1" dirty="0">
                <a:solidFill>
                  <a:schemeClr val="bg1"/>
                </a:solidFill>
              </a:rPr>
              <a:t>* Mixed Methods</a:t>
            </a:r>
          </a:p>
          <a:p>
            <a:pPr eaLnBrk="1" hangingPunct="1"/>
            <a:r>
              <a:rPr lang="en-GB" altLang="en-US" sz="2500" b="1" dirty="0">
                <a:solidFill>
                  <a:schemeClr val="bg1"/>
                </a:solidFill>
              </a:rPr>
              <a:t>   Week 4	</a:t>
            </a:r>
          </a:p>
          <a:p>
            <a:pPr eaLnBrk="1" hangingPunct="1"/>
            <a:r>
              <a:rPr lang="en-GB" altLang="en-US" sz="2800" b="1" dirty="0">
                <a:solidFill>
                  <a:schemeClr val="bg1"/>
                </a:solidFill>
                <a:latin typeface="Arial" panose="020B0604020202020204" pitchFamily="34" charset="0"/>
                <a:cs typeface="Arial" panose="020B0604020202020204" pitchFamily="34" charset="0"/>
              </a:rPr>
              <a:t> </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1590707-73A7-D01B-81D1-C5B1C25115AC}"/>
              </a:ext>
            </a:extLst>
          </p:cNvPr>
          <p:cNvSpPr>
            <a:spLocks noGrp="1"/>
          </p:cNvSpPr>
          <p:nvPr>
            <p:ph type="dt" sz="quarter" idx="10"/>
          </p:nvPr>
        </p:nvSpPr>
        <p:spPr/>
        <p:txBody>
          <a:bodyPr/>
          <a:lstStyle/>
          <a:p>
            <a:pPr>
              <a:defRPr/>
            </a:pPr>
            <a:fld id="{5EC0FA7E-6D3B-48D7-9F80-6C4D37659D9C}" type="datetime1">
              <a:rPr lang="en-GB" altLang="en-US"/>
              <a:pPr>
                <a:defRPr/>
              </a:pPr>
              <a:t>26/02/2024</a:t>
            </a:fld>
            <a:endParaRPr lang="en-GB" altLang="en-US" dirty="0"/>
          </a:p>
        </p:txBody>
      </p:sp>
      <p:sp>
        <p:nvSpPr>
          <p:cNvPr id="9221" name="Slide Number Placeholder 5">
            <a:extLst>
              <a:ext uri="{FF2B5EF4-FFF2-40B4-BE49-F238E27FC236}">
                <a16:creationId xmlns:a16="http://schemas.microsoft.com/office/drawing/2014/main" id="{9BF1FE7D-9FBF-13BF-E561-9F5E0C4A857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2AC9DEA-116B-4A2C-96FE-39479E341BC7}"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9222" name="Subtitle 4">
            <a:extLst>
              <a:ext uri="{FF2B5EF4-FFF2-40B4-BE49-F238E27FC236}">
                <a16:creationId xmlns:a16="http://schemas.microsoft.com/office/drawing/2014/main" id="{12BAB20E-CF0D-AD81-ABEF-DC385B692D9A}"/>
              </a:ext>
            </a:extLst>
          </p:cNvPr>
          <p:cNvSpPr txBox="1">
            <a:spLocks/>
          </p:cNvSpPr>
          <p:nvPr/>
        </p:nvSpPr>
        <p:spPr bwMode="auto">
          <a:xfrm>
            <a:off x="107504" y="5661025"/>
            <a:ext cx="80645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 typeface="Arial" panose="020B0604020202020204" pitchFamily="34" charset="0"/>
              <a:buNone/>
            </a:pPr>
            <a:r>
              <a:rPr lang="en-GB" altLang="en-US" sz="2200" b="1" dirty="0">
                <a:solidFill>
                  <a:schemeClr val="bg1"/>
                </a:solidFill>
              </a:rPr>
              <a:t>Dr Diola Bijlhout     E-mail: d.bijlhout@uwtsd.ac.uk</a:t>
            </a:r>
            <a:endParaRPr lang="en-GB" altLang="en-US" sz="2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A39D3CE-0D55-C76E-A019-371DD8AC6821}"/>
              </a:ext>
            </a:extLst>
          </p:cNvPr>
          <p:cNvSpPr>
            <a:spLocks noGrp="1"/>
          </p:cNvSpPr>
          <p:nvPr>
            <p:ph type="title"/>
          </p:nvPr>
        </p:nvSpPr>
        <p:spPr>
          <a:xfrm>
            <a:off x="250825" y="-150813"/>
            <a:ext cx="8229600" cy="1143001"/>
          </a:xfrm>
        </p:spPr>
        <p:txBody>
          <a:bodyPr/>
          <a:lstStyle/>
          <a:p>
            <a:r>
              <a:rPr lang="en-GB" altLang="en-US" sz="3800" dirty="0"/>
              <a:t>Dates Key Deliverables </a:t>
            </a:r>
            <a:br>
              <a:rPr lang="en-GB" altLang="en-US" dirty="0"/>
            </a:br>
            <a:r>
              <a:rPr lang="en-GB" altLang="en-US" sz="2500" dirty="0"/>
              <a:t>February Term 2023</a:t>
            </a:r>
          </a:p>
        </p:txBody>
      </p:sp>
      <p:sp>
        <p:nvSpPr>
          <p:cNvPr id="4" name="Date Placeholder 3">
            <a:extLst>
              <a:ext uri="{FF2B5EF4-FFF2-40B4-BE49-F238E27FC236}">
                <a16:creationId xmlns:a16="http://schemas.microsoft.com/office/drawing/2014/main" id="{C68505C0-8A88-6FB5-99DE-89E96E2B35FB}"/>
              </a:ext>
            </a:extLst>
          </p:cNvPr>
          <p:cNvSpPr>
            <a:spLocks noGrp="1"/>
          </p:cNvSpPr>
          <p:nvPr>
            <p:ph type="dt" sz="quarter" idx="10"/>
          </p:nvPr>
        </p:nvSpPr>
        <p:spPr/>
        <p:txBody>
          <a:bodyPr/>
          <a:lstStyle/>
          <a:p>
            <a:pPr>
              <a:defRPr/>
            </a:pPr>
            <a:fld id="{E15B5B85-E6E5-4632-875C-0E6A3000B39E}" type="datetime1">
              <a:rPr lang="en-GB" altLang="en-US" smtClean="0"/>
              <a:pPr>
                <a:defRPr/>
              </a:pPr>
              <a:t>26/02/2024</a:t>
            </a:fld>
            <a:endParaRPr lang="en-GB" altLang="en-US"/>
          </a:p>
        </p:txBody>
      </p:sp>
      <p:sp>
        <p:nvSpPr>
          <p:cNvPr id="14340" name="Slide Number Placeholder 4">
            <a:extLst>
              <a:ext uri="{FF2B5EF4-FFF2-40B4-BE49-F238E27FC236}">
                <a16:creationId xmlns:a16="http://schemas.microsoft.com/office/drawing/2014/main" id="{8FAB4F15-CC4D-A6DA-E0BA-E033BA92AD4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8218D5A-EABD-42B6-8177-4AAD063D80A4}"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C288C05F-CCF2-D688-D14A-E9DC572C79D2}"/>
              </a:ext>
            </a:extLst>
          </p:cNvPr>
          <p:cNvGraphicFramePr>
            <a:graphicFrameLocks noGrp="1"/>
          </p:cNvGraphicFramePr>
          <p:nvPr/>
        </p:nvGraphicFramePr>
        <p:xfrm>
          <a:off x="971550" y="1125538"/>
          <a:ext cx="6696075" cy="4430716"/>
        </p:xfrm>
        <a:graphic>
          <a:graphicData uri="http://schemas.openxmlformats.org/drawingml/2006/table">
            <a:tbl>
              <a:tblPr/>
              <a:tblGrid>
                <a:gridCol w="3775640">
                  <a:extLst>
                    <a:ext uri="{9D8B030D-6E8A-4147-A177-3AD203B41FA5}">
                      <a16:colId xmlns:a16="http://schemas.microsoft.com/office/drawing/2014/main" val="20000"/>
                    </a:ext>
                  </a:extLst>
                </a:gridCol>
                <a:gridCol w="1537549">
                  <a:extLst>
                    <a:ext uri="{9D8B030D-6E8A-4147-A177-3AD203B41FA5}">
                      <a16:colId xmlns:a16="http://schemas.microsoft.com/office/drawing/2014/main" val="20001"/>
                    </a:ext>
                  </a:extLst>
                </a:gridCol>
                <a:gridCol w="1382886">
                  <a:extLst>
                    <a:ext uri="{9D8B030D-6E8A-4147-A177-3AD203B41FA5}">
                      <a16:colId xmlns:a16="http://schemas.microsoft.com/office/drawing/2014/main" val="20002"/>
                    </a:ext>
                  </a:extLst>
                </a:gridCol>
              </a:tblGrid>
              <a:tr h="298470">
                <a:tc>
                  <a:txBody>
                    <a:bodyPr/>
                    <a:lstStyle/>
                    <a:p>
                      <a:pPr algn="l" fontAlgn="base"/>
                      <a:r>
                        <a:rPr lang="en-GB" sz="1600" b="1" i="0" dirty="0">
                          <a:solidFill>
                            <a:srgbClr val="FFFFFF"/>
                          </a:solidFill>
                          <a:effectLst/>
                          <a:latin typeface="Calibri" panose="020F0502020204030204" pitchFamily="34" charset="0"/>
                        </a:rPr>
                        <a:t>Task</a:t>
                      </a:r>
                      <a:r>
                        <a:rPr lang="en-GB" sz="1600" b="1" i="0" dirty="0">
                          <a:solidFill>
                            <a:srgbClr val="000000"/>
                          </a:solidFill>
                          <a:effectLst/>
                          <a:latin typeface="Calibri" panose="020F0502020204030204" pitchFamily="34" charset="0"/>
                        </a:rPr>
                        <a:t>​</a:t>
                      </a:r>
                      <a:endParaRPr lang="en-GB" sz="1600" b="1" i="0" dirty="0">
                        <a:solidFill>
                          <a:srgbClr val="FFFFFF"/>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l" fontAlgn="base"/>
                      <a:r>
                        <a:rPr lang="en-GB" sz="1600" b="1" i="0">
                          <a:solidFill>
                            <a:srgbClr val="FFFFFF"/>
                          </a:solidFill>
                          <a:effectLst/>
                          <a:latin typeface="Calibri" panose="020F0502020204030204" pitchFamily="34" charset="0"/>
                        </a:rPr>
                        <a:t>Date</a:t>
                      </a:r>
                      <a:r>
                        <a:rPr lang="en-GB" sz="1600" b="1" i="0">
                          <a:solidFill>
                            <a:srgbClr val="000000"/>
                          </a:solidFill>
                          <a:effectLst/>
                          <a:latin typeface="Calibri" panose="020F0502020204030204" pitchFamily="34" charset="0"/>
                        </a:rPr>
                        <a:t>​</a:t>
                      </a:r>
                      <a:endParaRPr lang="en-GB" sz="1600" b="1" i="0">
                        <a:solidFill>
                          <a:srgbClr val="FFFFFF"/>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ctr" fontAlgn="base"/>
                      <a:r>
                        <a:rPr lang="en-GB" sz="1600" b="1" i="0">
                          <a:solidFill>
                            <a:srgbClr val="FFFFFF"/>
                          </a:solidFill>
                          <a:effectLst/>
                          <a:latin typeface="Calibri" panose="020F0502020204030204" pitchFamily="34" charset="0"/>
                        </a:rPr>
                        <a:t> Week</a:t>
                      </a:r>
                      <a:r>
                        <a:rPr lang="en-GB" sz="1600" b="1" i="0">
                          <a:solidFill>
                            <a:srgbClr val="000000"/>
                          </a:solidFill>
                          <a:effectLst/>
                          <a:latin typeface="Calibri" panose="020F0502020204030204" pitchFamily="34" charset="0"/>
                        </a:rPr>
                        <a:t>​</a:t>
                      </a:r>
                      <a:endParaRPr lang="en-GB" sz="1600" b="1" i="0">
                        <a:solidFill>
                          <a:srgbClr val="FFFFFF"/>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extLst>
                  <a:ext uri="{0D108BD9-81ED-4DB2-BD59-A6C34878D82A}">
                    <a16:rowId xmlns:a16="http://schemas.microsoft.com/office/drawing/2014/main" val="10000"/>
                  </a:ext>
                </a:extLst>
              </a:tr>
              <a:tr h="1288829">
                <a:tc>
                  <a:txBody>
                    <a:bodyPr/>
                    <a:lstStyle/>
                    <a:p>
                      <a:pPr algn="l" fontAlgn="base"/>
                      <a:r>
                        <a:rPr lang="en-GB" sz="1600" b="0" i="0" dirty="0">
                          <a:solidFill>
                            <a:srgbClr val="000000"/>
                          </a:solidFill>
                          <a:effectLst/>
                          <a:latin typeface="Calibri" panose="020F0502020204030204" pitchFamily="34" charset="0"/>
                        </a:rPr>
                        <a:t>1. Resubmission Research Proposal, Ethics form, Supporting research docs  (Ethical approval)</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a:solidFill>
                            <a:srgbClr val="000000"/>
                          </a:solidFill>
                          <a:effectLst/>
                          <a:latin typeface="Calibri" panose="020F0502020204030204" pitchFamily="34" charset="0"/>
                        </a:rPr>
                        <a:t>16 February 2024</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ctr" fontAlgn="base"/>
                      <a:r>
                        <a:rPr lang="en-GB" sz="1600" b="0" i="0">
                          <a:solidFill>
                            <a:srgbClr val="000000"/>
                          </a:solidFill>
                          <a:effectLst/>
                          <a:latin typeface="Calibri" panose="020F0502020204030204" pitchFamily="34" charset="0"/>
                        </a:rPr>
                        <a:t>1</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10001"/>
                  </a:ext>
                </a:extLst>
              </a:tr>
              <a:tr h="1288829">
                <a:tc>
                  <a:txBody>
                    <a:bodyPr/>
                    <a:lstStyle/>
                    <a:p>
                      <a:pPr algn="l" fontAlgn="base"/>
                      <a:r>
                        <a:rPr lang="en-GB" sz="1600" b="0" i="0" dirty="0">
                          <a:solidFill>
                            <a:srgbClr val="000000"/>
                          </a:solidFill>
                          <a:effectLst/>
                          <a:latin typeface="Calibri" panose="020F0502020204030204" pitchFamily="34" charset="0"/>
                        </a:rPr>
                        <a:t>2. Seven-minute Presentation </a:t>
                      </a:r>
                    </a:p>
                    <a:p>
                      <a:pPr algn="l" fontAlgn="base"/>
                      <a:r>
                        <a:rPr lang="en-GB" sz="1600" b="0" i="0" dirty="0">
                          <a:solidFill>
                            <a:srgbClr val="000000"/>
                          </a:solidFill>
                          <a:effectLst/>
                          <a:latin typeface="Calibri" panose="020F0502020204030204" pitchFamily="34" charset="0"/>
                        </a:rPr>
                        <a:t>Research Protocol and Action plan </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p>
                      <a:pPr algn="l" fontAlgn="base"/>
                      <a:r>
                        <a:rPr lang="en-GB" sz="1600" b="0" i="0" dirty="0">
                          <a:solidFill>
                            <a:srgbClr val="000000"/>
                          </a:solidFill>
                          <a:effectLst/>
                          <a:latin typeface="Calibri" panose="020F0502020204030204" pitchFamily="34" charset="0"/>
                        </a:rPr>
                        <a:t>(Formative assessment in class)</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a:solidFill>
                            <a:srgbClr val="000000"/>
                          </a:solidFill>
                          <a:effectLst/>
                          <a:latin typeface="Calibri" panose="020F0502020204030204" pitchFamily="34" charset="0"/>
                        </a:rPr>
                        <a:t>23 February 2024</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rgbClr val="000000"/>
                          </a:solidFill>
                          <a:effectLst/>
                          <a:latin typeface="Calibri" panose="020F0502020204030204" pitchFamily="34" charset="0"/>
                        </a:rPr>
                        <a:t>2</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0002"/>
                  </a:ext>
                </a:extLst>
              </a:tr>
              <a:tr h="879600">
                <a:tc>
                  <a:txBody>
                    <a:bodyPr/>
                    <a:lstStyle/>
                    <a:p>
                      <a:pPr algn="l" fontAlgn="base"/>
                      <a:r>
                        <a:rPr lang="en-GB" sz="1600" b="0" i="0">
                          <a:solidFill>
                            <a:srgbClr val="000000"/>
                          </a:solidFill>
                          <a:effectLst/>
                          <a:latin typeface="Calibri" panose="020F0502020204030204" pitchFamily="34" charset="0"/>
                        </a:rPr>
                        <a:t>3. Start Research</a:t>
                      </a:r>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rgbClr val="000000"/>
                          </a:solidFill>
                          <a:effectLst/>
                          <a:latin typeface="Calibri" panose="020F0502020204030204" pitchFamily="34" charset="0"/>
                        </a:rPr>
                        <a:t>Week of 26 February </a:t>
                      </a:r>
                    </a:p>
                    <a:p>
                      <a:pPr algn="l" fontAlgn="base"/>
                      <a:r>
                        <a:rPr lang="en-GB" sz="1600" b="0" i="0" dirty="0">
                          <a:solidFill>
                            <a:srgbClr val="000000"/>
                          </a:solidFill>
                          <a:effectLst/>
                          <a:latin typeface="Calibri" panose="020F0502020204030204" pitchFamily="34" charset="0"/>
                        </a:rPr>
                        <a:t>2024</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marL="0" algn="ctr" defTabSz="914400" rtl="0" eaLnBrk="1" fontAlgn="base" latinLnBrk="0" hangingPunct="1"/>
                      <a:r>
                        <a:rPr lang="en-GB" sz="1600" b="0" i="0" kern="1200" dirty="0">
                          <a:solidFill>
                            <a:srgbClr val="000000"/>
                          </a:solidFill>
                          <a:effectLst/>
                          <a:latin typeface="Calibri" panose="020F0502020204030204" pitchFamily="34" charset="0"/>
                          <a:ea typeface="+mn-ea"/>
                          <a:cs typeface="+mn-cs"/>
                        </a:rPr>
                        <a:t>3​</a:t>
                      </a: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10003"/>
                  </a:ext>
                </a:extLst>
              </a:tr>
              <a:tr h="674984">
                <a:tc>
                  <a:txBody>
                    <a:bodyPr/>
                    <a:lstStyle/>
                    <a:p>
                      <a:pPr algn="l" fontAlgn="base"/>
                      <a:r>
                        <a:rPr lang="en-GB" sz="1600" b="0" i="0" dirty="0">
                          <a:solidFill>
                            <a:srgbClr val="000000"/>
                          </a:solidFill>
                          <a:effectLst/>
                          <a:latin typeface="Calibri" panose="020F0502020204030204" pitchFamily="34" charset="0"/>
                        </a:rPr>
                        <a:t>5. Submission Dissertation</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a:solidFill>
                            <a:srgbClr val="000000"/>
                          </a:solidFill>
                          <a:effectLst/>
                          <a:latin typeface="Calibri" panose="020F0502020204030204" pitchFamily="34" charset="0"/>
                        </a:rPr>
                        <a:t>31 May 2024</a:t>
                      </a:r>
                      <a:r>
                        <a:rPr lang="en-GB" sz="1600" b="0" i="0">
                          <a:solidFill>
                            <a:srgbClr val="808080"/>
                          </a:solidFill>
                          <a:effectLst/>
                          <a:latin typeface="Calibri" panose="020F0502020204030204" pitchFamily="34" charset="0"/>
                        </a:rPr>
                        <a:t>​</a:t>
                      </a:r>
                      <a:endParaRPr lang="en-GB" sz="1600" b="0" i="0">
                        <a:solidFill>
                          <a:srgbClr val="000000"/>
                        </a:solidFill>
                        <a:effectLst/>
                      </a:endParaRPr>
                    </a:p>
                    <a:p>
                      <a:pPr algn="l" fontAlgn="base"/>
                      <a:r>
                        <a:rPr lang="en-GB" sz="1600" b="0" i="0">
                          <a:solidFill>
                            <a:srgbClr val="808080"/>
                          </a:solidFill>
                          <a:effectLst/>
                          <a:latin typeface="Calibri" panose="020F0502020204030204" pitchFamily="34" charset="0"/>
                        </a:rPr>
                        <a:t>​</a:t>
                      </a:r>
                      <a:endParaRPr lang="en-GB" sz="1600" b="0" i="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rgbClr val="000000"/>
                          </a:solidFill>
                          <a:effectLst/>
                          <a:latin typeface="Calibri" panose="020F0502020204030204" pitchFamily="34" charset="0"/>
                        </a:rPr>
                        <a:t>16</a:t>
                      </a:r>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p>
                      <a:pPr algn="l" fontAlgn="base"/>
                      <a:r>
                        <a:rPr lang="en-GB" sz="1600" b="0" i="0" dirty="0">
                          <a:solidFill>
                            <a:srgbClr val="808080"/>
                          </a:solidFill>
                          <a:effectLst/>
                          <a:latin typeface="Calibri" panose="020F0502020204030204" pitchFamily="34" charset="0"/>
                        </a:rPr>
                        <a:t>​</a:t>
                      </a:r>
                      <a:endParaRPr lang="en-GB" sz="1600" b="0" i="0" dirty="0">
                        <a:solidFill>
                          <a:srgbClr val="000000"/>
                        </a:solidFill>
                        <a:effectLst/>
                      </a:endParaRPr>
                    </a:p>
                  </a:txBody>
                  <a:tcPr marL="54642" marR="54642" marT="27317" marB="27317">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262A02B-E79A-EA56-9C45-7A010EA2B084}"/>
              </a:ext>
            </a:extLst>
          </p:cNvPr>
          <p:cNvSpPr>
            <a:spLocks noGrp="1"/>
          </p:cNvSpPr>
          <p:nvPr>
            <p:ph type="title"/>
          </p:nvPr>
        </p:nvSpPr>
        <p:spPr/>
        <p:txBody>
          <a:bodyPr/>
          <a:lstStyle/>
          <a:p>
            <a:r>
              <a:rPr lang="en-GB" altLang="en-US"/>
              <a:t>Let’s get started</a:t>
            </a:r>
          </a:p>
        </p:txBody>
      </p:sp>
      <p:sp>
        <p:nvSpPr>
          <p:cNvPr id="4" name="Date Placeholder 3">
            <a:extLst>
              <a:ext uri="{FF2B5EF4-FFF2-40B4-BE49-F238E27FC236}">
                <a16:creationId xmlns:a16="http://schemas.microsoft.com/office/drawing/2014/main" id="{1F515991-1B42-5D44-DBA1-A520800F79DA}"/>
              </a:ext>
            </a:extLst>
          </p:cNvPr>
          <p:cNvSpPr>
            <a:spLocks noGrp="1"/>
          </p:cNvSpPr>
          <p:nvPr>
            <p:ph type="dt" sz="quarter" idx="10"/>
          </p:nvPr>
        </p:nvSpPr>
        <p:spPr/>
        <p:txBody>
          <a:bodyPr/>
          <a:lstStyle/>
          <a:p>
            <a:pPr>
              <a:defRPr/>
            </a:pPr>
            <a:fld id="{0C671916-2663-435D-B885-56C193308889}" type="datetime1">
              <a:rPr lang="en-GB" altLang="en-US" smtClean="0"/>
              <a:pPr>
                <a:defRPr/>
              </a:pPr>
              <a:t>26/02/2024</a:t>
            </a:fld>
            <a:endParaRPr lang="en-GB" altLang="en-US" dirty="0"/>
          </a:p>
        </p:txBody>
      </p:sp>
      <p:sp>
        <p:nvSpPr>
          <p:cNvPr id="15364" name="Slide Number Placeholder 4">
            <a:extLst>
              <a:ext uri="{FF2B5EF4-FFF2-40B4-BE49-F238E27FC236}">
                <a16:creationId xmlns:a16="http://schemas.microsoft.com/office/drawing/2014/main" id="{A948D774-8E82-CC02-06C2-060A551ADE1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9285363-1C25-43C2-BA28-E3B3BFCF7297}"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15365" name="Picture 2" descr="Getting Started in Public Health | Youth Engaged 4 Change">
            <a:extLst>
              <a:ext uri="{FF2B5EF4-FFF2-40B4-BE49-F238E27FC236}">
                <a16:creationId xmlns:a16="http://schemas.microsoft.com/office/drawing/2014/main" id="{4AE68FA6-51C9-750B-F5A7-3E289DB7B8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1247775"/>
            <a:ext cx="5810250" cy="436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9561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079F47E-C258-58C4-BEF4-607A15ECA062}"/>
              </a:ext>
            </a:extLst>
          </p:cNvPr>
          <p:cNvSpPr>
            <a:spLocks noGrp="1"/>
          </p:cNvSpPr>
          <p:nvPr>
            <p:ph type="title"/>
          </p:nvPr>
        </p:nvSpPr>
        <p:spPr>
          <a:xfrm>
            <a:off x="539750" y="44450"/>
            <a:ext cx="7886700" cy="863600"/>
          </a:xfrm>
          <a:solidFill>
            <a:srgbClr val="B4C7E7"/>
          </a:solidFill>
        </p:spPr>
        <p:txBody>
          <a:bodyPr anchorCtr="1"/>
          <a:lstStyle/>
          <a:p>
            <a:r>
              <a:rPr lang="en-GB" altLang="en-US"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E4CE503A-0954-791D-B965-DC0CB18E9A6B}"/>
              </a:ext>
            </a:extLst>
          </p:cNvPr>
          <p:cNvSpPr txBox="1">
            <a:spLocks noGrp="1"/>
          </p:cNvSpPr>
          <p:nvPr>
            <p:ph idx="1"/>
          </p:nvPr>
        </p:nvSpPr>
        <p:spPr>
          <a:xfrm>
            <a:off x="323850" y="908050"/>
            <a:ext cx="8569325" cy="4319588"/>
          </a:xfrm>
        </p:spPr>
        <p:txBody>
          <a:bodyPr>
            <a:noAutofit/>
          </a:bodyPr>
          <a:lstStyle/>
          <a:p>
            <a:pPr marL="0" indent="0">
              <a:buFont typeface="Arial" panose="020B0604020202020204" pitchFamily="34" charset="0"/>
              <a:buNone/>
              <a:defRPr/>
            </a:pPr>
            <a:r>
              <a:rPr lang="en-GB" sz="1200" dirty="0"/>
              <a:t>On successful completion of the module, you will be able to:</a:t>
            </a:r>
          </a:p>
          <a:p>
            <a:pPr marL="0" indent="0">
              <a:buFont typeface="Arial" panose="020B0604020202020204" pitchFamily="34" charset="0"/>
              <a:buNone/>
              <a:defRPr/>
            </a:pPr>
            <a:endParaRPr lang="en-GB" sz="1200" dirty="0"/>
          </a:p>
          <a:p>
            <a:pPr>
              <a:buFont typeface="Wingdings" panose="05000000000000000000" pitchFamily="2" charset="2"/>
              <a:buChar char="§"/>
              <a:defRPr/>
            </a:pPr>
            <a:r>
              <a:rPr lang="en-GB" sz="1200" dirty="0"/>
              <a:t>Using the feedback on the proposal from the research module assessment prepare a research/independent study protocol outlining how the proposal will be implemented, mapping the steps, activities and processes, required resources, time frames;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Critically evaluate the appropriateness of qualitative/quantitative methods of data collection, in combination as necessary, to analyse, synthesise, interpret and present the resulting data and the applications of those methods by other researchers in other contexts; </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Demonstrate the ability to conduct research under supervision in a Public Health and Social Care context including the ability to review published literature critically, show conceptual and theoretical understanding, identify research problems, use skills to promotion of digital health, manage systems and services in health and social care settings and other resources, handle data, interpret results and disseminate findings in a way that is consistent with professional public health and social care practice and normal principles of research ethics;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Exhibit the analytical, numerical, literacy, communication and computer skills to enable critical research to be undertaken and be able to apply those transferable skills to develop research-based inquiry in future employment settings.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354C295-2707-B671-4C27-7A2D57C79692}"/>
              </a:ext>
            </a:extLst>
          </p:cNvPr>
          <p:cNvSpPr>
            <a:spLocks noGrp="1"/>
          </p:cNvSpPr>
          <p:nvPr>
            <p:ph type="title"/>
          </p:nvPr>
        </p:nvSpPr>
        <p:spPr>
          <a:xfrm>
            <a:off x="709613" y="422275"/>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Module aims</a:t>
            </a:r>
          </a:p>
        </p:txBody>
      </p:sp>
      <p:sp>
        <p:nvSpPr>
          <p:cNvPr id="12291" name="Content Placeholder 2">
            <a:extLst>
              <a:ext uri="{FF2B5EF4-FFF2-40B4-BE49-F238E27FC236}">
                <a16:creationId xmlns:a16="http://schemas.microsoft.com/office/drawing/2014/main" id="{F615A314-31B2-70B9-5E7B-A7209566C267}"/>
              </a:ext>
            </a:extLst>
          </p:cNvPr>
          <p:cNvSpPr>
            <a:spLocks noGrp="1"/>
          </p:cNvSpPr>
          <p:nvPr>
            <p:ph idx="1"/>
          </p:nvPr>
        </p:nvSpPr>
        <p:spPr>
          <a:xfrm>
            <a:off x="250825" y="1628775"/>
            <a:ext cx="8713788" cy="3937000"/>
          </a:xfrm>
        </p:spPr>
        <p:txBody>
          <a:bodyPr/>
          <a:lstStyle/>
          <a:p>
            <a:pPr algn="just">
              <a:lnSpc>
                <a:spcPct val="115000"/>
              </a:lnSpc>
              <a:buFont typeface="Wingdings" panose="05000000000000000000" pitchFamily="2" charset="2"/>
              <a:buChar char=""/>
            </a:pPr>
            <a:endParaRPr lang="en-GB" altLang="en-US" sz="2000">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buFont typeface="Wingdings" panose="05000000000000000000" pitchFamily="2" charset="2"/>
              <a:buChar char=""/>
            </a:pPr>
            <a:r>
              <a:rPr lang="en-GB" altLang="en-US" sz="2000">
                <a:ea typeface="Arial" panose="020B0604020202020204" pitchFamily="34" charset="0"/>
                <a:cs typeface="Times New Roman" panose="02020603050405020304" pitchFamily="18" charset="0"/>
              </a:rPr>
              <a:t>To enhance the students understanding and skills of the application of research methodologies, and an ability to frame a research protocol. </a:t>
            </a:r>
          </a:p>
          <a:p>
            <a:pPr algn="just">
              <a:lnSpc>
                <a:spcPct val="115000"/>
              </a:lnSpc>
              <a:buFont typeface="Wingdings" panose="05000000000000000000" pitchFamily="2" charset="2"/>
              <a:buChar char=""/>
            </a:pPr>
            <a:endParaRPr lang="en-GB" altLang="en-US" sz="2000">
              <a:ea typeface="Arial" panose="020B0604020202020204" pitchFamily="34" charset="0"/>
              <a:cs typeface="Times New Roman" panose="02020603050405020304" pitchFamily="18" charset="0"/>
            </a:endParaRPr>
          </a:p>
          <a:p>
            <a:pPr algn="just">
              <a:lnSpc>
                <a:spcPct val="115000"/>
              </a:lnSpc>
              <a:spcAft>
                <a:spcPts val="1000"/>
              </a:spcAft>
              <a:buFont typeface="Wingdings" panose="05000000000000000000" pitchFamily="2" charset="2"/>
              <a:buChar char=""/>
            </a:pPr>
            <a:r>
              <a:rPr lang="en-GB" altLang="en-US" sz="2000">
                <a:ea typeface="Arial" panose="020B0604020202020204" pitchFamily="34" charset="0"/>
                <a:cs typeface="Times New Roman" panose="02020603050405020304" pitchFamily="18" charset="0"/>
              </a:rPr>
              <a:t>To develop in the student the ability to report research results in written format to an academic and/or professional audience, and to further develop the student’s capacity for critical analysis and independent thought.</a:t>
            </a:r>
          </a:p>
          <a:p>
            <a:pPr>
              <a:buFont typeface="Arial" panose="020B0604020202020204" pitchFamily="34" charset="0"/>
              <a:buNone/>
            </a:pPr>
            <a:endParaRPr lang="en-GB" altLang="en-US" sz="2000">
              <a:latin typeface="Arial" panose="020B0604020202020204" pitchFamily="34" charset="0"/>
              <a:ea typeface="Arial" panose="020B0604020202020204" pitchFamily="34"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84E2E68-048D-E9AD-59CB-220AD55B36FD}"/>
              </a:ext>
            </a:extLst>
          </p:cNvPr>
          <p:cNvSpPr>
            <a:spLocks noGrp="1"/>
          </p:cNvSpPr>
          <p:nvPr>
            <p:ph type="title"/>
          </p:nvPr>
        </p:nvSpPr>
        <p:spPr>
          <a:xfrm>
            <a:off x="603250" y="333375"/>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Session objectives</a:t>
            </a:r>
          </a:p>
        </p:txBody>
      </p:sp>
      <p:sp>
        <p:nvSpPr>
          <p:cNvPr id="3" name="Content Placeholder 2">
            <a:extLst>
              <a:ext uri="{FF2B5EF4-FFF2-40B4-BE49-F238E27FC236}">
                <a16:creationId xmlns:a16="http://schemas.microsoft.com/office/drawing/2014/main" id="{C485ED1E-9405-10F6-EDFA-9B1E8D2BB256}"/>
              </a:ext>
            </a:extLst>
          </p:cNvPr>
          <p:cNvSpPr txBox="1">
            <a:spLocks noGrp="1"/>
          </p:cNvSpPr>
          <p:nvPr>
            <p:ph idx="1"/>
          </p:nvPr>
        </p:nvSpPr>
        <p:spPr>
          <a:xfrm>
            <a:off x="287338" y="1557338"/>
            <a:ext cx="8569325" cy="3887787"/>
          </a:xfrm>
        </p:spPr>
        <p:txBody>
          <a:bodyPr>
            <a:normAutofit fontScale="85000" lnSpcReduction="10000"/>
          </a:bodyPr>
          <a:lstStyle/>
          <a:p>
            <a:pPr marL="228600" indent="-228600" eaLnBrk="1" fontAlgn="auto" hangingPunct="1">
              <a:lnSpc>
                <a:spcPct val="90000"/>
              </a:lnSpc>
              <a:spcBef>
                <a:spcPts val="1000"/>
              </a:spcBef>
              <a:spcAft>
                <a:spcPts val="0"/>
              </a:spcAft>
              <a:defRPr/>
            </a:pPr>
            <a:r>
              <a:rPr lang="en-GB" altLang="en-US" sz="2400" dirty="0"/>
              <a:t>Discuss the relevance of 3 different research methods in Public Health and Social in Practice contexts.</a:t>
            </a:r>
          </a:p>
          <a:p>
            <a:pPr marL="228600" indent="-228600" eaLnBrk="1" fontAlgn="auto" hangingPunct="1">
              <a:lnSpc>
                <a:spcPct val="90000"/>
              </a:lnSpc>
              <a:spcBef>
                <a:spcPts val="1000"/>
              </a:spcBef>
              <a:spcAft>
                <a:spcPts val="0"/>
              </a:spcAft>
              <a:defRPr/>
            </a:pPr>
            <a:r>
              <a:rPr lang="en-GB" altLang="en-US" sz="2400" dirty="0"/>
              <a:t>Distinguish between quantitative, qualitative and mixed methods research designs</a:t>
            </a:r>
          </a:p>
          <a:p>
            <a:pPr marL="228600" indent="-228600" eaLnBrk="1" fontAlgn="auto" hangingPunct="1">
              <a:lnSpc>
                <a:spcPct val="90000"/>
              </a:lnSpc>
              <a:spcBef>
                <a:spcPts val="1000"/>
              </a:spcBef>
              <a:spcAft>
                <a:spcPts val="0"/>
              </a:spcAft>
              <a:defRPr/>
            </a:pPr>
            <a:r>
              <a:rPr lang="en-GB" altLang="en-US" sz="2400" dirty="0"/>
              <a:t>Identify when qualitative and qualitative approaches can complement each other</a:t>
            </a:r>
          </a:p>
          <a:p>
            <a:pPr marL="228600" indent="-228600" eaLnBrk="1" fontAlgn="auto" hangingPunct="1">
              <a:lnSpc>
                <a:spcPct val="90000"/>
              </a:lnSpc>
              <a:spcBef>
                <a:spcPts val="1000"/>
              </a:spcBef>
              <a:spcAft>
                <a:spcPts val="0"/>
              </a:spcAft>
              <a:defRPr/>
            </a:pPr>
            <a:r>
              <a:rPr lang="en-GB" altLang="en-US" sz="2400" dirty="0"/>
              <a:t>Understand the stages of the mixed method research process.</a:t>
            </a:r>
          </a:p>
          <a:p>
            <a:pPr marL="228600" indent="-228600" eaLnBrk="1" fontAlgn="auto" hangingPunct="1">
              <a:lnSpc>
                <a:spcPct val="90000"/>
              </a:lnSpc>
              <a:spcBef>
                <a:spcPts val="1000"/>
              </a:spcBef>
              <a:spcAft>
                <a:spcPts val="0"/>
              </a:spcAft>
              <a:defRPr/>
            </a:pPr>
            <a:r>
              <a:rPr lang="en-GB" altLang="en-US" sz="2400" dirty="0"/>
              <a:t>Understanding, identify and select types of mixed method designs relevant for Public Health and Social in Practice contexts.</a:t>
            </a:r>
          </a:p>
          <a:p>
            <a:pPr marL="228600" indent="-228600" eaLnBrk="1" fontAlgn="auto" hangingPunct="1">
              <a:lnSpc>
                <a:spcPct val="90000"/>
              </a:lnSpc>
              <a:spcBef>
                <a:spcPts val="1000"/>
              </a:spcBef>
              <a:spcAft>
                <a:spcPts val="0"/>
              </a:spcAft>
              <a:defRPr/>
            </a:pPr>
            <a:r>
              <a:rPr lang="en-GB" altLang="en-US" sz="2400" dirty="0"/>
              <a:t>Identify when mixed methods may be not appropriate.</a:t>
            </a:r>
          </a:p>
          <a:p>
            <a:pPr marL="228600" indent="-228600" eaLnBrk="1" fontAlgn="auto" hangingPunct="1">
              <a:lnSpc>
                <a:spcPct val="90000"/>
              </a:lnSpc>
              <a:spcBef>
                <a:spcPts val="1000"/>
              </a:spcBef>
              <a:spcAft>
                <a:spcPts val="0"/>
              </a:spcAft>
              <a:defRPr/>
            </a:pPr>
            <a:r>
              <a:rPr lang="en-GB" altLang="en-US" sz="2400" dirty="0"/>
              <a:t>Practice using data analysis software (e.g., Excel/ SPSS, </a:t>
            </a:r>
            <a:r>
              <a:rPr lang="en-GB" altLang="en-US" sz="2400" dirty="0" err="1"/>
              <a:t>Nvivo</a:t>
            </a:r>
            <a:r>
              <a:rPr lang="en-GB" altLang="en-US" sz="2400" dirty="0"/>
              <a:t>) to support mixed methods research to store, manage and analyse research data.</a:t>
            </a:r>
          </a:p>
          <a:p>
            <a:pPr marL="228600" indent="-228600" eaLnBrk="1" fontAlgn="auto" hangingPunct="1">
              <a:lnSpc>
                <a:spcPct val="90000"/>
              </a:lnSpc>
              <a:spcBef>
                <a:spcPts val="1000"/>
              </a:spcBef>
              <a:spcAft>
                <a:spcPts val="0"/>
              </a:spcAft>
              <a:defRPr/>
            </a:pPr>
            <a:endParaRPr lang="en-GB" altLang="en-US" sz="2400" dirty="0">
              <a:solidFill>
                <a:prstClr val="black"/>
              </a:solidFill>
              <a:latin typeface="Arial" panose="020B0604020202020204" pitchFamily="34" charset="0"/>
              <a:cs typeface="Arial" panose="020B0604020202020204" pitchFamily="34" charset="0"/>
            </a:endParaRP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6"/>
            <a:ext cx="8229600" cy="1143000"/>
          </a:xfrm>
        </p:spPr>
        <p:txBody>
          <a:bodyPr>
            <a:noAutofit/>
          </a:bodyPr>
          <a:lstStyle/>
          <a:p>
            <a:pPr algn="ctr"/>
            <a:r>
              <a:rPr lang="en-IE" sz="3800" dirty="0"/>
              <a:t>Recap characteristics of </a:t>
            </a:r>
            <a:br>
              <a:rPr lang="en-IE" sz="3800" dirty="0"/>
            </a:br>
            <a:r>
              <a:rPr lang="en-IE" sz="3800" dirty="0"/>
              <a:t>QUAN and QUAL research</a:t>
            </a:r>
          </a:p>
        </p:txBody>
      </p:sp>
      <p:sp>
        <p:nvSpPr>
          <p:cNvPr id="3" name="TextBox 2">
            <a:extLst>
              <a:ext uri="{FF2B5EF4-FFF2-40B4-BE49-F238E27FC236}">
                <a16:creationId xmlns:a16="http://schemas.microsoft.com/office/drawing/2014/main" id="{A1A2D7EB-3635-1A48-AF97-31553DF78161}"/>
              </a:ext>
            </a:extLst>
          </p:cNvPr>
          <p:cNvSpPr txBox="1"/>
          <p:nvPr/>
        </p:nvSpPr>
        <p:spPr>
          <a:xfrm>
            <a:off x="265016" y="5085184"/>
            <a:ext cx="8987504" cy="646331"/>
          </a:xfrm>
          <a:prstGeom prst="rect">
            <a:avLst/>
          </a:prstGeom>
          <a:noFill/>
        </p:spPr>
        <p:txBody>
          <a:bodyPr wrap="square" rtlCol="0">
            <a:spAutoFit/>
          </a:bodyPr>
          <a:lstStyle/>
          <a:p>
            <a:r>
              <a:rPr lang="en-GB" b="1" dirty="0">
                <a:solidFill>
                  <a:schemeClr val="tx2"/>
                </a:solidFill>
              </a:rPr>
              <a:t>Question: discus with the person next to you which ones of the characteristics will be easy or difficult for you to apply?    7min</a:t>
            </a:r>
          </a:p>
        </p:txBody>
      </p:sp>
      <p:graphicFrame>
        <p:nvGraphicFramePr>
          <p:cNvPr id="7" name="Table 6">
            <a:extLst>
              <a:ext uri="{FF2B5EF4-FFF2-40B4-BE49-F238E27FC236}">
                <a16:creationId xmlns:a16="http://schemas.microsoft.com/office/drawing/2014/main" id="{D7DD3BBD-1C0B-8A57-3BED-B81DA8C429DC}"/>
              </a:ext>
            </a:extLst>
          </p:cNvPr>
          <p:cNvGraphicFramePr>
            <a:graphicFrameLocks noGrp="1"/>
          </p:cNvGraphicFramePr>
          <p:nvPr/>
        </p:nvGraphicFramePr>
        <p:xfrm>
          <a:off x="179512" y="1628800"/>
          <a:ext cx="8640762" cy="3155837"/>
        </p:xfrm>
        <a:graphic>
          <a:graphicData uri="http://schemas.openxmlformats.org/drawingml/2006/table">
            <a:tbl>
              <a:tblPr/>
              <a:tblGrid>
                <a:gridCol w="2876806">
                  <a:extLst>
                    <a:ext uri="{9D8B030D-6E8A-4147-A177-3AD203B41FA5}">
                      <a16:colId xmlns:a16="http://schemas.microsoft.com/office/drawing/2014/main" val="337031675"/>
                    </a:ext>
                  </a:extLst>
                </a:gridCol>
                <a:gridCol w="2743137">
                  <a:extLst>
                    <a:ext uri="{9D8B030D-6E8A-4147-A177-3AD203B41FA5}">
                      <a16:colId xmlns:a16="http://schemas.microsoft.com/office/drawing/2014/main" val="2255160684"/>
                    </a:ext>
                  </a:extLst>
                </a:gridCol>
                <a:gridCol w="3020819">
                  <a:extLst>
                    <a:ext uri="{9D8B030D-6E8A-4147-A177-3AD203B41FA5}">
                      <a16:colId xmlns:a16="http://schemas.microsoft.com/office/drawing/2014/main" val="4205392682"/>
                    </a:ext>
                  </a:extLst>
                </a:gridCol>
              </a:tblGrid>
              <a:tr h="46065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600" b="0" i="0" u="none" strike="noStrike" cap="none" normalizeH="0" baseline="0" dirty="0">
                        <a:ln>
                          <a:noFill/>
                        </a:ln>
                        <a:solidFill>
                          <a:schemeClr val="tx1"/>
                        </a:solidFill>
                        <a:effectLst/>
                        <a:latin typeface="Arial" charset="0"/>
                      </a:endParaRP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rPr>
                        <a:t>Quantitative methods</a:t>
                      </a:r>
                      <a:endParaRPr kumimoji="0" lang="en-US" sz="1600" b="1" i="0" u="none" strike="noStrike" cap="none" normalizeH="0" baseline="0" dirty="0">
                        <a:ln>
                          <a:noFill/>
                        </a:ln>
                        <a:solidFill>
                          <a:schemeClr val="tx1"/>
                        </a:solidFill>
                        <a:effectLst/>
                        <a:latin typeface="Arial" charset="0"/>
                      </a:endParaRP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rPr>
                        <a:t>Qualitative methods</a:t>
                      </a:r>
                      <a:endParaRPr kumimoji="0" lang="en-US" sz="1600" b="1" i="0" u="none" strike="noStrike" cap="none" normalizeH="0" baseline="0" dirty="0">
                        <a:ln>
                          <a:noFill/>
                        </a:ln>
                        <a:solidFill>
                          <a:schemeClr val="tx1"/>
                        </a:solidFill>
                        <a:effectLst/>
                        <a:latin typeface="Arial" charset="0"/>
                      </a:endParaRP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498779978"/>
                  </a:ext>
                </a:extLst>
              </a:tr>
              <a:tr h="43205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dirty="0">
                          <a:ln>
                            <a:noFill/>
                          </a:ln>
                          <a:solidFill>
                            <a:schemeClr val="tx1"/>
                          </a:solidFill>
                          <a:effectLst/>
                          <a:latin typeface="Arial" charset="0"/>
                        </a:rPr>
                        <a:t>Epistemological positions </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Objectivist </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Constructivist </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31334230"/>
                  </a:ext>
                </a:extLst>
              </a:tr>
              <a:tr h="64611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Relationship between researcher and subject</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Distant /outsider </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Close/insider</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72387972"/>
                  </a:ext>
                </a:extLst>
              </a:tr>
              <a:tr h="3620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Research focus</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‘Facts’</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Meanings </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54199618"/>
                  </a:ext>
                </a:extLst>
              </a:tr>
              <a:tr h="82296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Relationship between theory/concepts and research</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Deduction/confirmation </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Induction/emergent</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22285416"/>
                  </a:ext>
                </a:extLst>
              </a:tr>
              <a:tr h="43205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dirty="0">
                          <a:ln>
                            <a:noFill/>
                          </a:ln>
                          <a:solidFill>
                            <a:schemeClr val="tx1"/>
                          </a:solidFill>
                          <a:effectLst/>
                          <a:latin typeface="Arial" charset="0"/>
                        </a:rPr>
                        <a:t>The nature of data</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Data based upon numbers</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Data based upon text</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50341458"/>
                  </a:ext>
                </a:extLst>
              </a:tr>
            </a:tbl>
          </a:graphicData>
        </a:graphic>
      </p:graphicFrame>
    </p:spTree>
    <p:extLst>
      <p:ext uri="{BB962C8B-B14F-4D97-AF65-F5344CB8AC3E}">
        <p14:creationId xmlns:p14="http://schemas.microsoft.com/office/powerpoint/2010/main" val="3493003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49833-BECB-61F0-796C-EE3B2A22545E}"/>
              </a:ext>
            </a:extLst>
          </p:cNvPr>
          <p:cNvSpPr>
            <a:spLocks noGrp="1"/>
          </p:cNvSpPr>
          <p:nvPr>
            <p:ph type="title"/>
          </p:nvPr>
        </p:nvSpPr>
        <p:spPr>
          <a:xfrm>
            <a:off x="250825" y="153293"/>
            <a:ext cx="8229600" cy="1143000"/>
          </a:xfrm>
        </p:spPr>
        <p:txBody>
          <a:bodyPr/>
          <a:lstStyle/>
          <a:p>
            <a:r>
              <a:rPr lang="en-GB" dirty="0"/>
              <a:t>Mixed Methods</a:t>
            </a:r>
          </a:p>
        </p:txBody>
      </p:sp>
      <p:sp>
        <p:nvSpPr>
          <p:cNvPr id="4" name="Date Placeholder 3">
            <a:extLst>
              <a:ext uri="{FF2B5EF4-FFF2-40B4-BE49-F238E27FC236}">
                <a16:creationId xmlns:a16="http://schemas.microsoft.com/office/drawing/2014/main" id="{E6E2317B-0287-77DB-BB6F-A54C8B572057}"/>
              </a:ext>
            </a:extLst>
          </p:cNvPr>
          <p:cNvSpPr>
            <a:spLocks noGrp="1"/>
          </p:cNvSpPr>
          <p:nvPr>
            <p:ph type="dt" sz="half" idx="10"/>
          </p:nvPr>
        </p:nvSpPr>
        <p:spPr/>
        <p:txBody>
          <a:bodyPr/>
          <a:lstStyle/>
          <a:p>
            <a:pPr>
              <a:defRPr/>
            </a:pPr>
            <a:fld id="{E15B5B85-E6E5-4632-875C-0E6A3000B39E}"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1DF10BCE-DA71-4D90-B290-413605C983A2}"/>
              </a:ext>
            </a:extLst>
          </p:cNvPr>
          <p:cNvSpPr>
            <a:spLocks noGrp="1"/>
          </p:cNvSpPr>
          <p:nvPr>
            <p:ph type="sldNum" sz="quarter" idx="12"/>
          </p:nvPr>
        </p:nvSpPr>
        <p:spPr/>
        <p:txBody>
          <a:bodyPr/>
          <a:lstStyle/>
          <a:p>
            <a:pPr>
              <a:defRPr/>
            </a:pPr>
            <a:fld id="{6DDAD8D9-6827-4A0C-BF28-A51E33BD92A1}" type="slidenum">
              <a:rPr lang="en-GB" altLang="en-US" smtClean="0"/>
              <a:pPr>
                <a:defRPr/>
              </a:pPr>
              <a:t>8</a:t>
            </a:fld>
            <a:endParaRPr lang="en-GB" altLang="en-US"/>
          </a:p>
        </p:txBody>
      </p:sp>
      <p:pic>
        <p:nvPicPr>
          <p:cNvPr id="1026" name="Picture 2" descr="Month: January 2017 - Dosen Perbanas">
            <a:extLst>
              <a:ext uri="{FF2B5EF4-FFF2-40B4-BE49-F238E27FC236}">
                <a16:creationId xmlns:a16="http://schemas.microsoft.com/office/drawing/2014/main" id="{DE7FDF27-317E-6FEF-DB03-094FAF0DA5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0865" y="1700808"/>
            <a:ext cx="6182270" cy="3926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6574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r>
              <a:rPr lang="en-IE" dirty="0"/>
              <a:t>Case study 1</a:t>
            </a:r>
            <a:br>
              <a:rPr lang="en-IE" dirty="0"/>
            </a:br>
            <a:r>
              <a:rPr lang="en-IE" sz="3300" dirty="0"/>
              <a:t>MS diagnosis and physical exercise </a:t>
            </a:r>
          </a:p>
        </p:txBody>
      </p:sp>
      <p:sp>
        <p:nvSpPr>
          <p:cNvPr id="3" name="Content Placeholder 2"/>
          <p:cNvSpPr>
            <a:spLocks noGrp="1"/>
          </p:cNvSpPr>
          <p:nvPr>
            <p:ph idx="1"/>
          </p:nvPr>
        </p:nvSpPr>
        <p:spPr>
          <a:xfrm>
            <a:off x="457200" y="1340768"/>
            <a:ext cx="8229600" cy="3917032"/>
          </a:xfrm>
        </p:spPr>
        <p:txBody>
          <a:bodyPr>
            <a:noAutofit/>
          </a:bodyPr>
          <a:lstStyle/>
          <a:p>
            <a:pPr algn="just"/>
            <a:r>
              <a:rPr lang="en-IE" sz="1900" dirty="0"/>
              <a:t>A group of researchers from a university based in Western Europe wanted to conduct a research amongst individuals (35 – 50 years) diagnosed with MS living in a city. They asked individuals diagnosed with MS what were the most serious problems with physical exercise. The individuals mentioned that two of the most serious problems were accessibility and sufficient energy. </a:t>
            </a:r>
          </a:p>
          <a:p>
            <a:pPr algn="just"/>
            <a:endParaRPr lang="en-IE" sz="1900" dirty="0"/>
          </a:p>
          <a:p>
            <a:pPr algn="just"/>
            <a:r>
              <a:rPr lang="en-IE" sz="1900" dirty="0"/>
              <a:t>The researchers tested the muscle strength of a group of 100 individuals and they tested the accessibility of sports/gym facilities. The researchers concluded that the muscle strength from 80% of the individuals were sufficient and that 80% of the sports/gym facilities had some type of access support available.</a:t>
            </a:r>
          </a:p>
          <a:p>
            <a:pPr algn="just"/>
            <a:r>
              <a:rPr lang="en-IE" sz="1900" dirty="0"/>
              <a:t>The researchers were satisfied and presented their results to the Ministry of Health and Sports</a:t>
            </a:r>
          </a:p>
        </p:txBody>
      </p:sp>
    </p:spTree>
    <p:extLst>
      <p:ext uri="{BB962C8B-B14F-4D97-AF65-F5344CB8AC3E}">
        <p14:creationId xmlns:p14="http://schemas.microsoft.com/office/powerpoint/2010/main" val="3488251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9392"/>
            <a:ext cx="8229600" cy="1143000"/>
          </a:xfrm>
        </p:spPr>
        <p:txBody>
          <a:bodyPr/>
          <a:lstStyle/>
          <a:p>
            <a:r>
              <a:rPr lang="en-IE" sz="3800" dirty="0"/>
              <a:t>Case study 1</a:t>
            </a:r>
            <a:br>
              <a:rPr lang="en-IE" sz="4000" dirty="0"/>
            </a:br>
            <a:r>
              <a:rPr lang="en-IE" sz="3000" dirty="0"/>
              <a:t>MS diagnosis and physical exercise</a:t>
            </a:r>
          </a:p>
        </p:txBody>
      </p:sp>
      <p:sp>
        <p:nvSpPr>
          <p:cNvPr id="3" name="Content Placeholder 2"/>
          <p:cNvSpPr>
            <a:spLocks noGrp="1"/>
          </p:cNvSpPr>
          <p:nvPr>
            <p:ph idx="1"/>
          </p:nvPr>
        </p:nvSpPr>
        <p:spPr>
          <a:xfrm>
            <a:off x="179512" y="1124744"/>
            <a:ext cx="8964488" cy="3917032"/>
          </a:xfrm>
        </p:spPr>
        <p:txBody>
          <a:bodyPr>
            <a:noAutofit/>
          </a:bodyPr>
          <a:lstStyle/>
          <a:p>
            <a:pPr algn="just">
              <a:lnSpc>
                <a:spcPct val="80000"/>
              </a:lnSpc>
            </a:pPr>
            <a:r>
              <a:rPr lang="en-IE" sz="2200" dirty="0"/>
              <a:t>However, the MS patient association was not satisfied because if the QUAN research findings reveal all is well why did individuals still indicate there were problems (accessibility and energy).</a:t>
            </a:r>
          </a:p>
          <a:p>
            <a:pPr algn="just">
              <a:lnSpc>
                <a:spcPct val="80000"/>
              </a:lnSpc>
            </a:pPr>
            <a:endParaRPr lang="en-IE" sz="2200" dirty="0"/>
          </a:p>
          <a:p>
            <a:pPr algn="just">
              <a:lnSpc>
                <a:spcPct val="80000"/>
              </a:lnSpc>
            </a:pPr>
            <a:r>
              <a:rPr lang="en-IE" sz="2200" dirty="0"/>
              <a:t>The association together with the researchers organised 4 focus groups (12 individuals each) to talk and listen to the views, perceptions and feelings from individuals diagnosed with MS.</a:t>
            </a:r>
          </a:p>
          <a:p>
            <a:pPr algn="just">
              <a:lnSpc>
                <a:spcPct val="80000"/>
              </a:lnSpc>
            </a:pPr>
            <a:endParaRPr lang="en-IE" sz="2200" dirty="0"/>
          </a:p>
          <a:p>
            <a:pPr algn="just">
              <a:lnSpc>
                <a:spcPct val="80000"/>
              </a:lnSpc>
            </a:pPr>
            <a:r>
              <a:rPr lang="en-IE" sz="2200" dirty="0"/>
              <a:t>The QUAL findings from the focus group revealed that individuals due to their struggle with lack of energy, pain and discomfort often struggled with accessing sports/gym facilities and did not know where to find support. They believe more support in the home is needed.</a:t>
            </a:r>
          </a:p>
          <a:p>
            <a:pPr>
              <a:buNone/>
            </a:pPr>
            <a:r>
              <a:rPr lang="en-IE" sz="2200" b="1" dirty="0">
                <a:solidFill>
                  <a:schemeClr val="tx2"/>
                </a:solidFill>
              </a:rPr>
              <a:t>Question: What are possible reasons that researchers came to other conclusions?</a:t>
            </a:r>
          </a:p>
        </p:txBody>
      </p:sp>
    </p:spTree>
    <p:extLst>
      <p:ext uri="{BB962C8B-B14F-4D97-AF65-F5344CB8AC3E}">
        <p14:creationId xmlns:p14="http://schemas.microsoft.com/office/powerpoint/2010/main" val="1171814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E" dirty="0"/>
              <a:t>A definition of mixed methods</a:t>
            </a:r>
          </a:p>
        </p:txBody>
      </p:sp>
      <p:sp>
        <p:nvSpPr>
          <p:cNvPr id="3" name="Content Placeholder 2"/>
          <p:cNvSpPr>
            <a:spLocks noGrp="1"/>
          </p:cNvSpPr>
          <p:nvPr>
            <p:ph idx="1"/>
          </p:nvPr>
        </p:nvSpPr>
        <p:spPr/>
        <p:txBody>
          <a:bodyPr>
            <a:noAutofit/>
          </a:bodyPr>
          <a:lstStyle/>
          <a:p>
            <a:pPr marL="0" indent="0" algn="just">
              <a:buNone/>
            </a:pPr>
            <a:endParaRPr lang="en-GB" sz="2500" dirty="0"/>
          </a:p>
          <a:p>
            <a:pPr marL="0" indent="0" algn="just">
              <a:buNone/>
            </a:pPr>
            <a:r>
              <a:rPr lang="en-GB" sz="2500" dirty="0"/>
              <a:t>A mixed methods study involves the collection or analysis of both quantitative and qualitative data in a single study in which the data are collected concurrently or sequentially, are given a priority, and involve the integration of the data at one or more stages in the process of research.  (Creswell, 2003). </a:t>
            </a:r>
            <a:endParaRPr lang="en-IE" sz="2500" dirty="0"/>
          </a:p>
          <a:p>
            <a:pPr algn="just"/>
            <a:endParaRPr lang="en-GB" sz="2500" dirty="0"/>
          </a:p>
          <a:p>
            <a:pPr marL="0" indent="0" algn="just">
              <a:buNone/>
            </a:pPr>
            <a:endParaRPr lang="en-GB" sz="2500" dirty="0"/>
          </a:p>
        </p:txBody>
      </p:sp>
    </p:spTree>
    <p:extLst>
      <p:ext uri="{BB962C8B-B14F-4D97-AF65-F5344CB8AC3E}">
        <p14:creationId xmlns:p14="http://schemas.microsoft.com/office/powerpoint/2010/main" val="390598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6DF5B4B-05B4-E9CC-EB3B-07AFC73F7B12}"/>
              </a:ext>
            </a:extLst>
          </p:cNvPr>
          <p:cNvSpPr>
            <a:spLocks noGrp="1"/>
          </p:cNvSpPr>
          <p:nvPr>
            <p:ph type="title"/>
          </p:nvPr>
        </p:nvSpPr>
        <p:spPr>
          <a:xfrm>
            <a:off x="539552" y="-18459"/>
            <a:ext cx="8229600" cy="1143000"/>
          </a:xfrm>
        </p:spPr>
        <p:txBody>
          <a:bodyPr/>
          <a:lstStyle/>
          <a:p>
            <a:r>
              <a:rPr lang="en-GB" altLang="en-US" dirty="0"/>
              <a:t>Purpose of mixed methods</a:t>
            </a:r>
          </a:p>
        </p:txBody>
      </p:sp>
      <p:sp>
        <p:nvSpPr>
          <p:cNvPr id="3" name="Content Placeholder 2">
            <a:extLst>
              <a:ext uri="{FF2B5EF4-FFF2-40B4-BE49-F238E27FC236}">
                <a16:creationId xmlns:a16="http://schemas.microsoft.com/office/drawing/2014/main" id="{68453FF2-2831-8B9C-3A54-A1B0677327D0}"/>
              </a:ext>
            </a:extLst>
          </p:cNvPr>
          <p:cNvSpPr>
            <a:spLocks noGrp="1"/>
          </p:cNvSpPr>
          <p:nvPr>
            <p:ph idx="1"/>
          </p:nvPr>
        </p:nvSpPr>
        <p:spPr>
          <a:xfrm>
            <a:off x="457200" y="1159753"/>
            <a:ext cx="8229600" cy="3916363"/>
          </a:xfrm>
        </p:spPr>
        <p:txBody>
          <a:bodyPr>
            <a:noAutofit/>
          </a:bodyPr>
          <a:lstStyle/>
          <a:p>
            <a:pPr marL="457200" lvl="1" indent="-457200" algn="just">
              <a:spcBef>
                <a:spcPts val="750"/>
              </a:spcBef>
              <a:buFont typeface="Arial" panose="020B0604020202020204" pitchFamily="34" charset="0"/>
              <a:buChar char="•"/>
              <a:defRPr/>
            </a:pPr>
            <a:r>
              <a:rPr lang="en-GB" sz="2200" dirty="0"/>
              <a:t>Generalise from a sample to a population (as in quantitative research)</a:t>
            </a:r>
          </a:p>
          <a:p>
            <a:pPr marL="457200" lvl="1" indent="-457200" algn="just">
              <a:spcBef>
                <a:spcPts val="750"/>
              </a:spcBef>
              <a:buFont typeface="Arial" panose="020B0604020202020204" pitchFamily="34" charset="0"/>
              <a:buChar char="•"/>
              <a:defRPr/>
            </a:pPr>
            <a:r>
              <a:rPr lang="en-GB" sz="2200" dirty="0"/>
              <a:t>Gain a richer, contextual understanding of the phenomenon being researched (as in qualitative research) </a:t>
            </a:r>
          </a:p>
          <a:p>
            <a:pPr marL="457200" lvl="1" indent="-457200" algn="just">
              <a:spcBef>
                <a:spcPts val="750"/>
              </a:spcBef>
              <a:buFont typeface="Arial" panose="020B0604020202020204" pitchFamily="34" charset="0"/>
              <a:buChar char="•"/>
              <a:defRPr/>
            </a:pPr>
            <a:r>
              <a:rPr lang="en-GB" sz="2200" dirty="0"/>
              <a:t>Provides a more complete picture of the problem under investigation</a:t>
            </a:r>
          </a:p>
          <a:p>
            <a:pPr marL="457200" lvl="1" indent="-457200" algn="just">
              <a:spcBef>
                <a:spcPts val="750"/>
              </a:spcBef>
              <a:buFont typeface="Arial" panose="020B0604020202020204" pitchFamily="34" charset="0"/>
              <a:buChar char="•"/>
              <a:defRPr/>
            </a:pPr>
            <a:endParaRPr lang="en-GB" sz="2200" dirty="0"/>
          </a:p>
          <a:p>
            <a:pPr marL="342900" lvl="1" indent="-342900" algn="just">
              <a:spcBef>
                <a:spcPts val="750"/>
              </a:spcBef>
              <a:buFont typeface="Wingdings" panose="05000000000000000000" pitchFamily="2" charset="2"/>
              <a:buChar char="ü"/>
              <a:defRPr/>
            </a:pPr>
            <a:r>
              <a:rPr lang="en-GB" sz="2200" dirty="0"/>
              <a:t>Enhancement of understanding of the topic/ problem </a:t>
            </a:r>
          </a:p>
          <a:p>
            <a:pPr marL="342900" lvl="1" indent="-342900" algn="just">
              <a:spcBef>
                <a:spcPts val="750"/>
              </a:spcBef>
              <a:buFont typeface="Wingdings" panose="05000000000000000000" pitchFamily="2" charset="2"/>
              <a:buChar char="ü"/>
              <a:defRPr/>
            </a:pPr>
            <a:r>
              <a:rPr lang="en-GB" sz="2200" dirty="0"/>
              <a:t>Enhancement of finding appropriate explanation for the topic/problem</a:t>
            </a:r>
          </a:p>
          <a:p>
            <a:pPr marL="342900" lvl="1" indent="-342900" algn="just">
              <a:spcBef>
                <a:spcPts val="750"/>
              </a:spcBef>
              <a:buFont typeface="Wingdings" panose="05000000000000000000" pitchFamily="2" charset="2"/>
              <a:buChar char="ü"/>
              <a:defRPr/>
            </a:pPr>
            <a:r>
              <a:rPr lang="en-GB" sz="2200" dirty="0"/>
              <a:t>Enhancement of the internal validity (generalisability)</a:t>
            </a:r>
          </a:p>
          <a:p>
            <a:pPr marL="0" lvl="1" indent="0" algn="just">
              <a:spcBef>
                <a:spcPts val="750"/>
              </a:spcBef>
              <a:buNone/>
              <a:defRPr/>
            </a:pPr>
            <a:endParaRPr lang="en-GB" sz="2000" dirty="0"/>
          </a:p>
          <a:p>
            <a:pPr marL="457200" lvl="1" indent="-457200" algn="just">
              <a:spcBef>
                <a:spcPts val="750"/>
              </a:spcBef>
              <a:buFont typeface="Arial" panose="020B0604020202020204" pitchFamily="34" charset="0"/>
              <a:buChar char="•"/>
              <a:defRPr/>
            </a:pPr>
            <a:endParaRPr lang="en-GB" sz="2000" dirty="0"/>
          </a:p>
          <a:p>
            <a:pPr marL="457200" lvl="1" indent="-457200" algn="just">
              <a:spcBef>
                <a:spcPts val="750"/>
              </a:spcBef>
              <a:buFont typeface="Arial" panose="020B0604020202020204" pitchFamily="34" charset="0"/>
              <a:buChar char="•"/>
              <a:defRPr/>
            </a:pPr>
            <a:endParaRPr lang="en-GB" sz="2000" dirty="0"/>
          </a:p>
          <a:p>
            <a:pPr marL="0" lvl="1" indent="0" algn="just">
              <a:spcBef>
                <a:spcPts val="750"/>
              </a:spcBef>
              <a:buNone/>
              <a:defRPr/>
            </a:pPr>
            <a:r>
              <a:rPr lang="en-GB" sz="2000" dirty="0"/>
              <a:t>						</a:t>
            </a:r>
          </a:p>
        </p:txBody>
      </p:sp>
      <p:cxnSp>
        <p:nvCxnSpPr>
          <p:cNvPr id="4" name="Straight Arrow Connector 3">
            <a:extLst>
              <a:ext uri="{FF2B5EF4-FFF2-40B4-BE49-F238E27FC236}">
                <a16:creationId xmlns:a16="http://schemas.microsoft.com/office/drawing/2014/main" id="{ECDBE0FA-F610-97A7-2ED0-6297616EFF98}"/>
              </a:ext>
            </a:extLst>
          </p:cNvPr>
          <p:cNvCxnSpPr>
            <a:cxnSpLocks/>
          </p:cNvCxnSpPr>
          <p:nvPr/>
        </p:nvCxnSpPr>
        <p:spPr>
          <a:xfrm flipH="1">
            <a:off x="1256306" y="3501008"/>
            <a:ext cx="3326" cy="458742"/>
          </a:xfrm>
          <a:prstGeom prst="straightConnector1">
            <a:avLst/>
          </a:prstGeom>
          <a:ln w="635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194EDFA6-5B62-813E-6F37-1FF114082A00}"/>
              </a:ext>
            </a:extLst>
          </p:cNvPr>
          <p:cNvCxnSpPr>
            <a:cxnSpLocks/>
          </p:cNvCxnSpPr>
          <p:nvPr/>
        </p:nvCxnSpPr>
        <p:spPr>
          <a:xfrm flipH="1">
            <a:off x="4067944" y="3479697"/>
            <a:ext cx="3326" cy="458742"/>
          </a:xfrm>
          <a:prstGeom prst="straightConnector1">
            <a:avLst/>
          </a:prstGeom>
          <a:ln w="635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ECA3A77-9472-4F58-2C39-357DF7CC4CD5}"/>
              </a:ext>
            </a:extLst>
          </p:cNvPr>
          <p:cNvCxnSpPr>
            <a:cxnSpLocks/>
          </p:cNvCxnSpPr>
          <p:nvPr/>
        </p:nvCxnSpPr>
        <p:spPr>
          <a:xfrm flipH="1">
            <a:off x="7020272" y="3512719"/>
            <a:ext cx="3326" cy="458742"/>
          </a:xfrm>
          <a:prstGeom prst="straightConnector1">
            <a:avLst/>
          </a:prstGeom>
          <a:ln w="635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74C6B7B8-7582-75C6-37FF-BC5CF6CCCDFD}"/>
              </a:ext>
            </a:extLst>
          </p:cNvPr>
          <p:cNvSpPr>
            <a:spLocks noGrp="1"/>
          </p:cNvSpPr>
          <p:nvPr>
            <p:ph type="title"/>
          </p:nvPr>
        </p:nvSpPr>
        <p:spPr>
          <a:xfrm>
            <a:off x="496888" y="522288"/>
            <a:ext cx="8410575" cy="638175"/>
          </a:xfrm>
        </p:spPr>
        <p:txBody>
          <a:bodyPr>
            <a:normAutofit fontScale="90000"/>
          </a:bodyPr>
          <a:lstStyle/>
          <a:p>
            <a:pPr>
              <a:defRPr/>
            </a:pPr>
            <a:r>
              <a:rPr lang="en-GB" altLang="en-US" dirty="0"/>
              <a:t>Relevance of public health and social care research</a:t>
            </a:r>
          </a:p>
        </p:txBody>
      </p:sp>
      <p:sp>
        <p:nvSpPr>
          <p:cNvPr id="3" name="Content Placeholder 2">
            <a:extLst>
              <a:ext uri="{FF2B5EF4-FFF2-40B4-BE49-F238E27FC236}">
                <a16:creationId xmlns:a16="http://schemas.microsoft.com/office/drawing/2014/main" id="{F4255F0F-96B2-2579-FE0E-C39C8463310F}"/>
              </a:ext>
            </a:extLst>
          </p:cNvPr>
          <p:cNvSpPr>
            <a:spLocks noGrp="1"/>
          </p:cNvSpPr>
          <p:nvPr>
            <p:ph idx="1"/>
          </p:nvPr>
        </p:nvSpPr>
        <p:spPr>
          <a:xfrm>
            <a:off x="683568" y="1862137"/>
            <a:ext cx="7415212" cy="3133725"/>
          </a:xfrm>
        </p:spPr>
        <p:txBody>
          <a:bodyPr>
            <a:normAutofit lnSpcReduction="10000"/>
          </a:bodyPr>
          <a:lstStyle/>
          <a:p>
            <a:pPr algn="just">
              <a:spcBef>
                <a:spcPct val="0"/>
              </a:spcBef>
              <a:buFont typeface="Wingdings" panose="05000000000000000000" pitchFamily="2" charset="2"/>
              <a:buChar char="§"/>
              <a:defRPr/>
            </a:pPr>
            <a:r>
              <a:rPr lang="en-GB" sz="2000" dirty="0"/>
              <a:t>To find out new knowledge that could lead to changes to the provision and access to e.g., health care services, treatments, programs, care but also policies. </a:t>
            </a:r>
          </a:p>
          <a:p>
            <a:pPr marL="0" indent="0" algn="just">
              <a:spcBef>
                <a:spcPct val="0"/>
              </a:spcBef>
              <a:buFont typeface="Arial" panose="020B0604020202020204" pitchFamily="34" charset="0"/>
              <a:buNone/>
              <a:defRPr/>
            </a:pPr>
            <a:endParaRPr lang="en-GB" sz="2000" dirty="0"/>
          </a:p>
          <a:p>
            <a:pPr algn="just">
              <a:spcBef>
                <a:spcPct val="0"/>
              </a:spcBef>
              <a:buFont typeface="Wingdings" panose="05000000000000000000" pitchFamily="2" charset="2"/>
              <a:buChar char="§"/>
              <a:defRPr/>
            </a:pPr>
            <a:r>
              <a:rPr lang="en-GB" sz="2000" dirty="0"/>
              <a:t>Without public health and social care research, health and social care professionals (incl. clinicians, doctors, nurses, dentists, social workers, and other health professionals) would continue with their practice the same way without knowing if public health initiatives, programs, policies, care services and support would be more effective for populations and the persons they are supporting or treating.</a:t>
            </a:r>
          </a:p>
        </p:txBody>
      </p:sp>
      <p:sp>
        <p:nvSpPr>
          <p:cNvPr id="2" name="TextBox 1">
            <a:extLst>
              <a:ext uri="{FF2B5EF4-FFF2-40B4-BE49-F238E27FC236}">
                <a16:creationId xmlns:a16="http://schemas.microsoft.com/office/drawing/2014/main" id="{6A9ABB4F-47A7-0629-1CF8-C8CE9F6BB0E5}"/>
              </a:ext>
            </a:extLst>
          </p:cNvPr>
          <p:cNvSpPr txBox="1"/>
          <p:nvPr/>
        </p:nvSpPr>
        <p:spPr>
          <a:xfrm>
            <a:off x="1433512" y="5085184"/>
            <a:ext cx="5894947" cy="400110"/>
          </a:xfrm>
          <a:prstGeom prst="rect">
            <a:avLst/>
          </a:prstGeom>
          <a:noFill/>
        </p:spPr>
        <p:txBody>
          <a:bodyPr wrap="none">
            <a:spAutoFit/>
          </a:bodyPr>
          <a:lstStyle/>
          <a:p>
            <a:pPr>
              <a:defRPr/>
            </a:pPr>
            <a:r>
              <a:rPr lang="en-GB" sz="2000" b="1" i="1" dirty="0">
                <a:solidFill>
                  <a:schemeClr val="accent1">
                    <a:lumMod val="50000"/>
                  </a:schemeClr>
                </a:solidFill>
                <a:latin typeface="+mn-lt"/>
                <a:cs typeface="+mn-cs"/>
              </a:rPr>
              <a:t>How can mixed methods assist with the above</a:t>
            </a:r>
            <a:r>
              <a:rPr lang="en-GB" sz="2000" b="1" dirty="0">
                <a:solidFill>
                  <a:schemeClr val="accent1">
                    <a:lumMod val="50000"/>
                  </a:schemeClr>
                </a:solidFill>
                <a:latin typeface="+mn-lt"/>
                <a:cs typeface="+mn-cs"/>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6"/>
            <a:ext cx="8229600" cy="1143000"/>
          </a:xfrm>
        </p:spPr>
        <p:txBody>
          <a:bodyPr>
            <a:noAutofit/>
          </a:bodyPr>
          <a:lstStyle/>
          <a:p>
            <a:pPr algn="ctr"/>
            <a:r>
              <a:rPr lang="en-IE" sz="3800" dirty="0"/>
              <a:t>Characteristics of QUAN and QUAL research</a:t>
            </a:r>
          </a:p>
        </p:txBody>
      </p:sp>
      <p:sp>
        <p:nvSpPr>
          <p:cNvPr id="3" name="TextBox 2">
            <a:extLst>
              <a:ext uri="{FF2B5EF4-FFF2-40B4-BE49-F238E27FC236}">
                <a16:creationId xmlns:a16="http://schemas.microsoft.com/office/drawing/2014/main" id="{A1A2D7EB-3635-1A48-AF97-31553DF78161}"/>
              </a:ext>
            </a:extLst>
          </p:cNvPr>
          <p:cNvSpPr txBox="1"/>
          <p:nvPr/>
        </p:nvSpPr>
        <p:spPr>
          <a:xfrm>
            <a:off x="265016" y="5085184"/>
            <a:ext cx="8987504" cy="646331"/>
          </a:xfrm>
          <a:prstGeom prst="rect">
            <a:avLst/>
          </a:prstGeom>
          <a:noFill/>
        </p:spPr>
        <p:txBody>
          <a:bodyPr wrap="square" rtlCol="0">
            <a:spAutoFit/>
          </a:bodyPr>
          <a:lstStyle/>
          <a:p>
            <a:r>
              <a:rPr lang="en-GB" b="1" dirty="0">
                <a:solidFill>
                  <a:schemeClr val="tx2"/>
                </a:solidFill>
              </a:rPr>
              <a:t>Question: discus with the person next to you which ones of the characteristics will be easy or difficult for you to apply?    7min</a:t>
            </a:r>
          </a:p>
        </p:txBody>
      </p:sp>
      <p:graphicFrame>
        <p:nvGraphicFramePr>
          <p:cNvPr id="7" name="Table 6">
            <a:extLst>
              <a:ext uri="{FF2B5EF4-FFF2-40B4-BE49-F238E27FC236}">
                <a16:creationId xmlns:a16="http://schemas.microsoft.com/office/drawing/2014/main" id="{D7DD3BBD-1C0B-8A57-3BED-B81DA8C429DC}"/>
              </a:ext>
            </a:extLst>
          </p:cNvPr>
          <p:cNvGraphicFramePr>
            <a:graphicFrameLocks noGrp="1"/>
          </p:cNvGraphicFramePr>
          <p:nvPr/>
        </p:nvGraphicFramePr>
        <p:xfrm>
          <a:off x="179512" y="1628800"/>
          <a:ext cx="8640762" cy="3155837"/>
        </p:xfrm>
        <a:graphic>
          <a:graphicData uri="http://schemas.openxmlformats.org/drawingml/2006/table">
            <a:tbl>
              <a:tblPr/>
              <a:tblGrid>
                <a:gridCol w="2876806">
                  <a:extLst>
                    <a:ext uri="{9D8B030D-6E8A-4147-A177-3AD203B41FA5}">
                      <a16:colId xmlns:a16="http://schemas.microsoft.com/office/drawing/2014/main" val="337031675"/>
                    </a:ext>
                  </a:extLst>
                </a:gridCol>
                <a:gridCol w="2743137">
                  <a:extLst>
                    <a:ext uri="{9D8B030D-6E8A-4147-A177-3AD203B41FA5}">
                      <a16:colId xmlns:a16="http://schemas.microsoft.com/office/drawing/2014/main" val="2255160684"/>
                    </a:ext>
                  </a:extLst>
                </a:gridCol>
                <a:gridCol w="3020819">
                  <a:extLst>
                    <a:ext uri="{9D8B030D-6E8A-4147-A177-3AD203B41FA5}">
                      <a16:colId xmlns:a16="http://schemas.microsoft.com/office/drawing/2014/main" val="4205392682"/>
                    </a:ext>
                  </a:extLst>
                </a:gridCol>
              </a:tblGrid>
              <a:tr h="46065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600" b="0" i="0" u="none" strike="noStrike" cap="none" normalizeH="0" baseline="0" dirty="0">
                        <a:ln>
                          <a:noFill/>
                        </a:ln>
                        <a:solidFill>
                          <a:schemeClr val="tx1"/>
                        </a:solidFill>
                        <a:effectLst/>
                        <a:latin typeface="Arial" charset="0"/>
                      </a:endParaRP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rPr>
                        <a:t>Quantitative methods</a:t>
                      </a:r>
                      <a:endParaRPr kumimoji="0" lang="en-US" sz="1600" b="1" i="0" u="none" strike="noStrike" cap="none" normalizeH="0" baseline="0" dirty="0">
                        <a:ln>
                          <a:noFill/>
                        </a:ln>
                        <a:solidFill>
                          <a:schemeClr val="tx1"/>
                        </a:solidFill>
                        <a:effectLst/>
                        <a:latin typeface="Arial" charset="0"/>
                      </a:endParaRP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a:ln>
                            <a:noFill/>
                          </a:ln>
                          <a:solidFill>
                            <a:schemeClr val="tx1"/>
                          </a:solidFill>
                          <a:effectLst/>
                          <a:latin typeface="Arial" charset="0"/>
                        </a:rPr>
                        <a:t>Qualitative methods</a:t>
                      </a:r>
                      <a:endParaRPr kumimoji="0" lang="en-US" sz="1600" b="1" i="0" u="none" strike="noStrike" cap="none" normalizeH="0" baseline="0" dirty="0">
                        <a:ln>
                          <a:noFill/>
                        </a:ln>
                        <a:solidFill>
                          <a:schemeClr val="tx1"/>
                        </a:solidFill>
                        <a:effectLst/>
                        <a:latin typeface="Arial" charset="0"/>
                      </a:endParaRP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498779978"/>
                  </a:ext>
                </a:extLst>
              </a:tr>
              <a:tr h="43205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dirty="0">
                          <a:ln>
                            <a:noFill/>
                          </a:ln>
                          <a:solidFill>
                            <a:schemeClr val="tx1"/>
                          </a:solidFill>
                          <a:effectLst/>
                          <a:latin typeface="Arial" charset="0"/>
                        </a:rPr>
                        <a:t>Epistemological positions </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Objectivist </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Constructivist </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31334230"/>
                  </a:ext>
                </a:extLst>
              </a:tr>
              <a:tr h="64611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Relationship between researcher and subject</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Distant /outsider </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Close/insider</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72387972"/>
                  </a:ext>
                </a:extLst>
              </a:tr>
              <a:tr h="3620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Research focus</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‘Facts’</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Meanings </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54199618"/>
                  </a:ext>
                </a:extLst>
              </a:tr>
              <a:tr h="82296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Relationship between theory/concepts and research</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Deduction/confirmation </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Induction/emergent</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22285416"/>
                  </a:ext>
                </a:extLst>
              </a:tr>
              <a:tr h="43205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dirty="0">
                          <a:ln>
                            <a:noFill/>
                          </a:ln>
                          <a:solidFill>
                            <a:schemeClr val="tx1"/>
                          </a:solidFill>
                          <a:effectLst/>
                          <a:latin typeface="Arial" charset="0"/>
                        </a:rPr>
                        <a:t>The nature of data</a:t>
                      </a:r>
                    </a:p>
                  </a:txBody>
                  <a:tcPr marL="91438" marR="9143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Data based upon numbers</a:t>
                      </a:r>
                    </a:p>
                  </a:txBody>
                  <a:tcPr marL="91438" marR="9143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Data based upon text</a:t>
                      </a:r>
                    </a:p>
                  </a:txBody>
                  <a:tcPr marL="91438" marR="9143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50341458"/>
                  </a:ext>
                </a:extLst>
              </a:tr>
            </a:tbl>
          </a:graphicData>
        </a:graphic>
      </p:graphicFrame>
    </p:spTree>
    <p:extLst>
      <p:ext uri="{BB962C8B-B14F-4D97-AF65-F5344CB8AC3E}">
        <p14:creationId xmlns:p14="http://schemas.microsoft.com/office/powerpoint/2010/main" val="414312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33EB-951B-84D5-9E3E-4FF50AC9CD9C}"/>
              </a:ext>
            </a:extLst>
          </p:cNvPr>
          <p:cNvSpPr>
            <a:spLocks noGrp="1"/>
          </p:cNvSpPr>
          <p:nvPr>
            <p:ph type="title"/>
          </p:nvPr>
        </p:nvSpPr>
        <p:spPr/>
        <p:txBody>
          <a:bodyPr/>
          <a:lstStyle/>
          <a:p>
            <a:r>
              <a:rPr lang="en-AU" sz="4400" dirty="0"/>
              <a:t>Simply put</a:t>
            </a:r>
            <a:br>
              <a:rPr lang="en-AU" sz="4400" dirty="0"/>
            </a:br>
            <a:endParaRPr lang="en-GB" dirty="0"/>
          </a:p>
        </p:txBody>
      </p:sp>
      <p:sp>
        <p:nvSpPr>
          <p:cNvPr id="3" name="Content Placeholder 2">
            <a:extLst>
              <a:ext uri="{FF2B5EF4-FFF2-40B4-BE49-F238E27FC236}">
                <a16:creationId xmlns:a16="http://schemas.microsoft.com/office/drawing/2014/main" id="{211244B6-8D06-523D-01C8-2D95A55C70EB}"/>
              </a:ext>
            </a:extLst>
          </p:cNvPr>
          <p:cNvSpPr>
            <a:spLocks noGrp="1"/>
          </p:cNvSpPr>
          <p:nvPr>
            <p:ph idx="1"/>
          </p:nvPr>
        </p:nvSpPr>
        <p:spPr/>
        <p:txBody>
          <a:bodyPr/>
          <a:lstStyle/>
          <a:p>
            <a:pPr marL="0" indent="0">
              <a:buNone/>
            </a:pPr>
            <a:r>
              <a:rPr lang="en-AU" sz="3200" dirty="0"/>
              <a:t>Results from one method is used to help develop/inform the other method to increase the validity </a:t>
            </a:r>
          </a:p>
          <a:p>
            <a:pPr marL="0" indent="0">
              <a:buNone/>
            </a:pPr>
            <a:endParaRPr lang="en-AU" dirty="0"/>
          </a:p>
          <a:p>
            <a:pPr marL="0" indent="0">
              <a:buNone/>
            </a:pPr>
            <a:endParaRPr lang="en-AU" sz="3200" dirty="0"/>
          </a:p>
          <a:p>
            <a:endParaRPr lang="en-GB" dirty="0"/>
          </a:p>
        </p:txBody>
      </p:sp>
      <p:sp>
        <p:nvSpPr>
          <p:cNvPr id="4" name="Date Placeholder 3">
            <a:extLst>
              <a:ext uri="{FF2B5EF4-FFF2-40B4-BE49-F238E27FC236}">
                <a16:creationId xmlns:a16="http://schemas.microsoft.com/office/drawing/2014/main" id="{BF424FF5-611E-6DB2-7DE0-809A2970D414}"/>
              </a:ext>
            </a:extLst>
          </p:cNvPr>
          <p:cNvSpPr>
            <a:spLocks noGrp="1"/>
          </p:cNvSpPr>
          <p:nvPr>
            <p:ph type="dt" sz="half" idx="10"/>
          </p:nvPr>
        </p:nvSpPr>
        <p:spPr/>
        <p:txBody>
          <a:bodyPr/>
          <a:lstStyle/>
          <a:p>
            <a:pPr>
              <a:defRPr/>
            </a:pPr>
            <a:fld id="{2B352FF5-0616-4C51-A48E-C7531AEE7F44}"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5492DFD3-C063-F7D4-0336-436CE662379A}"/>
              </a:ext>
            </a:extLst>
          </p:cNvPr>
          <p:cNvSpPr>
            <a:spLocks noGrp="1"/>
          </p:cNvSpPr>
          <p:nvPr>
            <p:ph type="sldNum" sz="quarter" idx="12"/>
          </p:nvPr>
        </p:nvSpPr>
        <p:spPr/>
        <p:txBody>
          <a:bodyPr/>
          <a:lstStyle/>
          <a:p>
            <a:pPr>
              <a:defRPr/>
            </a:pPr>
            <a:fld id="{F7B96A70-5957-4932-8222-584BC80357E3}" type="slidenum">
              <a:rPr lang="en-GB" altLang="en-US" smtClean="0"/>
              <a:pPr>
                <a:defRPr/>
              </a:pPr>
              <a:t>15</a:t>
            </a:fld>
            <a:endParaRPr lang="en-GB" altLang="en-US"/>
          </a:p>
        </p:txBody>
      </p:sp>
      <p:sp>
        <p:nvSpPr>
          <p:cNvPr id="6" name="Rectangle 5">
            <a:extLst>
              <a:ext uri="{FF2B5EF4-FFF2-40B4-BE49-F238E27FC236}">
                <a16:creationId xmlns:a16="http://schemas.microsoft.com/office/drawing/2014/main" id="{73BE6C2A-F1EB-03F8-EDA1-448ABCB4890D}"/>
              </a:ext>
            </a:extLst>
          </p:cNvPr>
          <p:cNvSpPr/>
          <p:nvPr/>
        </p:nvSpPr>
        <p:spPr bwMode="auto">
          <a:xfrm>
            <a:off x="457200" y="3717032"/>
            <a:ext cx="2620108" cy="647700"/>
          </a:xfrm>
          <a:prstGeom prst="rect">
            <a:avLst/>
          </a:prstGeom>
          <a:solidFill>
            <a:schemeClr val="accent2"/>
          </a:solidFill>
          <a:ln w="9525" cap="flat" cmpd="sng" algn="ctr">
            <a:noFill/>
            <a:prstDash val="solid"/>
            <a:round/>
            <a:headEnd type="none" w="med" len="med"/>
            <a:tailEnd type="none" w="med" len="med"/>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AU" sz="2000" b="0" i="0" u="none" strike="noStrike" cap="none" normalizeH="0" baseline="0" dirty="0">
                <a:ln>
                  <a:noFill/>
                </a:ln>
                <a:effectLst/>
                <a:latin typeface="Arial" charset="0"/>
                <a:cs typeface="Arial" charset="0"/>
              </a:rPr>
              <a:t>QUAL</a:t>
            </a:r>
          </a:p>
        </p:txBody>
      </p:sp>
      <p:sp>
        <p:nvSpPr>
          <p:cNvPr id="7" name="Rectangle 6">
            <a:extLst>
              <a:ext uri="{FF2B5EF4-FFF2-40B4-BE49-F238E27FC236}">
                <a16:creationId xmlns:a16="http://schemas.microsoft.com/office/drawing/2014/main" id="{5818F027-434D-52DF-F907-E82B10937F7D}"/>
              </a:ext>
            </a:extLst>
          </p:cNvPr>
          <p:cNvSpPr/>
          <p:nvPr/>
        </p:nvSpPr>
        <p:spPr bwMode="auto">
          <a:xfrm>
            <a:off x="3563887" y="3714556"/>
            <a:ext cx="2620108" cy="647700"/>
          </a:xfrm>
          <a:prstGeom prst="rect">
            <a:avLst/>
          </a:prstGeom>
          <a:solidFill>
            <a:schemeClr val="accent2"/>
          </a:solidFill>
          <a:ln w="9525" cap="flat" cmpd="sng" algn="ctr">
            <a:noFill/>
            <a:prstDash val="solid"/>
            <a:round/>
            <a:headEnd type="none" w="med" len="med"/>
            <a:tailEnd type="none" w="med" len="med"/>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AU" sz="2000" b="0" i="0" u="none" strike="noStrike" cap="none" normalizeH="0" baseline="0" dirty="0">
                <a:ln>
                  <a:noFill/>
                </a:ln>
                <a:effectLst/>
                <a:latin typeface="Arial" charset="0"/>
                <a:cs typeface="Arial" charset="0"/>
              </a:rPr>
              <a:t>QUAN</a:t>
            </a:r>
          </a:p>
        </p:txBody>
      </p:sp>
      <p:sp>
        <p:nvSpPr>
          <p:cNvPr id="8" name="Oval 7">
            <a:extLst>
              <a:ext uri="{FF2B5EF4-FFF2-40B4-BE49-F238E27FC236}">
                <a16:creationId xmlns:a16="http://schemas.microsoft.com/office/drawing/2014/main" id="{9DB917DF-24E7-32FB-C3F9-95DEC7C9C783}"/>
              </a:ext>
            </a:extLst>
          </p:cNvPr>
          <p:cNvSpPr/>
          <p:nvPr/>
        </p:nvSpPr>
        <p:spPr bwMode="auto">
          <a:xfrm>
            <a:off x="6940737" y="3390540"/>
            <a:ext cx="1224135" cy="1058007"/>
          </a:xfrm>
          <a:prstGeom prst="ellipse">
            <a:avLst/>
          </a:prstGeom>
          <a:solidFill>
            <a:schemeClr val="accent2"/>
          </a:solidFill>
          <a:ln w="9525" cap="flat" cmpd="sng" algn="ctr">
            <a:noFill/>
            <a:prstDash val="solid"/>
            <a:round/>
            <a:headEnd type="none" w="med" len="med"/>
            <a:tailEnd type="none" w="med" len="med"/>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AU" sz="1600" b="0" i="0" u="none" strike="noStrike" cap="none" normalizeH="0" baseline="0" dirty="0">
              <a:ln>
                <a:noFill/>
              </a:ln>
              <a:effectLst/>
              <a:latin typeface="Arial" charset="0"/>
              <a:cs typeface="Arial"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AU" sz="1600" b="0" i="0" u="none" strike="noStrike" cap="none" normalizeH="0" baseline="0" dirty="0">
                <a:ln>
                  <a:noFill/>
                </a:ln>
                <a:effectLst/>
                <a:latin typeface="Arial" charset="0"/>
                <a:cs typeface="Arial" charset="0"/>
              </a:rPr>
              <a:t>Results</a:t>
            </a:r>
          </a:p>
        </p:txBody>
      </p:sp>
      <p:sp>
        <p:nvSpPr>
          <p:cNvPr id="9" name="Arrow: Right 8">
            <a:extLst>
              <a:ext uri="{FF2B5EF4-FFF2-40B4-BE49-F238E27FC236}">
                <a16:creationId xmlns:a16="http://schemas.microsoft.com/office/drawing/2014/main" id="{39A0CDC5-41D0-3113-FF35-41BF026FBC59}"/>
              </a:ext>
            </a:extLst>
          </p:cNvPr>
          <p:cNvSpPr/>
          <p:nvPr/>
        </p:nvSpPr>
        <p:spPr bwMode="auto">
          <a:xfrm>
            <a:off x="3105186" y="3963671"/>
            <a:ext cx="430823" cy="149470"/>
          </a:xfrm>
          <a:prstGeom prst="rightArrow">
            <a:avLst/>
          </a:prstGeom>
          <a:solidFill>
            <a:srgbClr val="FFC000"/>
          </a:solidFill>
          <a:ln w="9525"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AU" sz="2400" b="0" i="0" u="none" strike="noStrike" cap="none" normalizeH="0" baseline="0">
              <a:ln>
                <a:noFill/>
              </a:ln>
              <a:solidFill>
                <a:schemeClr val="tx1"/>
              </a:solidFill>
              <a:effectLst/>
              <a:latin typeface="Arial" charset="0"/>
              <a:cs typeface="Arial" charset="0"/>
            </a:endParaRPr>
          </a:p>
        </p:txBody>
      </p:sp>
      <p:sp>
        <p:nvSpPr>
          <p:cNvPr id="10" name="Arrow: Right 9">
            <a:extLst>
              <a:ext uri="{FF2B5EF4-FFF2-40B4-BE49-F238E27FC236}">
                <a16:creationId xmlns:a16="http://schemas.microsoft.com/office/drawing/2014/main" id="{C96C9DF6-FBED-099C-5B15-12CC86F98D73}"/>
              </a:ext>
            </a:extLst>
          </p:cNvPr>
          <p:cNvSpPr/>
          <p:nvPr/>
        </p:nvSpPr>
        <p:spPr bwMode="auto">
          <a:xfrm>
            <a:off x="6311502" y="3888936"/>
            <a:ext cx="430823" cy="149470"/>
          </a:xfrm>
          <a:prstGeom prst="rightArrow">
            <a:avLst/>
          </a:prstGeom>
          <a:solidFill>
            <a:srgbClr val="FFC000"/>
          </a:solidFill>
          <a:ln w="9525"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AU" sz="2400" b="0" i="0" u="none" strike="noStrike" cap="none" normalizeH="0" baseline="0">
              <a:ln>
                <a:noFill/>
              </a:ln>
              <a:solidFill>
                <a:schemeClr val="tx1"/>
              </a:solidFill>
              <a:effectLst/>
              <a:latin typeface="Arial" charset="0"/>
              <a:cs typeface="Arial" charset="0"/>
            </a:endParaRPr>
          </a:p>
        </p:txBody>
      </p:sp>
      <p:sp>
        <p:nvSpPr>
          <p:cNvPr id="11" name="Rectangle 10">
            <a:extLst>
              <a:ext uri="{FF2B5EF4-FFF2-40B4-BE49-F238E27FC236}">
                <a16:creationId xmlns:a16="http://schemas.microsoft.com/office/drawing/2014/main" id="{0DED7D00-82AA-C04A-0EA3-F2E3D42E3C3B}"/>
              </a:ext>
            </a:extLst>
          </p:cNvPr>
          <p:cNvSpPr/>
          <p:nvPr/>
        </p:nvSpPr>
        <p:spPr bwMode="auto">
          <a:xfrm>
            <a:off x="3691393" y="4737313"/>
            <a:ext cx="2620108" cy="647700"/>
          </a:xfrm>
          <a:prstGeom prst="rect">
            <a:avLst/>
          </a:prstGeom>
          <a:solidFill>
            <a:schemeClr val="accent5"/>
          </a:solidFill>
          <a:ln w="9525" cap="flat" cmpd="sng" algn="ctr">
            <a:noFill/>
            <a:prstDash val="solid"/>
            <a:round/>
            <a:headEnd type="none" w="med" len="med"/>
            <a:tailEnd type="none" w="med" len="med"/>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algn="ctr"/>
            <a:r>
              <a:rPr lang="en-AU" sz="2000" dirty="0">
                <a:latin typeface="Arial" charset="0"/>
                <a:cs typeface="Arial" charset="0"/>
              </a:rPr>
              <a:t>QUAL</a:t>
            </a:r>
          </a:p>
        </p:txBody>
      </p:sp>
      <p:sp>
        <p:nvSpPr>
          <p:cNvPr id="12" name="Rectangle 11">
            <a:extLst>
              <a:ext uri="{FF2B5EF4-FFF2-40B4-BE49-F238E27FC236}">
                <a16:creationId xmlns:a16="http://schemas.microsoft.com/office/drawing/2014/main" id="{B969D8AF-5454-85E5-7EA1-C13704C9C8DB}"/>
              </a:ext>
            </a:extLst>
          </p:cNvPr>
          <p:cNvSpPr/>
          <p:nvPr/>
        </p:nvSpPr>
        <p:spPr bwMode="auto">
          <a:xfrm>
            <a:off x="434524" y="4724424"/>
            <a:ext cx="2620108" cy="647700"/>
          </a:xfrm>
          <a:prstGeom prst="rect">
            <a:avLst/>
          </a:prstGeom>
          <a:solidFill>
            <a:schemeClr val="accent5"/>
          </a:solidFill>
          <a:ln w="9525" cap="flat" cmpd="sng" algn="ctr">
            <a:noFill/>
            <a:prstDash val="solid"/>
            <a:round/>
            <a:headEnd type="none" w="med" len="med"/>
            <a:tailEnd type="none" w="med" len="med"/>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AU" sz="2000" b="0" i="0" u="none" strike="noStrike" cap="none" normalizeH="0" baseline="0" dirty="0">
                <a:ln>
                  <a:noFill/>
                </a:ln>
                <a:effectLst/>
                <a:latin typeface="Arial" charset="0"/>
                <a:cs typeface="Arial" charset="0"/>
              </a:rPr>
              <a:t>QUAN</a:t>
            </a:r>
          </a:p>
        </p:txBody>
      </p:sp>
      <p:sp>
        <p:nvSpPr>
          <p:cNvPr id="13" name="Arrow: Right 12">
            <a:extLst>
              <a:ext uri="{FF2B5EF4-FFF2-40B4-BE49-F238E27FC236}">
                <a16:creationId xmlns:a16="http://schemas.microsoft.com/office/drawing/2014/main" id="{3F494B2E-8D82-BD22-EFF9-8AABA29D4196}"/>
              </a:ext>
            </a:extLst>
          </p:cNvPr>
          <p:cNvSpPr/>
          <p:nvPr/>
        </p:nvSpPr>
        <p:spPr bwMode="auto">
          <a:xfrm>
            <a:off x="3105186" y="4945499"/>
            <a:ext cx="430823" cy="119482"/>
          </a:xfrm>
          <a:prstGeom prst="rightArrow">
            <a:avLst/>
          </a:prstGeom>
          <a:solidFill>
            <a:srgbClr val="FFC000"/>
          </a:solidFill>
          <a:ln w="9525" cap="flat" cmpd="sng" algn="ctr">
            <a:solidFill>
              <a:srgbClr val="7030A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AU" sz="2400" b="0" i="0" u="none" strike="noStrike" cap="none" normalizeH="0" baseline="0">
              <a:ln>
                <a:noFill/>
              </a:ln>
              <a:solidFill>
                <a:schemeClr val="tx1"/>
              </a:solidFill>
              <a:effectLst/>
              <a:latin typeface="Arial" charset="0"/>
              <a:cs typeface="Arial" charset="0"/>
            </a:endParaRPr>
          </a:p>
        </p:txBody>
      </p:sp>
      <p:sp>
        <p:nvSpPr>
          <p:cNvPr id="16" name="Oval 15">
            <a:extLst>
              <a:ext uri="{FF2B5EF4-FFF2-40B4-BE49-F238E27FC236}">
                <a16:creationId xmlns:a16="http://schemas.microsoft.com/office/drawing/2014/main" id="{11CCEA98-C771-63EE-F1FA-4A2DEB7EC229}"/>
              </a:ext>
            </a:extLst>
          </p:cNvPr>
          <p:cNvSpPr/>
          <p:nvPr/>
        </p:nvSpPr>
        <p:spPr bwMode="auto">
          <a:xfrm>
            <a:off x="6948262" y="4532160"/>
            <a:ext cx="1296146" cy="1058007"/>
          </a:xfrm>
          <a:prstGeom prst="ellipse">
            <a:avLst/>
          </a:prstGeom>
          <a:solidFill>
            <a:schemeClr val="accent5"/>
          </a:solidFill>
          <a:ln w="9525" cap="flat" cmpd="sng" algn="ctr">
            <a:noFill/>
            <a:prstDash val="solid"/>
            <a:round/>
            <a:headEnd type="none" w="med" len="med"/>
            <a:tailEnd type="none" w="med" len="med"/>
          </a:ln>
          <a:effectLst>
            <a:outerShdw blurRad="50800" dist="38100" dir="16200000" rotWithShape="0">
              <a:prstClr val="black">
                <a:alpha val="40000"/>
              </a:prstClr>
            </a:outerShdw>
          </a:effectLst>
        </p:spPr>
        <p:txBody>
          <a:bodyPr vert="horz" wrap="square" lIns="91440" tIns="45720" rIns="91440" bIns="45720" numCol="1" rtlCol="0" anchor="t" anchorCtr="0" compatLnSpc="1">
            <a:prstTxWarp prst="textNoShape">
              <a:avLst/>
            </a:prstTxWarp>
          </a:bodyPr>
          <a:lstStyle/>
          <a:p>
            <a:pPr algn="ctr"/>
            <a:endParaRPr lang="en-AU" sz="1700" dirty="0">
              <a:latin typeface="Arial" charset="0"/>
              <a:cs typeface="Arial" charset="0"/>
            </a:endParaRPr>
          </a:p>
          <a:p>
            <a:pPr algn="ctr"/>
            <a:r>
              <a:rPr lang="en-AU" sz="1700" dirty="0">
                <a:latin typeface="Arial" charset="0"/>
                <a:cs typeface="Arial" charset="0"/>
              </a:rPr>
              <a:t>Results</a:t>
            </a:r>
          </a:p>
        </p:txBody>
      </p:sp>
      <p:sp>
        <p:nvSpPr>
          <p:cNvPr id="17" name="Arrow: Right 16">
            <a:extLst>
              <a:ext uri="{FF2B5EF4-FFF2-40B4-BE49-F238E27FC236}">
                <a16:creationId xmlns:a16="http://schemas.microsoft.com/office/drawing/2014/main" id="{4494499B-C15E-E6BD-3680-B69FB306B41A}"/>
              </a:ext>
            </a:extLst>
          </p:cNvPr>
          <p:cNvSpPr/>
          <p:nvPr/>
        </p:nvSpPr>
        <p:spPr bwMode="auto">
          <a:xfrm>
            <a:off x="6414471" y="4952277"/>
            <a:ext cx="430823" cy="149470"/>
          </a:xfrm>
          <a:prstGeom prst="rightArrow">
            <a:avLst/>
          </a:prstGeom>
          <a:solidFill>
            <a:srgbClr val="FFC000"/>
          </a:solidFill>
          <a:ln w="9525"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AU" sz="2400" b="0" i="0" u="none" strike="noStrike" cap="none" normalizeH="0" baseline="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644495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EB95466-FD37-9AE9-C7FC-EFBBBDD1943A}"/>
              </a:ext>
            </a:extLst>
          </p:cNvPr>
          <p:cNvSpPr>
            <a:spLocks noGrp="1"/>
          </p:cNvSpPr>
          <p:nvPr>
            <p:ph type="title"/>
          </p:nvPr>
        </p:nvSpPr>
        <p:spPr/>
        <p:txBody>
          <a:bodyPr/>
          <a:lstStyle/>
          <a:p>
            <a:r>
              <a:rPr lang="en-GB" altLang="en-US" dirty="0"/>
              <a:t>Mixed methods design (identify)</a:t>
            </a:r>
          </a:p>
        </p:txBody>
      </p:sp>
      <p:pic>
        <p:nvPicPr>
          <p:cNvPr id="3" name="Picture 2">
            <a:extLst>
              <a:ext uri="{FF2B5EF4-FFF2-40B4-BE49-F238E27FC236}">
                <a16:creationId xmlns:a16="http://schemas.microsoft.com/office/drawing/2014/main" id="{56B1E3B7-EB73-540A-048E-46CEAF2350F1}"/>
              </a:ext>
            </a:extLst>
          </p:cNvPr>
          <p:cNvPicPr>
            <a:picLocks noChangeAspect="1"/>
          </p:cNvPicPr>
          <p:nvPr/>
        </p:nvPicPr>
        <p:blipFill rotWithShape="1">
          <a:blip r:embed="rId3"/>
          <a:srcRect l="17712" t="22831" r="6688" b="22832"/>
          <a:stretch/>
        </p:blipFill>
        <p:spPr>
          <a:xfrm>
            <a:off x="1619672" y="1772816"/>
            <a:ext cx="6912768" cy="3312368"/>
          </a:xfrm>
          <a:prstGeom prst="rect">
            <a:avLst/>
          </a:prstGeom>
        </p:spPr>
      </p:pic>
      <p:sp>
        <p:nvSpPr>
          <p:cNvPr id="4" name="TextBox 3">
            <a:extLst>
              <a:ext uri="{FF2B5EF4-FFF2-40B4-BE49-F238E27FC236}">
                <a16:creationId xmlns:a16="http://schemas.microsoft.com/office/drawing/2014/main" id="{348A246D-DB0E-4F07-3F77-FEE3C4542C73}"/>
              </a:ext>
            </a:extLst>
          </p:cNvPr>
          <p:cNvSpPr txBox="1"/>
          <p:nvPr/>
        </p:nvSpPr>
        <p:spPr>
          <a:xfrm flipH="1">
            <a:off x="5072567" y="5229200"/>
            <a:ext cx="3819913" cy="369332"/>
          </a:xfrm>
          <a:prstGeom prst="rect">
            <a:avLst/>
          </a:prstGeom>
          <a:noFill/>
        </p:spPr>
        <p:txBody>
          <a:bodyPr wrap="square" rtlCol="0">
            <a:spAutoFit/>
          </a:bodyPr>
          <a:lstStyle/>
          <a:p>
            <a:pPr algn="justLow"/>
            <a:r>
              <a:rPr lang="en-GB" dirty="0"/>
              <a:t>University of South Australia, 2005)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EB95466-FD37-9AE9-C7FC-EFBBBDD1943A}"/>
              </a:ext>
            </a:extLst>
          </p:cNvPr>
          <p:cNvSpPr>
            <a:spLocks noGrp="1"/>
          </p:cNvSpPr>
          <p:nvPr>
            <p:ph type="title"/>
          </p:nvPr>
        </p:nvSpPr>
        <p:spPr/>
        <p:txBody>
          <a:bodyPr/>
          <a:lstStyle/>
          <a:p>
            <a:r>
              <a:rPr lang="en-GB" altLang="en-US" dirty="0"/>
              <a:t>Mixed methods design (identify) (2)</a:t>
            </a:r>
          </a:p>
        </p:txBody>
      </p:sp>
      <p:pic>
        <p:nvPicPr>
          <p:cNvPr id="5" name="Picture 4">
            <a:extLst>
              <a:ext uri="{FF2B5EF4-FFF2-40B4-BE49-F238E27FC236}">
                <a16:creationId xmlns:a16="http://schemas.microsoft.com/office/drawing/2014/main" id="{70A6125B-3610-1180-F488-7FC70D1E776E}"/>
              </a:ext>
            </a:extLst>
          </p:cNvPr>
          <p:cNvPicPr>
            <a:picLocks noChangeAspect="1"/>
          </p:cNvPicPr>
          <p:nvPr/>
        </p:nvPicPr>
        <p:blipFill rotWithShape="1">
          <a:blip r:embed="rId3"/>
          <a:srcRect l="18501" t="22832" r="12201" b="22831"/>
          <a:stretch/>
        </p:blipFill>
        <p:spPr>
          <a:xfrm>
            <a:off x="1691680" y="1772816"/>
            <a:ext cx="6336704" cy="3312368"/>
          </a:xfrm>
          <a:prstGeom prst="rect">
            <a:avLst/>
          </a:prstGeom>
        </p:spPr>
      </p:pic>
      <p:sp>
        <p:nvSpPr>
          <p:cNvPr id="6" name="TextBox 5">
            <a:extLst>
              <a:ext uri="{FF2B5EF4-FFF2-40B4-BE49-F238E27FC236}">
                <a16:creationId xmlns:a16="http://schemas.microsoft.com/office/drawing/2014/main" id="{BFB08C42-0985-34BC-60B1-8555028CD30E}"/>
              </a:ext>
            </a:extLst>
          </p:cNvPr>
          <p:cNvSpPr txBox="1"/>
          <p:nvPr/>
        </p:nvSpPr>
        <p:spPr>
          <a:xfrm flipH="1">
            <a:off x="5072567" y="5157192"/>
            <a:ext cx="3819913" cy="369332"/>
          </a:xfrm>
          <a:prstGeom prst="rect">
            <a:avLst/>
          </a:prstGeom>
          <a:noFill/>
        </p:spPr>
        <p:txBody>
          <a:bodyPr wrap="square" rtlCol="0">
            <a:spAutoFit/>
          </a:bodyPr>
          <a:lstStyle/>
          <a:p>
            <a:pPr algn="justLow"/>
            <a:r>
              <a:rPr lang="en-GB" dirty="0"/>
              <a:t>University of South Australia, 2005)</a:t>
            </a:r>
          </a:p>
        </p:txBody>
      </p:sp>
    </p:spTree>
    <p:extLst>
      <p:ext uri="{BB962C8B-B14F-4D97-AF65-F5344CB8AC3E}">
        <p14:creationId xmlns:p14="http://schemas.microsoft.com/office/powerpoint/2010/main" val="3094323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EB95466-FD37-9AE9-C7FC-EFBBBDD1943A}"/>
              </a:ext>
            </a:extLst>
          </p:cNvPr>
          <p:cNvSpPr>
            <a:spLocks noGrp="1"/>
          </p:cNvSpPr>
          <p:nvPr>
            <p:ph type="title"/>
          </p:nvPr>
        </p:nvSpPr>
        <p:spPr/>
        <p:txBody>
          <a:bodyPr/>
          <a:lstStyle/>
          <a:p>
            <a:r>
              <a:rPr lang="en-GB" altLang="en-US" dirty="0"/>
              <a:t>Mixed methods design (identify) (3)</a:t>
            </a:r>
          </a:p>
        </p:txBody>
      </p:sp>
      <p:pic>
        <p:nvPicPr>
          <p:cNvPr id="3" name="Picture 2">
            <a:extLst>
              <a:ext uri="{FF2B5EF4-FFF2-40B4-BE49-F238E27FC236}">
                <a16:creationId xmlns:a16="http://schemas.microsoft.com/office/drawing/2014/main" id="{0C1257DA-72EF-4CE0-4FB3-1A9AB6DF3FE5}"/>
              </a:ext>
            </a:extLst>
          </p:cNvPr>
          <p:cNvPicPr>
            <a:picLocks noChangeAspect="1"/>
          </p:cNvPicPr>
          <p:nvPr/>
        </p:nvPicPr>
        <p:blipFill rotWithShape="1">
          <a:blip r:embed="rId3"/>
          <a:srcRect l="20075" t="25194" r="16925" b="22831"/>
          <a:stretch/>
        </p:blipFill>
        <p:spPr>
          <a:xfrm>
            <a:off x="1835696" y="1916832"/>
            <a:ext cx="5760640" cy="3168352"/>
          </a:xfrm>
          <a:prstGeom prst="rect">
            <a:avLst/>
          </a:prstGeom>
        </p:spPr>
      </p:pic>
      <p:sp>
        <p:nvSpPr>
          <p:cNvPr id="6" name="TextBox 5">
            <a:extLst>
              <a:ext uri="{FF2B5EF4-FFF2-40B4-BE49-F238E27FC236}">
                <a16:creationId xmlns:a16="http://schemas.microsoft.com/office/drawing/2014/main" id="{E7422283-08DB-86EF-5BC8-C9BEE4993DE1}"/>
              </a:ext>
            </a:extLst>
          </p:cNvPr>
          <p:cNvSpPr txBox="1"/>
          <p:nvPr/>
        </p:nvSpPr>
        <p:spPr>
          <a:xfrm flipH="1">
            <a:off x="5072567" y="5229200"/>
            <a:ext cx="3963929" cy="369332"/>
          </a:xfrm>
          <a:prstGeom prst="rect">
            <a:avLst/>
          </a:prstGeom>
          <a:noFill/>
        </p:spPr>
        <p:txBody>
          <a:bodyPr wrap="square" rtlCol="0">
            <a:spAutoFit/>
          </a:bodyPr>
          <a:lstStyle/>
          <a:p>
            <a:pPr algn="justLow"/>
            <a:r>
              <a:rPr lang="en-GB" dirty="0"/>
              <a:t>University of South Australia, 2005)</a:t>
            </a:r>
          </a:p>
        </p:txBody>
      </p:sp>
    </p:spTree>
    <p:extLst>
      <p:ext uri="{BB962C8B-B14F-4D97-AF65-F5344CB8AC3E}">
        <p14:creationId xmlns:p14="http://schemas.microsoft.com/office/powerpoint/2010/main" val="12506790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B689D-2565-043C-CEB6-D05BA5B2D613}"/>
              </a:ext>
            </a:extLst>
          </p:cNvPr>
          <p:cNvSpPr>
            <a:spLocks noGrp="1"/>
          </p:cNvSpPr>
          <p:nvPr>
            <p:ph type="title"/>
          </p:nvPr>
        </p:nvSpPr>
        <p:spPr>
          <a:xfrm>
            <a:off x="457200" y="212981"/>
            <a:ext cx="8229600" cy="1143000"/>
          </a:xfrm>
        </p:spPr>
        <p:txBody>
          <a:bodyPr/>
          <a:lstStyle/>
          <a:p>
            <a:r>
              <a:rPr lang="en-GB" sz="4000" dirty="0"/>
              <a:t>Research design consideration (1)</a:t>
            </a:r>
          </a:p>
        </p:txBody>
      </p:sp>
      <p:sp>
        <p:nvSpPr>
          <p:cNvPr id="3" name="Content Placeholder 2">
            <a:extLst>
              <a:ext uri="{FF2B5EF4-FFF2-40B4-BE49-F238E27FC236}">
                <a16:creationId xmlns:a16="http://schemas.microsoft.com/office/drawing/2014/main" id="{6E0E31B1-34B1-CF16-33F3-37EAA5C4D6FD}"/>
              </a:ext>
            </a:extLst>
          </p:cNvPr>
          <p:cNvSpPr>
            <a:spLocks noGrp="1"/>
          </p:cNvSpPr>
          <p:nvPr>
            <p:ph idx="1"/>
          </p:nvPr>
        </p:nvSpPr>
        <p:spPr>
          <a:xfrm>
            <a:off x="443812" y="1556792"/>
            <a:ext cx="8229600" cy="3917032"/>
          </a:xfrm>
        </p:spPr>
        <p:txBody>
          <a:bodyPr/>
          <a:lstStyle/>
          <a:p>
            <a:r>
              <a:rPr lang="en-AU" sz="2790" dirty="0"/>
              <a:t>Working with a second method to do research does not necessarily make it good science </a:t>
            </a:r>
          </a:p>
          <a:p>
            <a:r>
              <a:rPr lang="en-AU" sz="2790" dirty="0"/>
              <a:t>A </a:t>
            </a:r>
            <a:r>
              <a:rPr lang="en-AU" sz="2790" i="1" dirty="0"/>
              <a:t>strong rationale is needed </a:t>
            </a:r>
            <a:r>
              <a:rPr lang="en-AU" sz="2790" dirty="0"/>
              <a:t>for mixing methods </a:t>
            </a:r>
          </a:p>
          <a:p>
            <a:r>
              <a:rPr lang="en-AU" sz="2790" i="1" dirty="0"/>
              <a:t>Rigour </a:t>
            </a:r>
            <a:r>
              <a:rPr lang="en-AU" sz="2790" dirty="0"/>
              <a:t>in the collection and analysis of both qualitative and quantitative data </a:t>
            </a:r>
            <a:r>
              <a:rPr lang="en-AU" sz="2790" i="1" dirty="0"/>
              <a:t>is needed</a:t>
            </a:r>
          </a:p>
          <a:p>
            <a:pPr lvl="1"/>
            <a:r>
              <a:rPr lang="en-AU" sz="2790" dirty="0"/>
              <a:t>Requires application of appropriate standards for each method </a:t>
            </a:r>
          </a:p>
          <a:p>
            <a:endParaRPr lang="en-GB" sz="2790" dirty="0"/>
          </a:p>
        </p:txBody>
      </p:sp>
      <p:sp>
        <p:nvSpPr>
          <p:cNvPr id="4" name="Date Placeholder 3">
            <a:extLst>
              <a:ext uri="{FF2B5EF4-FFF2-40B4-BE49-F238E27FC236}">
                <a16:creationId xmlns:a16="http://schemas.microsoft.com/office/drawing/2014/main" id="{B468BE36-F8FD-032E-26AD-BBCB49761FFF}"/>
              </a:ext>
            </a:extLst>
          </p:cNvPr>
          <p:cNvSpPr>
            <a:spLocks noGrp="1"/>
          </p:cNvSpPr>
          <p:nvPr>
            <p:ph type="dt" sz="half" idx="10"/>
          </p:nvPr>
        </p:nvSpPr>
        <p:spPr/>
        <p:txBody>
          <a:bodyPr/>
          <a:lstStyle/>
          <a:p>
            <a:pPr>
              <a:defRPr/>
            </a:pPr>
            <a:fld id="{2B352FF5-0616-4C51-A48E-C7531AEE7F44}"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F223355B-DDF2-560B-1EAC-36B21A25CA93}"/>
              </a:ext>
            </a:extLst>
          </p:cNvPr>
          <p:cNvSpPr>
            <a:spLocks noGrp="1"/>
          </p:cNvSpPr>
          <p:nvPr>
            <p:ph type="sldNum" sz="quarter" idx="12"/>
          </p:nvPr>
        </p:nvSpPr>
        <p:spPr/>
        <p:txBody>
          <a:bodyPr/>
          <a:lstStyle/>
          <a:p>
            <a:pPr>
              <a:defRPr/>
            </a:pPr>
            <a:fld id="{F7B96A70-5957-4932-8222-584BC80357E3}" type="slidenum">
              <a:rPr lang="en-GB" altLang="en-US" smtClean="0"/>
              <a:pPr>
                <a:defRPr/>
              </a:pPr>
              <a:t>19</a:t>
            </a:fld>
            <a:endParaRPr lang="en-GB" altLang="en-US"/>
          </a:p>
        </p:txBody>
      </p:sp>
    </p:spTree>
    <p:extLst>
      <p:ext uri="{BB962C8B-B14F-4D97-AF65-F5344CB8AC3E}">
        <p14:creationId xmlns:p14="http://schemas.microsoft.com/office/powerpoint/2010/main" val="2256110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B689D-2565-043C-CEB6-D05BA5B2D613}"/>
              </a:ext>
            </a:extLst>
          </p:cNvPr>
          <p:cNvSpPr>
            <a:spLocks noGrp="1"/>
          </p:cNvSpPr>
          <p:nvPr>
            <p:ph type="title"/>
          </p:nvPr>
        </p:nvSpPr>
        <p:spPr>
          <a:xfrm>
            <a:off x="611560" y="241176"/>
            <a:ext cx="8229600" cy="1143000"/>
          </a:xfrm>
        </p:spPr>
        <p:txBody>
          <a:bodyPr/>
          <a:lstStyle/>
          <a:p>
            <a:r>
              <a:rPr lang="en-GB" sz="4000" dirty="0"/>
              <a:t>Research design consideration (2)</a:t>
            </a:r>
          </a:p>
        </p:txBody>
      </p:sp>
      <p:sp>
        <p:nvSpPr>
          <p:cNvPr id="3" name="Content Placeholder 2">
            <a:extLst>
              <a:ext uri="{FF2B5EF4-FFF2-40B4-BE49-F238E27FC236}">
                <a16:creationId xmlns:a16="http://schemas.microsoft.com/office/drawing/2014/main" id="{6E0E31B1-34B1-CF16-33F3-37EAA5C4D6FD}"/>
              </a:ext>
            </a:extLst>
          </p:cNvPr>
          <p:cNvSpPr>
            <a:spLocks noGrp="1"/>
          </p:cNvSpPr>
          <p:nvPr>
            <p:ph idx="1"/>
          </p:nvPr>
        </p:nvSpPr>
        <p:spPr>
          <a:xfrm>
            <a:off x="443812" y="1556792"/>
            <a:ext cx="8229600" cy="3917032"/>
          </a:xfrm>
        </p:spPr>
        <p:txBody>
          <a:bodyPr/>
          <a:lstStyle/>
          <a:p>
            <a:r>
              <a:rPr lang="en-GB" sz="2790" dirty="0"/>
              <a:t>Expensive designs</a:t>
            </a:r>
          </a:p>
          <a:p>
            <a:endParaRPr lang="en-GB" sz="2790" dirty="0"/>
          </a:p>
          <a:p>
            <a:r>
              <a:rPr lang="en-GB" sz="2790" dirty="0"/>
              <a:t>Requires a lot of time </a:t>
            </a:r>
          </a:p>
          <a:p>
            <a:endParaRPr lang="en-GB" sz="2790" dirty="0"/>
          </a:p>
          <a:p>
            <a:r>
              <a:rPr lang="en-GB" sz="2790" dirty="0"/>
              <a:t>Researchers will need training and expertise in both qualitative and quantitative research</a:t>
            </a:r>
          </a:p>
          <a:p>
            <a:endParaRPr lang="en-GB" sz="2790" dirty="0"/>
          </a:p>
        </p:txBody>
      </p:sp>
      <p:sp>
        <p:nvSpPr>
          <p:cNvPr id="4" name="Date Placeholder 3">
            <a:extLst>
              <a:ext uri="{FF2B5EF4-FFF2-40B4-BE49-F238E27FC236}">
                <a16:creationId xmlns:a16="http://schemas.microsoft.com/office/drawing/2014/main" id="{B468BE36-F8FD-032E-26AD-BBCB49761FFF}"/>
              </a:ext>
            </a:extLst>
          </p:cNvPr>
          <p:cNvSpPr>
            <a:spLocks noGrp="1"/>
          </p:cNvSpPr>
          <p:nvPr>
            <p:ph type="dt" sz="half" idx="10"/>
          </p:nvPr>
        </p:nvSpPr>
        <p:spPr/>
        <p:txBody>
          <a:bodyPr/>
          <a:lstStyle/>
          <a:p>
            <a:pPr>
              <a:defRPr/>
            </a:pPr>
            <a:fld id="{2B352FF5-0616-4C51-A48E-C7531AEE7F44}"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F223355B-DDF2-560B-1EAC-36B21A25CA93}"/>
              </a:ext>
            </a:extLst>
          </p:cNvPr>
          <p:cNvSpPr>
            <a:spLocks noGrp="1"/>
          </p:cNvSpPr>
          <p:nvPr>
            <p:ph type="sldNum" sz="quarter" idx="12"/>
          </p:nvPr>
        </p:nvSpPr>
        <p:spPr/>
        <p:txBody>
          <a:bodyPr/>
          <a:lstStyle/>
          <a:p>
            <a:pPr>
              <a:defRPr/>
            </a:pPr>
            <a:fld id="{F7B96A70-5957-4932-8222-584BC80357E3}" type="slidenum">
              <a:rPr lang="en-GB" altLang="en-US" smtClean="0"/>
              <a:pPr>
                <a:defRPr/>
              </a:pPr>
              <a:t>20</a:t>
            </a:fld>
            <a:endParaRPr lang="en-GB" altLang="en-US"/>
          </a:p>
        </p:txBody>
      </p:sp>
    </p:spTree>
    <p:extLst>
      <p:ext uri="{BB962C8B-B14F-4D97-AF65-F5344CB8AC3E}">
        <p14:creationId xmlns:p14="http://schemas.microsoft.com/office/powerpoint/2010/main" val="161134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CB743-3093-7ACD-CD92-6384CA2398A8}"/>
              </a:ext>
            </a:extLst>
          </p:cNvPr>
          <p:cNvSpPr>
            <a:spLocks noGrp="1"/>
          </p:cNvSpPr>
          <p:nvPr>
            <p:ph type="title"/>
          </p:nvPr>
        </p:nvSpPr>
        <p:spPr>
          <a:xfrm>
            <a:off x="504825" y="188640"/>
            <a:ext cx="8181975" cy="936625"/>
          </a:xfrm>
        </p:spPr>
        <p:txBody>
          <a:bodyPr lIns="68580" tIns="34290" rIns="68580" bIns="34290" rtlCol="0">
            <a:normAutofit/>
          </a:bodyPr>
          <a:lstStyle/>
          <a:p>
            <a:pPr>
              <a:defRPr/>
            </a:pPr>
            <a:r>
              <a:rPr lang="en-US" dirty="0"/>
              <a:t>Types of mixed methods </a:t>
            </a:r>
          </a:p>
        </p:txBody>
      </p:sp>
      <p:graphicFrame>
        <p:nvGraphicFramePr>
          <p:cNvPr id="3" name="Table 2">
            <a:extLst>
              <a:ext uri="{FF2B5EF4-FFF2-40B4-BE49-F238E27FC236}">
                <a16:creationId xmlns:a16="http://schemas.microsoft.com/office/drawing/2014/main" id="{64018DCE-0D63-D31D-AB01-A4797A26DDFD}"/>
              </a:ext>
            </a:extLst>
          </p:cNvPr>
          <p:cNvGraphicFramePr>
            <a:graphicFrameLocks noGrp="1"/>
          </p:cNvGraphicFramePr>
          <p:nvPr/>
        </p:nvGraphicFramePr>
        <p:xfrm>
          <a:off x="457200" y="1600200"/>
          <a:ext cx="8229600" cy="3455856"/>
        </p:xfrm>
        <a:graphic>
          <a:graphicData uri="http://schemas.openxmlformats.org/drawingml/2006/table">
            <a:tbl>
              <a:tblPr/>
              <a:tblGrid>
                <a:gridCol w="4114800">
                  <a:extLst>
                    <a:ext uri="{9D8B030D-6E8A-4147-A177-3AD203B41FA5}">
                      <a16:colId xmlns:a16="http://schemas.microsoft.com/office/drawing/2014/main" val="1085497203"/>
                    </a:ext>
                  </a:extLst>
                </a:gridCol>
                <a:gridCol w="4114800">
                  <a:extLst>
                    <a:ext uri="{9D8B030D-6E8A-4147-A177-3AD203B41FA5}">
                      <a16:colId xmlns:a16="http://schemas.microsoft.com/office/drawing/2014/main" val="572439166"/>
                    </a:ext>
                  </a:extLst>
                </a:gridCol>
              </a:tblGrid>
              <a:tr h="57909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dirty="0">
                          <a:ln>
                            <a:noFill/>
                          </a:ln>
                          <a:solidFill>
                            <a:schemeClr val="tx1"/>
                          </a:solidFill>
                          <a:effectLst/>
                          <a:latin typeface="Arial" charset="0"/>
                        </a:rPr>
                        <a:t>Two types of research question</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One fitting a quantitative approach and the other qualitative</a:t>
                      </a: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73907303"/>
                  </a:ext>
                </a:extLst>
              </a:tr>
              <a:tr h="57909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dirty="0">
                          <a:ln>
                            <a:noFill/>
                          </a:ln>
                          <a:solidFill>
                            <a:schemeClr val="tx1"/>
                          </a:solidFill>
                          <a:effectLst/>
                          <a:latin typeface="Arial" charset="0"/>
                        </a:rPr>
                        <a:t>The manner in which the research questions are developed</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Preplanned (quantitative) versus participatory/emergent (qualitative)</a:t>
                      </a: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8758826"/>
                  </a:ext>
                </a:extLst>
              </a:tr>
              <a:tr h="42582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charset="0"/>
                        </a:rPr>
                        <a:t>Two types of sampling procedure</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Probability versus purposive</a:t>
                      </a: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47338335"/>
                  </a:ext>
                </a:extLst>
              </a:tr>
              <a:tr h="57909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charset="0"/>
                        </a:rPr>
                        <a:t>Two types of data collection procedures</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fr-FR" sz="1600" b="0" i="0" u="none" strike="noStrike" cap="none" normalizeH="0" baseline="0" dirty="0" err="1">
                          <a:ln>
                            <a:noFill/>
                          </a:ln>
                          <a:solidFill>
                            <a:schemeClr val="tx1"/>
                          </a:solidFill>
                          <a:effectLst/>
                          <a:latin typeface="Arial" charset="0"/>
                        </a:rPr>
                        <a:t>Surveys</a:t>
                      </a:r>
                      <a:r>
                        <a:rPr kumimoji="0" lang="fr-FR" sz="1600" b="0" i="0" u="none" strike="noStrike" cap="none" normalizeH="0" baseline="0" dirty="0">
                          <a:ln>
                            <a:noFill/>
                          </a:ln>
                          <a:solidFill>
                            <a:schemeClr val="tx1"/>
                          </a:solidFill>
                          <a:effectLst/>
                          <a:latin typeface="Arial" charset="0"/>
                        </a:rPr>
                        <a:t> (quantitative) versus focus groups (qualitative)</a:t>
                      </a:r>
                      <a:endParaRPr kumimoji="0" lang="en-US" sz="1600" b="0" i="0" u="none" strike="noStrike" cap="none" normalizeH="0" baseline="0" dirty="0">
                        <a:ln>
                          <a:noFill/>
                        </a:ln>
                        <a:solidFill>
                          <a:schemeClr val="tx1"/>
                        </a:solidFill>
                        <a:effectLst/>
                        <a:latin typeface="Arial"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04645858"/>
                  </a:ext>
                </a:extLst>
              </a:tr>
              <a:tr h="4288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charset="0"/>
                        </a:rPr>
                        <a:t>Two types of data analysis</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Numerical versus textual (or visual)</a:t>
                      </a: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80356430"/>
                  </a:ext>
                </a:extLst>
              </a:tr>
              <a:tr h="43193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dirty="0">
                          <a:ln>
                            <a:noFill/>
                          </a:ln>
                          <a:solidFill>
                            <a:schemeClr val="tx1"/>
                          </a:solidFill>
                          <a:effectLst/>
                          <a:latin typeface="Arial" charset="0"/>
                        </a:rPr>
                        <a:t>Two types of data analysis</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Statistical versus thematic</a:t>
                      </a: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98716972"/>
                  </a:ext>
                </a:extLst>
              </a:tr>
              <a:tr h="43193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dirty="0">
                          <a:ln>
                            <a:noFill/>
                          </a:ln>
                          <a:solidFill>
                            <a:schemeClr val="tx1"/>
                          </a:solidFill>
                          <a:effectLst/>
                          <a:latin typeface="Arial" charset="0"/>
                        </a:rPr>
                        <a:t>Two types of conclusions</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Objective versus subjective interpretations</a:t>
                      </a: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840423441"/>
                  </a:ext>
                </a:extLst>
              </a:tr>
            </a:tbl>
          </a:graphicData>
        </a:graphic>
      </p:graphicFrame>
      <p:sp>
        <p:nvSpPr>
          <p:cNvPr id="4" name="TextBox 3">
            <a:extLst>
              <a:ext uri="{FF2B5EF4-FFF2-40B4-BE49-F238E27FC236}">
                <a16:creationId xmlns:a16="http://schemas.microsoft.com/office/drawing/2014/main" id="{094AF557-A52E-3E6A-DE67-FA9B31C2C4F4}"/>
              </a:ext>
            </a:extLst>
          </p:cNvPr>
          <p:cNvSpPr txBox="1"/>
          <p:nvPr/>
        </p:nvSpPr>
        <p:spPr>
          <a:xfrm>
            <a:off x="6876256" y="5161659"/>
            <a:ext cx="2565999" cy="369332"/>
          </a:xfrm>
          <a:prstGeom prst="rect">
            <a:avLst/>
          </a:prstGeom>
          <a:noFill/>
        </p:spPr>
        <p:txBody>
          <a:bodyPr wrap="square" rtlCol="0">
            <a:spAutoFit/>
          </a:bodyPr>
          <a:lstStyle/>
          <a:p>
            <a:r>
              <a:rPr lang="en-GB" dirty="0"/>
              <a:t>(Grey, 2008)</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13EB-FA82-F57D-C4B7-ED648FE07A47}"/>
              </a:ext>
            </a:extLst>
          </p:cNvPr>
          <p:cNvSpPr>
            <a:spLocks noGrp="1"/>
          </p:cNvSpPr>
          <p:nvPr>
            <p:ph type="title"/>
          </p:nvPr>
        </p:nvSpPr>
        <p:spPr>
          <a:xfrm>
            <a:off x="428802" y="0"/>
            <a:ext cx="8229600" cy="1143000"/>
          </a:xfrm>
        </p:spPr>
        <p:txBody>
          <a:bodyPr/>
          <a:lstStyle/>
          <a:p>
            <a:r>
              <a:rPr lang="en-GB" dirty="0"/>
              <a:t>Benefits</a:t>
            </a:r>
          </a:p>
        </p:txBody>
      </p:sp>
      <p:graphicFrame>
        <p:nvGraphicFramePr>
          <p:cNvPr id="6" name="Content Placeholder 5">
            <a:extLst>
              <a:ext uri="{FF2B5EF4-FFF2-40B4-BE49-F238E27FC236}">
                <a16:creationId xmlns:a16="http://schemas.microsoft.com/office/drawing/2014/main" id="{F89A7D19-671B-E678-8775-B7342610D02A}"/>
              </a:ext>
            </a:extLst>
          </p:cNvPr>
          <p:cNvGraphicFramePr>
            <a:graphicFrameLocks noGrp="1"/>
          </p:cNvGraphicFramePr>
          <p:nvPr>
            <p:ph idx="1"/>
            <p:extLst>
              <p:ext uri="{D42A27DB-BD31-4B8C-83A1-F6EECF244321}">
                <p14:modId xmlns:p14="http://schemas.microsoft.com/office/powerpoint/2010/main" val="2875917359"/>
              </p:ext>
            </p:extLst>
          </p:nvPr>
        </p:nvGraphicFramePr>
        <p:xfrm>
          <a:off x="457200" y="1143000"/>
          <a:ext cx="8229600" cy="3749040"/>
        </p:xfrm>
        <a:graphic>
          <a:graphicData uri="http://schemas.openxmlformats.org/drawingml/2006/table">
            <a:tbl>
              <a:tblPr firstRow="1" bandRow="1">
                <a:tableStyleId>{5C22544A-7EE6-4342-B048-85BDC9FD1C3A}</a:tableStyleId>
              </a:tblPr>
              <a:tblGrid>
                <a:gridCol w="2314600">
                  <a:extLst>
                    <a:ext uri="{9D8B030D-6E8A-4147-A177-3AD203B41FA5}">
                      <a16:colId xmlns:a16="http://schemas.microsoft.com/office/drawing/2014/main" val="103225277"/>
                    </a:ext>
                  </a:extLst>
                </a:gridCol>
                <a:gridCol w="5915000">
                  <a:extLst>
                    <a:ext uri="{9D8B030D-6E8A-4147-A177-3AD203B41FA5}">
                      <a16:colId xmlns:a16="http://schemas.microsoft.com/office/drawing/2014/main" val="2125939233"/>
                    </a:ext>
                  </a:extLst>
                </a:gridCol>
              </a:tblGrid>
              <a:tr h="370840">
                <a:tc>
                  <a:txBody>
                    <a:bodyPr/>
                    <a:lstStyle/>
                    <a:p>
                      <a:r>
                        <a:rPr lang="en-GB" dirty="0">
                          <a:solidFill>
                            <a:schemeClr val="tx1"/>
                          </a:solidFill>
                        </a:rPr>
                        <a:t>Expansion: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scope, range of inquiry, using different methods, various diverse inquiry components</a:t>
                      </a:r>
                      <a:r>
                        <a:rPr lang="en-GB" altLang="en-US" sz="1800" b="0" dirty="0">
                          <a:solidFill>
                            <a:schemeClr val="tx1"/>
                          </a:solidFill>
                        </a:rPr>
                        <a:t> </a:t>
                      </a:r>
                    </a:p>
                    <a:p>
                      <a:endParaRPr lang="en-GB" dirty="0"/>
                    </a:p>
                  </a:txBody>
                  <a:tcPr/>
                </a:tc>
                <a:extLst>
                  <a:ext uri="{0D108BD9-81ED-4DB2-BD59-A6C34878D82A}">
                    <a16:rowId xmlns:a16="http://schemas.microsoft.com/office/drawing/2014/main" val="4292795490"/>
                  </a:ext>
                </a:extLst>
              </a:tr>
              <a:tr h="370840">
                <a:tc>
                  <a:txBody>
                    <a:bodyPr/>
                    <a:lstStyle/>
                    <a:p>
                      <a:r>
                        <a:rPr lang="en-US" altLang="en-US" sz="1800" b="1" dirty="0"/>
                        <a:t>Triangulation: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800" dirty="0"/>
                        <a:t>different methods, convergence, corroboration, correspondence, </a:t>
                      </a:r>
                      <a:endParaRPr lang="en-GB" dirty="0"/>
                    </a:p>
                  </a:txBody>
                  <a:tcPr/>
                </a:tc>
                <a:extLst>
                  <a:ext uri="{0D108BD9-81ED-4DB2-BD59-A6C34878D82A}">
                    <a16:rowId xmlns:a16="http://schemas.microsoft.com/office/drawing/2014/main" val="1752259916"/>
                  </a:ext>
                </a:extLst>
              </a:tr>
              <a:tr h="370840">
                <a:tc>
                  <a:txBody>
                    <a:bodyPr/>
                    <a:lstStyle/>
                    <a:p>
                      <a:r>
                        <a:rPr lang="en-US" altLang="en-US" sz="1800" b="1" dirty="0"/>
                        <a:t>Development:</a:t>
                      </a:r>
                    </a:p>
                    <a:p>
                      <a:r>
                        <a:rPr lang="en-US" altLang="en-US" sz="1800" b="1" dirty="0"/>
                        <a:t>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800" dirty="0"/>
                        <a:t>results one method, informing other method</a:t>
                      </a:r>
                      <a:r>
                        <a:rPr lang="en-GB" altLang="en-US" sz="1800" dirty="0"/>
                        <a:t> </a:t>
                      </a:r>
                    </a:p>
                    <a:p>
                      <a:endParaRPr lang="en-GB" dirty="0"/>
                    </a:p>
                  </a:txBody>
                  <a:tcPr/>
                </a:tc>
                <a:extLst>
                  <a:ext uri="{0D108BD9-81ED-4DB2-BD59-A6C34878D82A}">
                    <a16:rowId xmlns:a16="http://schemas.microsoft.com/office/drawing/2014/main" val="3032015458"/>
                  </a:ext>
                </a:extLst>
              </a:tr>
              <a:tr h="370840">
                <a:tc>
                  <a:txBody>
                    <a:bodyPr/>
                    <a:lstStyle/>
                    <a:p>
                      <a:r>
                        <a:rPr lang="en-US" altLang="en-US" sz="1800" b="1" dirty="0"/>
                        <a:t>Complementarity: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800" dirty="0"/>
                        <a:t>elaboration, enhancement, illustration, clarification, results of one method and results from the other </a:t>
                      </a:r>
                    </a:p>
                    <a:p>
                      <a:endParaRPr lang="en-GB" dirty="0"/>
                    </a:p>
                  </a:txBody>
                  <a:tcPr/>
                </a:tc>
                <a:extLst>
                  <a:ext uri="{0D108BD9-81ED-4DB2-BD59-A6C34878D82A}">
                    <a16:rowId xmlns:a16="http://schemas.microsoft.com/office/drawing/2014/main" val="2279588373"/>
                  </a:ext>
                </a:extLst>
              </a:tr>
              <a:tr h="370840">
                <a:tc>
                  <a:txBody>
                    <a:bodyPr/>
                    <a:lstStyle/>
                    <a:p>
                      <a:r>
                        <a:rPr lang="en-US" altLang="en-US" sz="1800" b="1" dirty="0"/>
                        <a:t>Initiation: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800" dirty="0"/>
                        <a:t>discovery of paradoxes, contradiction, new perspectives, interrogating questions</a:t>
                      </a:r>
                      <a:endParaRPr lang="en-GB" dirty="0"/>
                    </a:p>
                  </a:txBody>
                  <a:tcPr/>
                </a:tc>
                <a:extLst>
                  <a:ext uri="{0D108BD9-81ED-4DB2-BD59-A6C34878D82A}">
                    <a16:rowId xmlns:a16="http://schemas.microsoft.com/office/drawing/2014/main" val="3726126104"/>
                  </a:ext>
                </a:extLst>
              </a:tr>
            </a:tbl>
          </a:graphicData>
        </a:graphic>
      </p:graphicFrame>
      <p:sp>
        <p:nvSpPr>
          <p:cNvPr id="4" name="Date Placeholder 3">
            <a:extLst>
              <a:ext uri="{FF2B5EF4-FFF2-40B4-BE49-F238E27FC236}">
                <a16:creationId xmlns:a16="http://schemas.microsoft.com/office/drawing/2014/main" id="{735A7AFF-571D-5D3A-0D97-B53FE5CB0FDC}"/>
              </a:ext>
            </a:extLst>
          </p:cNvPr>
          <p:cNvSpPr>
            <a:spLocks noGrp="1"/>
          </p:cNvSpPr>
          <p:nvPr>
            <p:ph type="dt" sz="half" idx="10"/>
          </p:nvPr>
        </p:nvSpPr>
        <p:spPr/>
        <p:txBody>
          <a:bodyPr/>
          <a:lstStyle/>
          <a:p>
            <a:pPr>
              <a:defRPr/>
            </a:pPr>
            <a:fld id="{E15B5B85-E6E5-4632-875C-0E6A3000B39E}"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58AA6520-E093-9D1C-96F6-7060F1536AFF}"/>
              </a:ext>
            </a:extLst>
          </p:cNvPr>
          <p:cNvSpPr>
            <a:spLocks noGrp="1"/>
          </p:cNvSpPr>
          <p:nvPr>
            <p:ph type="sldNum" sz="quarter" idx="12"/>
          </p:nvPr>
        </p:nvSpPr>
        <p:spPr/>
        <p:txBody>
          <a:bodyPr/>
          <a:lstStyle/>
          <a:p>
            <a:pPr>
              <a:defRPr/>
            </a:pPr>
            <a:fld id="{6DDAD8D9-6827-4A0C-BF28-A51E33BD92A1}" type="slidenum">
              <a:rPr lang="en-GB" altLang="en-US" smtClean="0"/>
              <a:pPr>
                <a:defRPr/>
              </a:pPr>
              <a:t>22</a:t>
            </a:fld>
            <a:endParaRPr lang="en-GB" altLang="en-US"/>
          </a:p>
        </p:txBody>
      </p:sp>
    </p:spTree>
    <p:extLst>
      <p:ext uri="{BB962C8B-B14F-4D97-AF65-F5344CB8AC3E}">
        <p14:creationId xmlns:p14="http://schemas.microsoft.com/office/powerpoint/2010/main" val="1347453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13EB-FA82-F57D-C4B7-ED648FE07A47}"/>
              </a:ext>
            </a:extLst>
          </p:cNvPr>
          <p:cNvSpPr>
            <a:spLocks noGrp="1"/>
          </p:cNvSpPr>
          <p:nvPr>
            <p:ph type="title"/>
          </p:nvPr>
        </p:nvSpPr>
        <p:spPr>
          <a:xfrm>
            <a:off x="428802" y="0"/>
            <a:ext cx="8229600" cy="1143000"/>
          </a:xfrm>
        </p:spPr>
        <p:txBody>
          <a:bodyPr/>
          <a:lstStyle/>
          <a:p>
            <a:r>
              <a:rPr lang="en-GB" dirty="0"/>
              <a:t>Weaknesses</a:t>
            </a:r>
          </a:p>
        </p:txBody>
      </p:sp>
      <p:graphicFrame>
        <p:nvGraphicFramePr>
          <p:cNvPr id="6" name="Content Placeholder 5">
            <a:extLst>
              <a:ext uri="{FF2B5EF4-FFF2-40B4-BE49-F238E27FC236}">
                <a16:creationId xmlns:a16="http://schemas.microsoft.com/office/drawing/2014/main" id="{F89A7D19-671B-E678-8775-B7342610D02A}"/>
              </a:ext>
            </a:extLst>
          </p:cNvPr>
          <p:cNvGraphicFramePr>
            <a:graphicFrameLocks noGrp="1"/>
          </p:cNvGraphicFramePr>
          <p:nvPr>
            <p:ph idx="1"/>
            <p:extLst>
              <p:ext uri="{D42A27DB-BD31-4B8C-83A1-F6EECF244321}">
                <p14:modId xmlns:p14="http://schemas.microsoft.com/office/powerpoint/2010/main" val="2898624351"/>
              </p:ext>
            </p:extLst>
          </p:nvPr>
        </p:nvGraphicFramePr>
        <p:xfrm>
          <a:off x="457200" y="1628800"/>
          <a:ext cx="8229600" cy="3108960"/>
        </p:xfrm>
        <a:graphic>
          <a:graphicData uri="http://schemas.openxmlformats.org/drawingml/2006/table">
            <a:tbl>
              <a:tblPr firstRow="1" bandRow="1">
                <a:tableStyleId>{5C22544A-7EE6-4342-B048-85BDC9FD1C3A}</a:tableStyleId>
              </a:tblPr>
              <a:tblGrid>
                <a:gridCol w="2314600">
                  <a:extLst>
                    <a:ext uri="{9D8B030D-6E8A-4147-A177-3AD203B41FA5}">
                      <a16:colId xmlns:a16="http://schemas.microsoft.com/office/drawing/2014/main" val="103225277"/>
                    </a:ext>
                  </a:extLst>
                </a:gridCol>
                <a:gridCol w="5915000">
                  <a:extLst>
                    <a:ext uri="{9D8B030D-6E8A-4147-A177-3AD203B41FA5}">
                      <a16:colId xmlns:a16="http://schemas.microsoft.com/office/drawing/2014/main" val="2125939233"/>
                    </a:ext>
                  </a:extLst>
                </a:gridCol>
              </a:tblGrid>
              <a:tr h="370840">
                <a:tc>
                  <a:txBody>
                    <a:bodyPr/>
                    <a:lstStyle/>
                    <a:p>
                      <a:r>
                        <a:rPr lang="en-GB" dirty="0">
                          <a:solidFill>
                            <a:schemeClr val="tx1"/>
                          </a:solidFill>
                        </a:rPr>
                        <a:t>Constructs: </a:t>
                      </a:r>
                    </a:p>
                    <a:p>
                      <a:endParaRPr lang="en-GB"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tx1"/>
                          </a:solidFill>
                        </a:rPr>
                        <a:t>Quantitative questions may result in measuring different constructs to Qualitative</a:t>
                      </a:r>
                    </a:p>
                    <a:p>
                      <a:endParaRPr lang="en-GB" dirty="0"/>
                    </a:p>
                  </a:txBody>
                  <a:tcPr/>
                </a:tc>
                <a:extLst>
                  <a:ext uri="{0D108BD9-81ED-4DB2-BD59-A6C34878D82A}">
                    <a16:rowId xmlns:a16="http://schemas.microsoft.com/office/drawing/2014/main" val="4292795490"/>
                  </a:ext>
                </a:extLst>
              </a:tr>
              <a:tr h="370840">
                <a:tc>
                  <a:txBody>
                    <a:bodyPr/>
                    <a:lstStyle/>
                    <a:p>
                      <a:r>
                        <a:rPr lang="en-US" altLang="en-US" sz="1800" b="1" dirty="0"/>
                        <a:t>Costs: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Costs can be high</a:t>
                      </a:r>
                    </a:p>
                    <a:p>
                      <a:endParaRPr lang="en-GB" dirty="0"/>
                    </a:p>
                  </a:txBody>
                  <a:tcPr/>
                </a:tc>
                <a:extLst>
                  <a:ext uri="{0D108BD9-81ED-4DB2-BD59-A6C34878D82A}">
                    <a16:rowId xmlns:a16="http://schemas.microsoft.com/office/drawing/2014/main" val="1752259916"/>
                  </a:ext>
                </a:extLst>
              </a:tr>
              <a:tr h="370840">
                <a:tc>
                  <a:txBody>
                    <a:bodyPr/>
                    <a:lstStyle/>
                    <a:p>
                      <a:r>
                        <a:rPr lang="en-US" altLang="en-US" sz="1800" b="1" dirty="0"/>
                        <a:t>Synthesis:</a:t>
                      </a:r>
                    </a:p>
                    <a:p>
                      <a:r>
                        <a:rPr lang="en-US" altLang="en-US" sz="1800" b="1" dirty="0"/>
                        <a:t>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Problems in managing to synthesise quantitative and qualitative findings</a:t>
                      </a:r>
                    </a:p>
                    <a:p>
                      <a:endParaRPr lang="en-GB" dirty="0"/>
                    </a:p>
                  </a:txBody>
                  <a:tcPr/>
                </a:tc>
                <a:extLst>
                  <a:ext uri="{0D108BD9-81ED-4DB2-BD59-A6C34878D82A}">
                    <a16:rowId xmlns:a16="http://schemas.microsoft.com/office/drawing/2014/main" val="3032015458"/>
                  </a:ext>
                </a:extLst>
              </a:tr>
              <a:tr h="370840">
                <a:tc>
                  <a:txBody>
                    <a:bodyPr/>
                    <a:lstStyle/>
                    <a:p>
                      <a:r>
                        <a:rPr lang="en-US" altLang="en-US" sz="1800" b="1" dirty="0"/>
                        <a:t>Integration: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Lack of integration in many studies</a:t>
                      </a:r>
                    </a:p>
                    <a:p>
                      <a:endParaRPr lang="en-GB" dirty="0"/>
                    </a:p>
                  </a:txBody>
                  <a:tcPr/>
                </a:tc>
                <a:extLst>
                  <a:ext uri="{0D108BD9-81ED-4DB2-BD59-A6C34878D82A}">
                    <a16:rowId xmlns:a16="http://schemas.microsoft.com/office/drawing/2014/main" val="2279588373"/>
                  </a:ext>
                </a:extLst>
              </a:tr>
            </a:tbl>
          </a:graphicData>
        </a:graphic>
      </p:graphicFrame>
      <p:sp>
        <p:nvSpPr>
          <p:cNvPr id="4" name="Date Placeholder 3">
            <a:extLst>
              <a:ext uri="{FF2B5EF4-FFF2-40B4-BE49-F238E27FC236}">
                <a16:creationId xmlns:a16="http://schemas.microsoft.com/office/drawing/2014/main" id="{735A7AFF-571D-5D3A-0D97-B53FE5CB0FDC}"/>
              </a:ext>
            </a:extLst>
          </p:cNvPr>
          <p:cNvSpPr>
            <a:spLocks noGrp="1"/>
          </p:cNvSpPr>
          <p:nvPr>
            <p:ph type="dt" sz="half" idx="10"/>
          </p:nvPr>
        </p:nvSpPr>
        <p:spPr/>
        <p:txBody>
          <a:bodyPr/>
          <a:lstStyle/>
          <a:p>
            <a:pPr>
              <a:defRPr/>
            </a:pPr>
            <a:fld id="{E15B5B85-E6E5-4632-875C-0E6A3000B39E}"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58AA6520-E093-9D1C-96F6-7060F1536AFF}"/>
              </a:ext>
            </a:extLst>
          </p:cNvPr>
          <p:cNvSpPr>
            <a:spLocks noGrp="1"/>
          </p:cNvSpPr>
          <p:nvPr>
            <p:ph type="sldNum" sz="quarter" idx="12"/>
          </p:nvPr>
        </p:nvSpPr>
        <p:spPr/>
        <p:txBody>
          <a:bodyPr/>
          <a:lstStyle/>
          <a:p>
            <a:pPr>
              <a:defRPr/>
            </a:pPr>
            <a:fld id="{6DDAD8D9-6827-4A0C-BF28-A51E33BD92A1}" type="slidenum">
              <a:rPr lang="en-GB" altLang="en-US" smtClean="0"/>
              <a:pPr>
                <a:defRPr/>
              </a:pPr>
              <a:t>23</a:t>
            </a:fld>
            <a:endParaRPr lang="en-GB" altLang="en-US"/>
          </a:p>
        </p:txBody>
      </p:sp>
    </p:spTree>
    <p:extLst>
      <p:ext uri="{BB962C8B-B14F-4D97-AF65-F5344CB8AC3E}">
        <p14:creationId xmlns:p14="http://schemas.microsoft.com/office/powerpoint/2010/main" val="24003510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1044-0B25-9592-0DAE-BDAC807A6B76}"/>
              </a:ext>
            </a:extLst>
          </p:cNvPr>
          <p:cNvSpPr>
            <a:spLocks noGrp="1"/>
          </p:cNvSpPr>
          <p:nvPr>
            <p:ph type="title"/>
          </p:nvPr>
        </p:nvSpPr>
        <p:spPr/>
        <p:txBody>
          <a:bodyPr/>
          <a:lstStyle/>
          <a:p>
            <a:r>
              <a:rPr lang="en-GB" dirty="0"/>
              <a:t>To summarize</a:t>
            </a:r>
          </a:p>
        </p:txBody>
      </p:sp>
      <p:sp>
        <p:nvSpPr>
          <p:cNvPr id="3" name="Content Placeholder 2">
            <a:extLst>
              <a:ext uri="{FF2B5EF4-FFF2-40B4-BE49-F238E27FC236}">
                <a16:creationId xmlns:a16="http://schemas.microsoft.com/office/drawing/2014/main" id="{2A57E2E3-18F1-3F3B-7875-B23501D40075}"/>
              </a:ext>
            </a:extLst>
          </p:cNvPr>
          <p:cNvSpPr>
            <a:spLocks noGrp="1"/>
          </p:cNvSpPr>
          <p:nvPr>
            <p:ph idx="1"/>
          </p:nvPr>
        </p:nvSpPr>
        <p:spPr>
          <a:xfrm>
            <a:off x="423122" y="1941178"/>
            <a:ext cx="8229600" cy="3216014"/>
          </a:xfrm>
        </p:spPr>
        <p:txBody>
          <a:bodyPr/>
          <a:lstStyle/>
          <a:p>
            <a:r>
              <a:rPr lang="en-AU" sz="2200" dirty="0"/>
              <a:t>Requires a strong  rationale  for  integrating  methods</a:t>
            </a:r>
          </a:p>
          <a:p>
            <a:r>
              <a:rPr lang="en-AU" sz="2200" dirty="0"/>
              <a:t>The formulated research  question  drives  the  integration</a:t>
            </a:r>
          </a:p>
          <a:p>
            <a:r>
              <a:rPr lang="en-AU" sz="2200" dirty="0"/>
              <a:t>Requires rigour  in  the  data collection  and  data analysis  of  both  types of  data</a:t>
            </a:r>
          </a:p>
          <a:p>
            <a:r>
              <a:rPr lang="en-AU" sz="2200" dirty="0"/>
              <a:t>Be aware can  be  time  consuming  and  costly</a:t>
            </a:r>
          </a:p>
          <a:p>
            <a:r>
              <a:rPr lang="en-AU" sz="2200" dirty="0"/>
              <a:t>Expertise  in  both  methodologies is required</a:t>
            </a:r>
          </a:p>
          <a:p>
            <a:r>
              <a:rPr lang="en-AU" sz="2200" dirty="0"/>
              <a:t>Knowledge claims can potentially become strengthened</a:t>
            </a:r>
          </a:p>
          <a:p>
            <a:endParaRPr lang="en-GB" sz="2200" dirty="0"/>
          </a:p>
        </p:txBody>
      </p:sp>
      <p:sp>
        <p:nvSpPr>
          <p:cNvPr id="4" name="Date Placeholder 3">
            <a:extLst>
              <a:ext uri="{FF2B5EF4-FFF2-40B4-BE49-F238E27FC236}">
                <a16:creationId xmlns:a16="http://schemas.microsoft.com/office/drawing/2014/main" id="{335E6D33-E7E7-C843-5E08-81AAB39B3C6D}"/>
              </a:ext>
            </a:extLst>
          </p:cNvPr>
          <p:cNvSpPr>
            <a:spLocks noGrp="1"/>
          </p:cNvSpPr>
          <p:nvPr>
            <p:ph type="dt" sz="half" idx="10"/>
          </p:nvPr>
        </p:nvSpPr>
        <p:spPr/>
        <p:txBody>
          <a:bodyPr/>
          <a:lstStyle/>
          <a:p>
            <a:pPr>
              <a:defRPr/>
            </a:pPr>
            <a:fld id="{2B352FF5-0616-4C51-A48E-C7531AEE7F44}"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019DB7FD-AF79-9331-1DAC-2D2134981D49}"/>
              </a:ext>
            </a:extLst>
          </p:cNvPr>
          <p:cNvSpPr>
            <a:spLocks noGrp="1"/>
          </p:cNvSpPr>
          <p:nvPr>
            <p:ph type="sldNum" sz="quarter" idx="12"/>
          </p:nvPr>
        </p:nvSpPr>
        <p:spPr/>
        <p:txBody>
          <a:bodyPr/>
          <a:lstStyle/>
          <a:p>
            <a:pPr>
              <a:defRPr/>
            </a:pPr>
            <a:fld id="{F7B96A70-5957-4932-8222-584BC80357E3}" type="slidenum">
              <a:rPr lang="en-GB" altLang="en-US" smtClean="0"/>
              <a:pPr>
                <a:defRPr/>
              </a:pPr>
              <a:t>24</a:t>
            </a:fld>
            <a:endParaRPr lang="en-GB" altLang="en-US"/>
          </a:p>
        </p:txBody>
      </p:sp>
    </p:spTree>
    <p:extLst>
      <p:ext uri="{BB962C8B-B14F-4D97-AF65-F5344CB8AC3E}">
        <p14:creationId xmlns:p14="http://schemas.microsoft.com/office/powerpoint/2010/main" val="1294120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5A2C313F-9C0E-F2A8-EBB6-55E02DA3AA36}"/>
              </a:ext>
            </a:extLst>
          </p:cNvPr>
          <p:cNvSpPr>
            <a:spLocks noGrp="1"/>
          </p:cNvSpPr>
          <p:nvPr>
            <p:ph type="title"/>
          </p:nvPr>
        </p:nvSpPr>
        <p:spPr>
          <a:xfrm>
            <a:off x="538229" y="0"/>
            <a:ext cx="8229600" cy="1143000"/>
          </a:xfrm>
        </p:spPr>
        <p:txBody>
          <a:bodyPr/>
          <a:lstStyle/>
          <a:p>
            <a:r>
              <a:rPr lang="en-GB" altLang="en-US" dirty="0"/>
              <a:t>Seminar session</a:t>
            </a:r>
          </a:p>
        </p:txBody>
      </p:sp>
      <p:pic>
        <p:nvPicPr>
          <p:cNvPr id="60421" name="Picture 5" descr="How you'll study as a computer science undergraduate">
            <a:extLst>
              <a:ext uri="{FF2B5EF4-FFF2-40B4-BE49-F238E27FC236}">
                <a16:creationId xmlns:a16="http://schemas.microsoft.com/office/drawing/2014/main" id="{DCE61E8F-DDD6-425D-854E-BF698C1D6D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282261"/>
            <a:ext cx="7632848" cy="42934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DF4EA-E5A1-AC9E-D591-3F9B97E0BD6A}"/>
              </a:ext>
            </a:extLst>
          </p:cNvPr>
          <p:cNvSpPr>
            <a:spLocks noGrp="1"/>
          </p:cNvSpPr>
          <p:nvPr>
            <p:ph type="title"/>
          </p:nvPr>
        </p:nvSpPr>
        <p:spPr/>
        <p:txBody>
          <a:bodyPr/>
          <a:lstStyle/>
          <a:p>
            <a:r>
              <a:rPr lang="en-GB" dirty="0"/>
              <a:t>Key term</a:t>
            </a:r>
          </a:p>
        </p:txBody>
      </p:sp>
      <p:sp>
        <p:nvSpPr>
          <p:cNvPr id="3" name="Content Placeholder 2">
            <a:extLst>
              <a:ext uri="{FF2B5EF4-FFF2-40B4-BE49-F238E27FC236}">
                <a16:creationId xmlns:a16="http://schemas.microsoft.com/office/drawing/2014/main" id="{DF9A1193-3DD0-DEEB-A86D-57AFFF79059F}"/>
              </a:ext>
            </a:extLst>
          </p:cNvPr>
          <p:cNvSpPr>
            <a:spLocks noGrp="1"/>
          </p:cNvSpPr>
          <p:nvPr>
            <p:ph idx="1"/>
          </p:nvPr>
        </p:nvSpPr>
        <p:spPr>
          <a:xfrm>
            <a:off x="449830" y="1052736"/>
            <a:ext cx="8229600" cy="3917032"/>
          </a:xfrm>
        </p:spPr>
        <p:txBody>
          <a:bodyPr/>
          <a:lstStyle/>
          <a:p>
            <a:pPr marL="0" rtl="0" eaLnBrk="1" fontAlgn="t" latinLnBrk="0" hangingPunct="1">
              <a:spcBef>
                <a:spcPts val="0"/>
              </a:spcBef>
              <a:spcAft>
                <a:spcPts val="0"/>
              </a:spcAft>
            </a:pPr>
            <a:r>
              <a:rPr lang="en-AU" sz="3200" b="0" i="0" u="none" strike="noStrike" kern="1200" dirty="0">
                <a:solidFill>
                  <a:srgbClr val="000000"/>
                </a:solidFill>
                <a:effectLst/>
                <a:latin typeface="Arial" panose="020B0604020202020204" pitchFamily="34" charset="0"/>
                <a:cs typeface="Arial" panose="020B0604020202020204" pitchFamily="34" charset="0"/>
              </a:rPr>
              <a:t>Research questions</a:t>
            </a:r>
            <a:endParaRPr lang="en-GB" sz="3200" b="0" i="0" u="none" strike="noStrike" dirty="0">
              <a:effectLst/>
              <a:latin typeface="Arial" panose="020B0604020202020204" pitchFamily="34" charset="0"/>
            </a:endParaRPr>
          </a:p>
          <a:p>
            <a:pPr marL="0" rtl="0" eaLnBrk="1" fontAlgn="t" latinLnBrk="0" hangingPunct="1">
              <a:spcBef>
                <a:spcPts val="0"/>
              </a:spcBef>
              <a:spcAft>
                <a:spcPts val="0"/>
              </a:spcAft>
            </a:pPr>
            <a:r>
              <a:rPr lang="en-AU" sz="3200" b="0" i="0" u="none" strike="noStrike" kern="1200" dirty="0">
                <a:solidFill>
                  <a:srgbClr val="000000"/>
                </a:solidFill>
                <a:effectLst/>
                <a:latin typeface="Arial" panose="020B0604020202020204" pitchFamily="34" charset="0"/>
                <a:cs typeface="Arial" panose="020B0604020202020204" pitchFamily="34" charset="0"/>
              </a:rPr>
              <a:t>Relationship of researcher to the research</a:t>
            </a:r>
            <a:endParaRPr lang="en-GB" sz="3200" b="0" i="0" u="none" strike="noStrike" dirty="0">
              <a:effectLst/>
              <a:latin typeface="Arial" panose="020B0604020202020204" pitchFamily="34" charset="0"/>
            </a:endParaRPr>
          </a:p>
          <a:p>
            <a:pPr marL="0" rtl="0" eaLnBrk="1" fontAlgn="t" latinLnBrk="0" hangingPunct="1">
              <a:spcBef>
                <a:spcPts val="0"/>
              </a:spcBef>
              <a:spcAft>
                <a:spcPts val="0"/>
              </a:spcAft>
            </a:pPr>
            <a:r>
              <a:rPr lang="en-AU" sz="3200" b="0" i="0" u="none" strike="noStrike" kern="1200" dirty="0">
                <a:solidFill>
                  <a:srgbClr val="000000"/>
                </a:solidFill>
                <a:effectLst/>
                <a:latin typeface="Arial" panose="020B0604020202020204" pitchFamily="34" charset="0"/>
                <a:cs typeface="Arial" panose="020B0604020202020204" pitchFamily="34" charset="0"/>
              </a:rPr>
              <a:t>Sampling</a:t>
            </a:r>
            <a:endParaRPr lang="en-GB" sz="3200" b="0" i="0" u="none" strike="noStrike" dirty="0">
              <a:effectLst/>
              <a:latin typeface="Arial" panose="020B0604020202020204" pitchFamily="34" charset="0"/>
            </a:endParaRPr>
          </a:p>
          <a:p>
            <a:pPr marL="0" rtl="0" eaLnBrk="1" fontAlgn="t" latinLnBrk="0" hangingPunct="1">
              <a:spcBef>
                <a:spcPts val="0"/>
              </a:spcBef>
              <a:spcAft>
                <a:spcPts val="0"/>
              </a:spcAft>
            </a:pPr>
            <a:r>
              <a:rPr lang="en-AU" sz="3200" b="0" i="0" u="none" strike="noStrike" kern="1200" dirty="0">
                <a:solidFill>
                  <a:srgbClr val="000000"/>
                </a:solidFill>
                <a:effectLst/>
                <a:latin typeface="Arial" panose="020B0604020202020204" pitchFamily="34" charset="0"/>
                <a:cs typeface="Arial" panose="020B0604020202020204" pitchFamily="34" charset="0"/>
              </a:rPr>
              <a:t>Data Collection</a:t>
            </a:r>
            <a:endParaRPr lang="en-GB" sz="3200" b="0" i="0" u="none" strike="noStrike" dirty="0">
              <a:effectLst/>
              <a:latin typeface="Arial" panose="020B0604020202020204" pitchFamily="34" charset="0"/>
            </a:endParaRPr>
          </a:p>
          <a:p>
            <a:pPr marL="0" rtl="0" eaLnBrk="1" fontAlgn="t" latinLnBrk="0" hangingPunct="1">
              <a:spcBef>
                <a:spcPts val="0"/>
              </a:spcBef>
              <a:spcAft>
                <a:spcPts val="0"/>
              </a:spcAft>
            </a:pPr>
            <a:r>
              <a:rPr lang="en-AU" sz="3200" b="0" i="0" u="none" strike="noStrike" kern="1200" dirty="0">
                <a:solidFill>
                  <a:srgbClr val="000000"/>
                </a:solidFill>
                <a:effectLst/>
                <a:latin typeface="Arial" panose="020B0604020202020204" pitchFamily="34" charset="0"/>
                <a:cs typeface="Arial" panose="020B0604020202020204" pitchFamily="34" charset="0"/>
              </a:rPr>
              <a:t>Data Analysis</a:t>
            </a:r>
          </a:p>
          <a:p>
            <a:pPr marL="0" rtl="0" eaLnBrk="1" fontAlgn="t" latinLnBrk="0" hangingPunct="1">
              <a:spcBef>
                <a:spcPts val="0"/>
              </a:spcBef>
              <a:spcAft>
                <a:spcPts val="0"/>
              </a:spcAft>
            </a:pPr>
            <a:r>
              <a:rPr lang="en-AU" sz="3200" b="0" i="0" u="none" strike="noStrike" dirty="0">
                <a:solidFill>
                  <a:srgbClr val="000000"/>
                </a:solidFill>
                <a:effectLst/>
                <a:latin typeface="Arial" panose="020B0604020202020204" pitchFamily="34" charset="0"/>
                <a:cs typeface="Arial" panose="020B0604020202020204" pitchFamily="34" charset="0"/>
              </a:rPr>
              <a:t>?</a:t>
            </a:r>
          </a:p>
          <a:p>
            <a:pPr marL="0" rtl="0" eaLnBrk="1" fontAlgn="t" latinLnBrk="0" hangingPunct="1">
              <a:spcBef>
                <a:spcPts val="0"/>
              </a:spcBef>
              <a:spcAft>
                <a:spcPts val="0"/>
              </a:spcAft>
            </a:pPr>
            <a:r>
              <a:rPr lang="en-AU" dirty="0">
                <a:solidFill>
                  <a:srgbClr val="000000"/>
                </a:solidFill>
                <a:latin typeface="Arial" panose="020B0604020202020204" pitchFamily="34" charset="0"/>
                <a:cs typeface="Arial" panose="020B0604020202020204" pitchFamily="34" charset="0"/>
              </a:rPr>
              <a:t>?</a:t>
            </a:r>
            <a:endParaRPr lang="en-GB" sz="3200" b="0" i="0" u="none" strike="noStrike" dirty="0">
              <a:effectLst/>
              <a:latin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0EFD72B-5D16-C2DF-5D04-E1152F34F977}"/>
              </a:ext>
            </a:extLst>
          </p:cNvPr>
          <p:cNvSpPr>
            <a:spLocks noGrp="1"/>
          </p:cNvSpPr>
          <p:nvPr>
            <p:ph type="dt" sz="half" idx="10"/>
          </p:nvPr>
        </p:nvSpPr>
        <p:spPr/>
        <p:txBody>
          <a:bodyPr/>
          <a:lstStyle/>
          <a:p>
            <a:pPr>
              <a:defRPr/>
            </a:pPr>
            <a:fld id="{E15B5B85-E6E5-4632-875C-0E6A3000B39E}"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CD07C2ED-9018-B0D4-59BF-60E98D026FAF}"/>
              </a:ext>
            </a:extLst>
          </p:cNvPr>
          <p:cNvSpPr>
            <a:spLocks noGrp="1"/>
          </p:cNvSpPr>
          <p:nvPr>
            <p:ph type="sldNum" sz="quarter" idx="12"/>
          </p:nvPr>
        </p:nvSpPr>
        <p:spPr/>
        <p:txBody>
          <a:bodyPr/>
          <a:lstStyle/>
          <a:p>
            <a:pPr>
              <a:defRPr/>
            </a:pPr>
            <a:fld id="{6DDAD8D9-6827-4A0C-BF28-A51E33BD92A1}" type="slidenum">
              <a:rPr lang="en-GB" altLang="en-US" smtClean="0"/>
              <a:pPr>
                <a:defRPr/>
              </a:pPr>
              <a:t>26</a:t>
            </a:fld>
            <a:endParaRPr lang="en-GB" altLang="en-US"/>
          </a:p>
        </p:txBody>
      </p:sp>
    </p:spTree>
    <p:extLst>
      <p:ext uri="{BB962C8B-B14F-4D97-AF65-F5344CB8AC3E}">
        <p14:creationId xmlns:p14="http://schemas.microsoft.com/office/powerpoint/2010/main" val="27652347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20437B26-8BEB-9DFC-94DC-295E8F278C8A}"/>
              </a:ext>
            </a:extLst>
          </p:cNvPr>
          <p:cNvSpPr>
            <a:spLocks noGrp="1"/>
          </p:cNvSpPr>
          <p:nvPr>
            <p:ph type="title"/>
          </p:nvPr>
        </p:nvSpPr>
        <p:spPr>
          <a:xfrm>
            <a:off x="512762" y="8400"/>
            <a:ext cx="8229600" cy="1143000"/>
          </a:xfrm>
        </p:spPr>
        <p:txBody>
          <a:bodyPr/>
          <a:lstStyle/>
          <a:p>
            <a:r>
              <a:rPr lang="en-GB" altLang="en-US" dirty="0"/>
              <a:t>Practicing QUAN and QUAL software</a:t>
            </a:r>
          </a:p>
        </p:txBody>
      </p:sp>
      <p:sp>
        <p:nvSpPr>
          <p:cNvPr id="71684" name="TextBox 1">
            <a:extLst>
              <a:ext uri="{FF2B5EF4-FFF2-40B4-BE49-F238E27FC236}">
                <a16:creationId xmlns:a16="http://schemas.microsoft.com/office/drawing/2014/main" id="{905D8B66-673B-CD19-C133-83927B802D76}"/>
              </a:ext>
            </a:extLst>
          </p:cNvPr>
          <p:cNvSpPr txBox="1">
            <a:spLocks noChangeArrowheads="1"/>
          </p:cNvSpPr>
          <p:nvPr/>
        </p:nvSpPr>
        <p:spPr bwMode="auto">
          <a:xfrm>
            <a:off x="107504" y="1080073"/>
            <a:ext cx="94606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dirty="0"/>
              <a:t>Use the QUAN (week ?) data and QUAL data (week ?) collected and present your findings </a:t>
            </a:r>
          </a:p>
        </p:txBody>
      </p:sp>
      <p:pic>
        <p:nvPicPr>
          <p:cNvPr id="14338" name="Picture 2" descr="Introduction to Text Analysis with NVivo 11 for Windows - YouTube">
            <a:extLst>
              <a:ext uri="{FF2B5EF4-FFF2-40B4-BE49-F238E27FC236}">
                <a16:creationId xmlns:a16="http://schemas.microsoft.com/office/drawing/2014/main" id="{9093D004-9D37-6038-CC3E-1BFDB11647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1449405"/>
            <a:ext cx="8128000" cy="4572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DEB9E-9476-1F7D-64C5-21F96FEFF526}"/>
              </a:ext>
            </a:extLst>
          </p:cNvPr>
          <p:cNvSpPr>
            <a:spLocks noGrp="1"/>
          </p:cNvSpPr>
          <p:nvPr>
            <p:ph type="title"/>
          </p:nvPr>
        </p:nvSpPr>
        <p:spPr>
          <a:xfrm>
            <a:off x="504870" y="181188"/>
            <a:ext cx="7886700" cy="994172"/>
          </a:xfrm>
        </p:spPr>
        <p:txBody>
          <a:bodyPr/>
          <a:lstStyle/>
          <a:p>
            <a:pPr algn="ctr"/>
            <a:r>
              <a:rPr lang="en-GB" sz="2550" b="1" i="1" dirty="0">
                <a:latin typeface="Calibri (body)"/>
              </a:rPr>
              <a:t>Academic Integrity</a:t>
            </a:r>
            <a:br>
              <a:rPr lang="en-GB" sz="2550" b="1" i="1" dirty="0">
                <a:latin typeface="Calibri (body)"/>
              </a:rPr>
            </a:br>
            <a:r>
              <a:rPr lang="en-GB" sz="2550" b="1" i="1" dirty="0">
                <a:latin typeface="Calibri (body)"/>
              </a:rPr>
              <a:t>ORIGINALITY OF WORK!</a:t>
            </a:r>
          </a:p>
        </p:txBody>
      </p:sp>
      <p:sp>
        <p:nvSpPr>
          <p:cNvPr id="3" name="Content Placeholder 2">
            <a:extLst>
              <a:ext uri="{FF2B5EF4-FFF2-40B4-BE49-F238E27FC236}">
                <a16:creationId xmlns:a16="http://schemas.microsoft.com/office/drawing/2014/main" id="{21CE808C-6814-414A-5914-9834C148B2A3}"/>
              </a:ext>
            </a:extLst>
          </p:cNvPr>
          <p:cNvSpPr>
            <a:spLocks noGrp="1"/>
          </p:cNvSpPr>
          <p:nvPr>
            <p:ph idx="1"/>
          </p:nvPr>
        </p:nvSpPr>
        <p:spPr>
          <a:xfrm>
            <a:off x="179512" y="2417677"/>
            <a:ext cx="9144000" cy="3263504"/>
          </a:xfrm>
        </p:spPr>
        <p:txBody>
          <a:bodyPr/>
          <a:lstStyle/>
          <a:p>
            <a:r>
              <a:rPr lang="en-GB" sz="2000" dirty="0"/>
              <a:t>Make sure that </a:t>
            </a:r>
            <a:r>
              <a:rPr lang="en-GB" sz="2000" u="sng" dirty="0"/>
              <a:t>all sections </a:t>
            </a:r>
            <a:r>
              <a:rPr lang="en-GB" sz="2000" dirty="0"/>
              <a:t>of your work/assignments for all modules are original!</a:t>
            </a:r>
          </a:p>
          <a:p>
            <a:r>
              <a:rPr lang="en-GB" sz="2000" dirty="0"/>
              <a:t>Avoid engaging in practices of plagiarism (copying text, no/bogus references,..)! </a:t>
            </a:r>
          </a:p>
          <a:p>
            <a:r>
              <a:rPr lang="en-GB" sz="2000" dirty="0"/>
              <a:t>Avoid buying assessments!</a:t>
            </a:r>
          </a:p>
          <a:p>
            <a:r>
              <a:rPr lang="en-GB" sz="2000" dirty="0"/>
              <a:t>Do not collude with classmates/university students!</a:t>
            </a:r>
          </a:p>
          <a:p>
            <a:endParaRPr lang="en-GB" sz="2000" dirty="0"/>
          </a:p>
          <a:p>
            <a:pPr marL="0" indent="0" algn="ctr">
              <a:buNone/>
            </a:pPr>
            <a:r>
              <a:rPr lang="en-GB" sz="2000" b="1" dirty="0"/>
              <a:t>Build your own academic writing practices and skills so you can really be proud of yourself and your achievements at current and for your future!</a:t>
            </a:r>
          </a:p>
        </p:txBody>
      </p:sp>
      <p:sp>
        <p:nvSpPr>
          <p:cNvPr id="4" name="TextBox 3">
            <a:extLst>
              <a:ext uri="{FF2B5EF4-FFF2-40B4-BE49-F238E27FC236}">
                <a16:creationId xmlns:a16="http://schemas.microsoft.com/office/drawing/2014/main" id="{18041E37-4DFA-DB5B-6CDB-0B9323114EF5}"/>
              </a:ext>
            </a:extLst>
          </p:cNvPr>
          <p:cNvSpPr txBox="1"/>
          <p:nvPr/>
        </p:nvSpPr>
        <p:spPr>
          <a:xfrm>
            <a:off x="1259633" y="1740324"/>
            <a:ext cx="6305168" cy="484748"/>
          </a:xfrm>
          <a:prstGeom prst="rect">
            <a:avLst/>
          </a:prstGeom>
          <a:noFill/>
        </p:spPr>
        <p:txBody>
          <a:bodyPr wrap="square" rtlCol="0">
            <a:spAutoFit/>
          </a:bodyPr>
          <a:lstStyle/>
          <a:p>
            <a:r>
              <a:rPr lang="en-GB" sz="2550" b="1" i="1" dirty="0">
                <a:solidFill>
                  <a:srgbClr val="FF0000"/>
                </a:solidFill>
              </a:rPr>
              <a:t>The university treats this very seriously</a:t>
            </a:r>
            <a:endParaRPr lang="en-GB" sz="2550" dirty="0">
              <a:solidFill>
                <a:srgbClr val="FF0000"/>
              </a:solidFill>
            </a:endParaRPr>
          </a:p>
        </p:txBody>
      </p:sp>
      <p:sp>
        <p:nvSpPr>
          <p:cNvPr id="6" name="TextBox 5">
            <a:extLst>
              <a:ext uri="{FF2B5EF4-FFF2-40B4-BE49-F238E27FC236}">
                <a16:creationId xmlns:a16="http://schemas.microsoft.com/office/drawing/2014/main" id="{A18B8741-8711-DE43-86B8-D4328DB17014}"/>
              </a:ext>
            </a:extLst>
          </p:cNvPr>
          <p:cNvSpPr txBox="1"/>
          <p:nvPr/>
        </p:nvSpPr>
        <p:spPr>
          <a:xfrm rot="20160727">
            <a:off x="268841" y="409344"/>
            <a:ext cx="1409700" cy="1200329"/>
          </a:xfrm>
          <a:prstGeom prst="rect">
            <a:avLst/>
          </a:prstGeom>
          <a:solidFill>
            <a:srgbClr val="FF0000"/>
          </a:solidFill>
          <a:ln w="53975">
            <a:solidFill>
              <a:schemeClr val="tx1"/>
            </a:solidFill>
          </a:ln>
        </p:spPr>
        <p:txBody>
          <a:bodyPr wrap="square" rtlCol="0">
            <a:spAutoFit/>
          </a:bodyPr>
          <a:lstStyle/>
          <a:p>
            <a:pPr algn="ctr"/>
            <a:r>
              <a:rPr lang="en-GB" b="1" dirty="0"/>
              <a:t>Penalties:</a:t>
            </a:r>
          </a:p>
          <a:p>
            <a:pPr algn="ctr"/>
            <a:r>
              <a:rPr lang="en-GB" b="1" dirty="0"/>
              <a:t>Viva</a:t>
            </a:r>
          </a:p>
          <a:p>
            <a:pPr algn="ctr"/>
            <a:r>
              <a:rPr lang="en-GB" b="1" dirty="0"/>
              <a:t>Expulsion</a:t>
            </a:r>
          </a:p>
          <a:p>
            <a:pPr algn="ctr"/>
            <a:endParaRPr lang="en-GB" b="1" dirty="0"/>
          </a:p>
        </p:txBody>
      </p:sp>
      <p:sp>
        <p:nvSpPr>
          <p:cNvPr id="7" name="TextBox 6">
            <a:extLst>
              <a:ext uri="{FF2B5EF4-FFF2-40B4-BE49-F238E27FC236}">
                <a16:creationId xmlns:a16="http://schemas.microsoft.com/office/drawing/2014/main" id="{0D229F15-3802-F047-2A32-31E7FEA58B89}"/>
              </a:ext>
            </a:extLst>
          </p:cNvPr>
          <p:cNvSpPr txBox="1"/>
          <p:nvPr/>
        </p:nvSpPr>
        <p:spPr>
          <a:xfrm rot="1107991">
            <a:off x="6872651" y="436756"/>
            <a:ext cx="1717080" cy="1165704"/>
          </a:xfrm>
          <a:prstGeom prst="rect">
            <a:avLst/>
          </a:prstGeom>
          <a:solidFill>
            <a:srgbClr val="FFFF00"/>
          </a:solidFill>
          <a:ln w="47625">
            <a:solidFill>
              <a:schemeClr val="tx1"/>
            </a:solidFill>
          </a:ln>
        </p:spPr>
        <p:txBody>
          <a:bodyPr wrap="square">
            <a:spAutoFit/>
          </a:bodyPr>
          <a:lstStyle/>
          <a:p>
            <a:pPr algn="ctr"/>
            <a:r>
              <a:rPr lang="en-GB" sz="1650" b="1" dirty="0"/>
              <a:t>Say NO!</a:t>
            </a:r>
          </a:p>
          <a:p>
            <a:pPr algn="ctr"/>
            <a:r>
              <a:rPr lang="en-GB" sz="1650" b="1" dirty="0"/>
              <a:t> to Academic Misconduct!</a:t>
            </a:r>
            <a:br>
              <a:rPr lang="en-GB" sz="2025" b="1" dirty="0"/>
            </a:br>
            <a:endParaRPr lang="en-GB" sz="2025" dirty="0"/>
          </a:p>
        </p:txBody>
      </p:sp>
    </p:spTree>
    <p:extLst>
      <p:ext uri="{BB962C8B-B14F-4D97-AF65-F5344CB8AC3E}">
        <p14:creationId xmlns:p14="http://schemas.microsoft.com/office/powerpoint/2010/main" val="4093546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F8878B-DCCD-5D51-FA7B-F1692650A1AA}"/>
              </a:ext>
            </a:extLst>
          </p:cNvPr>
          <p:cNvSpPr>
            <a:spLocks noGrp="1"/>
          </p:cNvSpPr>
          <p:nvPr>
            <p:ph idx="1"/>
          </p:nvPr>
        </p:nvSpPr>
        <p:spPr/>
        <p:txBody>
          <a:bodyPr>
            <a:normAutofit/>
          </a:bodyPr>
          <a:lstStyle/>
          <a:p>
            <a:endParaRPr lang="en-GB" dirty="0"/>
          </a:p>
          <a:p>
            <a:r>
              <a:rPr lang="en-GB" dirty="0"/>
              <a:t>Safeguarding and Prevent Duty </a:t>
            </a:r>
          </a:p>
          <a:p>
            <a:r>
              <a:rPr lang="en-GB" dirty="0"/>
              <a:t>UWTSD sustainability</a:t>
            </a:r>
          </a:p>
          <a:p>
            <a:r>
              <a:rPr lang="en-GB" dirty="0"/>
              <a:t>Themed coming together across levels</a:t>
            </a:r>
          </a:p>
        </p:txBody>
      </p:sp>
      <p:pic>
        <p:nvPicPr>
          <p:cNvPr id="4" name="Picture 2" descr="Sustainability | University of Wales Trinity Saint David">
            <a:extLst>
              <a:ext uri="{FF2B5EF4-FFF2-40B4-BE49-F238E27FC236}">
                <a16:creationId xmlns:a16="http://schemas.microsoft.com/office/drawing/2014/main" id="{42DE4A20-D12D-FD8B-F824-373F3776D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16632"/>
            <a:ext cx="1916832" cy="191683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Safeguarding | University of Wales Trinity Saint David">
            <a:extLst>
              <a:ext uri="{FF2B5EF4-FFF2-40B4-BE49-F238E27FC236}">
                <a16:creationId xmlns:a16="http://schemas.microsoft.com/office/drawing/2014/main" id="{09E05956-F773-27D2-2B74-E2F7066F4C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3933056"/>
            <a:ext cx="3037118" cy="170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0560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55F1C-8A61-1145-9C52-07A7AF1E1DF7}"/>
              </a:ext>
            </a:extLst>
          </p:cNvPr>
          <p:cNvSpPr>
            <a:spLocks noGrp="1"/>
          </p:cNvSpPr>
          <p:nvPr>
            <p:ph type="title"/>
          </p:nvPr>
        </p:nvSpPr>
        <p:spPr/>
        <p:txBody>
          <a:bodyPr/>
          <a:lstStyle/>
          <a:p>
            <a:r>
              <a:rPr lang="en-GB" dirty="0"/>
              <a:t>What did you learn today?</a:t>
            </a:r>
          </a:p>
        </p:txBody>
      </p:sp>
      <p:sp>
        <p:nvSpPr>
          <p:cNvPr id="4" name="Date Placeholder 3">
            <a:extLst>
              <a:ext uri="{FF2B5EF4-FFF2-40B4-BE49-F238E27FC236}">
                <a16:creationId xmlns:a16="http://schemas.microsoft.com/office/drawing/2014/main" id="{8D5C54A1-6FE5-A596-E102-F413FAE591D6}"/>
              </a:ext>
            </a:extLst>
          </p:cNvPr>
          <p:cNvSpPr>
            <a:spLocks noGrp="1"/>
          </p:cNvSpPr>
          <p:nvPr>
            <p:ph type="dt" sz="half" idx="10"/>
          </p:nvPr>
        </p:nvSpPr>
        <p:spPr/>
        <p:txBody>
          <a:bodyPr/>
          <a:lstStyle/>
          <a:p>
            <a:pPr>
              <a:defRPr/>
            </a:pPr>
            <a:fld id="{5F6C42B4-4545-4B0B-8922-C1BEB82246AC}" type="datetime1">
              <a:rPr lang="en-GB" altLang="en-US" smtClean="0"/>
              <a:pPr>
                <a:defRPr/>
              </a:pPr>
              <a:t>26/02/2024</a:t>
            </a:fld>
            <a:endParaRPr lang="en-GB" altLang="en-US" dirty="0"/>
          </a:p>
        </p:txBody>
      </p:sp>
      <p:sp>
        <p:nvSpPr>
          <p:cNvPr id="5" name="Slide Number Placeholder 4">
            <a:extLst>
              <a:ext uri="{FF2B5EF4-FFF2-40B4-BE49-F238E27FC236}">
                <a16:creationId xmlns:a16="http://schemas.microsoft.com/office/drawing/2014/main" id="{740E1B98-105B-658D-1B97-3CDBFE6CB5E9}"/>
              </a:ext>
            </a:extLst>
          </p:cNvPr>
          <p:cNvSpPr>
            <a:spLocks noGrp="1"/>
          </p:cNvSpPr>
          <p:nvPr>
            <p:ph type="sldNum" sz="quarter" idx="12"/>
          </p:nvPr>
        </p:nvSpPr>
        <p:spPr/>
        <p:txBody>
          <a:bodyPr/>
          <a:lstStyle/>
          <a:p>
            <a:pPr>
              <a:defRPr/>
            </a:pPr>
            <a:fld id="{CD2646EA-3FBA-4312-AF5F-311BA8B2DFAE}" type="slidenum">
              <a:rPr lang="en-GB" altLang="en-US" smtClean="0"/>
              <a:pPr>
                <a:defRPr/>
              </a:pPr>
              <a:t>30</a:t>
            </a:fld>
            <a:endParaRPr lang="en-GB" altLang="en-US"/>
          </a:p>
        </p:txBody>
      </p:sp>
      <p:pic>
        <p:nvPicPr>
          <p:cNvPr id="1028" name="Picture 4" descr="What Should I Learn Today? - Quiz - Quizony.com">
            <a:extLst>
              <a:ext uri="{FF2B5EF4-FFF2-40B4-BE49-F238E27FC236}">
                <a16:creationId xmlns:a16="http://schemas.microsoft.com/office/drawing/2014/main" id="{695FA968-4081-6577-03E1-11969FF800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068960"/>
            <a:ext cx="5097781" cy="2664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ree mindset things wot I learnt this week…">
            <a:extLst>
              <a:ext uri="{FF2B5EF4-FFF2-40B4-BE49-F238E27FC236}">
                <a16:creationId xmlns:a16="http://schemas.microsoft.com/office/drawing/2014/main" id="{C2600229-D74F-1A65-9775-403D69259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46876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81744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75854BAD-8D52-B9BF-F864-FF26B53D517E}"/>
              </a:ext>
            </a:extLst>
          </p:cNvPr>
          <p:cNvSpPr>
            <a:spLocks noGrp="1"/>
          </p:cNvSpPr>
          <p:nvPr>
            <p:ph type="title"/>
          </p:nvPr>
        </p:nvSpPr>
        <p:spPr>
          <a:solidFill>
            <a:srgbClr val="8FAADC"/>
          </a:solidFill>
        </p:spPr>
        <p:txBody>
          <a:bodyPr anchorCtr="1"/>
          <a:lstStyle/>
          <a:p>
            <a:r>
              <a:rPr lang="en-GB" altLang="en-US"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30DF7DD-3FCE-4E5F-B33E-4B3CEFBC49F6}"/>
              </a:ext>
            </a:extLst>
          </p:cNvPr>
          <p:cNvSpPr txBox="1">
            <a:spLocks noGrp="1"/>
          </p:cNvSpPr>
          <p:nvPr>
            <p:ph idx="1"/>
          </p:nvPr>
        </p:nvSpPr>
        <p:spPr>
          <a:xfrm>
            <a:off x="457200" y="1600200"/>
            <a:ext cx="8229600" cy="3916363"/>
          </a:xfrm>
        </p:spPr>
        <p:txBody>
          <a:bodyPr>
            <a:normAutofit lnSpcReduction="10000"/>
          </a:bodyPr>
          <a:lstStyle/>
          <a:p>
            <a:pPr>
              <a:defRPr/>
            </a:pPr>
            <a:r>
              <a:rPr lang="en-GB" sz="2000" dirty="0"/>
              <a:t>Creswell, R. (2003). Research Design: Qualitative, Quantitative and Mixed Methods Approaches. 2nd Edition. Thousand Oaks, CA: Sage</a:t>
            </a:r>
          </a:p>
          <a:p>
            <a:pPr>
              <a:defRPr/>
            </a:pPr>
            <a:r>
              <a:rPr lang="en-GB" sz="2000" dirty="0"/>
              <a:t>Gray, D. E. (2008). Research design: using mixed methods. Doing Research in the Real World.</a:t>
            </a:r>
          </a:p>
          <a:p>
            <a:pPr>
              <a:defRPr/>
            </a:pPr>
            <a:r>
              <a:rPr lang="en-GB" sz="2000" dirty="0"/>
              <a:t>Cargo, M. (2005). Integrating qualitative and quantitative methods in health research: An introduction. University of South Australia.</a:t>
            </a:r>
          </a:p>
          <a:p>
            <a:pPr>
              <a:defRPr/>
            </a:pPr>
            <a:r>
              <a:rPr lang="en-GB" sz="2000" dirty="0">
                <a:solidFill>
                  <a:srgbClr val="0F1111"/>
                </a:solidFill>
                <a:latin typeface="Arial" panose="020B0604020202020204" pitchFamily="34" charset="0"/>
                <a:cs typeface="Arial" panose="020B0604020202020204" pitchFamily="34" charset="0"/>
              </a:rPr>
              <a:t>Mason, J. (2006). Mixing methods in a qualitatively driven way. Qualitative Research, 6(1), 9–25. </a:t>
            </a:r>
            <a:r>
              <a:rPr lang="en-GB" sz="2000" dirty="0">
                <a:solidFill>
                  <a:srgbClr val="0F1111"/>
                </a:solidFill>
                <a:latin typeface="Arial" panose="020B0604020202020204" pitchFamily="34" charset="0"/>
                <a:cs typeface="Arial" panose="020B0604020202020204" pitchFamily="34" charset="0"/>
                <a:hlinkClick r:id="rId2"/>
              </a:rPr>
              <a:t>https://doi.org/10.1177/1468794106058866</a:t>
            </a:r>
            <a:endParaRPr lang="en-GB" sz="2000" dirty="0">
              <a:solidFill>
                <a:srgbClr val="0F1111"/>
              </a:solidFill>
              <a:latin typeface="Arial" panose="020B0604020202020204" pitchFamily="34" charset="0"/>
              <a:cs typeface="Arial" panose="020B0604020202020204" pitchFamily="34" charset="0"/>
            </a:endParaRPr>
          </a:p>
          <a:p>
            <a:pPr>
              <a:defRPr/>
            </a:pPr>
            <a:r>
              <a:rPr lang="en-GB" sz="2000" dirty="0">
                <a:solidFill>
                  <a:srgbClr val="0F1111"/>
                </a:solidFill>
                <a:latin typeface="Arial" panose="020B0604020202020204" pitchFamily="34" charset="0"/>
                <a:cs typeface="Arial" panose="020B0604020202020204" pitchFamily="34" charset="0"/>
              </a:rPr>
              <a:t>Lund, T. (2012). Combining Qualitative and Quantitative Approaches: Some Arguments for Mixed Methods Research. </a:t>
            </a:r>
            <a:r>
              <a:rPr lang="en-GB" sz="2000" i="1" dirty="0">
                <a:solidFill>
                  <a:srgbClr val="0F1111"/>
                </a:solidFill>
                <a:latin typeface="Arial" panose="020B0604020202020204" pitchFamily="34" charset="0"/>
                <a:cs typeface="Arial" panose="020B0604020202020204" pitchFamily="34" charset="0"/>
              </a:rPr>
              <a:t>Scandinavian journal of educational research</a:t>
            </a:r>
            <a:r>
              <a:rPr lang="en-GB" sz="2000" dirty="0">
                <a:solidFill>
                  <a:srgbClr val="0F1111"/>
                </a:solidFill>
                <a:latin typeface="Arial" panose="020B0604020202020204" pitchFamily="34" charset="0"/>
                <a:cs typeface="Arial" panose="020B0604020202020204" pitchFamily="34" charset="0"/>
              </a:rPr>
              <a:t>, 2012, Vol.56 (2), p.155-165.</a:t>
            </a:r>
          </a:p>
          <a:p>
            <a:pPr>
              <a:defRPr/>
            </a:pPr>
            <a:endParaRPr lang="en-IE" sz="2000" dirty="0"/>
          </a:p>
          <a:p>
            <a:pPr>
              <a:defRPr/>
            </a:pPr>
            <a:endParaRPr lang="en-GB" sz="2000" dirty="0">
              <a:solidFill>
                <a:srgbClr val="0F1111"/>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TotalTime>
  <Words>2404</Words>
  <Application>Microsoft Office PowerPoint</Application>
  <PresentationFormat>On-screen Show (4:3)</PresentationFormat>
  <Paragraphs>320</Paragraphs>
  <Slides>31</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Encode Sans</vt:lpstr>
      <vt:lpstr>Arial</vt:lpstr>
      <vt:lpstr>Calibri</vt:lpstr>
      <vt:lpstr>Calibri (body)</vt:lpstr>
      <vt:lpstr>Google Sans</vt:lpstr>
      <vt:lpstr>Lato</vt:lpstr>
      <vt:lpstr>Myriad Pro</vt:lpstr>
      <vt:lpstr>Verdana</vt:lpstr>
      <vt:lpstr>Wingdings</vt:lpstr>
      <vt:lpstr>20140311PresentationUWTSDTemplate</vt:lpstr>
      <vt:lpstr> Public Health and Social Care in Practice Dissertation Module   </vt:lpstr>
      <vt:lpstr>Dates Key Deliverables  February Term 2023</vt:lpstr>
      <vt:lpstr>Let’s get started</vt:lpstr>
      <vt:lpstr>Learning outcomes</vt:lpstr>
      <vt:lpstr>Module aims</vt:lpstr>
      <vt:lpstr>Session objectives</vt:lpstr>
      <vt:lpstr>Recap characteristics of  QUAN and QUAL research</vt:lpstr>
      <vt:lpstr>Mixed Methods</vt:lpstr>
      <vt:lpstr>Case study 1 MS diagnosis and physical exercise </vt:lpstr>
      <vt:lpstr>Case study 1 MS diagnosis and physical exercise</vt:lpstr>
      <vt:lpstr>A definition of mixed methods</vt:lpstr>
      <vt:lpstr>Purpose of mixed methods</vt:lpstr>
      <vt:lpstr>Relevance of public health and social care research</vt:lpstr>
      <vt:lpstr>Characteristics of QUAN and QUAL research</vt:lpstr>
      <vt:lpstr>Simply put </vt:lpstr>
      <vt:lpstr>Mixed methods design (identify)</vt:lpstr>
      <vt:lpstr>Mixed methods design (identify) (2)</vt:lpstr>
      <vt:lpstr>Mixed methods design (identify) (3)</vt:lpstr>
      <vt:lpstr>Research design consideration (1)</vt:lpstr>
      <vt:lpstr>Research design consideration (2)</vt:lpstr>
      <vt:lpstr>Types of mixed methods </vt:lpstr>
      <vt:lpstr>Benefits</vt:lpstr>
      <vt:lpstr>Weaknesses</vt:lpstr>
      <vt:lpstr>To summarize</vt:lpstr>
      <vt:lpstr>Seminar session</vt:lpstr>
      <vt:lpstr>Key term</vt:lpstr>
      <vt:lpstr>Practicing QUAN and QUAL software</vt:lpstr>
      <vt:lpstr>Academic Integrity ORIGINALITY OF WORK!</vt:lpstr>
      <vt:lpstr>PowerPoint Presentation</vt:lpstr>
      <vt:lpstr>What did you learn today?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430</cp:revision>
  <cp:lastPrinted>1601-01-01T00:00:00Z</cp:lastPrinted>
  <dcterms:created xsi:type="dcterms:W3CDTF">2002-10-07T19:43:58Z</dcterms:created>
  <dcterms:modified xsi:type="dcterms:W3CDTF">2024-02-26T08:36:01Z</dcterms:modified>
</cp:coreProperties>
</file>