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2.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96" r:id="rId2"/>
    <p:sldId id="285" r:id="rId3"/>
    <p:sldId id="262" r:id="rId4"/>
    <p:sldId id="267" r:id="rId5"/>
    <p:sldId id="279" r:id="rId6"/>
    <p:sldId id="268" r:id="rId7"/>
    <p:sldId id="295" r:id="rId8"/>
    <p:sldId id="290" r:id="rId9"/>
    <p:sldId id="287" r:id="rId10"/>
    <p:sldId id="288" r:id="rId11"/>
    <p:sldId id="289" r:id="rId12"/>
    <p:sldId id="259" r:id="rId13"/>
    <p:sldId id="271" r:id="rId14"/>
    <p:sldId id="272" r:id="rId15"/>
    <p:sldId id="261" r:id="rId16"/>
    <p:sldId id="273" r:id="rId17"/>
    <p:sldId id="260" r:id="rId18"/>
    <p:sldId id="270" r:id="rId19"/>
    <p:sldId id="269" r:id="rId20"/>
    <p:sldId id="263" r:id="rId21"/>
    <p:sldId id="291" r:id="rId22"/>
    <p:sldId id="292" r:id="rId23"/>
    <p:sldId id="293" r:id="rId24"/>
    <p:sldId id="266" r:id="rId25"/>
    <p:sldId id="274" r:id="rId26"/>
    <p:sldId id="294" r:id="rId27"/>
    <p:sldId id="275"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6F7F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503" autoAdjust="0"/>
    <p:restoredTop sz="94291" autoAdjust="0"/>
  </p:normalViewPr>
  <p:slideViewPr>
    <p:cSldViewPr snapToGrid="0">
      <p:cViewPr varScale="1">
        <p:scale>
          <a:sx n="115" d="100"/>
          <a:sy n="115" d="100"/>
        </p:scale>
        <p:origin x="28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layout/>
      <c:overlay val="0"/>
      <c:spPr>
        <a:noFill/>
        <a:ln>
          <a:noFill/>
        </a:ln>
        <a:effectLst/>
      </c:spPr>
      <c:txPr>
        <a:bodyPr rot="0" spcFirstLastPara="1" vertOverflow="ellipsis" vert="horz" wrap="square" anchor="ctr" anchorCtr="1"/>
        <a:lstStyle/>
        <a:p>
          <a:pPr>
            <a:defRPr sz="216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6980-46C4-8E21-5B0B4B1D1CC5}"/>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6980-46C4-8E21-5B0B4B1D1CC5}"/>
              </c:ext>
            </c:extLst>
          </c:dPt>
          <c:cat>
            <c:strRef>
              <c:f>Sheet1!$A$2:$A$3</c:f>
              <c:strCache>
                <c:ptCount val="2"/>
                <c:pt idx="0">
                  <c:v>M&amp;S Clothing</c:v>
                </c:pt>
                <c:pt idx="1">
                  <c:v>M&amp;S Food Products </c:v>
                </c:pt>
              </c:strCache>
            </c:strRef>
          </c:cat>
          <c:val>
            <c:numRef>
              <c:f>Sheet1!$B$2:$B$3</c:f>
              <c:numCache>
                <c:formatCode>0%</c:formatCode>
                <c:ptCount val="2"/>
                <c:pt idx="0">
                  <c:v>0.49</c:v>
                </c:pt>
                <c:pt idx="1">
                  <c:v>0.51</c:v>
                </c:pt>
              </c:numCache>
            </c:numRef>
          </c:val>
          <c:extLst>
            <c:ext xmlns:c16="http://schemas.microsoft.com/office/drawing/2014/chart" uri="{C3380CC4-5D6E-409C-BE32-E72D297353CC}">
              <c16:uniqueId val="{00000000-EEEB-41B7-8FC7-AB99769E7CB2}"/>
            </c:ext>
          </c:extLst>
        </c:ser>
        <c:dLbls>
          <c:showLegendKey val="0"/>
          <c:showVal val="0"/>
          <c:showCatName val="0"/>
          <c:showSerName val="0"/>
          <c:showPercent val="0"/>
          <c:showBubbleSize val="0"/>
          <c:showLeaderLines val="1"/>
        </c:dLbls>
        <c:firstSliceAng val="0"/>
      </c:pieChart>
      <c:spPr>
        <a:noFill/>
        <a:ln>
          <a:noFill/>
        </a:ln>
        <a:effectLst/>
      </c:spPr>
    </c:plotArea>
    <c:legend>
      <c:legendPos val="b"/>
      <c:layout/>
      <c:overlay val="0"/>
      <c:spPr>
        <a:noFill/>
        <a:ln>
          <a:noFill/>
        </a:ln>
        <a:effectLst/>
      </c:spPr>
      <c:txPr>
        <a:bodyPr rot="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sz="1800"/>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dirty="0"/>
              <a:t>Other organisation Christmas Sales 2016</a:t>
            </a:r>
          </a:p>
          <a:p>
            <a:pPr>
              <a:defRPr/>
            </a:pPr>
            <a:r>
              <a:rPr lang="en-GB" dirty="0"/>
              <a:t>(% increase on previous year)</a:t>
            </a:r>
          </a:p>
        </c:rich>
      </c:tx>
      <c:layout>
        <c:manualLayout>
          <c:xMode val="edge"/>
          <c:yMode val="edge"/>
          <c:x val="0.28701659854517986"/>
          <c:y val="1.181592039800995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cat>
            <c:strRef>
              <c:f>Sheet1!$A$1:$A$4</c:f>
              <c:strCache>
                <c:ptCount val="4"/>
                <c:pt idx="0">
                  <c:v>John Lewis</c:v>
                </c:pt>
                <c:pt idx="1">
                  <c:v>Waitrose</c:v>
                </c:pt>
                <c:pt idx="2">
                  <c:v>House of Fraser in store</c:v>
                </c:pt>
                <c:pt idx="3">
                  <c:v>House of Fraser online</c:v>
                </c:pt>
              </c:strCache>
            </c:strRef>
          </c:cat>
          <c:val>
            <c:numRef>
              <c:f>Sheet1!$B$1:$B$4</c:f>
              <c:numCache>
                <c:formatCode>General</c:formatCode>
                <c:ptCount val="4"/>
                <c:pt idx="0">
                  <c:v>5.0999999999999996</c:v>
                </c:pt>
                <c:pt idx="1">
                  <c:v>1.5</c:v>
                </c:pt>
                <c:pt idx="2">
                  <c:v>-2.9</c:v>
                </c:pt>
                <c:pt idx="3">
                  <c:v>-7.5</c:v>
                </c:pt>
              </c:numCache>
            </c:numRef>
          </c:val>
          <c:extLst>
            <c:ext xmlns:c16="http://schemas.microsoft.com/office/drawing/2014/chart" uri="{C3380CC4-5D6E-409C-BE32-E72D297353CC}">
              <c16:uniqueId val="{00000000-32EC-451F-83B9-18F198C62A7C}"/>
            </c:ext>
          </c:extLst>
        </c:ser>
        <c:dLbls>
          <c:showLegendKey val="0"/>
          <c:showVal val="0"/>
          <c:showCatName val="0"/>
          <c:showSerName val="0"/>
          <c:showPercent val="0"/>
          <c:showBubbleSize val="0"/>
        </c:dLbls>
        <c:gapWidth val="182"/>
        <c:axId val="521972272"/>
        <c:axId val="521970032"/>
      </c:barChart>
      <c:catAx>
        <c:axId val="521972272"/>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521970032"/>
        <c:crosses val="autoZero"/>
        <c:auto val="1"/>
        <c:lblAlgn val="ctr"/>
        <c:lblOffset val="100"/>
        <c:noMultiLvlLbl val="0"/>
      </c:catAx>
      <c:valAx>
        <c:axId val="521970032"/>
        <c:scaling>
          <c:orientation val="minMax"/>
          <c:max val="8"/>
          <c:min val="-8"/>
        </c:scaling>
        <c:delete val="0"/>
        <c:axPos val="l"/>
        <c:majorGridlines>
          <c:spPr>
            <a:ln w="9525" cap="flat" cmpd="sng" algn="ctr">
              <a:solidFill>
                <a:schemeClr val="tx1">
                  <a:lumMod val="15000"/>
                  <a:lumOff val="85000"/>
                </a:schemeClr>
              </a:solidFill>
              <a:round/>
            </a:ln>
            <a:effectLst/>
          </c:spPr>
        </c:majorGridlines>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1972272"/>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83A988-4998-4FF0-BAE9-0C372BB5E9EB}" type="datetimeFigureOut">
              <a:rPr lang="en-GB" smtClean="0"/>
              <a:t>26/02/2019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2951B0-83A2-495D-848A-4C2AAC997038}" type="slidenum">
              <a:rPr lang="en-GB" smtClean="0"/>
              <a:t>‹#›</a:t>
            </a:fld>
            <a:endParaRPr lang="en-GB"/>
          </a:p>
        </p:txBody>
      </p:sp>
    </p:spTree>
    <p:extLst>
      <p:ext uri="{BB962C8B-B14F-4D97-AF65-F5344CB8AC3E}">
        <p14:creationId xmlns:p14="http://schemas.microsoft.com/office/powerpoint/2010/main" val="5988080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My team and I will be talking about customer relationship management and the issues relating to business to business, the impact that has on its stakeholders. </a:t>
            </a:r>
          </a:p>
          <a:p>
            <a:endParaRPr lang="en-GB" dirty="0"/>
          </a:p>
        </p:txBody>
      </p:sp>
      <p:sp>
        <p:nvSpPr>
          <p:cNvPr id="4" name="Slide Number Placeholder 3"/>
          <p:cNvSpPr>
            <a:spLocks noGrp="1"/>
          </p:cNvSpPr>
          <p:nvPr>
            <p:ph type="sldNum" sz="quarter" idx="10"/>
          </p:nvPr>
        </p:nvSpPr>
        <p:spPr/>
        <p:txBody>
          <a:bodyPr/>
          <a:lstStyle/>
          <a:p>
            <a:fld id="{02FADD1F-759F-49CC-A920-82CA2319F565}" type="slidenum">
              <a:rPr lang="en-GB" smtClean="0"/>
              <a:t>2</a:t>
            </a:fld>
            <a:endParaRPr lang="en-GB"/>
          </a:p>
        </p:txBody>
      </p:sp>
    </p:spTree>
    <p:extLst>
      <p:ext uri="{BB962C8B-B14F-4D97-AF65-F5344CB8AC3E}">
        <p14:creationId xmlns:p14="http://schemas.microsoft.com/office/powerpoint/2010/main" val="17960537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82951B0-83A2-495D-848A-4C2AAC997038}" type="slidenum">
              <a:rPr lang="en-GB" smtClean="0"/>
              <a:t>7</a:t>
            </a:fld>
            <a:endParaRPr lang="en-GB"/>
          </a:p>
        </p:txBody>
      </p:sp>
    </p:spTree>
    <p:extLst>
      <p:ext uri="{BB962C8B-B14F-4D97-AF65-F5344CB8AC3E}">
        <p14:creationId xmlns:p14="http://schemas.microsoft.com/office/powerpoint/2010/main" val="1561500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dirty="0"/>
              <a:t>Having a good CRM in the organisation will help find out: The customer`s purchasing habits, options and preference, profiling individuals groups to market more effectively and increase sales, how you operate and improve customer service and marketing</a:t>
            </a:r>
          </a:p>
          <a:p>
            <a:pPr marL="0" indent="0">
              <a:buNone/>
            </a:pPr>
            <a:r>
              <a:rPr lang="en-GB" sz="1200" dirty="0"/>
              <a:t>      </a:t>
            </a:r>
          </a:p>
          <a:p>
            <a:pPr lvl="0"/>
            <a:r>
              <a:rPr lang="en-GB" sz="1200" dirty="0"/>
              <a:t>The Benefits to the organisation will be increasing sales though better timing and identifying needs more effectively by understanding specific customer requirements. This will help to cross-sell of other products by highlighting and suggesting alternatives or enhancement.</a:t>
            </a:r>
          </a:p>
          <a:p>
            <a:pPr marL="0" indent="0">
              <a:buNone/>
            </a:pPr>
            <a:r>
              <a:rPr lang="en-GB" sz="1200" dirty="0"/>
              <a:t> </a:t>
            </a:r>
          </a:p>
          <a:p>
            <a:pPr lvl="0"/>
            <a:r>
              <a:rPr lang="en-GB" sz="1200" dirty="0"/>
              <a:t>This could lead the organisations to enhance customer satisfaction retention and increase value from your existing customers which help reduced cost by focusing on the most profitable customers and dealing with the non-profitable customer in a more cost-effective way, ensuring the organisation has a good reputation in the marketplaces to grow.</a:t>
            </a:r>
          </a:p>
          <a:p>
            <a:endParaRPr lang="en-GB" dirty="0"/>
          </a:p>
        </p:txBody>
      </p:sp>
      <p:sp>
        <p:nvSpPr>
          <p:cNvPr id="4" name="Slide Number Placeholder 3"/>
          <p:cNvSpPr>
            <a:spLocks noGrp="1"/>
          </p:cNvSpPr>
          <p:nvPr>
            <p:ph type="sldNum" sz="quarter" idx="10"/>
          </p:nvPr>
        </p:nvSpPr>
        <p:spPr/>
        <p:txBody>
          <a:bodyPr/>
          <a:lstStyle/>
          <a:p>
            <a:fld id="{02FADD1F-759F-49CC-A920-82CA2319F565}" type="slidenum">
              <a:rPr lang="en-GB" smtClean="0"/>
              <a:t>9</a:t>
            </a:fld>
            <a:endParaRPr lang="en-GB"/>
          </a:p>
        </p:txBody>
      </p:sp>
    </p:spTree>
    <p:extLst>
      <p:ext uri="{BB962C8B-B14F-4D97-AF65-F5344CB8AC3E}">
        <p14:creationId xmlns:p14="http://schemas.microsoft.com/office/powerpoint/2010/main" val="18807332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If the company is small training issues may be a disadvantage.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Large organisations need to roll out training schemes for all their employees.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CRM training is also different for managers compared to regular staff.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If the company decides on a local CRM application, there are overhead costs associated with running the software.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company needs to pay software developers, system administrators and maintenance people to keep the software running.</a:t>
            </a:r>
          </a:p>
        </p:txBody>
      </p:sp>
      <p:sp>
        <p:nvSpPr>
          <p:cNvPr id="4" name="Slide Number Placeholder 3"/>
          <p:cNvSpPr>
            <a:spLocks noGrp="1"/>
          </p:cNvSpPr>
          <p:nvPr>
            <p:ph type="sldNum" sz="quarter" idx="10"/>
          </p:nvPr>
        </p:nvSpPr>
        <p:spPr/>
        <p:txBody>
          <a:bodyPr/>
          <a:lstStyle/>
          <a:p>
            <a:fld id="{02FADD1F-759F-49CC-A920-82CA2319F565}" type="slidenum">
              <a:rPr lang="en-GB" smtClean="0"/>
              <a:t>10</a:t>
            </a:fld>
            <a:endParaRPr lang="en-GB"/>
          </a:p>
        </p:txBody>
      </p:sp>
    </p:spTree>
    <p:extLst>
      <p:ext uri="{BB962C8B-B14F-4D97-AF65-F5344CB8AC3E}">
        <p14:creationId xmlns:p14="http://schemas.microsoft.com/office/powerpoint/2010/main" val="37871784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solidFill>
                  <a:srgbClr val="000000"/>
                </a:solidFill>
              </a:rPr>
              <a:t>Amazon are a customer focused company and CRM is an important aspect of their business.</a:t>
            </a:r>
          </a:p>
          <a:p>
            <a:endParaRPr lang="en-GB" sz="1200" dirty="0">
              <a:solidFill>
                <a:srgbClr val="000000"/>
              </a:solidFill>
            </a:endParaRPr>
          </a:p>
          <a:p>
            <a:r>
              <a:rPr lang="en-GB" sz="1200" dirty="0">
                <a:solidFill>
                  <a:srgbClr val="000000"/>
                </a:solidFill>
              </a:rPr>
              <a:t>Data collection: </a:t>
            </a:r>
          </a:p>
          <a:p>
            <a:r>
              <a:rPr lang="en-GB" sz="1200" dirty="0">
                <a:solidFill>
                  <a:srgbClr val="000000"/>
                </a:solidFill>
              </a:rPr>
              <a:t>Amazon persuades their customers to have their own personal account, in order for them to have their own personal emails, promotions, offers and also create easier access when tracking orders.</a:t>
            </a:r>
          </a:p>
          <a:p>
            <a:endParaRPr lang="en-GB" sz="1200" dirty="0">
              <a:solidFill>
                <a:srgbClr val="000000"/>
              </a:solidFill>
            </a:endParaRPr>
          </a:p>
          <a:p>
            <a:r>
              <a:rPr lang="en-GB" sz="1200" dirty="0">
                <a:solidFill>
                  <a:srgbClr val="000000"/>
                </a:solidFill>
              </a:rPr>
              <a:t>Personal Data Storage: </a:t>
            </a:r>
          </a:p>
          <a:p>
            <a:r>
              <a:rPr lang="en-GB" sz="1200" dirty="0">
                <a:solidFill>
                  <a:srgbClr val="000000"/>
                </a:solidFill>
              </a:rPr>
              <a:t>creating an Amazon account, the customer stores all information and payment details in the account, allowing quick and easy further purchases. </a:t>
            </a:r>
            <a:r>
              <a:rPr lang="en-GB" b="1" u="sng" dirty="0"/>
              <a:t>Cross</a:t>
            </a:r>
            <a:r>
              <a:rPr lang="en-GB" b="1" u="sng" baseline="0" dirty="0"/>
              <a:t> selling </a:t>
            </a:r>
            <a:endParaRPr lang="en-GB" sz="1200" b="1" u="sng" dirty="0">
              <a:solidFill>
                <a:srgbClr val="000000"/>
              </a:solidFill>
            </a:endParaRPr>
          </a:p>
          <a:p>
            <a:endParaRPr lang="en-GB" sz="1200" dirty="0">
              <a:solidFill>
                <a:srgbClr val="000000"/>
              </a:solidFill>
            </a:endParaRPr>
          </a:p>
          <a:p>
            <a:r>
              <a:rPr lang="en-GB" sz="1200" dirty="0">
                <a:solidFill>
                  <a:srgbClr val="000000"/>
                </a:solidFill>
              </a:rPr>
              <a:t>Recommendations: </a:t>
            </a:r>
          </a:p>
          <a:p>
            <a:r>
              <a:rPr lang="en-GB" sz="1200" dirty="0">
                <a:solidFill>
                  <a:srgbClr val="000000"/>
                </a:solidFill>
              </a:rPr>
              <a:t>When the customer is logged into the account, Amazon will recommend products they may buy based on their previous purchases.</a:t>
            </a:r>
          </a:p>
          <a:p>
            <a:endParaRPr lang="en-GB" sz="1200" dirty="0">
              <a:solidFill>
                <a:srgbClr val="000000"/>
              </a:solidFill>
            </a:endParaRPr>
          </a:p>
          <a:p>
            <a:r>
              <a:rPr lang="en-GB" sz="1200" dirty="0">
                <a:solidFill>
                  <a:srgbClr val="000000"/>
                </a:solidFill>
              </a:rPr>
              <a:t>Customer Support: </a:t>
            </a:r>
          </a:p>
          <a:p>
            <a:r>
              <a:rPr lang="en-GB" sz="1200" dirty="0">
                <a:solidFill>
                  <a:srgbClr val="000000"/>
                </a:solidFill>
              </a:rPr>
              <a:t>Amazon has a great return process, which is handled online via a customer’s account</a:t>
            </a:r>
            <a:r>
              <a:rPr lang="en-GB" sz="1200" b="0" u="none" dirty="0">
                <a:solidFill>
                  <a:srgbClr val="000000"/>
                </a:solidFill>
              </a:rPr>
              <a:t>.</a:t>
            </a:r>
            <a:r>
              <a:rPr lang="en-GB" sz="1200" b="0" u="none" baseline="0" dirty="0">
                <a:solidFill>
                  <a:srgbClr val="000000"/>
                </a:solidFill>
              </a:rPr>
              <a:t> </a:t>
            </a:r>
            <a:r>
              <a:rPr lang="en-GB" sz="1200" b="1" u="sng" dirty="0">
                <a:solidFill>
                  <a:srgbClr val="000000"/>
                </a:solidFill>
              </a:rPr>
              <a:t>If there are any issues concerning the order, which require the customer speaking with customer service over the phone, it would be dealt with efficiently as they’ll have access to the customer’s account and order details.</a:t>
            </a:r>
          </a:p>
          <a:p>
            <a:endParaRPr lang="en-GB" dirty="0"/>
          </a:p>
        </p:txBody>
      </p:sp>
      <p:sp>
        <p:nvSpPr>
          <p:cNvPr id="4" name="Slide Number Placeholder 3"/>
          <p:cNvSpPr>
            <a:spLocks noGrp="1"/>
          </p:cNvSpPr>
          <p:nvPr>
            <p:ph type="sldNum" sz="quarter" idx="10"/>
          </p:nvPr>
        </p:nvSpPr>
        <p:spPr/>
        <p:txBody>
          <a:bodyPr/>
          <a:lstStyle/>
          <a:p>
            <a:fld id="{02FADD1F-759F-49CC-A920-82CA2319F565}" type="slidenum">
              <a:rPr lang="en-GB" smtClean="0"/>
              <a:t>11</a:t>
            </a:fld>
            <a:endParaRPr lang="en-GB"/>
          </a:p>
        </p:txBody>
      </p:sp>
    </p:spTree>
    <p:extLst>
      <p:ext uri="{BB962C8B-B14F-4D97-AF65-F5344CB8AC3E}">
        <p14:creationId xmlns:p14="http://schemas.microsoft.com/office/powerpoint/2010/main" val="5518900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2951B0-83A2-495D-848A-4C2AAC997038}" type="slidenum">
              <a:rPr lang="en-GB" smtClean="0"/>
              <a:t>16</a:t>
            </a:fld>
            <a:endParaRPr lang="en-GB"/>
          </a:p>
        </p:txBody>
      </p:sp>
    </p:spTree>
    <p:extLst>
      <p:ext uri="{BB962C8B-B14F-4D97-AF65-F5344CB8AC3E}">
        <p14:creationId xmlns:p14="http://schemas.microsoft.com/office/powerpoint/2010/main" val="9744207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82951B0-83A2-495D-848A-4C2AAC997038}" type="slidenum">
              <a:rPr lang="en-GB" smtClean="0"/>
              <a:t>17</a:t>
            </a:fld>
            <a:endParaRPr lang="en-GB"/>
          </a:p>
        </p:txBody>
      </p:sp>
    </p:spTree>
    <p:extLst>
      <p:ext uri="{BB962C8B-B14F-4D97-AF65-F5344CB8AC3E}">
        <p14:creationId xmlns:p14="http://schemas.microsoft.com/office/powerpoint/2010/main" val="37158623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3BA213-BECF-4C9C-95DA-7C55C2BEFB88}" type="slidenum">
              <a:rPr lang="en-GB" smtClean="0"/>
              <a:t>21</a:t>
            </a:fld>
            <a:endParaRPr lang="en-GB"/>
          </a:p>
        </p:txBody>
      </p:sp>
    </p:spTree>
    <p:extLst>
      <p:ext uri="{BB962C8B-B14F-4D97-AF65-F5344CB8AC3E}">
        <p14:creationId xmlns:p14="http://schemas.microsoft.com/office/powerpoint/2010/main" val="28842068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C4A4F49-8432-45FB-B9F3-49ED01F3122A}" type="datetime1">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58892E-0A43-4BEA-BEF9-3CCBAAC42A6B}" type="slidenum">
              <a:rPr lang="en-GB" smtClean="0"/>
              <a:t>‹#›</a:t>
            </a:fld>
            <a:endParaRPr lang="en-GB"/>
          </a:p>
        </p:txBody>
      </p:sp>
    </p:spTree>
    <p:extLst>
      <p:ext uri="{BB962C8B-B14F-4D97-AF65-F5344CB8AC3E}">
        <p14:creationId xmlns:p14="http://schemas.microsoft.com/office/powerpoint/2010/main" val="1036609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A240D7-5FE7-48B0-AD48-2C840428983B}" type="datetime1">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58892E-0A43-4BEA-BEF9-3CCBAAC42A6B}" type="slidenum">
              <a:rPr lang="en-GB" smtClean="0"/>
              <a:t>‹#›</a:t>
            </a:fld>
            <a:endParaRPr lang="en-GB"/>
          </a:p>
        </p:txBody>
      </p:sp>
    </p:spTree>
    <p:extLst>
      <p:ext uri="{BB962C8B-B14F-4D97-AF65-F5344CB8AC3E}">
        <p14:creationId xmlns:p14="http://schemas.microsoft.com/office/powerpoint/2010/main" val="22620605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1ED3B0B-BF94-4205-AC9E-F370AEC49C56}" type="datetime1">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58892E-0A43-4BEA-BEF9-3CCBAAC42A6B}" type="slidenum">
              <a:rPr lang="en-GB" smtClean="0"/>
              <a:t>‹#›</a:t>
            </a:fld>
            <a:endParaRPr lang="en-GB"/>
          </a:p>
        </p:txBody>
      </p:sp>
    </p:spTree>
    <p:extLst>
      <p:ext uri="{BB962C8B-B14F-4D97-AF65-F5344CB8AC3E}">
        <p14:creationId xmlns:p14="http://schemas.microsoft.com/office/powerpoint/2010/main" val="4150529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E7EE0EA-8BCA-48D7-AB96-93414604C7F9}" type="datetime1">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58892E-0A43-4BEA-BEF9-3CCBAAC42A6B}" type="slidenum">
              <a:rPr lang="en-GB" smtClean="0"/>
              <a:t>‹#›</a:t>
            </a:fld>
            <a:endParaRPr lang="en-GB"/>
          </a:p>
        </p:txBody>
      </p:sp>
    </p:spTree>
    <p:extLst>
      <p:ext uri="{BB962C8B-B14F-4D97-AF65-F5344CB8AC3E}">
        <p14:creationId xmlns:p14="http://schemas.microsoft.com/office/powerpoint/2010/main" val="2524555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2643655-07A3-43FD-91DE-B798C799B56B}" type="datetime1">
              <a:rPr lang="en-GB" smtClean="0"/>
              <a:t>26/02/2019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E58892E-0A43-4BEA-BEF9-3CCBAAC42A6B}" type="slidenum">
              <a:rPr lang="en-GB" smtClean="0"/>
              <a:t>‹#›</a:t>
            </a:fld>
            <a:endParaRPr lang="en-GB"/>
          </a:p>
        </p:txBody>
      </p:sp>
    </p:spTree>
    <p:extLst>
      <p:ext uri="{BB962C8B-B14F-4D97-AF65-F5344CB8AC3E}">
        <p14:creationId xmlns:p14="http://schemas.microsoft.com/office/powerpoint/2010/main" val="27048365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A64F518-3310-4AD7-9E69-D17E135C04A3}" type="datetime1">
              <a:rPr lang="en-GB" smtClean="0"/>
              <a:t>26/02/2019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E58892E-0A43-4BEA-BEF9-3CCBAAC42A6B}" type="slidenum">
              <a:rPr lang="en-GB" smtClean="0"/>
              <a:t>‹#›</a:t>
            </a:fld>
            <a:endParaRPr lang="en-GB"/>
          </a:p>
        </p:txBody>
      </p:sp>
    </p:spTree>
    <p:extLst>
      <p:ext uri="{BB962C8B-B14F-4D97-AF65-F5344CB8AC3E}">
        <p14:creationId xmlns:p14="http://schemas.microsoft.com/office/powerpoint/2010/main" val="29113211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2E9068-69E4-430F-8613-921363897A98}" type="datetime1">
              <a:rPr lang="en-GB" smtClean="0"/>
              <a:t>26/02/2019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E58892E-0A43-4BEA-BEF9-3CCBAAC42A6B}" type="slidenum">
              <a:rPr lang="en-GB" smtClean="0"/>
              <a:t>‹#›</a:t>
            </a:fld>
            <a:endParaRPr lang="en-GB"/>
          </a:p>
        </p:txBody>
      </p:sp>
    </p:spTree>
    <p:extLst>
      <p:ext uri="{BB962C8B-B14F-4D97-AF65-F5344CB8AC3E}">
        <p14:creationId xmlns:p14="http://schemas.microsoft.com/office/powerpoint/2010/main" val="162405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8C1A03C-2242-4757-B8DC-DD5C1CC37870}" type="datetime1">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58892E-0A43-4BEA-BEF9-3CCBAAC42A6B}" type="slidenum">
              <a:rPr lang="en-GB" smtClean="0"/>
              <a:t>‹#›</a:t>
            </a:fld>
            <a:endParaRPr lang="en-GB"/>
          </a:p>
        </p:txBody>
      </p:sp>
    </p:spTree>
    <p:extLst>
      <p:ext uri="{BB962C8B-B14F-4D97-AF65-F5344CB8AC3E}">
        <p14:creationId xmlns:p14="http://schemas.microsoft.com/office/powerpoint/2010/main" val="18559700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58833E-89E2-4E1C-8769-CFE5ADAFAAD2}" type="datetime1">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58892E-0A43-4BEA-BEF9-3CCBAAC42A6B}" type="slidenum">
              <a:rPr lang="en-GB" smtClean="0"/>
              <a:t>‹#›</a:t>
            </a:fld>
            <a:endParaRPr lang="en-GB"/>
          </a:p>
        </p:txBody>
      </p:sp>
    </p:spTree>
    <p:extLst>
      <p:ext uri="{BB962C8B-B14F-4D97-AF65-F5344CB8AC3E}">
        <p14:creationId xmlns:p14="http://schemas.microsoft.com/office/powerpoint/2010/main" val="15455078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8393280-E310-41F5-98C0-1FEA4D6EF9F8}" type="datetime1">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58892E-0A43-4BEA-BEF9-3CCBAAC42A6B}" type="slidenum">
              <a:rPr lang="en-GB" smtClean="0"/>
              <a:t>‹#›</a:t>
            </a:fld>
            <a:endParaRPr lang="en-GB"/>
          </a:p>
        </p:txBody>
      </p:sp>
    </p:spTree>
    <p:extLst>
      <p:ext uri="{BB962C8B-B14F-4D97-AF65-F5344CB8AC3E}">
        <p14:creationId xmlns:p14="http://schemas.microsoft.com/office/powerpoint/2010/main" val="35153314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9E9AD62-A7F8-4D23-A2B0-C99B2B8C1F5D}" type="datetime1">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58892E-0A43-4BEA-BEF9-3CCBAAC42A6B}" type="slidenum">
              <a:rPr lang="en-GB" smtClean="0"/>
              <a:t>‹#›</a:t>
            </a:fld>
            <a:endParaRPr lang="en-GB"/>
          </a:p>
        </p:txBody>
      </p:sp>
    </p:spTree>
    <p:extLst>
      <p:ext uri="{BB962C8B-B14F-4D97-AF65-F5344CB8AC3E}">
        <p14:creationId xmlns:p14="http://schemas.microsoft.com/office/powerpoint/2010/main" val="4154652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3000">
              <a:srgbClr val="F6F7FE"/>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F7B385-9E01-4C6F-9D03-AB4B20346532}" type="datetime1">
              <a:rPr lang="en-GB" smtClean="0"/>
              <a:t>26/02/2019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58892E-0A43-4BEA-BEF9-3CCBAAC42A6B}" type="slidenum">
              <a:rPr lang="en-GB" smtClean="0"/>
              <a:t>‹#›</a:t>
            </a:fld>
            <a:endParaRPr lang="en-GB"/>
          </a:p>
        </p:txBody>
      </p:sp>
    </p:spTree>
    <p:extLst>
      <p:ext uri="{BB962C8B-B14F-4D97-AF65-F5344CB8AC3E}">
        <p14:creationId xmlns:p14="http://schemas.microsoft.com/office/powerpoint/2010/main" val="28794434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7.xml"/><Relationship Id="rId4" Type="http://schemas.openxmlformats.org/officeDocument/2006/relationships/image" Target="../media/image6.jpg"/></Relationships>
</file>

<file path=ppt/slides/_rels/slide7.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mujeresdeempresa.com/una-introduccion-al-crm/" TargetMode="External"/><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www.eoi.es/blogs/mastertourspain/2016/08/30/crm-por-que-necesitas-uno-si-gestionas-un-ecommerce/"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www.adaptistration.com/blog/2013/10/08/do-you-make-these-mistakes/"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www.ideativi.it/blog/448/cosa-e-il-social-crm.aspx"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3000" r="-3000"/>
          </a:stretch>
        </a:blipFill>
        <a:effectLst/>
      </p:bgPr>
    </p:bg>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11639549" y="6365875"/>
            <a:ext cx="276225" cy="365125"/>
          </a:xfrm>
        </p:spPr>
        <p:txBody>
          <a:bodyPr/>
          <a:lstStyle/>
          <a:p>
            <a:fld id="{0E58892E-0A43-4BEA-BEF9-3CCBAAC42A6B}" type="slidenum">
              <a:rPr lang="en-GB" smtClean="0"/>
              <a:t>1</a:t>
            </a:fld>
            <a:endParaRPr lang="en-GB"/>
          </a:p>
        </p:txBody>
      </p:sp>
      <p:sp>
        <p:nvSpPr>
          <p:cNvPr id="6" name="Text Box 2"/>
          <p:cNvSpPr txBox="1"/>
          <p:nvPr/>
        </p:nvSpPr>
        <p:spPr>
          <a:xfrm>
            <a:off x="4109258" y="5405528"/>
            <a:ext cx="4577542" cy="847604"/>
          </a:xfrm>
          <a:prstGeom prst="rect">
            <a:avLst/>
          </a:prstGeom>
          <a:noFill/>
          <a:ln>
            <a:noFill/>
          </a:ln>
          <a:effectLst>
            <a:outerShdw blurRad="50800" dist="38100" dir="5400000" algn="t" rotWithShape="0">
              <a:prstClr val="black">
                <a:alpha val="40000"/>
              </a:prstClr>
            </a:outerShdw>
          </a:effectLst>
        </p:spPr>
        <p:txBody>
          <a:bodyPr rot="0" spcFirstLastPara="0" vert="horz" wrap="square" lIns="91440" tIns="45720" rIns="91440" bIns="45720" numCol="1" spcCol="0" rtlCol="0" fromWordArt="0" anchor="t" anchorCtr="0" forceAA="0" compatLnSpc="1">
            <a:prstTxWarp prst="textNoShape">
              <a:avLst/>
            </a:prstTxWarp>
            <a:spAutoFit/>
          </a:bodyPr>
          <a:lstStyle/>
          <a:p>
            <a:pPr algn="ctr">
              <a:lnSpc>
                <a:spcPct val="107000"/>
              </a:lnSpc>
              <a:spcAft>
                <a:spcPts val="800"/>
              </a:spcAft>
            </a:pPr>
            <a:r>
              <a:rPr lang="en-GB" sz="4800" b="1" i="1" spc="50" dirty="0">
                <a:ln>
                  <a:noFill/>
                </a:ln>
                <a:solidFill>
                  <a:srgbClr val="E7E6E6"/>
                </a:solidFill>
                <a:latin typeface="+mj-lt"/>
                <a:ea typeface="Calibri" panose="020F0502020204030204" pitchFamily="34" charset="0"/>
                <a:cs typeface="Times New Roman" panose="02020603050405020304" pitchFamily="18" charset="0"/>
              </a:rPr>
              <a:t>PRESENTATION</a:t>
            </a:r>
            <a:endParaRPr lang="en-GB" sz="1100" i="1" dirty="0">
              <a:latin typeface="+mj-lt"/>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CD7172A2-F004-444F-BDC9-31D0368A4941}"/>
              </a:ext>
            </a:extLst>
          </p:cNvPr>
          <p:cNvSpPr txBox="1"/>
          <p:nvPr/>
        </p:nvSpPr>
        <p:spPr>
          <a:xfrm>
            <a:off x="636104" y="6348382"/>
            <a:ext cx="10919792" cy="400110"/>
          </a:xfrm>
          <a:prstGeom prst="rect">
            <a:avLst/>
          </a:prstGeom>
          <a:noFill/>
          <a:effectLst>
            <a:outerShdw blurRad="50800" dist="38100" dir="5400000" algn="t" rotWithShape="0">
              <a:prstClr val="black">
                <a:alpha val="40000"/>
              </a:prstClr>
            </a:outerShdw>
          </a:effectLst>
        </p:spPr>
        <p:txBody>
          <a:bodyPr wrap="square" rtlCol="0">
            <a:spAutoFit/>
          </a:bodyPr>
          <a:lstStyle/>
          <a:p>
            <a:r>
              <a:rPr lang="en-GB" sz="2000" i="1" dirty="0">
                <a:solidFill>
                  <a:schemeClr val="bg1"/>
                </a:solidFill>
              </a:rPr>
              <a:t>Shafna Begum - 1706147, Nishat Choudhury – 1704979, Jahanara Uddin - 1704989, Jorna Ali - 1706149 </a:t>
            </a:r>
          </a:p>
        </p:txBody>
      </p:sp>
    </p:spTree>
    <p:extLst>
      <p:ext uri="{BB962C8B-B14F-4D97-AF65-F5344CB8AC3E}">
        <p14:creationId xmlns:p14="http://schemas.microsoft.com/office/powerpoint/2010/main" val="37975855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12825" y="418691"/>
            <a:ext cx="5985163" cy="707886"/>
          </a:xfrm>
          <a:prstGeom prst="rect">
            <a:avLst/>
          </a:prstGeom>
          <a:noFill/>
          <a:effectLst>
            <a:outerShdw blurRad="50800" dist="38100" dir="5400000" algn="t" rotWithShape="0">
              <a:prstClr val="black">
                <a:alpha val="40000"/>
              </a:prstClr>
            </a:outerShdw>
          </a:effectLst>
        </p:spPr>
        <p:txBody>
          <a:bodyPr wrap="square" rtlCol="0">
            <a:spAutoFit/>
          </a:bodyPr>
          <a:lstStyle/>
          <a:p>
            <a:pPr algn="ctr"/>
            <a:r>
              <a:rPr lang="en-GB" sz="4000" b="1" i="1" dirty="0">
                <a:latin typeface="+mj-lt"/>
              </a:rPr>
              <a:t>Introduction </a:t>
            </a:r>
          </a:p>
        </p:txBody>
      </p:sp>
      <p:sp>
        <p:nvSpPr>
          <p:cNvPr id="3" name="TextBox 2"/>
          <p:cNvSpPr txBox="1"/>
          <p:nvPr/>
        </p:nvSpPr>
        <p:spPr>
          <a:xfrm>
            <a:off x="2071862" y="1777046"/>
            <a:ext cx="8048276" cy="3970318"/>
          </a:xfrm>
          <a:prstGeom prst="rect">
            <a:avLst/>
          </a:prstGeom>
          <a:noFill/>
        </p:spPr>
        <p:txBody>
          <a:bodyPr wrap="square" rtlCol="0">
            <a:spAutoFit/>
          </a:bodyPr>
          <a:lstStyle/>
          <a:p>
            <a:pPr marL="457200" indent="-457200">
              <a:buFont typeface="Wingdings" panose="05000000000000000000" pitchFamily="2" charset="2"/>
              <a:buChar char="v"/>
            </a:pPr>
            <a:r>
              <a:rPr lang="en-GB" sz="2800" dirty="0"/>
              <a:t>Customer Relationship Management</a:t>
            </a:r>
          </a:p>
          <a:p>
            <a:pPr marL="457200" indent="-457200">
              <a:buFont typeface="Wingdings" panose="05000000000000000000" pitchFamily="2" charset="2"/>
              <a:buChar char="v"/>
            </a:pPr>
            <a:r>
              <a:rPr lang="en-GB" sz="2800" dirty="0"/>
              <a:t>Marks &amp; Spencer</a:t>
            </a:r>
          </a:p>
          <a:p>
            <a:pPr marL="457200" indent="-457200">
              <a:buFont typeface="Wingdings" panose="05000000000000000000" pitchFamily="2" charset="2"/>
              <a:buChar char="v"/>
            </a:pPr>
            <a:r>
              <a:rPr lang="en-GB" sz="2800" dirty="0"/>
              <a:t>Business to Business</a:t>
            </a:r>
          </a:p>
          <a:p>
            <a:pPr marL="457200" indent="-457200">
              <a:buFont typeface="Wingdings" panose="05000000000000000000" pitchFamily="2" charset="2"/>
              <a:buChar char="v"/>
            </a:pPr>
            <a:r>
              <a:rPr lang="en-GB" sz="2800" dirty="0"/>
              <a:t>Business to Customers</a:t>
            </a:r>
          </a:p>
          <a:p>
            <a:pPr marL="457200" indent="-457200">
              <a:buFont typeface="Wingdings" panose="05000000000000000000" pitchFamily="2" charset="2"/>
              <a:buChar char="v"/>
            </a:pPr>
            <a:r>
              <a:rPr lang="en-GB" sz="2800" dirty="0"/>
              <a:t>Customer Loyalty</a:t>
            </a:r>
          </a:p>
          <a:p>
            <a:pPr marL="457200" indent="-457200">
              <a:buFont typeface="Wingdings" panose="05000000000000000000" pitchFamily="2" charset="2"/>
              <a:buChar char="v"/>
            </a:pPr>
            <a:r>
              <a:rPr lang="en-GB" sz="2800" dirty="0"/>
              <a:t>Business Structure (Porter’s 5 Forces, McKenzie’s 7 S’s, Marketing Mix)</a:t>
            </a:r>
          </a:p>
          <a:p>
            <a:pPr marL="457200" indent="-457200">
              <a:buFont typeface="Wingdings" panose="05000000000000000000" pitchFamily="2" charset="2"/>
              <a:buChar char="v"/>
            </a:pPr>
            <a:r>
              <a:rPr lang="en-GB" sz="2800" dirty="0"/>
              <a:t>SWOT</a:t>
            </a:r>
          </a:p>
          <a:p>
            <a:pPr marL="457200" indent="-457200">
              <a:buFont typeface="Wingdings" panose="05000000000000000000" pitchFamily="2" charset="2"/>
              <a:buChar char="v"/>
            </a:pPr>
            <a:r>
              <a:rPr lang="en-GB" sz="2800" dirty="0"/>
              <a:t>Recommendations</a:t>
            </a:r>
          </a:p>
        </p:txBody>
      </p:sp>
      <p:sp>
        <p:nvSpPr>
          <p:cNvPr id="5" name="Slide Number Placeholder 4">
            <a:extLst>
              <a:ext uri="{FF2B5EF4-FFF2-40B4-BE49-F238E27FC236}">
                <a16:creationId xmlns:a16="http://schemas.microsoft.com/office/drawing/2014/main" id="{925A20FD-DA85-453D-A9C5-5BBA225B2DC0}"/>
              </a:ext>
            </a:extLst>
          </p:cNvPr>
          <p:cNvSpPr>
            <a:spLocks noGrp="1"/>
          </p:cNvSpPr>
          <p:nvPr>
            <p:ph type="sldNum" sz="quarter" idx="12"/>
          </p:nvPr>
        </p:nvSpPr>
        <p:spPr/>
        <p:txBody>
          <a:bodyPr/>
          <a:lstStyle/>
          <a:p>
            <a:fld id="{0E58892E-0A43-4BEA-BEF9-3CCBAAC42A6B}" type="slidenum">
              <a:rPr lang="en-GB" smtClean="0"/>
              <a:t>2</a:t>
            </a:fld>
            <a:endParaRPr lang="en-GB"/>
          </a:p>
        </p:txBody>
      </p:sp>
    </p:spTree>
    <p:extLst>
      <p:ext uri="{BB962C8B-B14F-4D97-AF65-F5344CB8AC3E}">
        <p14:creationId xmlns:p14="http://schemas.microsoft.com/office/powerpoint/2010/main" val="316564053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Connector 3"/>
          <p:cNvCxnSpPr/>
          <p:nvPr/>
        </p:nvCxnSpPr>
        <p:spPr>
          <a:xfrm>
            <a:off x="793102" y="3293706"/>
            <a:ext cx="10982130" cy="0"/>
          </a:xfrm>
          <a:prstGeom prst="line">
            <a:avLst/>
          </a:prstGeom>
        </p:spPr>
        <p:style>
          <a:lnRef idx="1">
            <a:schemeClr val="dk1"/>
          </a:lnRef>
          <a:fillRef idx="0">
            <a:schemeClr val="dk1"/>
          </a:fillRef>
          <a:effectRef idx="0">
            <a:schemeClr val="dk1"/>
          </a:effectRef>
          <a:fontRef idx="minor">
            <a:schemeClr val="tx1"/>
          </a:fontRef>
        </p:style>
      </p:cxnSp>
      <p:sp>
        <p:nvSpPr>
          <p:cNvPr id="5" name="Text Box 2"/>
          <p:cNvSpPr txBox="1">
            <a:spLocks noChangeArrowheads="1"/>
          </p:cNvSpPr>
          <p:nvPr/>
        </p:nvSpPr>
        <p:spPr bwMode="auto">
          <a:xfrm>
            <a:off x="793102" y="1629002"/>
            <a:ext cx="1445895" cy="1168627"/>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Marks and Spencer opened their first penny bazaar in Leeds in 1884, with the slogan “Don’t ask it’s a penny”</a:t>
            </a:r>
          </a:p>
        </p:txBody>
      </p:sp>
      <p:sp>
        <p:nvSpPr>
          <p:cNvPr id="6" name="Text Box 2"/>
          <p:cNvSpPr txBox="1">
            <a:spLocks noChangeArrowheads="1"/>
          </p:cNvSpPr>
          <p:nvPr/>
        </p:nvSpPr>
        <p:spPr bwMode="auto">
          <a:xfrm>
            <a:off x="1330801" y="3711718"/>
            <a:ext cx="1783198" cy="1392553"/>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1904 -They opened a store </a:t>
            </a:r>
            <a:r>
              <a:rPr lang="en-GB" sz="1100" dirty="0">
                <a:latin typeface="Calibri" panose="020F0502020204030204" pitchFamily="34" charset="0"/>
                <a:ea typeface="Calibri" panose="020F0502020204030204" pitchFamily="34" charset="0"/>
                <a:cs typeface="Times New Roman" panose="02020603050405020304" pitchFamily="18" charset="0"/>
              </a:rPr>
              <a:t>where all of Marks and Spencer's items were displayed on a tray for the customers to inspect while other </a:t>
            </a:r>
            <a:r>
              <a:rPr lang="en-GB" sz="1100" dirty="0">
                <a:effectLst/>
                <a:latin typeface="Calibri" panose="020F0502020204030204" pitchFamily="34" charset="0"/>
                <a:ea typeface="Calibri" panose="020F0502020204030204" pitchFamily="34" charset="0"/>
                <a:cs typeface="Times New Roman" panose="02020603050405020304" pitchFamily="18" charset="0"/>
              </a:rPr>
              <a:t>shops kept their stock behind a counter.</a:t>
            </a:r>
          </a:p>
        </p:txBody>
      </p:sp>
      <p:sp>
        <p:nvSpPr>
          <p:cNvPr id="7" name="Text Box 2"/>
          <p:cNvSpPr txBox="1">
            <a:spLocks noChangeArrowheads="1"/>
          </p:cNvSpPr>
          <p:nvPr/>
        </p:nvSpPr>
        <p:spPr bwMode="auto">
          <a:xfrm>
            <a:off x="2751149" y="1442759"/>
            <a:ext cx="1445895" cy="139255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1920’s- Marks and Spencer made a revolutionary policy to buy directly from the supplier and they became a </a:t>
            </a:r>
            <a:r>
              <a:rPr lang="en-GB" sz="1100" dirty="0">
                <a:latin typeface="Calibri" panose="020F0502020204030204" pitchFamily="34" charset="0"/>
                <a:ea typeface="Calibri" panose="020F0502020204030204" pitchFamily="34" charset="0"/>
                <a:cs typeface="Times New Roman" panose="02020603050405020304" pitchFamily="18" charset="0"/>
              </a:rPr>
              <a:t>public limited company</a:t>
            </a:r>
            <a:r>
              <a:rPr lang="en-GB" sz="1100" dirty="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8" name="Text Box 2"/>
          <p:cNvSpPr txBox="1">
            <a:spLocks noChangeArrowheads="1"/>
          </p:cNvSpPr>
          <p:nvPr/>
        </p:nvSpPr>
        <p:spPr bwMode="auto">
          <a:xfrm>
            <a:off x="3678277" y="3789783"/>
            <a:ext cx="1445895" cy="139255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1930’s - They opened a superstore and a food department including fresh produce and canned goods. </a:t>
            </a:r>
          </a:p>
        </p:txBody>
      </p:sp>
      <p:sp>
        <p:nvSpPr>
          <p:cNvPr id="9" name="Text Box 2"/>
          <p:cNvSpPr txBox="1">
            <a:spLocks noChangeArrowheads="1"/>
          </p:cNvSpPr>
          <p:nvPr/>
        </p:nvSpPr>
        <p:spPr bwMode="auto">
          <a:xfrm>
            <a:off x="4762353" y="1355811"/>
            <a:ext cx="1958968" cy="1473531"/>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1934-1948- Marks and Spencer were the first British retailer to set up their own laboratory for fabric and a food technology department to work closely with suppliers, producers and farmers.</a:t>
            </a:r>
          </a:p>
        </p:txBody>
      </p:sp>
      <p:sp>
        <p:nvSpPr>
          <p:cNvPr id="10" name="Text Box 2"/>
          <p:cNvSpPr txBox="1">
            <a:spLocks noChangeArrowheads="1"/>
          </p:cNvSpPr>
          <p:nvPr/>
        </p:nvSpPr>
        <p:spPr bwMode="auto">
          <a:xfrm>
            <a:off x="5688446" y="3798558"/>
            <a:ext cx="1737795" cy="1605280"/>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1954- Marks and Spencer research lab undertook the first ever systematic survey of Women’s leg sizes, to create a new and improved sizing system for stockings.</a:t>
            </a:r>
          </a:p>
        </p:txBody>
      </p:sp>
      <p:sp>
        <p:nvSpPr>
          <p:cNvPr id="11" name="Text Box 2"/>
          <p:cNvSpPr txBox="1">
            <a:spLocks noChangeArrowheads="1"/>
          </p:cNvSpPr>
          <p:nvPr/>
        </p:nvSpPr>
        <p:spPr bwMode="auto">
          <a:xfrm>
            <a:off x="7286630" y="1396298"/>
            <a:ext cx="2154209" cy="139255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1970 – 1990 Marks and Spencer’s opened international stores in France and Belgium.</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As more women were going out to work Marks and Spencer introduced microwaveable food &amp; meals in a bag.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2" name="Text Box 2"/>
          <p:cNvSpPr txBox="1">
            <a:spLocks noChangeArrowheads="1"/>
          </p:cNvSpPr>
          <p:nvPr/>
        </p:nvSpPr>
        <p:spPr bwMode="auto">
          <a:xfrm>
            <a:off x="7880096" y="3798558"/>
            <a:ext cx="1445895" cy="1658620"/>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1999-2002- Online shopping was introduced via their website and first simply food stores were opened. Also, blue harbours men’s range was launched</a:t>
            </a:r>
          </a:p>
        </p:txBody>
      </p:sp>
      <p:sp>
        <p:nvSpPr>
          <p:cNvPr id="13" name="Text Box 2"/>
          <p:cNvSpPr txBox="1">
            <a:spLocks noChangeArrowheads="1"/>
          </p:cNvSpPr>
          <p:nvPr/>
        </p:nvSpPr>
        <p:spPr bwMode="auto">
          <a:xfrm>
            <a:off x="9909461" y="1755238"/>
            <a:ext cx="1865771" cy="983009"/>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2004-2009- Stuart Rose was appointed Chief Executive. Then in 2009 Marc Boland took over this position.</a:t>
            </a:r>
          </a:p>
        </p:txBody>
      </p:sp>
      <p:sp>
        <p:nvSpPr>
          <p:cNvPr id="14" name="Text Box 2"/>
          <p:cNvSpPr txBox="1">
            <a:spLocks noChangeArrowheads="1"/>
          </p:cNvSpPr>
          <p:nvPr/>
        </p:nvSpPr>
        <p:spPr bwMode="auto">
          <a:xfrm>
            <a:off x="9779846" y="3798558"/>
            <a:ext cx="2068297" cy="1605277"/>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2010 – Now</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Plan A was introduced in the year 2007 where it will be reviewed again in 2020 to look at the existing commitments which will help them to become sustainable and achieve their goals.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cxnSp>
        <p:nvCxnSpPr>
          <p:cNvPr id="16" name="Straight Arrow Connector 15"/>
          <p:cNvCxnSpPr/>
          <p:nvPr/>
        </p:nvCxnSpPr>
        <p:spPr>
          <a:xfrm flipV="1">
            <a:off x="1462709" y="2855167"/>
            <a:ext cx="0" cy="43853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cxnSpLocks/>
          </p:cNvCxnSpPr>
          <p:nvPr/>
        </p:nvCxnSpPr>
        <p:spPr>
          <a:xfrm flipH="1" flipV="1">
            <a:off x="3474096" y="2855166"/>
            <a:ext cx="1" cy="43854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flipV="1">
            <a:off x="8290029" y="2829342"/>
            <a:ext cx="0" cy="43853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V="1">
            <a:off x="10924593" y="2829341"/>
            <a:ext cx="0" cy="43853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flipV="1">
            <a:off x="5607228" y="2855166"/>
            <a:ext cx="0" cy="43853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a:off x="2132317" y="3293705"/>
            <a:ext cx="0" cy="38255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a:off x="4472473" y="3293705"/>
            <a:ext cx="0" cy="38255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p:nvPr/>
        </p:nvCxnSpPr>
        <p:spPr>
          <a:xfrm>
            <a:off x="6495933" y="3293705"/>
            <a:ext cx="0" cy="38255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p:nvPr/>
        </p:nvCxnSpPr>
        <p:spPr>
          <a:xfrm>
            <a:off x="8505125" y="3293705"/>
            <a:ext cx="0" cy="38255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a:cxnSpLocks/>
          </p:cNvCxnSpPr>
          <p:nvPr/>
        </p:nvCxnSpPr>
        <p:spPr>
          <a:xfrm>
            <a:off x="10753143" y="3329162"/>
            <a:ext cx="0" cy="38255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3" name="TextBox 32"/>
          <p:cNvSpPr txBox="1"/>
          <p:nvPr/>
        </p:nvSpPr>
        <p:spPr>
          <a:xfrm>
            <a:off x="2897199" y="349683"/>
            <a:ext cx="6428792" cy="646331"/>
          </a:xfrm>
          <a:prstGeom prst="rect">
            <a:avLst/>
          </a:prstGeom>
          <a:noFill/>
          <a:effectLst>
            <a:outerShdw blurRad="50800" dist="38100" dir="5400000" algn="t" rotWithShape="0">
              <a:prstClr val="black">
                <a:alpha val="40000"/>
              </a:prstClr>
            </a:outerShdw>
          </a:effectLst>
        </p:spPr>
        <p:txBody>
          <a:bodyPr wrap="square" rtlCol="0">
            <a:spAutoFit/>
          </a:bodyPr>
          <a:lstStyle/>
          <a:p>
            <a:pPr algn="ctr"/>
            <a:r>
              <a:rPr lang="en-GB" sz="3600" b="1" i="1" dirty="0">
                <a:latin typeface="+mj-lt"/>
              </a:rPr>
              <a:t>Marks and Spencer's Timeline </a:t>
            </a:r>
          </a:p>
        </p:txBody>
      </p:sp>
      <p:sp>
        <p:nvSpPr>
          <p:cNvPr id="2" name="Rectangle 1"/>
          <p:cNvSpPr/>
          <p:nvPr/>
        </p:nvSpPr>
        <p:spPr>
          <a:xfrm>
            <a:off x="1330801" y="5904838"/>
            <a:ext cx="2279470" cy="338554"/>
          </a:xfrm>
          <a:prstGeom prst="rect">
            <a:avLst/>
          </a:prstGeom>
        </p:spPr>
        <p:txBody>
          <a:bodyPr wrap="none">
            <a:spAutoFit/>
          </a:bodyPr>
          <a:lstStyle/>
          <a:p>
            <a:r>
              <a:rPr lang="en-US" sz="1600" dirty="0">
                <a:latin typeface="Calibri" panose="020F0502020204030204" pitchFamily="34" charset="0"/>
                <a:ea typeface="Calibri" panose="020F0502020204030204" pitchFamily="34" charset="0"/>
                <a:cs typeface="Times New Roman" panose="02020603050405020304" pitchFamily="18" charset="0"/>
              </a:rPr>
              <a:t>(Marks &amp; Spencer, 2019).</a:t>
            </a:r>
            <a:endParaRPr lang="en-GB" dirty="0"/>
          </a:p>
        </p:txBody>
      </p:sp>
      <p:sp>
        <p:nvSpPr>
          <p:cNvPr id="3" name="Slide Number Placeholder 2">
            <a:extLst>
              <a:ext uri="{FF2B5EF4-FFF2-40B4-BE49-F238E27FC236}">
                <a16:creationId xmlns:a16="http://schemas.microsoft.com/office/drawing/2014/main" id="{812BE8B1-8B9B-4327-AEAE-4A8201EC9F20}"/>
              </a:ext>
            </a:extLst>
          </p:cNvPr>
          <p:cNvSpPr>
            <a:spLocks noGrp="1"/>
          </p:cNvSpPr>
          <p:nvPr>
            <p:ph type="sldNum" sz="quarter" idx="12"/>
          </p:nvPr>
        </p:nvSpPr>
        <p:spPr/>
        <p:txBody>
          <a:bodyPr/>
          <a:lstStyle/>
          <a:p>
            <a:fld id="{0E58892E-0A43-4BEA-BEF9-3CCBAAC42A6B}" type="slidenum">
              <a:rPr lang="en-GB" smtClean="0"/>
              <a:t>3</a:t>
            </a:fld>
            <a:endParaRPr lang="en-GB"/>
          </a:p>
        </p:txBody>
      </p:sp>
    </p:spTree>
    <p:extLst>
      <p:ext uri="{BB962C8B-B14F-4D97-AF65-F5344CB8AC3E}">
        <p14:creationId xmlns:p14="http://schemas.microsoft.com/office/powerpoint/2010/main" val="98203003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hart 3"/>
          <p:cNvGraphicFramePr/>
          <p:nvPr>
            <p:extLst>
              <p:ext uri="{D42A27DB-BD31-4B8C-83A1-F6EECF244321}">
                <p14:modId xmlns:p14="http://schemas.microsoft.com/office/powerpoint/2010/main" val="3037906428"/>
              </p:ext>
            </p:extLst>
          </p:nvPr>
        </p:nvGraphicFramePr>
        <p:xfrm>
          <a:off x="2820209" y="1612669"/>
          <a:ext cx="5527269" cy="3512164"/>
        </p:xfrm>
        <a:graphic>
          <a:graphicData uri="http://schemas.openxmlformats.org/drawingml/2006/chart">
            <c:chart xmlns:c="http://schemas.openxmlformats.org/drawingml/2006/chart" xmlns:r="http://schemas.openxmlformats.org/officeDocument/2006/relationships" r:id="rId2"/>
          </a:graphicData>
        </a:graphic>
      </p:graphicFrame>
      <p:cxnSp>
        <p:nvCxnSpPr>
          <p:cNvPr id="6" name="Straight Arrow Connector 5"/>
          <p:cNvCxnSpPr>
            <a:cxnSpLocks/>
          </p:cNvCxnSpPr>
          <p:nvPr/>
        </p:nvCxnSpPr>
        <p:spPr>
          <a:xfrm flipV="1">
            <a:off x="6755642" y="2973028"/>
            <a:ext cx="767376" cy="25239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7" name="TextBox 6"/>
          <p:cNvSpPr txBox="1"/>
          <p:nvPr/>
        </p:nvSpPr>
        <p:spPr>
          <a:xfrm>
            <a:off x="7666645" y="2567188"/>
            <a:ext cx="4261498" cy="707886"/>
          </a:xfrm>
          <a:prstGeom prst="rect">
            <a:avLst/>
          </a:prstGeom>
          <a:noFill/>
        </p:spPr>
        <p:txBody>
          <a:bodyPr wrap="square" rtlCol="0">
            <a:spAutoFit/>
          </a:bodyPr>
          <a:lstStyle/>
          <a:p>
            <a:r>
              <a:rPr lang="en-GB" sz="2000" dirty="0"/>
              <a:t>M&amp;S homeware and clothing products account for 49% of its total business.  </a:t>
            </a:r>
          </a:p>
        </p:txBody>
      </p:sp>
      <p:cxnSp>
        <p:nvCxnSpPr>
          <p:cNvPr id="10" name="Straight Arrow Connector 9"/>
          <p:cNvCxnSpPr/>
          <p:nvPr/>
        </p:nvCxnSpPr>
        <p:spPr>
          <a:xfrm flipH="1" flipV="1">
            <a:off x="3603568" y="3005706"/>
            <a:ext cx="806335" cy="18703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2" name="TextBox 11"/>
          <p:cNvSpPr txBox="1"/>
          <p:nvPr/>
        </p:nvSpPr>
        <p:spPr>
          <a:xfrm>
            <a:off x="395785" y="2517535"/>
            <a:ext cx="3610951" cy="707886"/>
          </a:xfrm>
          <a:prstGeom prst="rect">
            <a:avLst/>
          </a:prstGeom>
          <a:noFill/>
        </p:spPr>
        <p:txBody>
          <a:bodyPr wrap="square" rtlCol="0">
            <a:spAutoFit/>
          </a:bodyPr>
          <a:lstStyle/>
          <a:p>
            <a:r>
              <a:rPr lang="en-GB" sz="2000" dirty="0"/>
              <a:t>M&amp;S Food products account for 51% of the total business. </a:t>
            </a:r>
          </a:p>
        </p:txBody>
      </p:sp>
      <p:sp>
        <p:nvSpPr>
          <p:cNvPr id="13" name="TextBox 12"/>
          <p:cNvSpPr txBox="1"/>
          <p:nvPr/>
        </p:nvSpPr>
        <p:spPr>
          <a:xfrm>
            <a:off x="3644671" y="401073"/>
            <a:ext cx="3878347" cy="646331"/>
          </a:xfrm>
          <a:prstGeom prst="rect">
            <a:avLst/>
          </a:prstGeom>
          <a:noFill/>
          <a:effectLst>
            <a:outerShdw blurRad="50800" dist="38100" dir="5400000" algn="t" rotWithShape="0">
              <a:prstClr val="black">
                <a:alpha val="40000"/>
              </a:prstClr>
            </a:outerShdw>
          </a:effectLst>
        </p:spPr>
        <p:txBody>
          <a:bodyPr wrap="square" rtlCol="0">
            <a:spAutoFit/>
          </a:bodyPr>
          <a:lstStyle/>
          <a:p>
            <a:pPr algn="ctr"/>
            <a:r>
              <a:rPr lang="en-GB" sz="3600" b="1" i="1" dirty="0">
                <a:latin typeface="+mj-lt"/>
              </a:rPr>
              <a:t>Pie Chart of M&amp;S</a:t>
            </a:r>
          </a:p>
        </p:txBody>
      </p:sp>
      <p:sp>
        <p:nvSpPr>
          <p:cNvPr id="17" name="TextBox 16"/>
          <p:cNvSpPr txBox="1"/>
          <p:nvPr/>
        </p:nvSpPr>
        <p:spPr>
          <a:xfrm>
            <a:off x="1228298" y="5434539"/>
            <a:ext cx="10153934" cy="1015663"/>
          </a:xfrm>
          <a:prstGeom prst="rect">
            <a:avLst/>
          </a:prstGeom>
          <a:noFill/>
        </p:spPr>
        <p:txBody>
          <a:bodyPr wrap="square" rtlCol="0">
            <a:spAutoFit/>
          </a:bodyPr>
          <a:lstStyle/>
          <a:p>
            <a:r>
              <a:rPr lang="en-GB" sz="2000" dirty="0"/>
              <a:t>With more than 600 stores throughout the UK, the flagship M&amp;S store is located at London's Marble Arch and possesses the selling space of around 170,000 square feet. (Marks and Spencer Group PLC, 2008). </a:t>
            </a:r>
          </a:p>
        </p:txBody>
      </p:sp>
      <p:sp>
        <p:nvSpPr>
          <p:cNvPr id="2" name="Slide Number Placeholder 1">
            <a:extLst>
              <a:ext uri="{FF2B5EF4-FFF2-40B4-BE49-F238E27FC236}">
                <a16:creationId xmlns:a16="http://schemas.microsoft.com/office/drawing/2014/main" id="{A633EF24-D211-47A4-88A2-6E9D40CE4BF5}"/>
              </a:ext>
            </a:extLst>
          </p:cNvPr>
          <p:cNvSpPr>
            <a:spLocks noGrp="1"/>
          </p:cNvSpPr>
          <p:nvPr>
            <p:ph type="sldNum" sz="quarter" idx="12"/>
          </p:nvPr>
        </p:nvSpPr>
        <p:spPr/>
        <p:txBody>
          <a:bodyPr/>
          <a:lstStyle/>
          <a:p>
            <a:fld id="{0E58892E-0A43-4BEA-BEF9-3CCBAAC42A6B}" type="slidenum">
              <a:rPr lang="en-GB" smtClean="0"/>
              <a:t>4</a:t>
            </a:fld>
            <a:endParaRPr lang="en-GB"/>
          </a:p>
        </p:txBody>
      </p:sp>
    </p:spTree>
    <p:extLst>
      <p:ext uri="{BB962C8B-B14F-4D97-AF65-F5344CB8AC3E}">
        <p14:creationId xmlns:p14="http://schemas.microsoft.com/office/powerpoint/2010/main" val="261310336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4270" y="381751"/>
            <a:ext cx="6068290" cy="782032"/>
          </a:xfrm>
          <a:effectLst>
            <a:outerShdw blurRad="50800" dist="38100" dir="5400000" algn="t" rotWithShape="0">
              <a:prstClr val="black">
                <a:alpha val="40000"/>
              </a:prstClr>
            </a:outerShdw>
          </a:effectLst>
        </p:spPr>
        <p:txBody>
          <a:bodyPr>
            <a:normAutofit/>
          </a:bodyPr>
          <a:lstStyle/>
          <a:p>
            <a:pPr algn="ctr"/>
            <a:r>
              <a:rPr lang="en-GB" sz="3600" b="1" i="1" dirty="0"/>
              <a:t>2016 Share Price</a:t>
            </a:r>
          </a:p>
        </p:txBody>
      </p:sp>
      <p:sp>
        <p:nvSpPr>
          <p:cNvPr id="4" name="Content Placeholder 2"/>
          <p:cNvSpPr>
            <a:spLocks noGrp="1"/>
          </p:cNvSpPr>
          <p:nvPr>
            <p:ph idx="1"/>
          </p:nvPr>
        </p:nvSpPr>
        <p:spPr>
          <a:xfrm>
            <a:off x="1353589" y="4050880"/>
            <a:ext cx="3476105" cy="897775"/>
          </a:xfrm>
        </p:spPr>
        <p:txBody>
          <a:bodyPr>
            <a:normAutofit fontScale="92500" lnSpcReduction="10000"/>
          </a:bodyPr>
          <a:lstStyle/>
          <a:p>
            <a:pPr marL="0" indent="0" algn="ctr">
              <a:buNone/>
            </a:pPr>
            <a:r>
              <a:rPr lang="en-GB" sz="6600" dirty="0"/>
              <a:t>-5.6%</a:t>
            </a:r>
          </a:p>
        </p:txBody>
      </p:sp>
      <p:sp>
        <p:nvSpPr>
          <p:cNvPr id="6" name="TextBox 5"/>
          <p:cNvSpPr txBox="1"/>
          <p:nvPr/>
        </p:nvSpPr>
        <p:spPr>
          <a:xfrm>
            <a:off x="5951914" y="3945769"/>
            <a:ext cx="4588625" cy="1107996"/>
          </a:xfrm>
          <a:prstGeom prst="rect">
            <a:avLst/>
          </a:prstGeom>
          <a:noFill/>
        </p:spPr>
        <p:txBody>
          <a:bodyPr wrap="square" rtlCol="0">
            <a:spAutoFit/>
          </a:bodyPr>
          <a:lstStyle/>
          <a:p>
            <a:pPr algn="ctr"/>
            <a:r>
              <a:rPr lang="en-GB" sz="6600" dirty="0"/>
              <a:t>-4.8%</a:t>
            </a: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975135" y="2035127"/>
            <a:ext cx="2530363" cy="1800450"/>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58742" y="1787237"/>
            <a:ext cx="3541222" cy="2457302"/>
          </a:xfrm>
          <a:prstGeom prst="rect">
            <a:avLst/>
          </a:prstGeom>
        </p:spPr>
      </p:pic>
      <p:sp>
        <p:nvSpPr>
          <p:cNvPr id="8" name="Slide Number Placeholder 7">
            <a:extLst>
              <a:ext uri="{FF2B5EF4-FFF2-40B4-BE49-F238E27FC236}">
                <a16:creationId xmlns:a16="http://schemas.microsoft.com/office/drawing/2014/main" id="{8C957261-B998-4EF8-BFA4-212C62713CF8}"/>
              </a:ext>
            </a:extLst>
          </p:cNvPr>
          <p:cNvSpPr>
            <a:spLocks noGrp="1"/>
          </p:cNvSpPr>
          <p:nvPr>
            <p:ph type="sldNum" sz="quarter" idx="12"/>
          </p:nvPr>
        </p:nvSpPr>
        <p:spPr/>
        <p:txBody>
          <a:bodyPr/>
          <a:lstStyle/>
          <a:p>
            <a:fld id="{0E58892E-0A43-4BEA-BEF9-3CCBAAC42A6B}" type="slidenum">
              <a:rPr lang="en-GB" smtClean="0"/>
              <a:t>5</a:t>
            </a:fld>
            <a:endParaRPr lang="en-GB"/>
          </a:p>
        </p:txBody>
      </p:sp>
    </p:spTree>
    <p:extLst>
      <p:ext uri="{BB962C8B-B14F-4D97-AF65-F5344CB8AC3E}">
        <p14:creationId xmlns:p14="http://schemas.microsoft.com/office/powerpoint/2010/main" val="423054019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694142" y="382384"/>
            <a:ext cx="8394390" cy="646331"/>
          </a:xfrm>
          <a:prstGeom prst="rect">
            <a:avLst/>
          </a:prstGeom>
          <a:noFill/>
          <a:effectLst>
            <a:outerShdw blurRad="50800" dist="38100" dir="5400000" algn="t" rotWithShape="0">
              <a:prstClr val="black">
                <a:alpha val="40000"/>
              </a:prstClr>
            </a:outerShdw>
          </a:effectLst>
        </p:spPr>
        <p:txBody>
          <a:bodyPr wrap="square" rtlCol="0">
            <a:spAutoFit/>
          </a:bodyPr>
          <a:lstStyle/>
          <a:p>
            <a:pPr algn="ctr"/>
            <a:r>
              <a:rPr lang="en-GB" sz="3600" b="1" i="1" dirty="0">
                <a:latin typeface="+mj-lt"/>
              </a:rPr>
              <a:t>M&amp;S Business to Business Christmas Sales </a:t>
            </a:r>
          </a:p>
        </p:txBody>
      </p:sp>
      <p:sp>
        <p:nvSpPr>
          <p:cNvPr id="6" name="Rectangle 5"/>
          <p:cNvSpPr/>
          <p:nvPr/>
        </p:nvSpPr>
        <p:spPr>
          <a:xfrm>
            <a:off x="418628" y="1807031"/>
            <a:ext cx="5373519" cy="1200329"/>
          </a:xfrm>
          <a:prstGeom prst="rect">
            <a:avLst/>
          </a:prstGeom>
        </p:spPr>
        <p:txBody>
          <a:bodyPr wrap="square">
            <a:spAutoFit/>
          </a:bodyPr>
          <a:lstStyle/>
          <a:p>
            <a:r>
              <a:rPr lang="en-GB" sz="3600" dirty="0"/>
              <a:t>In 2016 M&amp;S revenues fell by 1.4%</a:t>
            </a:r>
            <a:endParaRPr lang="en-GB" sz="1100"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81207" y="1596044"/>
            <a:ext cx="2214570" cy="1955974"/>
          </a:xfrm>
          <a:prstGeom prst="rect">
            <a:avLst/>
          </a:prstGeom>
        </p:spPr>
      </p:pic>
      <p:sp>
        <p:nvSpPr>
          <p:cNvPr id="4" name="Rectangle 3"/>
          <p:cNvSpPr/>
          <p:nvPr/>
        </p:nvSpPr>
        <p:spPr>
          <a:xfrm>
            <a:off x="9035935" y="3751096"/>
            <a:ext cx="1205346" cy="584775"/>
          </a:xfrm>
          <a:prstGeom prst="rect">
            <a:avLst/>
          </a:prstGeom>
        </p:spPr>
        <p:txBody>
          <a:bodyPr wrap="square">
            <a:spAutoFit/>
          </a:bodyPr>
          <a:lstStyle/>
          <a:p>
            <a:r>
              <a:rPr lang="en-GB" sz="3200" dirty="0"/>
              <a:t>-2.8%</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65418" y="3663030"/>
            <a:ext cx="2868444" cy="1909442"/>
          </a:xfrm>
          <a:prstGeom prst="rect">
            <a:avLst/>
          </a:prstGeom>
        </p:spPr>
      </p:pic>
      <p:sp>
        <p:nvSpPr>
          <p:cNvPr id="7" name="Rectangle 6"/>
          <p:cNvSpPr/>
          <p:nvPr/>
        </p:nvSpPr>
        <p:spPr>
          <a:xfrm>
            <a:off x="4575147" y="5683484"/>
            <a:ext cx="1217000" cy="584775"/>
          </a:xfrm>
          <a:prstGeom prst="rect">
            <a:avLst/>
          </a:prstGeom>
        </p:spPr>
        <p:txBody>
          <a:bodyPr wrap="none">
            <a:spAutoFit/>
          </a:bodyPr>
          <a:lstStyle/>
          <a:p>
            <a:r>
              <a:rPr lang="en-GB" sz="3200" dirty="0"/>
              <a:t>- 0.4%</a:t>
            </a:r>
          </a:p>
        </p:txBody>
      </p:sp>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795777" y="1596044"/>
            <a:ext cx="2089612" cy="1965184"/>
          </a:xfrm>
          <a:prstGeom prst="rect">
            <a:avLst/>
          </a:prstGeom>
        </p:spPr>
      </p:pic>
      <p:sp>
        <p:nvSpPr>
          <p:cNvPr id="10" name="Slide Number Placeholder 9">
            <a:extLst>
              <a:ext uri="{FF2B5EF4-FFF2-40B4-BE49-F238E27FC236}">
                <a16:creationId xmlns:a16="http://schemas.microsoft.com/office/drawing/2014/main" id="{BA5BF82F-1E4C-42E1-9452-ABC84A36C7B4}"/>
              </a:ext>
            </a:extLst>
          </p:cNvPr>
          <p:cNvSpPr>
            <a:spLocks noGrp="1"/>
          </p:cNvSpPr>
          <p:nvPr>
            <p:ph type="sldNum" sz="quarter" idx="12"/>
          </p:nvPr>
        </p:nvSpPr>
        <p:spPr/>
        <p:txBody>
          <a:bodyPr/>
          <a:lstStyle/>
          <a:p>
            <a:fld id="{0E58892E-0A43-4BEA-BEF9-3CCBAAC42A6B}" type="slidenum">
              <a:rPr lang="en-GB" smtClean="0"/>
              <a:t>6</a:t>
            </a:fld>
            <a:endParaRPr lang="en-GB"/>
          </a:p>
        </p:txBody>
      </p:sp>
    </p:spTree>
    <p:extLst>
      <p:ext uri="{BB962C8B-B14F-4D97-AF65-F5344CB8AC3E}">
        <p14:creationId xmlns:p14="http://schemas.microsoft.com/office/powerpoint/2010/main" val="165905623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 name="Chart 13">
            <a:extLst>
              <a:ext uri="{FF2B5EF4-FFF2-40B4-BE49-F238E27FC236}">
                <a16:creationId xmlns:a16="http://schemas.microsoft.com/office/drawing/2014/main" id="{F38E101E-DD7F-465A-B261-2A08C5741654}"/>
              </a:ext>
            </a:extLst>
          </p:cNvPr>
          <p:cNvGraphicFramePr>
            <a:graphicFrameLocks/>
          </p:cNvGraphicFramePr>
          <p:nvPr>
            <p:extLst/>
          </p:nvPr>
        </p:nvGraphicFramePr>
        <p:xfrm>
          <a:off x="1654086" y="470262"/>
          <a:ext cx="8508818" cy="6126480"/>
        </p:xfrm>
        <a:graphic>
          <a:graphicData uri="http://schemas.openxmlformats.org/drawingml/2006/chart">
            <c:chart xmlns:c="http://schemas.openxmlformats.org/drawingml/2006/chart" xmlns:r="http://schemas.openxmlformats.org/officeDocument/2006/relationships" r:id="rId3"/>
          </a:graphicData>
        </a:graphic>
      </p:graphicFrame>
      <p:sp>
        <p:nvSpPr>
          <p:cNvPr id="2" name="Slide Number Placeholder 1">
            <a:extLst>
              <a:ext uri="{FF2B5EF4-FFF2-40B4-BE49-F238E27FC236}">
                <a16:creationId xmlns:a16="http://schemas.microsoft.com/office/drawing/2014/main" id="{0F8EC2B1-916D-4D7C-8144-1DDB9F793CE9}"/>
              </a:ext>
            </a:extLst>
          </p:cNvPr>
          <p:cNvSpPr>
            <a:spLocks noGrp="1"/>
          </p:cNvSpPr>
          <p:nvPr>
            <p:ph type="sldNum" sz="quarter" idx="12"/>
          </p:nvPr>
        </p:nvSpPr>
        <p:spPr/>
        <p:txBody>
          <a:bodyPr/>
          <a:lstStyle/>
          <a:p>
            <a:fld id="{0E58892E-0A43-4BEA-BEF9-3CCBAAC42A6B}" type="slidenum">
              <a:rPr lang="en-GB" smtClean="0"/>
              <a:t>7</a:t>
            </a:fld>
            <a:endParaRPr lang="en-GB"/>
          </a:p>
        </p:txBody>
      </p:sp>
    </p:spTree>
    <p:extLst>
      <p:ext uri="{BB962C8B-B14F-4D97-AF65-F5344CB8AC3E}">
        <p14:creationId xmlns:p14="http://schemas.microsoft.com/office/powerpoint/2010/main" val="133462110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503055" y="378467"/>
            <a:ext cx="4915914" cy="848780"/>
          </a:xfrm>
          <a:prstGeom prst="rect">
            <a:avLst/>
          </a:prstGeom>
          <a:effectLst>
            <a:outerShdw blurRad="50800" dist="38100" dir="5400000" algn="t" rotWithShape="0">
              <a:prstClr val="black">
                <a:alpha val="40000"/>
              </a:prstClr>
            </a:outerShdw>
          </a:effectLst>
        </p:spPr>
        <p:txBody>
          <a:bodyPr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i="1" dirty="0"/>
              <a:t>What is CRM?</a:t>
            </a:r>
          </a:p>
        </p:txBody>
      </p:sp>
      <p:sp>
        <p:nvSpPr>
          <p:cNvPr id="3" name="Content Placeholder 2"/>
          <p:cNvSpPr txBox="1">
            <a:spLocks/>
          </p:cNvSpPr>
          <p:nvPr/>
        </p:nvSpPr>
        <p:spPr>
          <a:xfrm>
            <a:off x="0" y="1770845"/>
            <a:ext cx="7924120" cy="3859908"/>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v"/>
            </a:pPr>
            <a:r>
              <a:rPr lang="en-GB" sz="2400" dirty="0"/>
              <a:t>Customer relations is the process and manner by which a business developers, establishes, and maintains relationships with its customers. Businesses rise and fall through the support of their customer bases. Consequently, it is absolutely essential that you develop effective customer relationships </a:t>
            </a:r>
            <a:r>
              <a:rPr lang="en-GB" sz="2400" dirty="0">
                <a:solidFill>
                  <a:srgbClr val="000000"/>
                </a:solidFill>
              </a:rPr>
              <a:t>(Buttle, 2008).</a:t>
            </a:r>
            <a:endParaRPr lang="en-GB" sz="2400" dirty="0"/>
          </a:p>
          <a:p>
            <a:pPr marL="0" indent="0">
              <a:buNone/>
            </a:pPr>
            <a:endParaRPr lang="en-GB" sz="2400" dirty="0"/>
          </a:p>
          <a:p>
            <a:pPr>
              <a:buFont typeface="Wingdings" panose="05000000000000000000" pitchFamily="2" charset="2"/>
              <a:buChar char="v"/>
            </a:pPr>
            <a:r>
              <a:rPr lang="en-GB" sz="2400" dirty="0"/>
              <a:t>CRM is an example of a management approach that helps the organisation find the right balance between satisfying the needs of the customers base and finding the right customers for the company.</a:t>
            </a:r>
          </a:p>
          <a:p>
            <a:pPr marL="0" indent="0">
              <a:buNone/>
            </a:pPr>
            <a:r>
              <a:rPr lang="en-GB" sz="2400" dirty="0"/>
              <a:t> </a:t>
            </a:r>
            <a:r>
              <a:rPr lang="en-GB" sz="2400" dirty="0">
                <a:solidFill>
                  <a:srgbClr val="000000"/>
                </a:solidFill>
              </a:rPr>
              <a:t>(Raab et al, 2008).</a:t>
            </a:r>
            <a:endParaRPr lang="en-GB" sz="2400" dirty="0"/>
          </a:p>
        </p:txBody>
      </p:sp>
      <p:pic>
        <p:nvPicPr>
          <p:cNvPr id="4" name="Picture 3" descr="A screenshot of a cell phone&#10;&#10;Description automatically generated">
            <a:extLst>
              <a:ext uri="{FF2B5EF4-FFF2-40B4-BE49-F238E27FC236}">
                <a16:creationId xmlns:a16="http://schemas.microsoft.com/office/drawing/2014/main" id="{166681A4-7616-45CD-8E62-AC6B166328F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8077321" y="1996225"/>
            <a:ext cx="3951547" cy="3409148"/>
          </a:xfrm>
          <a:prstGeom prst="rect">
            <a:avLst/>
          </a:prstGeom>
        </p:spPr>
      </p:pic>
      <p:sp>
        <p:nvSpPr>
          <p:cNvPr id="6" name="Slide Number Placeholder 5">
            <a:extLst>
              <a:ext uri="{FF2B5EF4-FFF2-40B4-BE49-F238E27FC236}">
                <a16:creationId xmlns:a16="http://schemas.microsoft.com/office/drawing/2014/main" id="{C2CC1846-C284-4B62-A829-B4F6D86137BF}"/>
              </a:ext>
            </a:extLst>
          </p:cNvPr>
          <p:cNvSpPr>
            <a:spLocks noGrp="1"/>
          </p:cNvSpPr>
          <p:nvPr>
            <p:ph type="sldNum" sz="quarter" idx="12"/>
          </p:nvPr>
        </p:nvSpPr>
        <p:spPr/>
        <p:txBody>
          <a:bodyPr/>
          <a:lstStyle/>
          <a:p>
            <a:fld id="{0E58892E-0A43-4BEA-BEF9-3CCBAAC42A6B}" type="slidenum">
              <a:rPr lang="en-GB" smtClean="0"/>
              <a:t>8</a:t>
            </a:fld>
            <a:endParaRPr lang="en-GB"/>
          </a:p>
        </p:txBody>
      </p:sp>
    </p:spTree>
    <p:extLst>
      <p:ext uri="{BB962C8B-B14F-4D97-AF65-F5344CB8AC3E}">
        <p14:creationId xmlns:p14="http://schemas.microsoft.com/office/powerpoint/2010/main" val="399835910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7294" y="166072"/>
            <a:ext cx="5056031" cy="1325563"/>
          </a:xfrm>
          <a:effectLst>
            <a:outerShdw blurRad="50800" dist="38100" dir="5400000" algn="t" rotWithShape="0">
              <a:prstClr val="black">
                <a:alpha val="40000"/>
              </a:prstClr>
            </a:outerShdw>
          </a:effectLst>
        </p:spPr>
        <p:txBody>
          <a:bodyPr>
            <a:normAutofit/>
          </a:bodyPr>
          <a:lstStyle/>
          <a:p>
            <a:pPr algn="ctr"/>
            <a:r>
              <a:rPr lang="en-GB" sz="3600" b="1" i="1" dirty="0"/>
              <a:t>Benefits of CRM</a:t>
            </a:r>
          </a:p>
        </p:txBody>
      </p:sp>
      <p:sp>
        <p:nvSpPr>
          <p:cNvPr id="3" name="Content Placeholder 2"/>
          <p:cNvSpPr>
            <a:spLocks noGrp="1"/>
          </p:cNvSpPr>
          <p:nvPr>
            <p:ph idx="1"/>
          </p:nvPr>
        </p:nvSpPr>
        <p:spPr>
          <a:xfrm>
            <a:off x="210786" y="1810006"/>
            <a:ext cx="7391401" cy="4251817"/>
          </a:xfrm>
        </p:spPr>
        <p:txBody>
          <a:bodyPr>
            <a:noAutofit/>
          </a:bodyPr>
          <a:lstStyle/>
          <a:p>
            <a:pPr lvl="0">
              <a:buFont typeface="Wingdings" panose="05000000000000000000" pitchFamily="2" charset="2"/>
              <a:buChar char="v"/>
            </a:pPr>
            <a:r>
              <a:rPr lang="en-GB" sz="2000" dirty="0"/>
              <a:t>Enhance customer satisfaction &amp; retention</a:t>
            </a:r>
          </a:p>
          <a:p>
            <a:pPr lvl="0">
              <a:buFont typeface="Wingdings" panose="05000000000000000000" pitchFamily="2" charset="2"/>
              <a:buChar char="v"/>
            </a:pPr>
            <a:r>
              <a:rPr lang="en-GB" sz="2000" dirty="0"/>
              <a:t>Reduce cost by focusing on the most profitable customers </a:t>
            </a:r>
          </a:p>
          <a:p>
            <a:pPr lvl="0">
              <a:buFont typeface="Wingdings" panose="05000000000000000000" pitchFamily="2" charset="2"/>
              <a:buChar char="v"/>
            </a:pPr>
            <a:r>
              <a:rPr lang="en-GB" sz="2000" dirty="0"/>
              <a:t>Deal with non-profitable customer in a more cost-effective way</a:t>
            </a:r>
          </a:p>
          <a:p>
            <a:pPr lvl="0">
              <a:buFont typeface="Wingdings" panose="05000000000000000000" pitchFamily="2" charset="2"/>
              <a:buChar char="v"/>
            </a:pPr>
            <a:r>
              <a:rPr lang="en-GB" sz="2000" dirty="0"/>
              <a:t>Helps a business to build profiles of customers’ purchasing habits &amp; preferences </a:t>
            </a:r>
          </a:p>
          <a:p>
            <a:pPr lvl="0">
              <a:buFont typeface="Wingdings" panose="05000000000000000000" pitchFamily="2" charset="2"/>
              <a:buChar char="v"/>
            </a:pPr>
            <a:r>
              <a:rPr lang="en-GB" sz="2000" dirty="0"/>
              <a:t>This allows for more effective marketing, increased sales, and improve customer service.</a:t>
            </a:r>
          </a:p>
          <a:p>
            <a:pPr lvl="0">
              <a:buFont typeface="Wingdings" panose="05000000000000000000" pitchFamily="2" charset="2"/>
              <a:buChar char="v"/>
            </a:pPr>
            <a:r>
              <a:rPr lang="en-GB" sz="2000" dirty="0"/>
              <a:t> Identifying needs more effectively by understanding specific customer requirements. </a:t>
            </a:r>
          </a:p>
          <a:p>
            <a:pPr lvl="0">
              <a:buFont typeface="Wingdings" panose="05000000000000000000" pitchFamily="2" charset="2"/>
              <a:buChar char="v"/>
            </a:pPr>
            <a:r>
              <a:rPr lang="en-GB" sz="2000" dirty="0"/>
              <a:t>Cross-selling of other products by highlighting and suggesting alternatives or enhancement. </a:t>
            </a:r>
          </a:p>
          <a:p>
            <a:pPr marL="0" lvl="0" indent="0">
              <a:buNone/>
            </a:pPr>
            <a:r>
              <a:rPr lang="en-GB" sz="2000" dirty="0"/>
              <a:t>(Corporate Finance Institute, 2019).</a:t>
            </a:r>
          </a:p>
        </p:txBody>
      </p:sp>
      <p:pic>
        <p:nvPicPr>
          <p:cNvPr id="12" name="Picture 11">
            <a:extLst>
              <a:ext uri="{FF2B5EF4-FFF2-40B4-BE49-F238E27FC236}">
                <a16:creationId xmlns:a16="http://schemas.microsoft.com/office/drawing/2014/main" id="{8F8E5CB7-D36E-4728-B361-919EF80EAD92}"/>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rcRect l="12155" r="8093" b="-1"/>
          <a:stretch/>
        </p:blipFill>
        <p:spPr>
          <a:xfrm>
            <a:off x="7931046" y="1810006"/>
            <a:ext cx="3886395" cy="4251817"/>
          </a:xfrm>
          <a:prstGeom prst="rect">
            <a:avLst/>
          </a:prstGeom>
        </p:spPr>
      </p:pic>
      <p:sp>
        <p:nvSpPr>
          <p:cNvPr id="4" name="Slide Number Placeholder 3">
            <a:extLst>
              <a:ext uri="{FF2B5EF4-FFF2-40B4-BE49-F238E27FC236}">
                <a16:creationId xmlns:a16="http://schemas.microsoft.com/office/drawing/2014/main" id="{02F87D87-C0B8-4538-87EB-621A58287FFD}"/>
              </a:ext>
            </a:extLst>
          </p:cNvPr>
          <p:cNvSpPr>
            <a:spLocks noGrp="1"/>
          </p:cNvSpPr>
          <p:nvPr>
            <p:ph type="sldNum" sz="quarter" idx="12"/>
          </p:nvPr>
        </p:nvSpPr>
        <p:spPr/>
        <p:txBody>
          <a:bodyPr/>
          <a:lstStyle/>
          <a:p>
            <a:fld id="{0E58892E-0A43-4BEA-BEF9-3CCBAAC42A6B}" type="slidenum">
              <a:rPr lang="en-GB" smtClean="0"/>
              <a:t>9</a:t>
            </a:fld>
            <a:endParaRPr lang="en-GB"/>
          </a:p>
        </p:txBody>
      </p:sp>
    </p:spTree>
    <p:extLst>
      <p:ext uri="{BB962C8B-B14F-4D97-AF65-F5344CB8AC3E}">
        <p14:creationId xmlns:p14="http://schemas.microsoft.com/office/powerpoint/2010/main" val="139438737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B05B2-596F-41ED-A259-A5DBD057404B}"/>
              </a:ext>
            </a:extLst>
          </p:cNvPr>
          <p:cNvSpPr>
            <a:spLocks noGrp="1"/>
          </p:cNvSpPr>
          <p:nvPr>
            <p:ph type="title"/>
          </p:nvPr>
        </p:nvSpPr>
        <p:spPr>
          <a:xfrm>
            <a:off x="1550449" y="255779"/>
            <a:ext cx="9718565" cy="774531"/>
          </a:xfrm>
          <a:effectLst>
            <a:outerShdw blurRad="50800" dist="38100" dir="5400000" algn="t" rotWithShape="0">
              <a:prstClr val="black">
                <a:alpha val="40000"/>
              </a:prstClr>
            </a:outerShdw>
          </a:effectLst>
        </p:spPr>
        <p:txBody>
          <a:bodyPr>
            <a:normAutofit/>
          </a:bodyPr>
          <a:lstStyle/>
          <a:p>
            <a:pPr algn="ctr"/>
            <a:r>
              <a:rPr lang="en-GB" sz="3600" b="1" i="1" dirty="0"/>
              <a:t>The disadvantages of CRM in a organisation</a:t>
            </a:r>
          </a:p>
        </p:txBody>
      </p:sp>
      <p:sp>
        <p:nvSpPr>
          <p:cNvPr id="3" name="Content Placeholder 2">
            <a:extLst>
              <a:ext uri="{FF2B5EF4-FFF2-40B4-BE49-F238E27FC236}">
                <a16:creationId xmlns:a16="http://schemas.microsoft.com/office/drawing/2014/main" id="{FCEE2E95-F1CE-4E5C-A1A0-00FAF624274A}"/>
              </a:ext>
            </a:extLst>
          </p:cNvPr>
          <p:cNvSpPr>
            <a:spLocks noGrp="1"/>
          </p:cNvSpPr>
          <p:nvPr>
            <p:ph idx="1"/>
          </p:nvPr>
        </p:nvSpPr>
        <p:spPr>
          <a:xfrm>
            <a:off x="586069" y="1641368"/>
            <a:ext cx="5962918" cy="4592433"/>
          </a:xfrm>
        </p:spPr>
        <p:txBody>
          <a:bodyPr>
            <a:normAutofit/>
          </a:bodyPr>
          <a:lstStyle/>
          <a:p>
            <a:pPr marL="0" indent="0" algn="ctr">
              <a:buNone/>
            </a:pPr>
            <a:r>
              <a:rPr lang="en-GB" b="1" u="sng" dirty="0"/>
              <a:t>Training</a:t>
            </a:r>
          </a:p>
          <a:p>
            <a:pPr>
              <a:buFont typeface="Wingdings" panose="05000000000000000000" pitchFamily="2" charset="2"/>
              <a:buChar char="v"/>
            </a:pPr>
            <a:r>
              <a:rPr lang="en-GB" sz="2400" dirty="0"/>
              <a:t>Less of a problem for smaller companies.</a:t>
            </a:r>
          </a:p>
          <a:p>
            <a:pPr>
              <a:buFont typeface="Wingdings" panose="05000000000000000000" pitchFamily="2" charset="2"/>
              <a:buChar char="v"/>
            </a:pPr>
            <a:r>
              <a:rPr lang="en-GB" sz="2400" dirty="0"/>
              <a:t>Large organisations need to roll out training schemes for all their employees. </a:t>
            </a:r>
          </a:p>
          <a:p>
            <a:pPr>
              <a:buFont typeface="Wingdings" panose="05000000000000000000" pitchFamily="2" charset="2"/>
              <a:buChar char="v"/>
            </a:pPr>
            <a:r>
              <a:rPr lang="en-GB" sz="2400" dirty="0"/>
              <a:t>Different training for managers.</a:t>
            </a:r>
          </a:p>
          <a:p>
            <a:pPr>
              <a:buFont typeface="Wingdings" panose="05000000000000000000" pitchFamily="2" charset="2"/>
              <a:buChar char="v"/>
            </a:pPr>
            <a:r>
              <a:rPr lang="en-GB" sz="2400" dirty="0"/>
              <a:t>Cost of software. </a:t>
            </a:r>
          </a:p>
          <a:p>
            <a:pPr>
              <a:buFont typeface="Wingdings" panose="05000000000000000000" pitchFamily="2" charset="2"/>
              <a:buChar char="v"/>
            </a:pPr>
            <a:r>
              <a:rPr lang="en-GB" sz="2400" dirty="0"/>
              <a:t>Data becomes outdated quickly.</a:t>
            </a:r>
          </a:p>
          <a:p>
            <a:pPr>
              <a:buFont typeface="Wingdings" panose="05000000000000000000" pitchFamily="2" charset="2"/>
              <a:buChar char="v"/>
            </a:pPr>
            <a:r>
              <a:rPr lang="en-GB" sz="2400" dirty="0"/>
              <a:t>Security issues.</a:t>
            </a:r>
          </a:p>
          <a:p>
            <a:pPr marL="0" indent="0">
              <a:buNone/>
            </a:pPr>
            <a:r>
              <a:rPr lang="en-GB" sz="2400" dirty="0">
                <a:solidFill>
                  <a:srgbClr val="000000"/>
                </a:solidFill>
              </a:rPr>
              <a:t>(Lysis, 2019).</a:t>
            </a:r>
            <a:endParaRPr lang="en-GB" sz="2400" dirty="0"/>
          </a:p>
        </p:txBody>
      </p:sp>
      <p:pic>
        <p:nvPicPr>
          <p:cNvPr id="5" name="Picture 4">
            <a:extLst>
              <a:ext uri="{FF2B5EF4-FFF2-40B4-BE49-F238E27FC236}">
                <a16:creationId xmlns:a16="http://schemas.microsoft.com/office/drawing/2014/main" id="{9589A324-A9C5-4AE1-A738-E385AECAA6D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rcRect r="2330" b="3"/>
          <a:stretch/>
        </p:blipFill>
        <p:spPr>
          <a:xfrm>
            <a:off x="6967469" y="1425432"/>
            <a:ext cx="4919717" cy="5024307"/>
          </a:xfrm>
          <a:prstGeom prst="rect">
            <a:avLst/>
          </a:prstGeom>
          <a:effectLst/>
        </p:spPr>
      </p:pic>
      <p:sp>
        <p:nvSpPr>
          <p:cNvPr id="4" name="Slide Number Placeholder 3">
            <a:extLst>
              <a:ext uri="{FF2B5EF4-FFF2-40B4-BE49-F238E27FC236}">
                <a16:creationId xmlns:a16="http://schemas.microsoft.com/office/drawing/2014/main" id="{C966D03F-FC05-4B61-93B1-0DE3547172F1}"/>
              </a:ext>
            </a:extLst>
          </p:cNvPr>
          <p:cNvSpPr>
            <a:spLocks noGrp="1"/>
          </p:cNvSpPr>
          <p:nvPr>
            <p:ph type="sldNum" sz="quarter" idx="12"/>
          </p:nvPr>
        </p:nvSpPr>
        <p:spPr/>
        <p:txBody>
          <a:bodyPr/>
          <a:lstStyle/>
          <a:p>
            <a:fld id="{0E58892E-0A43-4BEA-BEF9-3CCBAAC42A6B}" type="slidenum">
              <a:rPr lang="en-GB" smtClean="0"/>
              <a:t>10</a:t>
            </a:fld>
            <a:endParaRPr lang="en-GB"/>
          </a:p>
        </p:txBody>
      </p:sp>
    </p:spTree>
    <p:extLst>
      <p:ext uri="{BB962C8B-B14F-4D97-AF65-F5344CB8AC3E}">
        <p14:creationId xmlns:p14="http://schemas.microsoft.com/office/powerpoint/2010/main" val="424698234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442309" y="1519707"/>
            <a:ext cx="3866931" cy="3294032"/>
          </a:xfrm>
          <a:effectLst>
            <a:outerShdw blurRad="50800" dist="38100" dir="5400000" algn="t" rotWithShape="0">
              <a:prstClr val="black">
                <a:alpha val="40000"/>
              </a:prstClr>
            </a:outerShdw>
          </a:effectLst>
        </p:spPr>
        <p:txBody>
          <a:bodyPr>
            <a:normAutofit/>
          </a:bodyPr>
          <a:lstStyle/>
          <a:p>
            <a:r>
              <a:rPr lang="en-GB" b="1" i="1" dirty="0"/>
              <a:t>4 Ways Amazon uses CRM for Stakeholders</a:t>
            </a:r>
          </a:p>
        </p:txBody>
      </p:sp>
      <p:sp>
        <p:nvSpPr>
          <p:cNvPr id="3" name="Content Placeholder 2"/>
          <p:cNvSpPr>
            <a:spLocks noGrp="1"/>
          </p:cNvSpPr>
          <p:nvPr>
            <p:ph idx="1"/>
          </p:nvPr>
        </p:nvSpPr>
        <p:spPr>
          <a:xfrm>
            <a:off x="4636394" y="782592"/>
            <a:ext cx="7555605" cy="5859886"/>
          </a:xfrm>
        </p:spPr>
        <p:txBody>
          <a:bodyPr anchor="ctr">
            <a:noAutofit/>
          </a:bodyPr>
          <a:lstStyle/>
          <a:p>
            <a:pPr marL="0" indent="0">
              <a:buNone/>
            </a:pPr>
            <a:r>
              <a:rPr lang="en-GB" sz="2200" dirty="0">
                <a:solidFill>
                  <a:srgbClr val="000000"/>
                </a:solidFill>
              </a:rPr>
              <a:t>Amazon are a customer focused company and CRM is an important aspect of their business.</a:t>
            </a:r>
          </a:p>
          <a:p>
            <a:endParaRPr lang="en-GB" sz="2200" dirty="0">
              <a:solidFill>
                <a:srgbClr val="000000"/>
              </a:solidFill>
            </a:endParaRPr>
          </a:p>
          <a:p>
            <a:pPr>
              <a:buFont typeface="Wingdings" panose="05000000000000000000" pitchFamily="2" charset="2"/>
              <a:buChar char="v"/>
            </a:pPr>
            <a:r>
              <a:rPr lang="en-GB" sz="2200" b="1" dirty="0">
                <a:solidFill>
                  <a:srgbClr val="000000"/>
                </a:solidFill>
              </a:rPr>
              <a:t>Data collection</a:t>
            </a:r>
            <a:r>
              <a:rPr lang="en-GB" sz="2200" dirty="0">
                <a:solidFill>
                  <a:srgbClr val="000000"/>
                </a:solidFill>
              </a:rPr>
              <a:t>: Amazon persuades their customers to have their own personal account, in order for them to have their own personal emails, promotions, offers and also create easier access when tracking orders.</a:t>
            </a:r>
          </a:p>
          <a:p>
            <a:pPr>
              <a:buFont typeface="Wingdings" panose="05000000000000000000" pitchFamily="2" charset="2"/>
              <a:buChar char="v"/>
            </a:pPr>
            <a:r>
              <a:rPr lang="en-GB" sz="2200" b="1" dirty="0">
                <a:solidFill>
                  <a:srgbClr val="000000"/>
                </a:solidFill>
              </a:rPr>
              <a:t>Personal Data Storage</a:t>
            </a:r>
            <a:r>
              <a:rPr lang="en-GB" sz="2200" dirty="0">
                <a:solidFill>
                  <a:srgbClr val="000000"/>
                </a:solidFill>
              </a:rPr>
              <a:t>: creating an Amazon account, the customer stores all information and payment details in the account, allowing quick and easy further purchases. </a:t>
            </a:r>
          </a:p>
          <a:p>
            <a:pPr>
              <a:buFont typeface="Wingdings" panose="05000000000000000000" pitchFamily="2" charset="2"/>
              <a:buChar char="v"/>
            </a:pPr>
            <a:r>
              <a:rPr lang="en-GB" sz="2200" b="1" dirty="0">
                <a:solidFill>
                  <a:srgbClr val="000000"/>
                </a:solidFill>
              </a:rPr>
              <a:t>Recommendations</a:t>
            </a:r>
            <a:r>
              <a:rPr lang="en-GB" sz="2200" dirty="0">
                <a:solidFill>
                  <a:srgbClr val="000000"/>
                </a:solidFill>
              </a:rPr>
              <a:t>: When the customer is logged into the account, Amazon will recommend products they may buy based on their previous purchases.</a:t>
            </a:r>
          </a:p>
          <a:p>
            <a:pPr>
              <a:buFont typeface="Wingdings" panose="05000000000000000000" pitchFamily="2" charset="2"/>
              <a:buChar char="v"/>
            </a:pPr>
            <a:r>
              <a:rPr lang="en-GB" sz="2200" b="1" dirty="0">
                <a:solidFill>
                  <a:srgbClr val="000000"/>
                </a:solidFill>
              </a:rPr>
              <a:t>Customer Support</a:t>
            </a:r>
            <a:r>
              <a:rPr lang="en-GB" sz="2200" dirty="0">
                <a:solidFill>
                  <a:srgbClr val="000000"/>
                </a:solidFill>
              </a:rPr>
              <a:t>: Amazon has a great return process, which is handled online via a customer’s account. </a:t>
            </a:r>
          </a:p>
          <a:p>
            <a:pPr marL="0" indent="0" algn="r">
              <a:buNone/>
            </a:pPr>
            <a:r>
              <a:rPr lang="en-GB" sz="2200" dirty="0"/>
              <a:t>(O'Brien, 2017)</a:t>
            </a:r>
            <a:endParaRPr lang="en-GB" sz="2200" dirty="0">
              <a:solidFill>
                <a:srgbClr val="000000"/>
              </a:solidFill>
            </a:endParaRPr>
          </a:p>
        </p:txBody>
      </p:sp>
      <p:sp>
        <p:nvSpPr>
          <p:cNvPr id="6" name="TextBox 5">
            <a:extLst>
              <a:ext uri="{FF2B5EF4-FFF2-40B4-BE49-F238E27FC236}">
                <a16:creationId xmlns:a16="http://schemas.microsoft.com/office/drawing/2014/main" id="{2FFE7352-A1D1-4E40-BA7D-C2342B8E13CA}"/>
              </a:ext>
            </a:extLst>
          </p:cNvPr>
          <p:cNvSpPr txBox="1"/>
          <p:nvPr/>
        </p:nvSpPr>
        <p:spPr>
          <a:xfrm>
            <a:off x="9263269" y="6985961"/>
            <a:ext cx="2198825" cy="369332"/>
          </a:xfrm>
          <a:prstGeom prst="rect">
            <a:avLst/>
          </a:prstGeom>
          <a:noFill/>
        </p:spPr>
        <p:txBody>
          <a:bodyPr wrap="square" rtlCol="0">
            <a:spAutoFit/>
          </a:bodyPr>
          <a:lstStyle/>
          <a:p>
            <a:pPr>
              <a:spcAft>
                <a:spcPts val="600"/>
              </a:spcAft>
            </a:pPr>
            <a:r>
              <a:rPr lang="en-GB" sz="900">
                <a:hlinkClick r:id="rId4" tooltip="http://www.ideativi.it/blog/448/cosa-e-il-social-crm.aspx"/>
              </a:rPr>
              <a:t>This Photo</a:t>
            </a:r>
            <a:r>
              <a:rPr lang="en-GB" sz="900"/>
              <a:t> by Unknown Author is licensed under </a:t>
            </a:r>
            <a:r>
              <a:rPr lang="en-GB" sz="900">
                <a:hlinkClick r:id="rId5" tooltip="https://creativecommons.org/licenses/by-nc-nd/3.0/"/>
              </a:rPr>
              <a:t>CC BY-NC-ND</a:t>
            </a:r>
            <a:endParaRPr lang="en-GB" sz="900"/>
          </a:p>
        </p:txBody>
      </p:sp>
      <p:sp>
        <p:nvSpPr>
          <p:cNvPr id="4" name="Slide Number Placeholder 3">
            <a:extLst>
              <a:ext uri="{FF2B5EF4-FFF2-40B4-BE49-F238E27FC236}">
                <a16:creationId xmlns:a16="http://schemas.microsoft.com/office/drawing/2014/main" id="{3AAF794E-880F-4709-ABD8-A1328AD6A760}"/>
              </a:ext>
            </a:extLst>
          </p:cNvPr>
          <p:cNvSpPr>
            <a:spLocks noGrp="1"/>
          </p:cNvSpPr>
          <p:nvPr>
            <p:ph type="sldNum" sz="quarter" idx="12"/>
          </p:nvPr>
        </p:nvSpPr>
        <p:spPr/>
        <p:txBody>
          <a:bodyPr/>
          <a:lstStyle/>
          <a:p>
            <a:fld id="{0E58892E-0A43-4BEA-BEF9-3CCBAAC42A6B}" type="slidenum">
              <a:rPr lang="en-GB" smtClean="0"/>
              <a:t>11</a:t>
            </a:fld>
            <a:endParaRPr lang="en-GB"/>
          </a:p>
        </p:txBody>
      </p:sp>
    </p:spTree>
    <p:extLst>
      <p:ext uri="{BB962C8B-B14F-4D97-AF65-F5344CB8AC3E}">
        <p14:creationId xmlns:p14="http://schemas.microsoft.com/office/powerpoint/2010/main" val="17701569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38449" y="369332"/>
            <a:ext cx="10170774" cy="646331"/>
          </a:xfrm>
          <a:prstGeom prst="rect">
            <a:avLst/>
          </a:prstGeom>
          <a:noFill/>
          <a:effectLst>
            <a:outerShdw blurRad="50800" dist="38100" dir="5400000" algn="t" rotWithShape="0">
              <a:prstClr val="black">
                <a:alpha val="40000"/>
              </a:prstClr>
            </a:outerShdw>
          </a:effectLst>
        </p:spPr>
        <p:txBody>
          <a:bodyPr wrap="square" rtlCol="0">
            <a:spAutoFit/>
          </a:bodyPr>
          <a:lstStyle/>
          <a:p>
            <a:pPr algn="ctr"/>
            <a:r>
              <a:rPr lang="en-GB" sz="3600" b="1" i="1" dirty="0">
                <a:latin typeface="+mj-lt"/>
              </a:rPr>
              <a:t>Marks and Spencer's CRM within the Organisation </a:t>
            </a:r>
          </a:p>
        </p:txBody>
      </p:sp>
      <p:pic>
        <p:nvPicPr>
          <p:cNvPr id="6" name="Picture 5">
            <a:extLst>
              <a:ext uri="{FF2B5EF4-FFF2-40B4-BE49-F238E27FC236}">
                <a16:creationId xmlns:a16="http://schemas.microsoft.com/office/drawing/2014/main" id="{253D10A7-2C4D-4EB2-A74D-F2261BB79F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23582" y="1709531"/>
            <a:ext cx="3922644" cy="4259864"/>
          </a:xfrm>
          <a:prstGeom prst="rect">
            <a:avLst/>
          </a:prstGeom>
        </p:spPr>
      </p:pic>
      <p:sp>
        <p:nvSpPr>
          <p:cNvPr id="7" name="TextBox 6">
            <a:extLst>
              <a:ext uri="{FF2B5EF4-FFF2-40B4-BE49-F238E27FC236}">
                <a16:creationId xmlns:a16="http://schemas.microsoft.com/office/drawing/2014/main" id="{E384F104-FB82-4CC6-9D05-ED20C89904DF}"/>
              </a:ext>
            </a:extLst>
          </p:cNvPr>
          <p:cNvSpPr txBox="1"/>
          <p:nvPr/>
        </p:nvSpPr>
        <p:spPr>
          <a:xfrm>
            <a:off x="278296" y="1484972"/>
            <a:ext cx="7845286" cy="4708981"/>
          </a:xfrm>
          <a:prstGeom prst="rect">
            <a:avLst/>
          </a:prstGeom>
          <a:noFill/>
        </p:spPr>
        <p:txBody>
          <a:bodyPr wrap="square" rtlCol="0">
            <a:spAutoFit/>
          </a:bodyPr>
          <a:lstStyle/>
          <a:p>
            <a:pPr marL="285750" indent="-285750">
              <a:buFont typeface="Wingdings" panose="05000000000000000000" pitchFamily="2" charset="2"/>
              <a:buChar char="v"/>
            </a:pPr>
            <a:r>
              <a:rPr lang="en-GB" sz="2000" dirty="0"/>
              <a:t>Marks and Spencer's Customer Relationship Management within the organisation is formed by having good relationships with their customers. </a:t>
            </a:r>
          </a:p>
          <a:p>
            <a:pPr marL="285750" indent="-285750">
              <a:buFont typeface="Wingdings" panose="05000000000000000000" pitchFamily="2" charset="2"/>
              <a:buChar char="v"/>
            </a:pPr>
            <a:endParaRPr lang="en-GB" sz="2000" dirty="0"/>
          </a:p>
          <a:p>
            <a:pPr marL="285750" indent="-285750">
              <a:buFont typeface="Wingdings" panose="05000000000000000000" pitchFamily="2" charset="2"/>
              <a:buChar char="v"/>
            </a:pPr>
            <a:r>
              <a:rPr lang="en-GB" sz="2000" dirty="0"/>
              <a:t>Their marketing, advertising and promoting system comply with the applicable law and guidelines. </a:t>
            </a:r>
          </a:p>
          <a:p>
            <a:pPr marL="285750" indent="-285750">
              <a:buFont typeface="Wingdings" panose="05000000000000000000" pitchFamily="2" charset="2"/>
              <a:buChar char="v"/>
            </a:pPr>
            <a:endParaRPr lang="en-GB" sz="2000" dirty="0"/>
          </a:p>
          <a:p>
            <a:pPr marL="285750" indent="-285750">
              <a:buFont typeface="Wingdings" panose="05000000000000000000" pitchFamily="2" charset="2"/>
              <a:buChar char="v"/>
            </a:pPr>
            <a:r>
              <a:rPr lang="en-GB" sz="2000" dirty="0"/>
              <a:t>The CRM system within the organisation is monitored closely and it is done through the online account, sparks card and through the customer support systems.</a:t>
            </a:r>
          </a:p>
          <a:p>
            <a:pPr marL="285750" indent="-285750">
              <a:buFont typeface="Wingdings" panose="05000000000000000000" pitchFamily="2" charset="2"/>
              <a:buChar char="v"/>
            </a:pPr>
            <a:endParaRPr lang="en-GB" sz="2000" dirty="0"/>
          </a:p>
          <a:p>
            <a:pPr marL="285750" indent="-285750">
              <a:buFont typeface="Wingdings" panose="05000000000000000000" pitchFamily="2" charset="2"/>
              <a:buChar char="v"/>
            </a:pPr>
            <a:r>
              <a:rPr lang="en-GB" sz="2000" dirty="0"/>
              <a:t> By using the CRM system they encourage members of their spark club to share their interests which then helps them to provide the customers with personalised benefits and experiences as well as donating a small amount to a charity. </a:t>
            </a:r>
          </a:p>
        </p:txBody>
      </p:sp>
      <p:sp>
        <p:nvSpPr>
          <p:cNvPr id="3" name="Slide Number Placeholder 2">
            <a:extLst>
              <a:ext uri="{FF2B5EF4-FFF2-40B4-BE49-F238E27FC236}">
                <a16:creationId xmlns:a16="http://schemas.microsoft.com/office/drawing/2014/main" id="{DD8B10D0-C1E3-4C80-86AE-04B5278C7B5E}"/>
              </a:ext>
            </a:extLst>
          </p:cNvPr>
          <p:cNvSpPr>
            <a:spLocks noGrp="1"/>
          </p:cNvSpPr>
          <p:nvPr>
            <p:ph type="sldNum" sz="quarter" idx="12"/>
          </p:nvPr>
        </p:nvSpPr>
        <p:spPr/>
        <p:txBody>
          <a:bodyPr/>
          <a:lstStyle/>
          <a:p>
            <a:fld id="{0E58892E-0A43-4BEA-BEF9-3CCBAAC42A6B}" type="slidenum">
              <a:rPr lang="en-GB" smtClean="0"/>
              <a:t>12</a:t>
            </a:fld>
            <a:endParaRPr lang="en-GB"/>
          </a:p>
        </p:txBody>
      </p:sp>
    </p:spTree>
    <p:extLst>
      <p:ext uri="{BB962C8B-B14F-4D97-AF65-F5344CB8AC3E}">
        <p14:creationId xmlns:p14="http://schemas.microsoft.com/office/powerpoint/2010/main" val="391996237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fundraising.co.uk/wp-content/uploads/2015/10/marks-and-spencer-sparks-card.jpg">
            <a:extLst>
              <a:ext uri="{FF2B5EF4-FFF2-40B4-BE49-F238E27FC236}">
                <a16:creationId xmlns:a16="http://schemas.microsoft.com/office/drawing/2014/main" id="{7B77630A-EFCD-46CB-89EE-A3EAFCA0FFD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174" r="23531"/>
          <a:stretch/>
        </p:blipFill>
        <p:spPr bwMode="auto">
          <a:xfrm>
            <a:off x="8436804" y="3576415"/>
            <a:ext cx="3449210" cy="232417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2" name="TextBox 1">
            <a:extLst>
              <a:ext uri="{FF2B5EF4-FFF2-40B4-BE49-F238E27FC236}">
                <a16:creationId xmlns:a16="http://schemas.microsoft.com/office/drawing/2014/main" id="{C4AEC3F6-90AA-434A-A644-BCB0D1DA88C3}"/>
              </a:ext>
            </a:extLst>
          </p:cNvPr>
          <p:cNvSpPr txBox="1"/>
          <p:nvPr/>
        </p:nvSpPr>
        <p:spPr>
          <a:xfrm>
            <a:off x="2955235" y="369332"/>
            <a:ext cx="7474226" cy="646331"/>
          </a:xfrm>
          <a:prstGeom prst="rect">
            <a:avLst/>
          </a:prstGeom>
          <a:noFill/>
          <a:effectLst>
            <a:outerShdw blurRad="50800" dist="38100" dir="5400000" algn="t" rotWithShape="0">
              <a:prstClr val="black">
                <a:alpha val="40000"/>
              </a:prstClr>
            </a:outerShdw>
          </a:effectLst>
        </p:spPr>
        <p:txBody>
          <a:bodyPr wrap="square" rtlCol="0">
            <a:spAutoFit/>
          </a:bodyPr>
          <a:lstStyle/>
          <a:p>
            <a:pPr algn="ctr"/>
            <a:r>
              <a:rPr lang="en-GB" sz="3600" b="1" i="1" dirty="0">
                <a:latin typeface="+mj-lt"/>
              </a:rPr>
              <a:t>Loyalty Card – Sparks Club Members</a:t>
            </a:r>
          </a:p>
        </p:txBody>
      </p:sp>
      <p:sp>
        <p:nvSpPr>
          <p:cNvPr id="3" name="TextBox 2">
            <a:extLst>
              <a:ext uri="{FF2B5EF4-FFF2-40B4-BE49-F238E27FC236}">
                <a16:creationId xmlns:a16="http://schemas.microsoft.com/office/drawing/2014/main" id="{6FECEE8B-46EF-4739-9DA0-C1C0DD239459}"/>
              </a:ext>
            </a:extLst>
          </p:cNvPr>
          <p:cNvSpPr txBox="1"/>
          <p:nvPr/>
        </p:nvSpPr>
        <p:spPr>
          <a:xfrm>
            <a:off x="305986" y="1280854"/>
            <a:ext cx="10967064" cy="5632311"/>
          </a:xfrm>
          <a:prstGeom prst="rect">
            <a:avLst/>
          </a:prstGeom>
          <a:noFill/>
        </p:spPr>
        <p:txBody>
          <a:bodyPr wrap="square" rtlCol="0">
            <a:spAutoFit/>
          </a:bodyPr>
          <a:lstStyle/>
          <a:p>
            <a:pPr marL="285750" indent="-285750">
              <a:buFont typeface="Wingdings" panose="05000000000000000000" pitchFamily="2" charset="2"/>
              <a:buChar char="v"/>
            </a:pPr>
            <a:r>
              <a:rPr lang="en-GB" sz="2000" dirty="0"/>
              <a:t>Marks and Spencer’s has collaborated with the data science company Starcount as a part of its ongoing five year programmes. The collaboration will help develop and boost customers vision and understandings through their CRM programmes and Sparks loyalty card.</a:t>
            </a:r>
          </a:p>
          <a:p>
            <a:pPr marL="285750" indent="-285750">
              <a:buFont typeface="Wingdings" panose="05000000000000000000" pitchFamily="2" charset="2"/>
              <a:buChar char="v"/>
            </a:pPr>
            <a:endParaRPr lang="en-GB" sz="2000" dirty="0"/>
          </a:p>
          <a:p>
            <a:pPr marL="285750" indent="-285750">
              <a:buFont typeface="Wingdings" panose="05000000000000000000" pitchFamily="2" charset="2"/>
              <a:buChar char="v"/>
            </a:pPr>
            <a:r>
              <a:rPr lang="en-GB" sz="2000" dirty="0"/>
              <a:t>Starcount will utilise its innovative and modern expertise to outline the desire and needs of potential customers to get an outlook on the upcoming market. </a:t>
            </a:r>
          </a:p>
          <a:p>
            <a:pPr marL="285750" indent="-285750">
              <a:buFont typeface="Wingdings" panose="05000000000000000000" pitchFamily="2" charset="2"/>
              <a:buChar char="v"/>
            </a:pPr>
            <a:endParaRPr lang="en-GB" sz="2000" dirty="0"/>
          </a:p>
          <a:p>
            <a:pPr marL="285750" indent="-285750">
              <a:buFont typeface="Wingdings" panose="05000000000000000000" pitchFamily="2" charset="2"/>
              <a:buChar char="v"/>
            </a:pPr>
            <a:r>
              <a:rPr lang="en-GB" sz="2000" dirty="0"/>
              <a:t>Marks and Spencer believe that Sparks play a huge part in helping with </a:t>
            </a:r>
          </a:p>
          <a:p>
            <a:r>
              <a:rPr lang="en-GB" sz="2000" dirty="0"/>
              <a:t>     the transformation  and they want to solely focus on that to be able to give</a:t>
            </a:r>
          </a:p>
          <a:p>
            <a:r>
              <a:rPr lang="en-GB" sz="2000" dirty="0"/>
              <a:t>     their customers seamless experience. </a:t>
            </a:r>
          </a:p>
          <a:p>
            <a:pPr marL="285750" indent="-285750">
              <a:buFont typeface="Wingdings" panose="05000000000000000000" pitchFamily="2" charset="2"/>
              <a:buChar char="v"/>
            </a:pPr>
            <a:endParaRPr lang="en-GB" sz="2000" dirty="0"/>
          </a:p>
          <a:p>
            <a:pPr marL="285750" indent="-285750">
              <a:buFont typeface="Wingdings" panose="05000000000000000000" pitchFamily="2" charset="2"/>
              <a:buChar char="v"/>
            </a:pPr>
            <a:r>
              <a:rPr lang="en-GB" sz="2000" dirty="0"/>
              <a:t>This collaboration will help Marks and Spencer’s grow become </a:t>
            </a:r>
          </a:p>
          <a:p>
            <a:r>
              <a:rPr lang="en-GB" sz="2000" dirty="0"/>
              <a:t>     more effective and be able to cater according to the needs of their </a:t>
            </a:r>
          </a:p>
          <a:p>
            <a:r>
              <a:rPr lang="en-GB" sz="2000" dirty="0"/>
              <a:t>     customers. </a:t>
            </a:r>
          </a:p>
          <a:p>
            <a:endParaRPr lang="en-GB" sz="2000" dirty="0"/>
          </a:p>
          <a:p>
            <a:r>
              <a:rPr lang="en-GB" sz="2000" dirty="0"/>
              <a:t>(M&amp;S. 2018), (Starcount. 2018).</a:t>
            </a:r>
          </a:p>
          <a:p>
            <a:endParaRPr lang="en-GB" dirty="0"/>
          </a:p>
          <a:p>
            <a:endParaRPr lang="en-GB" sz="2200" dirty="0"/>
          </a:p>
        </p:txBody>
      </p:sp>
      <p:sp>
        <p:nvSpPr>
          <p:cNvPr id="4" name="Slide Number Placeholder 3">
            <a:extLst>
              <a:ext uri="{FF2B5EF4-FFF2-40B4-BE49-F238E27FC236}">
                <a16:creationId xmlns:a16="http://schemas.microsoft.com/office/drawing/2014/main" id="{EA94B108-AD27-477B-A3B0-09BFEF87B611}"/>
              </a:ext>
            </a:extLst>
          </p:cNvPr>
          <p:cNvSpPr>
            <a:spLocks noGrp="1"/>
          </p:cNvSpPr>
          <p:nvPr>
            <p:ph type="sldNum" sz="quarter" idx="12"/>
          </p:nvPr>
        </p:nvSpPr>
        <p:spPr/>
        <p:txBody>
          <a:bodyPr/>
          <a:lstStyle/>
          <a:p>
            <a:fld id="{0E58892E-0A43-4BEA-BEF9-3CCBAAC42A6B}" type="slidenum">
              <a:rPr lang="en-GB" smtClean="0"/>
              <a:t>13</a:t>
            </a:fld>
            <a:endParaRPr lang="en-GB"/>
          </a:p>
        </p:txBody>
      </p:sp>
    </p:spTree>
    <p:extLst>
      <p:ext uri="{BB962C8B-B14F-4D97-AF65-F5344CB8AC3E}">
        <p14:creationId xmlns:p14="http://schemas.microsoft.com/office/powerpoint/2010/main" val="77418967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8DBB46C-5033-4A21-B5F6-8D9C1D231DFC}"/>
              </a:ext>
            </a:extLst>
          </p:cNvPr>
          <p:cNvSpPr txBox="1"/>
          <p:nvPr/>
        </p:nvSpPr>
        <p:spPr>
          <a:xfrm>
            <a:off x="4216119" y="326123"/>
            <a:ext cx="3988905" cy="646331"/>
          </a:xfrm>
          <a:prstGeom prst="rect">
            <a:avLst/>
          </a:prstGeom>
          <a:noFill/>
          <a:effectLst>
            <a:outerShdw blurRad="50800" dist="38100" dir="5400000" algn="t" rotWithShape="0">
              <a:prstClr val="black">
                <a:alpha val="40000"/>
              </a:prstClr>
            </a:outerShdw>
          </a:effectLst>
        </p:spPr>
        <p:txBody>
          <a:bodyPr wrap="square" rtlCol="0">
            <a:spAutoFit/>
          </a:bodyPr>
          <a:lstStyle/>
          <a:p>
            <a:pPr algn="ctr"/>
            <a:r>
              <a:rPr lang="en-GB" sz="3600" b="1" i="1" dirty="0">
                <a:latin typeface="+mj-lt"/>
              </a:rPr>
              <a:t>Loyalty Ladder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65786" y="1780222"/>
            <a:ext cx="3848792" cy="3297555"/>
          </a:xfrm>
          <a:prstGeom prst="rect">
            <a:avLst/>
          </a:prstGeom>
        </p:spPr>
      </p:pic>
      <p:sp>
        <p:nvSpPr>
          <p:cNvPr id="6" name="TextBox 5"/>
          <p:cNvSpPr txBox="1"/>
          <p:nvPr/>
        </p:nvSpPr>
        <p:spPr>
          <a:xfrm>
            <a:off x="177422" y="1113650"/>
            <a:ext cx="7738279" cy="5632311"/>
          </a:xfrm>
          <a:prstGeom prst="rect">
            <a:avLst/>
          </a:prstGeom>
          <a:noFill/>
        </p:spPr>
        <p:txBody>
          <a:bodyPr wrap="square" rtlCol="0">
            <a:spAutoFit/>
          </a:bodyPr>
          <a:lstStyle/>
          <a:p>
            <a:r>
              <a:rPr lang="en-GB" sz="2000" dirty="0"/>
              <a:t>Marks and Spencer's Loyalty Card is called the Sparks Card. The card is scanned every time a purchase is made this enables the customers to get 10 spark points for every £1 spent in store. With a further 25 points for writing a review online and 50 points for donating an old item. Every time the card is scanned the data is then stored on the system which is used to gather information about their customers and their purchases. </a:t>
            </a:r>
          </a:p>
          <a:p>
            <a:endParaRPr lang="en-GB" sz="2000" dirty="0"/>
          </a:p>
          <a:p>
            <a:r>
              <a:rPr lang="en-GB" sz="2000" dirty="0"/>
              <a:t>As a member of the club the customers get access to tailor made offers which are sent to them to their registered email or by post. This helps to form a two way relationship as the members get to choose their own offers they are interested in and in turn get rewarded with points when sharing and writing their views.  </a:t>
            </a:r>
          </a:p>
          <a:p>
            <a:endParaRPr lang="en-GB" sz="2000" dirty="0"/>
          </a:p>
          <a:p>
            <a:r>
              <a:rPr lang="en-GB" sz="2000" dirty="0"/>
              <a:t>Some of the benefits include:</a:t>
            </a:r>
          </a:p>
          <a:p>
            <a:pPr marL="285750" indent="-285750">
              <a:buFont typeface="Wingdings" panose="05000000000000000000" pitchFamily="2" charset="2"/>
              <a:buChar char="v"/>
            </a:pPr>
            <a:r>
              <a:rPr lang="en-GB" sz="2000" dirty="0"/>
              <a:t>Charity Donations</a:t>
            </a:r>
          </a:p>
          <a:p>
            <a:pPr marL="285750" indent="-285750">
              <a:buFont typeface="Wingdings" panose="05000000000000000000" pitchFamily="2" charset="2"/>
              <a:buChar char="v"/>
            </a:pPr>
            <a:r>
              <a:rPr lang="en-GB" sz="2000" dirty="0"/>
              <a:t>Treats and Offers</a:t>
            </a:r>
          </a:p>
          <a:p>
            <a:pPr marL="285750" indent="-285750">
              <a:buFont typeface="Wingdings" panose="05000000000000000000" pitchFamily="2" charset="2"/>
              <a:buChar char="v"/>
            </a:pPr>
            <a:r>
              <a:rPr lang="en-GB" sz="2000" dirty="0"/>
              <a:t>Priority Access</a:t>
            </a:r>
          </a:p>
          <a:p>
            <a:pPr marL="285750" indent="-285750">
              <a:buFont typeface="Wingdings" panose="05000000000000000000" pitchFamily="2" charset="2"/>
              <a:buChar char="v"/>
            </a:pPr>
            <a:r>
              <a:rPr lang="en-GB" sz="2000" dirty="0"/>
              <a:t>Events and Experiences</a:t>
            </a:r>
          </a:p>
        </p:txBody>
      </p:sp>
      <p:sp>
        <p:nvSpPr>
          <p:cNvPr id="3" name="Slide Number Placeholder 2">
            <a:extLst>
              <a:ext uri="{FF2B5EF4-FFF2-40B4-BE49-F238E27FC236}">
                <a16:creationId xmlns:a16="http://schemas.microsoft.com/office/drawing/2014/main" id="{06DBE69F-90B9-4897-B9D4-DE6DCD6ECBD7}"/>
              </a:ext>
            </a:extLst>
          </p:cNvPr>
          <p:cNvSpPr>
            <a:spLocks noGrp="1"/>
          </p:cNvSpPr>
          <p:nvPr>
            <p:ph type="sldNum" sz="quarter" idx="12"/>
          </p:nvPr>
        </p:nvSpPr>
        <p:spPr/>
        <p:txBody>
          <a:bodyPr/>
          <a:lstStyle/>
          <a:p>
            <a:fld id="{0E58892E-0A43-4BEA-BEF9-3CCBAAC42A6B}" type="slidenum">
              <a:rPr lang="en-GB" smtClean="0"/>
              <a:t>14</a:t>
            </a:fld>
            <a:endParaRPr lang="en-GB"/>
          </a:p>
        </p:txBody>
      </p:sp>
    </p:spTree>
    <p:extLst>
      <p:ext uri="{BB962C8B-B14F-4D97-AF65-F5344CB8AC3E}">
        <p14:creationId xmlns:p14="http://schemas.microsoft.com/office/powerpoint/2010/main" val="134236316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720734" y="193965"/>
            <a:ext cx="9489642" cy="646331"/>
          </a:xfrm>
          <a:prstGeom prst="rect">
            <a:avLst/>
          </a:prstGeom>
          <a:noFill/>
          <a:effectLst>
            <a:outerShdw blurRad="50800" dist="38100" dir="5400000" algn="t" rotWithShape="0">
              <a:prstClr val="black">
                <a:alpha val="40000"/>
              </a:prstClr>
            </a:outerShdw>
          </a:effectLst>
        </p:spPr>
        <p:txBody>
          <a:bodyPr wrap="square" rtlCol="0">
            <a:spAutoFit/>
          </a:bodyPr>
          <a:lstStyle/>
          <a:p>
            <a:pPr algn="ctr"/>
            <a:r>
              <a:rPr lang="en-GB" sz="3600" b="1" i="1" dirty="0">
                <a:latin typeface="+mj-lt"/>
              </a:rPr>
              <a:t>How Stakeholders Engage with the CRM System </a:t>
            </a:r>
          </a:p>
        </p:txBody>
      </p:sp>
      <p:sp>
        <p:nvSpPr>
          <p:cNvPr id="2" name="Rectangle 1"/>
          <p:cNvSpPr/>
          <p:nvPr/>
        </p:nvSpPr>
        <p:spPr>
          <a:xfrm>
            <a:off x="230529" y="1004397"/>
            <a:ext cx="11747567" cy="5632311"/>
          </a:xfrm>
          <a:prstGeom prst="rect">
            <a:avLst/>
          </a:prstGeom>
        </p:spPr>
        <p:txBody>
          <a:bodyPr wrap="square">
            <a:spAutoFit/>
          </a:bodyPr>
          <a:lstStyle/>
          <a:p>
            <a:r>
              <a:rPr lang="en-GB" sz="2000" dirty="0"/>
              <a:t>The stakeholders of Marks and Spencer's are their employees, customers, shareholders/investors, suppliers, local communities, the government, and pressure groups.</a:t>
            </a:r>
          </a:p>
          <a:p>
            <a:endParaRPr lang="en-GB" sz="2000" dirty="0"/>
          </a:p>
          <a:p>
            <a:r>
              <a:rPr lang="en-GB" sz="2000" b="1" dirty="0"/>
              <a:t>Customers:</a:t>
            </a:r>
            <a:r>
              <a:rPr lang="en-GB" sz="2000" dirty="0"/>
              <a:t> The main attention of the firm is to keep their customers content and happy as they have substantial control </a:t>
            </a:r>
            <a:r>
              <a:rPr lang="en-GB" sz="2000" dirty="0" smtClean="0"/>
              <a:t>and the </a:t>
            </a:r>
            <a:r>
              <a:rPr lang="en-GB" sz="2000" dirty="0"/>
              <a:t>organisations activities are decided on the interest </a:t>
            </a:r>
            <a:r>
              <a:rPr lang="en-GB" sz="2000" dirty="0" smtClean="0"/>
              <a:t>and needs of </a:t>
            </a:r>
            <a:r>
              <a:rPr lang="en-GB" sz="2000" dirty="0"/>
              <a:t>their </a:t>
            </a:r>
            <a:r>
              <a:rPr lang="en-GB" sz="2000" dirty="0" smtClean="0"/>
              <a:t>customers. M&amp;S </a:t>
            </a:r>
            <a:r>
              <a:rPr lang="en-GB" sz="2000" dirty="0"/>
              <a:t>engage in an audit regime which enables them to provide exceptional quality products to satisfy the interests of their customers and to mature a trust and commitment between their customers and their firm. Loyalty card is used to establish a connection and loyalty between themselves to engage the customers with the CRM System. </a:t>
            </a:r>
          </a:p>
          <a:p>
            <a:endParaRPr lang="en-GB" sz="2000" dirty="0"/>
          </a:p>
          <a:p>
            <a:r>
              <a:rPr lang="en-GB" sz="2000" b="1" dirty="0"/>
              <a:t>Suppliers:</a:t>
            </a:r>
            <a:r>
              <a:rPr lang="en-GB" sz="2000" dirty="0"/>
              <a:t> M&amp;S keeps their suppliers informed about their organisational plans and obligations which helps them to contribute to their achievements. They get their suppliers engaged by delivering training facilities and emphasising their business sustainability to develop their connection with the suppliers. </a:t>
            </a:r>
          </a:p>
          <a:p>
            <a:endParaRPr lang="en-GB" sz="2000" dirty="0"/>
          </a:p>
          <a:p>
            <a:r>
              <a:rPr lang="en-GB" sz="2000" b="1" dirty="0"/>
              <a:t>Employees:</a:t>
            </a:r>
            <a:r>
              <a:rPr lang="en-GB" sz="2000" dirty="0"/>
              <a:t> Tanith Dodge Marks and Spencer's HR Director highlights the four important factors to engage their employees which are: opportunity and wellbeing, pride in the company, trust and participation. </a:t>
            </a:r>
          </a:p>
          <a:p>
            <a:r>
              <a:rPr lang="en-GB" sz="2000" dirty="0"/>
              <a:t>Appreciating their hard work, providing employee of the month award, employee performance incentives helps them to keep their employees engaged with the CRM system. (HR Magazine, 2015).</a:t>
            </a:r>
          </a:p>
        </p:txBody>
      </p:sp>
      <p:sp>
        <p:nvSpPr>
          <p:cNvPr id="3" name="Slide Number Placeholder 2">
            <a:extLst>
              <a:ext uri="{FF2B5EF4-FFF2-40B4-BE49-F238E27FC236}">
                <a16:creationId xmlns:a16="http://schemas.microsoft.com/office/drawing/2014/main" id="{BB5C03E0-8AA1-424A-BAA6-FE457787D086}"/>
              </a:ext>
            </a:extLst>
          </p:cNvPr>
          <p:cNvSpPr>
            <a:spLocks noGrp="1"/>
          </p:cNvSpPr>
          <p:nvPr>
            <p:ph type="sldNum" sz="quarter" idx="12"/>
          </p:nvPr>
        </p:nvSpPr>
        <p:spPr/>
        <p:txBody>
          <a:bodyPr/>
          <a:lstStyle/>
          <a:p>
            <a:fld id="{0E58892E-0A43-4BEA-BEF9-3CCBAAC42A6B}" type="slidenum">
              <a:rPr lang="en-GB" smtClean="0"/>
              <a:t>15</a:t>
            </a:fld>
            <a:endParaRPr lang="en-GB"/>
          </a:p>
        </p:txBody>
      </p:sp>
    </p:spTree>
    <p:extLst>
      <p:ext uri="{BB962C8B-B14F-4D97-AF65-F5344CB8AC3E}">
        <p14:creationId xmlns:p14="http://schemas.microsoft.com/office/powerpoint/2010/main" val="190182154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7E81A42-4408-4735-AB2B-0154C19F3D47}"/>
              </a:ext>
            </a:extLst>
          </p:cNvPr>
          <p:cNvSpPr txBox="1"/>
          <p:nvPr/>
        </p:nvSpPr>
        <p:spPr>
          <a:xfrm>
            <a:off x="3108893" y="369332"/>
            <a:ext cx="6599582" cy="646331"/>
          </a:xfrm>
          <a:prstGeom prst="rect">
            <a:avLst/>
          </a:prstGeom>
          <a:noFill/>
          <a:effectLst>
            <a:outerShdw blurRad="50800" dist="38100" dir="5400000" algn="t" rotWithShape="0">
              <a:prstClr val="black">
                <a:alpha val="40000"/>
              </a:prstClr>
            </a:outerShdw>
          </a:effectLst>
        </p:spPr>
        <p:txBody>
          <a:bodyPr wrap="square" rtlCol="0">
            <a:spAutoFit/>
          </a:bodyPr>
          <a:lstStyle/>
          <a:p>
            <a:pPr algn="ctr"/>
            <a:r>
              <a:rPr lang="en-GB" sz="3600" b="1" i="1" dirty="0">
                <a:latin typeface="+mj-lt"/>
              </a:rPr>
              <a:t>Satisfaction, Trust &amp; Commitment </a:t>
            </a:r>
          </a:p>
        </p:txBody>
      </p:sp>
      <p:sp>
        <p:nvSpPr>
          <p:cNvPr id="4" name="TextBox 3">
            <a:extLst>
              <a:ext uri="{FF2B5EF4-FFF2-40B4-BE49-F238E27FC236}">
                <a16:creationId xmlns:a16="http://schemas.microsoft.com/office/drawing/2014/main" id="{BC5F8C32-8BCA-4EA8-9025-0B95992BF255}"/>
              </a:ext>
            </a:extLst>
          </p:cNvPr>
          <p:cNvSpPr txBox="1"/>
          <p:nvPr/>
        </p:nvSpPr>
        <p:spPr>
          <a:xfrm>
            <a:off x="319378" y="1300881"/>
            <a:ext cx="11370364" cy="6709529"/>
          </a:xfrm>
          <a:prstGeom prst="rect">
            <a:avLst/>
          </a:prstGeom>
          <a:noFill/>
        </p:spPr>
        <p:txBody>
          <a:bodyPr wrap="square" rtlCol="0">
            <a:spAutoFit/>
          </a:bodyPr>
          <a:lstStyle/>
          <a:p>
            <a:r>
              <a:rPr lang="en-GB" sz="2000" b="1" dirty="0"/>
              <a:t>Satisfaction: </a:t>
            </a:r>
            <a:r>
              <a:rPr lang="en-GB" sz="2000" dirty="0" smtClean="0"/>
              <a:t>Marks </a:t>
            </a:r>
            <a:r>
              <a:rPr lang="en-GB" sz="2000" dirty="0"/>
              <a:t>and </a:t>
            </a:r>
            <a:r>
              <a:rPr lang="en-GB" sz="2000" dirty="0" smtClean="0"/>
              <a:t>Spencer’s </a:t>
            </a:r>
            <a:r>
              <a:rPr lang="en-GB" sz="2000" dirty="0"/>
              <a:t>make sure that their customers are satisfied </a:t>
            </a:r>
            <a:r>
              <a:rPr lang="en-GB" sz="2000" dirty="0" smtClean="0"/>
              <a:t>by </a:t>
            </a:r>
            <a:r>
              <a:rPr lang="en-GB" sz="2000" dirty="0"/>
              <a:t>getting their Customer Insight Unit to undertake research with over 18,000 customers every week by contacting them from their many call centres to </a:t>
            </a:r>
            <a:r>
              <a:rPr lang="en-GB" sz="2000" dirty="0" smtClean="0"/>
              <a:t>understand customer requirements. The </a:t>
            </a:r>
            <a:r>
              <a:rPr lang="en-GB" sz="2000" dirty="0"/>
              <a:t>customer satisfaction survey collects the  views and outlooks of over 55,000 customers each month from which they </a:t>
            </a:r>
            <a:r>
              <a:rPr lang="en-GB" sz="2000" dirty="0" smtClean="0"/>
              <a:t>target</a:t>
            </a:r>
          </a:p>
          <a:p>
            <a:r>
              <a:rPr lang="en-GB" sz="2000" dirty="0" smtClean="0"/>
              <a:t>the </a:t>
            </a:r>
            <a:r>
              <a:rPr lang="en-GB" sz="2000" dirty="0"/>
              <a:t>important topics that are mostly substantial to their customers. (M&amp;S. 2014).</a:t>
            </a:r>
          </a:p>
          <a:p>
            <a:endParaRPr lang="en-GB" sz="2000" dirty="0"/>
          </a:p>
          <a:p>
            <a:r>
              <a:rPr lang="en-GB" sz="2000" b="1" dirty="0"/>
              <a:t>Trust: </a:t>
            </a:r>
            <a:r>
              <a:rPr lang="en-GB" sz="2000" dirty="0"/>
              <a:t>Marks and Spencer's have been one of the first retailers to operate directly </a:t>
            </a:r>
            <a:endParaRPr lang="en-GB" sz="2000" dirty="0" smtClean="0"/>
          </a:p>
          <a:p>
            <a:r>
              <a:rPr lang="en-GB" sz="2000" dirty="0" smtClean="0"/>
              <a:t>with </a:t>
            </a:r>
            <a:r>
              <a:rPr lang="en-GB" sz="2000" dirty="0"/>
              <a:t>the suppliers. One of the important part to their development and </a:t>
            </a:r>
            <a:endParaRPr lang="en-GB" sz="2000" dirty="0" smtClean="0"/>
          </a:p>
          <a:p>
            <a:r>
              <a:rPr lang="en-GB" sz="2000" dirty="0" smtClean="0"/>
              <a:t>Expansion</a:t>
            </a:r>
            <a:r>
              <a:rPr lang="en-GB" sz="2000" dirty="0" smtClean="0"/>
              <a:t> </a:t>
            </a:r>
            <a:r>
              <a:rPr lang="en-GB" sz="2000" dirty="0" smtClean="0"/>
              <a:t>has </a:t>
            </a:r>
            <a:r>
              <a:rPr lang="en-GB" sz="2000" dirty="0"/>
              <a:t>been their capability and competence to meet the desires and </a:t>
            </a:r>
            <a:endParaRPr lang="en-GB" sz="2000" dirty="0" smtClean="0"/>
          </a:p>
          <a:p>
            <a:r>
              <a:rPr lang="en-GB" sz="2000" dirty="0" smtClean="0"/>
              <a:t>requirements of </a:t>
            </a:r>
            <a:r>
              <a:rPr lang="en-GB" sz="2000" dirty="0"/>
              <a:t>the broad customer base. Their principal has been to provide </a:t>
            </a:r>
            <a:endParaRPr lang="en-GB" sz="2000" dirty="0" smtClean="0"/>
          </a:p>
          <a:p>
            <a:r>
              <a:rPr lang="en-GB" sz="2000" dirty="0" smtClean="0"/>
              <a:t>exceptional quality</a:t>
            </a:r>
            <a:r>
              <a:rPr lang="en-GB" sz="2000" dirty="0"/>
              <a:t>, value, service and trust to their customers. </a:t>
            </a:r>
            <a:endParaRPr lang="en-GB" sz="2000" dirty="0" smtClean="0"/>
          </a:p>
          <a:p>
            <a:r>
              <a:rPr lang="en-GB" sz="2000" dirty="0" smtClean="0"/>
              <a:t>(</a:t>
            </a:r>
            <a:r>
              <a:rPr lang="en-GB" sz="2000" dirty="0"/>
              <a:t>Superbrands. 2005).</a:t>
            </a:r>
          </a:p>
          <a:p>
            <a:endParaRPr lang="en-GB" sz="2000" dirty="0"/>
          </a:p>
          <a:p>
            <a:r>
              <a:rPr lang="en-GB" sz="2000" b="1" dirty="0"/>
              <a:t>Commitment: </a:t>
            </a:r>
            <a:r>
              <a:rPr lang="en-GB" sz="2000" dirty="0"/>
              <a:t>Marks and Spencer's launches a new sustainability plan – Plan A 2025. </a:t>
            </a:r>
            <a:endParaRPr lang="en-GB" sz="2000" dirty="0" smtClean="0"/>
          </a:p>
          <a:p>
            <a:r>
              <a:rPr lang="en-GB" sz="2000" dirty="0" smtClean="0"/>
              <a:t>This </a:t>
            </a:r>
            <a:r>
              <a:rPr lang="en-GB" sz="2000" dirty="0"/>
              <a:t>plan is focused on their customers and will help support 1000 communities, 10 million people live happier and healthier lives and in turn change M&amp;S into a zero waste organisation.</a:t>
            </a:r>
            <a:r>
              <a:rPr lang="en-GB" sz="2000" b="1" dirty="0"/>
              <a:t> </a:t>
            </a:r>
            <a:r>
              <a:rPr lang="en-GB" sz="2000" dirty="0"/>
              <a:t>(M&amp;S. 2017).</a:t>
            </a:r>
          </a:p>
          <a:p>
            <a:endParaRPr lang="en-GB" sz="2000" dirty="0"/>
          </a:p>
          <a:p>
            <a:endParaRPr lang="en-GB" dirty="0"/>
          </a:p>
          <a:p>
            <a:endParaRPr lang="en-GB" dirty="0"/>
          </a:p>
          <a:p>
            <a:endParaRPr lang="en-GB" dirty="0"/>
          </a:p>
          <a:p>
            <a:endParaRPr lang="en-GB" dirty="0"/>
          </a:p>
          <a:p>
            <a:endParaRPr lang="en-GB" dirty="0"/>
          </a:p>
        </p:txBody>
      </p:sp>
      <p:sp>
        <p:nvSpPr>
          <p:cNvPr id="3" name="Slide Number Placeholder 2">
            <a:extLst>
              <a:ext uri="{FF2B5EF4-FFF2-40B4-BE49-F238E27FC236}">
                <a16:creationId xmlns:a16="http://schemas.microsoft.com/office/drawing/2014/main" id="{84E4E0E5-BB96-4BFF-BF4D-4A98521126B3}"/>
              </a:ext>
            </a:extLst>
          </p:cNvPr>
          <p:cNvSpPr>
            <a:spLocks noGrp="1"/>
          </p:cNvSpPr>
          <p:nvPr>
            <p:ph type="sldNum" sz="quarter" idx="12"/>
          </p:nvPr>
        </p:nvSpPr>
        <p:spPr/>
        <p:txBody>
          <a:bodyPr/>
          <a:lstStyle/>
          <a:p>
            <a:fld id="{0E58892E-0A43-4BEA-BEF9-3CCBAAC42A6B}" type="slidenum">
              <a:rPr lang="en-GB" smtClean="0"/>
              <a:t>16</a:t>
            </a:fld>
            <a:endParaRPr lang="en-GB"/>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44742" y="2637468"/>
            <a:ext cx="3151736" cy="2500560"/>
          </a:xfrm>
          <a:prstGeom prst="rect">
            <a:avLst/>
          </a:prstGeom>
        </p:spPr>
      </p:pic>
    </p:spTree>
    <p:extLst>
      <p:ext uri="{BB962C8B-B14F-4D97-AF65-F5344CB8AC3E}">
        <p14:creationId xmlns:p14="http://schemas.microsoft.com/office/powerpoint/2010/main" val="317827303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39831" y="652489"/>
            <a:ext cx="11147368" cy="646331"/>
          </a:xfrm>
          <a:prstGeom prst="rect">
            <a:avLst/>
          </a:prstGeom>
          <a:noFill/>
          <a:effectLst>
            <a:outerShdw blurRad="50800" dist="38100" dir="5400000" algn="t" rotWithShape="0">
              <a:prstClr val="black">
                <a:alpha val="40000"/>
              </a:prstClr>
            </a:outerShdw>
          </a:effectLst>
        </p:spPr>
        <p:txBody>
          <a:bodyPr wrap="square" rtlCol="0">
            <a:spAutoFit/>
          </a:bodyPr>
          <a:lstStyle/>
          <a:p>
            <a:pPr algn="ctr"/>
            <a:r>
              <a:rPr lang="en-GB" sz="3600" b="1" i="1" dirty="0">
                <a:latin typeface="+mj-lt"/>
              </a:rPr>
              <a:t>Benefits and Problems Marks and Spencer's Currently facing </a:t>
            </a:r>
          </a:p>
        </p:txBody>
      </p:sp>
      <p:graphicFrame>
        <p:nvGraphicFramePr>
          <p:cNvPr id="5" name="Table 4"/>
          <p:cNvGraphicFramePr>
            <a:graphicFrameLocks noGrp="1"/>
          </p:cNvGraphicFramePr>
          <p:nvPr>
            <p:extLst>
              <p:ext uri="{D42A27DB-BD31-4B8C-83A1-F6EECF244321}">
                <p14:modId xmlns:p14="http://schemas.microsoft.com/office/powerpoint/2010/main" val="2578668679"/>
              </p:ext>
            </p:extLst>
          </p:nvPr>
        </p:nvGraphicFramePr>
        <p:xfrm>
          <a:off x="382137" y="2180313"/>
          <a:ext cx="11505062" cy="2108200"/>
        </p:xfrm>
        <a:graphic>
          <a:graphicData uri="http://schemas.openxmlformats.org/drawingml/2006/table">
            <a:tbl>
              <a:tblPr firstRow="1" bandRow="1">
                <a:tableStyleId>{5C22544A-7EE6-4342-B048-85BDC9FD1C3A}</a:tableStyleId>
              </a:tblPr>
              <a:tblGrid>
                <a:gridCol w="5752531">
                  <a:extLst>
                    <a:ext uri="{9D8B030D-6E8A-4147-A177-3AD203B41FA5}">
                      <a16:colId xmlns:a16="http://schemas.microsoft.com/office/drawing/2014/main" val="2875924511"/>
                    </a:ext>
                  </a:extLst>
                </a:gridCol>
                <a:gridCol w="5752531">
                  <a:extLst>
                    <a:ext uri="{9D8B030D-6E8A-4147-A177-3AD203B41FA5}">
                      <a16:colId xmlns:a16="http://schemas.microsoft.com/office/drawing/2014/main" val="802597069"/>
                    </a:ext>
                  </a:extLst>
                </a:gridCol>
              </a:tblGrid>
              <a:tr h="370840">
                <a:tc>
                  <a:txBody>
                    <a:bodyPr/>
                    <a:lstStyle/>
                    <a:p>
                      <a:pPr algn="ctr"/>
                      <a:r>
                        <a:rPr lang="en-GB" dirty="0">
                          <a:solidFill>
                            <a:schemeClr val="tx1"/>
                          </a:solidFill>
                        </a:rPr>
                        <a:t>Benefits</a:t>
                      </a:r>
                      <a:r>
                        <a:rPr lang="en-GB" baseline="0" dirty="0">
                          <a:solidFill>
                            <a:schemeClr val="tx1"/>
                          </a:solidFill>
                        </a:rPr>
                        <a:t> </a:t>
                      </a:r>
                      <a:endParaRPr lang="en-GB" dirty="0">
                        <a:solidFill>
                          <a:schemeClr val="tx1"/>
                        </a:solidFill>
                      </a:endParaRPr>
                    </a:p>
                  </a:txBody>
                  <a:tcPr/>
                </a:tc>
                <a:tc>
                  <a:txBody>
                    <a:bodyPr/>
                    <a:lstStyle/>
                    <a:p>
                      <a:pPr algn="ctr"/>
                      <a:r>
                        <a:rPr lang="en-GB" dirty="0">
                          <a:solidFill>
                            <a:schemeClr val="tx1"/>
                          </a:solidFill>
                        </a:rPr>
                        <a:t>Drawbacks </a:t>
                      </a:r>
                    </a:p>
                  </a:txBody>
                  <a:tcPr/>
                </a:tc>
                <a:extLst>
                  <a:ext uri="{0D108BD9-81ED-4DB2-BD59-A6C34878D82A}">
                    <a16:rowId xmlns:a16="http://schemas.microsoft.com/office/drawing/2014/main" val="1652412044"/>
                  </a:ext>
                </a:extLst>
              </a:tr>
              <a:tr h="370840">
                <a:tc>
                  <a:txBody>
                    <a:bodyPr/>
                    <a:lstStyle/>
                    <a:p>
                      <a:r>
                        <a:rPr lang="en-GB" b="1" dirty="0"/>
                        <a:t>McMillan/ Coffee shop</a:t>
                      </a:r>
                    </a:p>
                    <a:p>
                      <a:endParaRPr lang="en-GB" b="1" dirty="0"/>
                    </a:p>
                    <a:p>
                      <a:r>
                        <a:rPr lang="en-GB" b="1" dirty="0"/>
                        <a:t>Employees</a:t>
                      </a:r>
                    </a:p>
                    <a:p>
                      <a:endParaRPr lang="en-GB" b="1" dirty="0"/>
                    </a:p>
                    <a:p>
                      <a:r>
                        <a:rPr lang="en-GB" b="1" i="0" dirty="0"/>
                        <a:t>Promoting</a:t>
                      </a:r>
                      <a:r>
                        <a:rPr lang="en-GB" b="1" i="0" baseline="0" dirty="0"/>
                        <a:t> / internet</a:t>
                      </a:r>
                      <a:endParaRPr lang="en-GB" b="1" i="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dk1"/>
                          </a:solidFill>
                          <a:effectLst/>
                          <a:latin typeface="+mn-lt"/>
                          <a:ea typeface="+mn-ea"/>
                          <a:cs typeface="+mn-cs"/>
                        </a:rPr>
                        <a:t>Closures of Stores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kern="1200" dirty="0">
                        <a:solidFill>
                          <a:schemeClr val="dk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dk1"/>
                          </a:solidFill>
                          <a:effectLst/>
                          <a:latin typeface="+mn-lt"/>
                          <a:ea typeface="+mn-ea"/>
                          <a:cs typeface="+mn-cs"/>
                        </a:rPr>
                        <a:t>Sub-brands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kern="1200" dirty="0">
                        <a:solidFill>
                          <a:schemeClr val="dk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dk1"/>
                          </a:solidFill>
                          <a:effectLst/>
                          <a:latin typeface="+mn-lt"/>
                          <a:ea typeface="+mn-ea"/>
                          <a:cs typeface="+mn-cs"/>
                        </a:rPr>
                        <a:t>Internet: </a:t>
                      </a:r>
                    </a:p>
                    <a:p>
                      <a:endParaRPr lang="en-GB" b="1" dirty="0"/>
                    </a:p>
                  </a:txBody>
                  <a:tcPr/>
                </a:tc>
                <a:extLst>
                  <a:ext uri="{0D108BD9-81ED-4DB2-BD59-A6C34878D82A}">
                    <a16:rowId xmlns:a16="http://schemas.microsoft.com/office/drawing/2014/main" val="425676430"/>
                  </a:ext>
                </a:extLst>
              </a:tr>
            </a:tbl>
          </a:graphicData>
        </a:graphic>
      </p:graphicFrame>
      <p:sp>
        <p:nvSpPr>
          <p:cNvPr id="2" name="Rectangle 1">
            <a:extLst>
              <a:ext uri="{FF2B5EF4-FFF2-40B4-BE49-F238E27FC236}">
                <a16:creationId xmlns:a16="http://schemas.microsoft.com/office/drawing/2014/main" id="{AFCB1152-6F0B-4B59-ADDF-8713ED133684}"/>
              </a:ext>
            </a:extLst>
          </p:cNvPr>
          <p:cNvSpPr/>
          <p:nvPr/>
        </p:nvSpPr>
        <p:spPr>
          <a:xfrm>
            <a:off x="4984927" y="4669900"/>
            <a:ext cx="1783886" cy="375552"/>
          </a:xfrm>
          <a:prstGeom prst="rect">
            <a:avLst/>
          </a:prstGeom>
        </p:spPr>
        <p:txBody>
          <a:bodyPr wrap="none">
            <a:spAutoFit/>
          </a:bodyPr>
          <a:lstStyle/>
          <a:p>
            <a:pPr algn="ct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(Gallagher, 2014)</a:t>
            </a:r>
          </a:p>
        </p:txBody>
      </p:sp>
      <p:sp>
        <p:nvSpPr>
          <p:cNvPr id="3" name="Slide Number Placeholder 2">
            <a:extLst>
              <a:ext uri="{FF2B5EF4-FFF2-40B4-BE49-F238E27FC236}">
                <a16:creationId xmlns:a16="http://schemas.microsoft.com/office/drawing/2014/main" id="{E00BC734-39A7-4079-92C7-3B5E655BC4B4}"/>
              </a:ext>
            </a:extLst>
          </p:cNvPr>
          <p:cNvSpPr>
            <a:spLocks noGrp="1"/>
          </p:cNvSpPr>
          <p:nvPr>
            <p:ph type="sldNum" sz="quarter" idx="12"/>
          </p:nvPr>
        </p:nvSpPr>
        <p:spPr/>
        <p:txBody>
          <a:bodyPr/>
          <a:lstStyle/>
          <a:p>
            <a:fld id="{0E58892E-0A43-4BEA-BEF9-3CCBAAC42A6B}" type="slidenum">
              <a:rPr lang="en-GB" smtClean="0"/>
              <a:t>17</a:t>
            </a:fld>
            <a:endParaRPr lang="en-GB"/>
          </a:p>
        </p:txBody>
      </p:sp>
    </p:spTree>
    <p:extLst>
      <p:ext uri="{BB962C8B-B14F-4D97-AF65-F5344CB8AC3E}">
        <p14:creationId xmlns:p14="http://schemas.microsoft.com/office/powerpoint/2010/main" val="137402920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21213" y="421745"/>
            <a:ext cx="5957455" cy="646331"/>
          </a:xfrm>
          <a:prstGeom prst="rect">
            <a:avLst/>
          </a:prstGeom>
          <a:noFill/>
          <a:effectLst>
            <a:outerShdw blurRad="50800" dist="38100" dir="5400000" algn="t" rotWithShape="0">
              <a:prstClr val="black">
                <a:alpha val="40000"/>
              </a:prstClr>
            </a:outerShdw>
          </a:effectLst>
        </p:spPr>
        <p:txBody>
          <a:bodyPr wrap="square" rtlCol="0">
            <a:spAutoFit/>
          </a:bodyPr>
          <a:lstStyle/>
          <a:p>
            <a:pPr algn="ctr"/>
            <a:r>
              <a:rPr lang="en-GB" sz="3600" b="1" i="1" dirty="0">
                <a:latin typeface="+mj-lt"/>
              </a:rPr>
              <a:t>Porters Five Forces </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21213" y="1773015"/>
            <a:ext cx="6218499" cy="4181941"/>
          </a:xfrm>
          <a:prstGeom prst="rect">
            <a:avLst/>
          </a:prstGeom>
        </p:spPr>
      </p:pic>
      <p:sp>
        <p:nvSpPr>
          <p:cNvPr id="5" name="Slide Number Placeholder 4">
            <a:extLst>
              <a:ext uri="{FF2B5EF4-FFF2-40B4-BE49-F238E27FC236}">
                <a16:creationId xmlns:a16="http://schemas.microsoft.com/office/drawing/2014/main" id="{9F509008-CDB6-4A36-8059-5C507DD6E933}"/>
              </a:ext>
            </a:extLst>
          </p:cNvPr>
          <p:cNvSpPr>
            <a:spLocks noGrp="1"/>
          </p:cNvSpPr>
          <p:nvPr>
            <p:ph type="sldNum" sz="quarter" idx="12"/>
          </p:nvPr>
        </p:nvSpPr>
        <p:spPr/>
        <p:txBody>
          <a:bodyPr/>
          <a:lstStyle/>
          <a:p>
            <a:fld id="{0E58892E-0A43-4BEA-BEF9-3CCBAAC42A6B}" type="slidenum">
              <a:rPr lang="en-GB" smtClean="0"/>
              <a:t>18</a:t>
            </a:fld>
            <a:endParaRPr lang="en-GB"/>
          </a:p>
        </p:txBody>
      </p:sp>
    </p:spTree>
    <p:extLst>
      <p:ext uri="{BB962C8B-B14F-4D97-AF65-F5344CB8AC3E}">
        <p14:creationId xmlns:p14="http://schemas.microsoft.com/office/powerpoint/2010/main" val="29364732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230489" y="1575025"/>
            <a:ext cx="11599334" cy="523220"/>
          </a:xfrm>
          <a:prstGeom prst="rect">
            <a:avLst/>
          </a:prstGeom>
          <a:noFill/>
        </p:spPr>
        <p:txBody>
          <a:bodyPr wrap="square" rtlCol="0">
            <a:spAutoFit/>
          </a:bodyPr>
          <a:lstStyle/>
          <a:p>
            <a:r>
              <a:rPr lang="en-GB" sz="2800" b="1" dirty="0"/>
              <a:t>PRODUCT		PRICE			PLACE		</a:t>
            </a:r>
            <a:r>
              <a:rPr lang="en-GB" sz="2800" b="1" dirty="0">
                <a:solidFill>
                  <a:srgbClr val="FF0000"/>
                </a:solidFill>
              </a:rPr>
              <a:t>PROMOTION</a:t>
            </a:r>
          </a:p>
        </p:txBody>
      </p:sp>
      <p:sp>
        <p:nvSpPr>
          <p:cNvPr id="6" name="TextBox 5"/>
          <p:cNvSpPr txBox="1"/>
          <p:nvPr/>
        </p:nvSpPr>
        <p:spPr>
          <a:xfrm>
            <a:off x="1230489" y="5254624"/>
            <a:ext cx="10272889" cy="523220"/>
          </a:xfrm>
          <a:prstGeom prst="rect">
            <a:avLst/>
          </a:prstGeom>
          <a:noFill/>
        </p:spPr>
        <p:txBody>
          <a:bodyPr wrap="square" rtlCol="0">
            <a:spAutoFit/>
          </a:bodyPr>
          <a:lstStyle/>
          <a:p>
            <a:r>
              <a:rPr lang="en-GB" sz="2800" b="1" dirty="0"/>
              <a:t>PEOPLE		PHYSICAL EVIDENCE		PROCESS</a:t>
            </a:r>
          </a:p>
        </p:txBody>
      </p:sp>
      <p:sp>
        <p:nvSpPr>
          <p:cNvPr id="2" name="Rectangle 1">
            <a:extLst>
              <a:ext uri="{FF2B5EF4-FFF2-40B4-BE49-F238E27FC236}">
                <a16:creationId xmlns:a16="http://schemas.microsoft.com/office/drawing/2014/main" id="{D0E42CD0-0A4D-4D41-BEEB-F42E52C5BE33}"/>
              </a:ext>
            </a:extLst>
          </p:cNvPr>
          <p:cNvSpPr/>
          <p:nvPr/>
        </p:nvSpPr>
        <p:spPr>
          <a:xfrm>
            <a:off x="1230489" y="5879087"/>
            <a:ext cx="1422184" cy="375552"/>
          </a:xfrm>
          <a:prstGeom prst="rect">
            <a:avLst/>
          </a:prstGeom>
        </p:spPr>
        <p:txBody>
          <a:bodyPr wrap="non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(M&amp;S, 2018).</a:t>
            </a:r>
          </a:p>
        </p:txBody>
      </p:sp>
      <p:sp>
        <p:nvSpPr>
          <p:cNvPr id="7" name="Slide Number Placeholder 6">
            <a:extLst>
              <a:ext uri="{FF2B5EF4-FFF2-40B4-BE49-F238E27FC236}">
                <a16:creationId xmlns:a16="http://schemas.microsoft.com/office/drawing/2014/main" id="{AF75F1F5-9826-4C55-BF54-C4853951C9DE}"/>
              </a:ext>
            </a:extLst>
          </p:cNvPr>
          <p:cNvSpPr>
            <a:spLocks noGrp="1"/>
          </p:cNvSpPr>
          <p:nvPr>
            <p:ph type="sldNum" sz="quarter" idx="12"/>
          </p:nvPr>
        </p:nvSpPr>
        <p:spPr/>
        <p:txBody>
          <a:bodyPr/>
          <a:lstStyle/>
          <a:p>
            <a:fld id="{0E58892E-0A43-4BEA-BEF9-3CCBAAC42A6B}" type="slidenum">
              <a:rPr lang="en-GB" smtClean="0"/>
              <a:t>19</a:t>
            </a:fld>
            <a:endParaRPr lang="en-GB"/>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09932" y="2098245"/>
            <a:ext cx="3649287" cy="2956946"/>
          </a:xfrm>
          <a:prstGeom prst="rect">
            <a:avLst/>
          </a:prstGeom>
        </p:spPr>
      </p:pic>
      <p:sp>
        <p:nvSpPr>
          <p:cNvPr id="9" name="TextBox 8"/>
          <p:cNvSpPr txBox="1"/>
          <p:nvPr/>
        </p:nvSpPr>
        <p:spPr>
          <a:xfrm>
            <a:off x="3601446" y="343919"/>
            <a:ext cx="4663057" cy="646331"/>
          </a:xfrm>
          <a:prstGeom prst="rect">
            <a:avLst/>
          </a:prstGeom>
          <a:noFill/>
          <a:effectLst>
            <a:outerShdw blurRad="50800" dist="38100" dir="5400000" algn="t" rotWithShape="0">
              <a:prstClr val="black">
                <a:alpha val="40000"/>
              </a:prstClr>
            </a:outerShdw>
          </a:effectLst>
        </p:spPr>
        <p:txBody>
          <a:bodyPr wrap="square" rtlCol="0">
            <a:spAutoFit/>
          </a:bodyPr>
          <a:lstStyle/>
          <a:p>
            <a:pPr algn="ctr"/>
            <a:r>
              <a:rPr lang="en-GB" sz="3600" b="1" i="1" dirty="0" smtClean="0">
                <a:latin typeface="+mj-lt"/>
              </a:rPr>
              <a:t>Marketing Mix For M&amp;S</a:t>
            </a:r>
            <a:endParaRPr lang="en-GB" sz="3600" b="1" i="1" dirty="0">
              <a:latin typeface="+mj-lt"/>
            </a:endParaRPr>
          </a:p>
        </p:txBody>
      </p:sp>
    </p:spTree>
    <p:extLst>
      <p:ext uri="{BB962C8B-B14F-4D97-AF65-F5344CB8AC3E}">
        <p14:creationId xmlns:p14="http://schemas.microsoft.com/office/powerpoint/2010/main" val="385664511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40527" y="459021"/>
            <a:ext cx="8147151" cy="646331"/>
          </a:xfrm>
          <a:prstGeom prst="rect">
            <a:avLst/>
          </a:prstGeom>
          <a:noFill/>
          <a:effectLst>
            <a:outerShdw blurRad="50800" dist="38100" dir="5400000" algn="t" rotWithShape="0">
              <a:prstClr val="black">
                <a:alpha val="40000"/>
              </a:prstClr>
            </a:outerShdw>
          </a:effectLst>
        </p:spPr>
        <p:txBody>
          <a:bodyPr wrap="square" rtlCol="0">
            <a:spAutoFit/>
          </a:bodyPr>
          <a:lstStyle/>
          <a:p>
            <a:pPr algn="ctr"/>
            <a:r>
              <a:rPr lang="en-GB" sz="3600" b="1" i="1" dirty="0">
                <a:latin typeface="+mj-lt"/>
              </a:rPr>
              <a:t>McKinsey’s Seven S Framework Theory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93808" y="1598284"/>
            <a:ext cx="5311525" cy="4179167"/>
          </a:xfrm>
          <a:prstGeom prst="rect">
            <a:avLst/>
          </a:prstGeom>
        </p:spPr>
      </p:pic>
      <p:sp>
        <p:nvSpPr>
          <p:cNvPr id="7" name="TextBox 6"/>
          <p:cNvSpPr txBox="1"/>
          <p:nvPr/>
        </p:nvSpPr>
        <p:spPr>
          <a:xfrm>
            <a:off x="1072342" y="2553829"/>
            <a:ext cx="2136371" cy="307777"/>
          </a:xfrm>
          <a:prstGeom prst="rect">
            <a:avLst/>
          </a:prstGeom>
          <a:noFill/>
        </p:spPr>
        <p:txBody>
          <a:bodyPr wrap="square" rtlCol="0">
            <a:spAutoFit/>
          </a:bodyPr>
          <a:lstStyle/>
          <a:p>
            <a:endParaRPr lang="en-GB" sz="1400" dirty="0"/>
          </a:p>
        </p:txBody>
      </p:sp>
      <p:sp>
        <p:nvSpPr>
          <p:cNvPr id="5" name="Slide Number Placeholder 4">
            <a:extLst>
              <a:ext uri="{FF2B5EF4-FFF2-40B4-BE49-F238E27FC236}">
                <a16:creationId xmlns:a16="http://schemas.microsoft.com/office/drawing/2014/main" id="{721A5115-3326-46D6-B712-14EE35CB7BDA}"/>
              </a:ext>
            </a:extLst>
          </p:cNvPr>
          <p:cNvSpPr>
            <a:spLocks noGrp="1"/>
          </p:cNvSpPr>
          <p:nvPr>
            <p:ph type="sldNum" sz="quarter" idx="12"/>
          </p:nvPr>
        </p:nvSpPr>
        <p:spPr/>
        <p:txBody>
          <a:bodyPr/>
          <a:lstStyle/>
          <a:p>
            <a:fld id="{0E58892E-0A43-4BEA-BEF9-3CCBAAC42A6B}" type="slidenum">
              <a:rPr lang="en-GB" smtClean="0"/>
              <a:t>20</a:t>
            </a:fld>
            <a:endParaRPr lang="en-GB"/>
          </a:p>
        </p:txBody>
      </p:sp>
    </p:spTree>
    <p:extLst>
      <p:ext uri="{BB962C8B-B14F-4D97-AF65-F5344CB8AC3E}">
        <p14:creationId xmlns:p14="http://schemas.microsoft.com/office/powerpoint/2010/main" val="110414771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305636" y="369332"/>
            <a:ext cx="9580728" cy="646331"/>
          </a:xfrm>
          <a:prstGeom prst="rect">
            <a:avLst/>
          </a:prstGeom>
          <a:noFill/>
          <a:effectLst>
            <a:outerShdw blurRad="50800" dist="38100" dir="5400000" algn="t" rotWithShape="0">
              <a:prstClr val="black">
                <a:alpha val="40000"/>
              </a:prstClr>
            </a:outerShdw>
          </a:effectLst>
        </p:spPr>
        <p:txBody>
          <a:bodyPr wrap="square" rtlCol="0">
            <a:spAutoFit/>
          </a:bodyPr>
          <a:lstStyle/>
          <a:p>
            <a:pPr algn="ctr"/>
            <a:r>
              <a:rPr lang="en-GB" sz="3600" b="1" i="1" dirty="0">
                <a:latin typeface="+mj-lt"/>
              </a:rPr>
              <a:t>Marks and Spencer’s SWOT on their CRM  </a:t>
            </a:r>
          </a:p>
        </p:txBody>
      </p:sp>
      <p:graphicFrame>
        <p:nvGraphicFramePr>
          <p:cNvPr id="4" name="Table 3"/>
          <p:cNvGraphicFramePr>
            <a:graphicFrameLocks noGrp="1"/>
          </p:cNvGraphicFramePr>
          <p:nvPr>
            <p:extLst>
              <p:ext uri="{D42A27DB-BD31-4B8C-83A1-F6EECF244321}">
                <p14:modId xmlns:p14="http://schemas.microsoft.com/office/powerpoint/2010/main" val="2467865196"/>
              </p:ext>
            </p:extLst>
          </p:nvPr>
        </p:nvGraphicFramePr>
        <p:xfrm>
          <a:off x="191069" y="1166665"/>
          <a:ext cx="11818962" cy="5534385"/>
        </p:xfrm>
        <a:graphic>
          <a:graphicData uri="http://schemas.openxmlformats.org/drawingml/2006/table">
            <a:tbl>
              <a:tblPr firstRow="1" bandRow="1">
                <a:tableStyleId>{69CF1AB2-1976-4502-BF36-3FF5EA218861}</a:tableStyleId>
              </a:tblPr>
              <a:tblGrid>
                <a:gridCol w="5909481">
                  <a:extLst>
                    <a:ext uri="{9D8B030D-6E8A-4147-A177-3AD203B41FA5}">
                      <a16:colId xmlns:a16="http://schemas.microsoft.com/office/drawing/2014/main" val="2940189512"/>
                    </a:ext>
                  </a:extLst>
                </a:gridCol>
                <a:gridCol w="5909481">
                  <a:extLst>
                    <a:ext uri="{9D8B030D-6E8A-4147-A177-3AD203B41FA5}">
                      <a16:colId xmlns:a16="http://schemas.microsoft.com/office/drawing/2014/main" val="3705971679"/>
                    </a:ext>
                  </a:extLst>
                </a:gridCol>
              </a:tblGrid>
              <a:tr h="3189307">
                <a:tc>
                  <a:txBody>
                    <a:bodyPr/>
                    <a:lstStyle/>
                    <a:p>
                      <a:pPr marL="0" indent="0" algn="ctr">
                        <a:buFont typeface="Wingdings" panose="05000000000000000000" pitchFamily="2" charset="2"/>
                        <a:buNone/>
                      </a:pPr>
                      <a:r>
                        <a:rPr lang="en-GB" sz="1800" b="1" u="sng" dirty="0"/>
                        <a:t>Strengths </a:t>
                      </a:r>
                    </a:p>
                    <a:p>
                      <a:pPr marL="342900" indent="-342900">
                        <a:buFont typeface="Wingdings" panose="05000000000000000000" pitchFamily="2" charset="2"/>
                        <a:buChar char="v"/>
                      </a:pPr>
                      <a:endParaRPr lang="en-GB" sz="1800" b="0" u="sng" dirty="0"/>
                    </a:p>
                    <a:p>
                      <a:pPr marL="285750" indent="-285750">
                        <a:buFont typeface="Wingdings" panose="05000000000000000000" pitchFamily="2" charset="2"/>
                        <a:buChar char="v"/>
                      </a:pPr>
                      <a:r>
                        <a:rPr lang="en-GB" sz="1800" b="0" dirty="0"/>
                        <a:t>Good reputation for quality for food and clothing.</a:t>
                      </a:r>
                    </a:p>
                    <a:p>
                      <a:pPr marL="285750" indent="-285750">
                        <a:buFont typeface="Wingdings" panose="05000000000000000000" pitchFamily="2" charset="2"/>
                        <a:buChar char="v"/>
                      </a:pPr>
                      <a:r>
                        <a:rPr lang="en-GB" sz="1800" b="0" dirty="0"/>
                        <a:t>Own label food range was seen as quality. Branded as luxury food.  </a:t>
                      </a:r>
                    </a:p>
                    <a:p>
                      <a:pPr marL="285750" indent="-285750">
                        <a:buFont typeface="Wingdings" panose="05000000000000000000" pitchFamily="2" charset="2"/>
                        <a:buChar char="v"/>
                      </a:pPr>
                      <a:r>
                        <a:rPr lang="en-GB" sz="1800" b="0" dirty="0"/>
                        <a:t>Good relationship with suppliers. </a:t>
                      </a:r>
                    </a:p>
                    <a:p>
                      <a:pPr marL="285750" indent="-285750">
                        <a:buFont typeface="Wingdings" panose="05000000000000000000" pitchFamily="2" charset="2"/>
                        <a:buChar char="v"/>
                      </a:pPr>
                      <a:r>
                        <a:rPr lang="en-GB" sz="1800" b="0" dirty="0"/>
                        <a:t>Environmental work </a:t>
                      </a:r>
                    </a:p>
                    <a:p>
                      <a:pPr marL="285750" indent="-285750">
                        <a:buFont typeface="Wingdings" panose="05000000000000000000" pitchFamily="2" charset="2"/>
                        <a:buChar char="v"/>
                      </a:pPr>
                      <a:r>
                        <a:rPr lang="en-GB" sz="1800" b="0" dirty="0"/>
                        <a:t>Excellent customer service and</a:t>
                      </a:r>
                      <a:r>
                        <a:rPr lang="en-GB" sz="1800" b="0" baseline="0" dirty="0"/>
                        <a:t> training </a:t>
                      </a:r>
                      <a:endParaRPr lang="en-GB" sz="1800" b="0" dirty="0">
                        <a:solidFill>
                          <a:schemeClr val="tx1"/>
                        </a:solidFill>
                      </a:endParaRPr>
                    </a:p>
                  </a:txBody>
                  <a:tcPr/>
                </a:tc>
                <a:tc>
                  <a:txBody>
                    <a:bodyPr/>
                    <a:lstStyle/>
                    <a:p>
                      <a:pPr marL="0" indent="0" algn="ctr">
                        <a:buFont typeface="Wingdings" panose="05000000000000000000" pitchFamily="2" charset="2"/>
                        <a:buNone/>
                      </a:pPr>
                      <a:r>
                        <a:rPr lang="en-GB" sz="1800" b="1" u="sng" dirty="0"/>
                        <a:t>Weaknesses </a:t>
                      </a:r>
                    </a:p>
                    <a:p>
                      <a:pPr marL="285750" lvl="0" indent="-285750">
                        <a:buFont typeface="Wingdings" panose="05000000000000000000" pitchFamily="2" charset="2"/>
                        <a:buChar char="v"/>
                      </a:pPr>
                      <a:r>
                        <a:rPr lang="en-GB" sz="1800" b="0" kern="1200" dirty="0">
                          <a:effectLst/>
                        </a:rPr>
                        <a:t>Clothing range is known as only catering for the older people. </a:t>
                      </a:r>
                    </a:p>
                    <a:p>
                      <a:pPr marL="285750" lvl="0" indent="-285750">
                        <a:buFont typeface="Wingdings" panose="05000000000000000000" pitchFamily="2" charset="2"/>
                        <a:buChar char="v"/>
                      </a:pPr>
                      <a:r>
                        <a:rPr lang="en-GB" sz="1800" b="0" kern="1200" dirty="0">
                          <a:effectLst/>
                        </a:rPr>
                        <a:t>loss of customer loyalty: In 2010 they were Britain's most trusted retailer. </a:t>
                      </a:r>
                    </a:p>
                    <a:p>
                      <a:pPr marL="285750" lvl="0" indent="-285750">
                        <a:buFont typeface="Wingdings" panose="05000000000000000000" pitchFamily="2" charset="2"/>
                        <a:buChar char="v"/>
                      </a:pPr>
                      <a:r>
                        <a:rPr lang="en-GB" sz="1800" b="0" kern="1200" dirty="0">
                          <a:effectLst/>
                        </a:rPr>
                        <a:t>No longer British made products. </a:t>
                      </a:r>
                    </a:p>
                    <a:p>
                      <a:pPr marL="285750" lvl="0" indent="-285750">
                        <a:buFont typeface="Wingdings" panose="05000000000000000000" pitchFamily="2" charset="2"/>
                        <a:buChar char="v"/>
                      </a:pPr>
                      <a:r>
                        <a:rPr lang="en-GB" sz="1800" b="0" kern="1200" dirty="0">
                          <a:effectLst/>
                        </a:rPr>
                        <a:t>Middle position - lost their place in the market.</a:t>
                      </a:r>
                    </a:p>
                    <a:p>
                      <a:pPr marL="285750" lvl="0" indent="-285750">
                        <a:buFont typeface="Wingdings" panose="05000000000000000000" pitchFamily="2" charset="2"/>
                        <a:buChar char="v"/>
                      </a:pPr>
                      <a:r>
                        <a:rPr lang="en-GB" sz="1800" b="0" kern="1200" dirty="0">
                          <a:effectLst/>
                        </a:rPr>
                        <a:t>Other retailers are more affordable e.g. H&amp;M clothes, Aldi Food. </a:t>
                      </a:r>
                    </a:p>
                    <a:p>
                      <a:pPr marL="285750" indent="-285750">
                        <a:buFont typeface="Wingdings" panose="05000000000000000000" pitchFamily="2" charset="2"/>
                        <a:buChar char="v"/>
                      </a:pPr>
                      <a:r>
                        <a:rPr lang="en-GB" sz="1800" b="0" kern="1200" dirty="0">
                          <a:effectLst/>
                        </a:rPr>
                        <a:t>Competition from expensive brands e.g. Michael Kors clothes, Waitrose food</a:t>
                      </a:r>
                      <a:r>
                        <a:rPr lang="en-GB" sz="1800" b="0" u="none" dirty="0"/>
                        <a:t> </a:t>
                      </a:r>
                      <a:endParaRPr lang="en-GB" sz="1800" b="0" u="none" dirty="0">
                        <a:solidFill>
                          <a:schemeClr val="tx1"/>
                        </a:solidFill>
                      </a:endParaRPr>
                    </a:p>
                  </a:txBody>
                  <a:tcPr/>
                </a:tc>
                <a:extLst>
                  <a:ext uri="{0D108BD9-81ED-4DB2-BD59-A6C34878D82A}">
                    <a16:rowId xmlns:a16="http://schemas.microsoft.com/office/drawing/2014/main" val="3807952285"/>
                  </a:ext>
                </a:extLst>
              </a:tr>
              <a:tr h="2345078">
                <a:tc>
                  <a:txBody>
                    <a:bodyPr/>
                    <a:lstStyle/>
                    <a:p>
                      <a:pPr marL="0" indent="0" algn="ctr">
                        <a:buFont typeface="Wingdings" panose="05000000000000000000" pitchFamily="2" charset="2"/>
                        <a:buNone/>
                      </a:pPr>
                      <a:r>
                        <a:rPr lang="en-GB" sz="1800" b="1" u="sng" dirty="0"/>
                        <a:t>Threats </a:t>
                      </a:r>
                    </a:p>
                    <a:p>
                      <a:pPr marL="342900" indent="-342900">
                        <a:buFont typeface="Wingdings" panose="05000000000000000000" pitchFamily="2" charset="2"/>
                        <a:buChar char="v"/>
                      </a:pPr>
                      <a:endParaRPr lang="en-GB" sz="1800" u="sng" dirty="0"/>
                    </a:p>
                    <a:p>
                      <a:pPr marL="285750" lvl="0" indent="-285750">
                        <a:buFont typeface="Wingdings" panose="05000000000000000000" pitchFamily="2" charset="2"/>
                        <a:buChar char="v"/>
                      </a:pPr>
                      <a:r>
                        <a:rPr lang="en-GB" sz="1800" kern="1200" dirty="0">
                          <a:effectLst/>
                        </a:rPr>
                        <a:t>Continued effects of Financial Crash</a:t>
                      </a:r>
                    </a:p>
                    <a:p>
                      <a:pPr marL="285750" lvl="0" indent="-285750">
                        <a:buFont typeface="Wingdings" panose="05000000000000000000" pitchFamily="2" charset="2"/>
                        <a:buChar char="v"/>
                      </a:pPr>
                      <a:r>
                        <a:rPr lang="en-GB" sz="1800" kern="1200" dirty="0">
                          <a:effectLst/>
                        </a:rPr>
                        <a:t>Retail Competitors – H&amp;M, Boohoo, Next, Zara</a:t>
                      </a:r>
                    </a:p>
                    <a:p>
                      <a:pPr marL="285750" lvl="0" indent="-285750">
                        <a:buFont typeface="Wingdings" panose="05000000000000000000" pitchFamily="2" charset="2"/>
                        <a:buChar char="v"/>
                      </a:pPr>
                      <a:r>
                        <a:rPr lang="en-GB" sz="1800" kern="1200" dirty="0">
                          <a:effectLst/>
                        </a:rPr>
                        <a:t>Food Competitors – Tesco, Lidl and Aldi</a:t>
                      </a:r>
                    </a:p>
                    <a:p>
                      <a:pPr marL="285750" lvl="0" indent="-285750">
                        <a:buFont typeface="Wingdings" panose="05000000000000000000" pitchFamily="2" charset="2"/>
                        <a:buChar char="v"/>
                      </a:pPr>
                      <a:r>
                        <a:rPr lang="en-GB" sz="1800" kern="1200" dirty="0">
                          <a:effectLst/>
                        </a:rPr>
                        <a:t>Brexit</a:t>
                      </a:r>
                      <a:endParaRPr lang="en-GB" sz="1800" kern="1200" dirty="0">
                        <a:solidFill>
                          <a:schemeClr val="dk1"/>
                        </a:solidFill>
                        <a:effectLst/>
                        <a:latin typeface="+mn-lt"/>
                        <a:ea typeface="+mn-ea"/>
                        <a:cs typeface="+mn-cs"/>
                      </a:endParaRPr>
                    </a:p>
                  </a:txBody>
                  <a:tcPr/>
                </a:tc>
                <a:tc>
                  <a:txBody>
                    <a:bodyPr/>
                    <a:lstStyle/>
                    <a:p>
                      <a:pPr marL="0" indent="0" algn="ctr">
                        <a:buFont typeface="Wingdings" panose="05000000000000000000" pitchFamily="2" charset="2"/>
                        <a:buNone/>
                      </a:pPr>
                      <a:r>
                        <a:rPr lang="en-GB" sz="1800" b="1" i="0" u="sng" dirty="0"/>
                        <a:t>Opportunities</a:t>
                      </a:r>
                    </a:p>
                    <a:p>
                      <a:pPr marL="342900" indent="-342900">
                        <a:buFont typeface="Wingdings" panose="05000000000000000000" pitchFamily="2" charset="2"/>
                        <a:buChar char="v"/>
                      </a:pPr>
                      <a:endParaRPr lang="en-GB" sz="1800" u="sng" dirty="0"/>
                    </a:p>
                    <a:p>
                      <a:pPr marL="285750" lvl="0" indent="-285750">
                        <a:buFont typeface="Wingdings" panose="05000000000000000000" pitchFamily="2" charset="2"/>
                        <a:buChar char="v"/>
                      </a:pPr>
                      <a:r>
                        <a:rPr lang="en-GB" sz="1800" kern="1200" dirty="0">
                          <a:effectLst/>
                        </a:rPr>
                        <a:t>Increased focus on organic food range</a:t>
                      </a:r>
                    </a:p>
                    <a:p>
                      <a:pPr marL="285750" lvl="0" indent="-285750">
                        <a:buFont typeface="Wingdings" panose="05000000000000000000" pitchFamily="2" charset="2"/>
                        <a:buChar char="v"/>
                      </a:pPr>
                      <a:r>
                        <a:rPr lang="en-GB" sz="1800" kern="1200" dirty="0">
                          <a:effectLst/>
                        </a:rPr>
                        <a:t>Reduce prices to reach new customers</a:t>
                      </a:r>
                    </a:p>
                    <a:p>
                      <a:pPr marL="285750" lvl="0" indent="-285750">
                        <a:buFont typeface="Wingdings" panose="05000000000000000000" pitchFamily="2" charset="2"/>
                        <a:buChar char="v"/>
                      </a:pPr>
                      <a:r>
                        <a:rPr lang="en-GB" sz="1800" kern="1200" dirty="0">
                          <a:effectLst/>
                        </a:rPr>
                        <a:t>Open clothing factories in the UK </a:t>
                      </a:r>
                    </a:p>
                    <a:p>
                      <a:pPr marL="285750" lvl="0" indent="-285750">
                        <a:buFont typeface="Wingdings" panose="05000000000000000000" pitchFamily="2" charset="2"/>
                        <a:buChar char="v"/>
                      </a:pPr>
                      <a:r>
                        <a:rPr lang="en-GB" sz="1800" kern="1200" dirty="0">
                          <a:effectLst/>
                        </a:rPr>
                        <a:t>Improve delivery and returns service </a:t>
                      </a:r>
                    </a:p>
                    <a:p>
                      <a:pPr marL="285750" lvl="0" indent="-285750">
                        <a:buFont typeface="Wingdings" panose="05000000000000000000" pitchFamily="2" charset="2"/>
                        <a:buChar char="v"/>
                      </a:pPr>
                      <a:r>
                        <a:rPr lang="en-GB" sz="1800" kern="1200" dirty="0">
                          <a:effectLst/>
                        </a:rPr>
                        <a:t>Develop</a:t>
                      </a:r>
                      <a:r>
                        <a:rPr lang="en-GB" sz="1800" kern="1200" baseline="0" dirty="0">
                          <a:effectLst/>
                        </a:rPr>
                        <a:t> CRM online system that also provides high levels of customer services and satisfaction </a:t>
                      </a:r>
                      <a:endParaRPr lang="en-GB" sz="1800" kern="1200" dirty="0">
                        <a:solidFill>
                          <a:schemeClr val="dk1"/>
                        </a:solidFill>
                        <a:effectLst/>
                        <a:latin typeface="+mn-lt"/>
                        <a:ea typeface="+mn-ea"/>
                        <a:cs typeface="+mn-cs"/>
                      </a:endParaRPr>
                    </a:p>
                  </a:txBody>
                  <a:tcPr/>
                </a:tc>
                <a:extLst>
                  <a:ext uri="{0D108BD9-81ED-4DB2-BD59-A6C34878D82A}">
                    <a16:rowId xmlns:a16="http://schemas.microsoft.com/office/drawing/2014/main" val="399185668"/>
                  </a:ext>
                </a:extLst>
              </a:tr>
            </a:tbl>
          </a:graphicData>
        </a:graphic>
      </p:graphicFrame>
      <p:sp>
        <p:nvSpPr>
          <p:cNvPr id="2" name="Slide Number Placeholder 1">
            <a:extLst>
              <a:ext uri="{FF2B5EF4-FFF2-40B4-BE49-F238E27FC236}">
                <a16:creationId xmlns:a16="http://schemas.microsoft.com/office/drawing/2014/main" id="{214A1CB5-1656-446F-B14F-A849BCC107B4}"/>
              </a:ext>
            </a:extLst>
          </p:cNvPr>
          <p:cNvSpPr>
            <a:spLocks noGrp="1"/>
          </p:cNvSpPr>
          <p:nvPr>
            <p:ph type="sldNum" sz="quarter" idx="12"/>
          </p:nvPr>
        </p:nvSpPr>
        <p:spPr/>
        <p:txBody>
          <a:bodyPr/>
          <a:lstStyle/>
          <a:p>
            <a:fld id="{0E58892E-0A43-4BEA-BEF9-3CCBAAC42A6B}" type="slidenum">
              <a:rPr lang="en-GB" smtClean="0"/>
              <a:t>21</a:t>
            </a:fld>
            <a:endParaRPr lang="en-GB"/>
          </a:p>
        </p:txBody>
      </p:sp>
    </p:spTree>
    <p:extLst>
      <p:ext uri="{BB962C8B-B14F-4D97-AF65-F5344CB8AC3E}">
        <p14:creationId xmlns:p14="http://schemas.microsoft.com/office/powerpoint/2010/main" val="117423601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47665" y="518025"/>
            <a:ext cx="6495197" cy="753991"/>
          </a:xfrm>
          <a:effectLst>
            <a:outerShdw blurRad="50800" dist="38100" dir="5400000" algn="t" rotWithShape="0">
              <a:prstClr val="black">
                <a:alpha val="40000"/>
              </a:prstClr>
            </a:outerShdw>
          </a:effectLst>
        </p:spPr>
        <p:txBody>
          <a:bodyPr>
            <a:normAutofit/>
          </a:bodyPr>
          <a:lstStyle/>
          <a:p>
            <a:pPr algn="ctr"/>
            <a:r>
              <a:rPr lang="en-GB" sz="3600" b="1" i="1" dirty="0"/>
              <a:t>Recommendations</a:t>
            </a:r>
          </a:p>
        </p:txBody>
      </p:sp>
      <p:sp>
        <p:nvSpPr>
          <p:cNvPr id="3" name="Content Placeholder 2"/>
          <p:cNvSpPr>
            <a:spLocks noGrp="1"/>
          </p:cNvSpPr>
          <p:nvPr>
            <p:ph idx="1"/>
          </p:nvPr>
        </p:nvSpPr>
        <p:spPr>
          <a:xfrm>
            <a:off x="436728" y="1825624"/>
            <a:ext cx="10917072" cy="4800953"/>
          </a:xfrm>
        </p:spPr>
        <p:txBody>
          <a:bodyPr>
            <a:normAutofit/>
          </a:bodyPr>
          <a:lstStyle/>
          <a:p>
            <a:pPr>
              <a:buFont typeface="Wingdings" panose="05000000000000000000" pitchFamily="2" charset="2"/>
              <a:buChar char="v"/>
            </a:pPr>
            <a:r>
              <a:rPr lang="en-GB" sz="2400" dirty="0"/>
              <a:t>Offer both click-and-collect and home deliver for clothing – customers</a:t>
            </a:r>
          </a:p>
          <a:p>
            <a:pPr>
              <a:buFont typeface="Wingdings" panose="05000000000000000000" pitchFamily="2" charset="2"/>
              <a:buChar char="v"/>
            </a:pPr>
            <a:r>
              <a:rPr lang="en-GB" sz="2400" dirty="0"/>
              <a:t>Look into the feasibility of forming British clothing factories –  suppliers and customers</a:t>
            </a:r>
          </a:p>
          <a:p>
            <a:pPr>
              <a:buFont typeface="Wingdings" panose="05000000000000000000" pitchFamily="2" charset="2"/>
              <a:buChar char="v"/>
            </a:pPr>
            <a:r>
              <a:rPr lang="en-GB" sz="2400" dirty="0"/>
              <a:t>Advertising campaign about return to British made clothing –customers  </a:t>
            </a:r>
          </a:p>
          <a:p>
            <a:pPr>
              <a:buFont typeface="Wingdings" panose="05000000000000000000" pitchFamily="2" charset="2"/>
              <a:buChar char="v"/>
            </a:pPr>
            <a:r>
              <a:rPr lang="en-GB" sz="2400" dirty="0"/>
              <a:t>Develop clothing range for 16-29 age group - customers</a:t>
            </a:r>
          </a:p>
          <a:p>
            <a:pPr>
              <a:buFont typeface="Wingdings" panose="05000000000000000000" pitchFamily="2" charset="2"/>
              <a:buChar char="v"/>
            </a:pPr>
            <a:r>
              <a:rPr lang="en-GB" sz="2400" dirty="0"/>
              <a:t>Continue engage with social media influencers but focus on reaching younger demographics - customers.</a:t>
            </a:r>
          </a:p>
          <a:p>
            <a:pPr>
              <a:buFont typeface="Wingdings" panose="05000000000000000000" pitchFamily="2" charset="2"/>
              <a:buChar char="v"/>
            </a:pPr>
            <a:r>
              <a:rPr lang="en-GB" sz="2400" dirty="0"/>
              <a:t>Online tool for accessorising (add to opportunities) – customers </a:t>
            </a:r>
          </a:p>
          <a:p>
            <a:pPr>
              <a:buFont typeface="Wingdings" panose="05000000000000000000" pitchFamily="2" charset="2"/>
              <a:buChar char="v"/>
            </a:pPr>
            <a:r>
              <a:rPr lang="en-GB" sz="2400" dirty="0"/>
              <a:t>M&amp;S could deliver excellent customer service within their online site by making their online chat option more accessible – customers </a:t>
            </a:r>
          </a:p>
        </p:txBody>
      </p:sp>
      <p:sp>
        <p:nvSpPr>
          <p:cNvPr id="5" name="Slide Number Placeholder 4">
            <a:extLst>
              <a:ext uri="{FF2B5EF4-FFF2-40B4-BE49-F238E27FC236}">
                <a16:creationId xmlns:a16="http://schemas.microsoft.com/office/drawing/2014/main" id="{FCE24904-A038-408B-BA3D-82D1796D704D}"/>
              </a:ext>
            </a:extLst>
          </p:cNvPr>
          <p:cNvSpPr>
            <a:spLocks noGrp="1"/>
          </p:cNvSpPr>
          <p:nvPr>
            <p:ph type="sldNum" sz="quarter" idx="12"/>
          </p:nvPr>
        </p:nvSpPr>
        <p:spPr/>
        <p:txBody>
          <a:bodyPr/>
          <a:lstStyle/>
          <a:p>
            <a:fld id="{0E58892E-0A43-4BEA-BEF9-3CCBAAC42A6B}" type="slidenum">
              <a:rPr lang="en-GB" smtClean="0"/>
              <a:t>22</a:t>
            </a:fld>
            <a:endParaRPr lang="en-GB"/>
          </a:p>
        </p:txBody>
      </p:sp>
    </p:spTree>
    <p:extLst>
      <p:ext uri="{BB962C8B-B14F-4D97-AF65-F5344CB8AC3E}">
        <p14:creationId xmlns:p14="http://schemas.microsoft.com/office/powerpoint/2010/main" val="304646262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90684" y="122829"/>
            <a:ext cx="10010632" cy="3736074"/>
          </a:xfrm>
          <a:effectLst>
            <a:outerShdw blurRad="50800" dist="38100" dir="5400000" algn="t" rotWithShape="0">
              <a:prstClr val="black">
                <a:alpha val="40000"/>
              </a:prstClr>
            </a:outerShdw>
          </a:effectLst>
        </p:spPr>
        <p:txBody>
          <a:bodyPr>
            <a:normAutofit fontScale="92500" lnSpcReduction="20000"/>
          </a:bodyPr>
          <a:lstStyle/>
          <a:p>
            <a:pPr marL="0" indent="0" algn="ctr">
              <a:buNone/>
            </a:pPr>
            <a:endParaRPr lang="en-GB" sz="7200" b="1" i="1" dirty="0">
              <a:ln w="0"/>
              <a:latin typeface="+mj-lt"/>
            </a:endParaRPr>
          </a:p>
          <a:p>
            <a:pPr marL="0" indent="0" algn="ctr">
              <a:buNone/>
            </a:pPr>
            <a:r>
              <a:rPr lang="en-GB" sz="7200" b="1" i="1" dirty="0">
                <a:ln w="0"/>
                <a:latin typeface="+mj-lt"/>
              </a:rPr>
              <a:t>THANK YOU </a:t>
            </a:r>
            <a:r>
              <a:rPr lang="en-GB" sz="7200" b="1" i="1" dirty="0" smtClean="0">
                <a:ln w="0"/>
                <a:latin typeface="+mj-lt"/>
              </a:rPr>
              <a:t>FOR LISTENING</a:t>
            </a:r>
            <a:endParaRPr lang="en-GB" sz="7200" b="1" i="1" dirty="0">
              <a:ln w="0"/>
              <a:latin typeface="+mj-lt"/>
            </a:endParaRPr>
          </a:p>
          <a:p>
            <a:pPr marL="0" indent="0" algn="ctr">
              <a:buNone/>
            </a:pPr>
            <a:endParaRPr lang="en-GB" sz="7200" b="1" i="1" dirty="0">
              <a:ln w="0"/>
              <a:latin typeface="+mj-lt"/>
            </a:endParaRPr>
          </a:p>
          <a:p>
            <a:pPr marL="0" indent="0" algn="ctr">
              <a:buNone/>
            </a:pPr>
            <a:r>
              <a:rPr lang="en-GB" sz="7200" b="1" i="1" dirty="0">
                <a:ln w="0"/>
                <a:latin typeface="+mj-lt"/>
              </a:rPr>
              <a:t>ANY QUESTIONS?</a:t>
            </a:r>
          </a:p>
        </p:txBody>
      </p:sp>
      <p:pic>
        <p:nvPicPr>
          <p:cNvPr id="7" name="Picture 6">
            <a:extLst>
              <a:ext uri="{FF2B5EF4-FFF2-40B4-BE49-F238E27FC236}">
                <a16:creationId xmlns:a16="http://schemas.microsoft.com/office/drawing/2014/main" id="{0F339E12-E254-48E5-A5DC-83CD68CEE6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19683" y="3858903"/>
            <a:ext cx="3152633" cy="2622858"/>
          </a:xfrm>
          <a:prstGeom prst="rect">
            <a:avLst/>
          </a:prstGeom>
        </p:spPr>
      </p:pic>
      <p:sp>
        <p:nvSpPr>
          <p:cNvPr id="2" name="Slide Number Placeholder 1">
            <a:extLst>
              <a:ext uri="{FF2B5EF4-FFF2-40B4-BE49-F238E27FC236}">
                <a16:creationId xmlns:a16="http://schemas.microsoft.com/office/drawing/2014/main" id="{5FB76416-41C3-4041-9A20-2B9309652862}"/>
              </a:ext>
            </a:extLst>
          </p:cNvPr>
          <p:cNvSpPr>
            <a:spLocks noGrp="1"/>
          </p:cNvSpPr>
          <p:nvPr>
            <p:ph type="sldNum" sz="quarter" idx="12"/>
          </p:nvPr>
        </p:nvSpPr>
        <p:spPr/>
        <p:txBody>
          <a:bodyPr/>
          <a:lstStyle/>
          <a:p>
            <a:fld id="{0E58892E-0A43-4BEA-BEF9-3CCBAAC42A6B}" type="slidenum">
              <a:rPr lang="en-GB" smtClean="0"/>
              <a:t>23</a:t>
            </a:fld>
            <a:endParaRPr lang="en-GB"/>
          </a:p>
        </p:txBody>
      </p:sp>
    </p:spTree>
    <p:extLst>
      <p:ext uri="{BB962C8B-B14F-4D97-AF65-F5344CB8AC3E}">
        <p14:creationId xmlns:p14="http://schemas.microsoft.com/office/powerpoint/2010/main" val="178577904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07162" y="227046"/>
            <a:ext cx="6774024" cy="646331"/>
          </a:xfrm>
          <a:prstGeom prst="rect">
            <a:avLst/>
          </a:prstGeom>
          <a:noFill/>
          <a:effectLst>
            <a:outerShdw blurRad="50800" dist="38100" dir="5400000" algn="t" rotWithShape="0">
              <a:prstClr val="black">
                <a:alpha val="40000"/>
              </a:prstClr>
            </a:outerShdw>
          </a:effectLst>
        </p:spPr>
        <p:txBody>
          <a:bodyPr wrap="square" rtlCol="0">
            <a:spAutoFit/>
          </a:bodyPr>
          <a:lstStyle/>
          <a:p>
            <a:pPr algn="ctr"/>
            <a:r>
              <a:rPr lang="en-GB" sz="3600" b="1" i="1" dirty="0">
                <a:latin typeface="+mj-lt"/>
              </a:rPr>
              <a:t>References </a:t>
            </a:r>
          </a:p>
        </p:txBody>
      </p:sp>
      <p:sp>
        <p:nvSpPr>
          <p:cNvPr id="3" name="Rectangle 1"/>
          <p:cNvSpPr>
            <a:spLocks noChangeArrowheads="1"/>
          </p:cNvSpPr>
          <p:nvPr/>
        </p:nvSpPr>
        <p:spPr bwMode="auto">
          <a:xfrm>
            <a:off x="300846" y="875532"/>
            <a:ext cx="11386655" cy="57554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BBC News. (2018). </a:t>
            </a:r>
            <a:r>
              <a:rPr kumimoji="0" lang="en-US" altLang="en-US" sz="16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M&amp;S food sales slide over Christmas. </a:t>
            </a:r>
            <a:r>
              <a:rPr kumimoji="0" lang="en-US"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[Online] Available at: </a:t>
            </a:r>
            <a:r>
              <a:rPr kumimoji="0" lang="en-US" altLang="en-US" sz="1600" b="0" i="0" u="sng" strike="noStrike" cap="none" normalizeH="0" baseline="0" dirty="0">
                <a:ln>
                  <a:noFill/>
                </a:ln>
                <a:solidFill>
                  <a:schemeClr val="tx1"/>
                </a:solidFill>
                <a:effectLst/>
                <a:ea typeface="Calibri" panose="020F0502020204030204" pitchFamily="34" charset="0"/>
                <a:cs typeface="Times New Roman" panose="02020603050405020304" pitchFamily="18" charset="0"/>
              </a:rPr>
              <a:t>https://www.bbc.co.uk/news/business-42646021</a:t>
            </a:r>
            <a:r>
              <a:rPr kumimoji="0" lang="en-US"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a:r>
            <a:br>
              <a:rPr kumimoji="0" lang="en-US"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[Accessed 04 02 2019].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600" b="0" i="0" u="none" strike="noStrike" cap="none" normalizeH="0" baseline="0" dirty="0">
              <a:ln>
                <a:noFill/>
              </a:ln>
              <a:solidFill>
                <a:schemeClr val="tx1"/>
              </a:solidFill>
              <a:effectLst/>
            </a:endParaRPr>
          </a:p>
          <a:p>
            <a:pPr eaLnBrk="0" fontAlgn="base" hangingPunct="0">
              <a:spcBef>
                <a:spcPct val="0"/>
              </a:spcBef>
              <a:spcAft>
                <a:spcPct val="0"/>
              </a:spcAft>
            </a:pPr>
            <a:r>
              <a:rPr lang="en-US" sz="1600" dirty="0"/>
              <a:t>Butler, Z. &amp; Wood. S. (2018). </a:t>
            </a:r>
            <a:r>
              <a:rPr lang="en-US" sz="1600" i="1" dirty="0"/>
              <a:t>The Guardian. </a:t>
            </a:r>
            <a:r>
              <a:rPr lang="en-US" sz="1600" dirty="0"/>
              <a:t>[Online] </a:t>
            </a:r>
            <a:br>
              <a:rPr lang="en-US" sz="1600" dirty="0"/>
            </a:br>
            <a:r>
              <a:rPr lang="en-US" sz="1600" dirty="0"/>
              <a:t>Available at: </a:t>
            </a:r>
            <a:r>
              <a:rPr lang="en-US" sz="1600" u="sng" dirty="0"/>
              <a:t>https://www.theguardian.com/business/2018/may/23/seven-reasons-why-marks-spencer-is-in-trouble</a:t>
            </a:r>
            <a:r>
              <a:rPr lang="en-US" sz="1600" dirty="0"/>
              <a:t/>
            </a:r>
            <a:br>
              <a:rPr lang="en-US" sz="1600" dirty="0"/>
            </a:br>
            <a:r>
              <a:rPr lang="en-US" sz="1600" dirty="0"/>
              <a:t>[Accessed 04 02 2019].</a:t>
            </a:r>
          </a:p>
          <a:p>
            <a:pPr eaLnBrk="0" fontAlgn="base" hangingPunct="0">
              <a:spcBef>
                <a:spcPct val="0"/>
              </a:spcBef>
              <a:spcAft>
                <a:spcPct val="0"/>
              </a:spcAft>
            </a:pPr>
            <a:endParaRPr lang="en-US" sz="1600" dirty="0"/>
          </a:p>
          <a:p>
            <a:pPr eaLnBrk="0" fontAlgn="base" hangingPunct="0">
              <a:spcBef>
                <a:spcPct val="0"/>
              </a:spcBef>
              <a:spcAft>
                <a:spcPct val="0"/>
              </a:spcAft>
            </a:pPr>
            <a:r>
              <a:rPr lang="en-GB" sz="1600" dirty="0"/>
              <a:t>Buttle, F. (2008). </a:t>
            </a:r>
            <a:r>
              <a:rPr lang="en-GB" sz="1600" i="1" dirty="0"/>
              <a:t>Customer Relationship Management</a:t>
            </a:r>
            <a:r>
              <a:rPr lang="en-GB" sz="1600" dirty="0"/>
              <a:t>. 2nd ed. Oxford: Butterworth Heinemann.</a:t>
            </a:r>
          </a:p>
          <a:p>
            <a:pPr eaLnBrk="0" fontAlgn="base" hangingPunct="0">
              <a:spcBef>
                <a:spcPct val="0"/>
              </a:spcBef>
              <a:spcAft>
                <a:spcPct val="0"/>
              </a:spcAft>
            </a:pPr>
            <a:endParaRPr lang="en-US" altLang="en-US" sz="1600" dirty="0">
              <a:ea typeface="Calibri" panose="020F0502020204030204" pitchFamily="34" charset="0"/>
              <a:cs typeface="Times New Roman" panose="02020603050405020304" pitchFamily="18" charset="0"/>
            </a:endParaRPr>
          </a:p>
          <a:p>
            <a:pPr eaLnBrk="0" fontAlgn="base" hangingPunct="0">
              <a:spcBef>
                <a:spcPct val="0"/>
              </a:spcBef>
              <a:spcAft>
                <a:spcPct val="0"/>
              </a:spcAft>
            </a:pPr>
            <a:r>
              <a:rPr lang="en-GB" sz="1600" dirty="0"/>
              <a:t>Corporate Finance Institute (2019). </a:t>
            </a:r>
            <a:r>
              <a:rPr lang="en-GB" sz="1600" i="1" dirty="0"/>
              <a:t>Stakeholder - Learn About the Different Types of Stakeholders</a:t>
            </a:r>
            <a:r>
              <a:rPr lang="en-GB" sz="1600" dirty="0"/>
              <a:t>. [online] Corporate Finance Institute. Available at: https://corporatefinanceinstitute.com/resources/knowledge/finance/stakeholder/ [Accessed 20 Feb. 2019].</a:t>
            </a:r>
          </a:p>
          <a:p>
            <a:pPr eaLnBrk="0" fontAlgn="base" hangingPunct="0">
              <a:spcBef>
                <a:spcPct val="0"/>
              </a:spcBef>
              <a:spcAft>
                <a:spcPct val="0"/>
              </a:spcAft>
            </a:pPr>
            <a:endParaRPr lang="en-US" altLang="en-US" sz="1600" dirty="0">
              <a:ea typeface="Calibri" panose="020F0502020204030204" pitchFamily="34" charset="0"/>
              <a:cs typeface="Times New Roman" panose="02020603050405020304" pitchFamily="18" charset="0"/>
            </a:endParaRPr>
          </a:p>
          <a:p>
            <a:pPr eaLnBrk="0" fontAlgn="base" hangingPunct="0">
              <a:spcBef>
                <a:spcPct val="0"/>
              </a:spcBef>
              <a:spcAft>
                <a:spcPct val="0"/>
              </a:spcAft>
            </a:pPr>
            <a:r>
              <a:rPr lang="en-US" sz="1600" dirty="0"/>
              <a:t>Gallagher, C. (2014). </a:t>
            </a:r>
            <a:r>
              <a:rPr lang="en-US" sz="1600" i="1" dirty="0"/>
              <a:t>A partnership built on more than coffee and cake. </a:t>
            </a:r>
            <a:r>
              <a:rPr lang="en-US" sz="1600" dirty="0"/>
              <a:t>[Online] </a:t>
            </a:r>
            <a:br>
              <a:rPr lang="en-US" sz="1600" dirty="0"/>
            </a:br>
            <a:r>
              <a:rPr lang="en-US" sz="1600" dirty="0"/>
              <a:t>Available at: </a:t>
            </a:r>
            <a:r>
              <a:rPr lang="en-US" sz="1600" u="sng" dirty="0"/>
              <a:t>https://corporate.marksandspencer.com/stories/blog/macmillan-partnership-chloe-gallagher</a:t>
            </a:r>
            <a:r>
              <a:rPr lang="en-US" sz="1600" dirty="0"/>
              <a:t/>
            </a:r>
            <a:br>
              <a:rPr lang="en-US" sz="1600" dirty="0"/>
            </a:br>
            <a:r>
              <a:rPr lang="en-US" sz="1600" dirty="0"/>
              <a:t>[Accessed 24 02 2019].</a:t>
            </a:r>
          </a:p>
          <a:p>
            <a:pPr eaLnBrk="0" fontAlgn="base" hangingPunct="0">
              <a:spcBef>
                <a:spcPct val="0"/>
              </a:spcBef>
              <a:spcAft>
                <a:spcPct val="0"/>
              </a:spcAft>
            </a:pPr>
            <a:endParaRPr lang="en-GB" sz="1600" dirty="0"/>
          </a:p>
          <a:p>
            <a:pPr eaLnBrk="0" fontAlgn="base" hangingPunct="0">
              <a:spcBef>
                <a:spcPct val="0"/>
              </a:spcBef>
              <a:spcAft>
                <a:spcPct val="0"/>
              </a:spcAft>
            </a:pPr>
            <a:r>
              <a:rPr lang="en-US" altLang="en-US" sz="1600" dirty="0">
                <a:ea typeface="Calibri" panose="020F0502020204030204" pitchFamily="34" charset="0"/>
                <a:cs typeface="Times New Roman" panose="02020603050405020304" pitchFamily="18" charset="0"/>
              </a:rPr>
              <a:t>HR Magazine. (2015). </a:t>
            </a:r>
            <a:r>
              <a:rPr lang="en-US" altLang="en-US" sz="1600" i="1" dirty="0">
                <a:ea typeface="Calibri" panose="020F0502020204030204" pitchFamily="34" charset="0"/>
                <a:cs typeface="Times New Roman" panose="02020603050405020304" pitchFamily="18" charset="0"/>
              </a:rPr>
              <a:t>Tanith Dodge, HR director, Marks &amp; Spencer. </a:t>
            </a:r>
            <a:r>
              <a:rPr lang="en-US" altLang="en-US" sz="1600" dirty="0">
                <a:ea typeface="Calibri" panose="020F0502020204030204" pitchFamily="34" charset="0"/>
                <a:cs typeface="Times New Roman" panose="02020603050405020304" pitchFamily="18" charset="0"/>
              </a:rPr>
              <a:t>[Online] </a:t>
            </a:r>
            <a:br>
              <a:rPr lang="en-US" altLang="en-US" sz="1600" dirty="0">
                <a:ea typeface="Calibri" panose="020F0502020204030204" pitchFamily="34" charset="0"/>
                <a:cs typeface="Times New Roman" panose="02020603050405020304" pitchFamily="18" charset="0"/>
              </a:rPr>
            </a:br>
            <a:r>
              <a:rPr lang="en-US" altLang="en-US" sz="1600" dirty="0">
                <a:ea typeface="Calibri" panose="020F0502020204030204" pitchFamily="34" charset="0"/>
                <a:cs typeface="Times New Roman" panose="02020603050405020304" pitchFamily="18" charset="0"/>
              </a:rPr>
              <a:t>Available at: </a:t>
            </a:r>
            <a:r>
              <a:rPr lang="en-US" altLang="en-US" sz="1600" u="sng" dirty="0">
                <a:ea typeface="Calibri" panose="020F0502020204030204" pitchFamily="34" charset="0"/>
                <a:cs typeface="Times New Roman" panose="02020603050405020304" pitchFamily="18" charset="0"/>
              </a:rPr>
              <a:t>http://www.hrmagazine.co.uk/article-details/tanith-dodge</a:t>
            </a:r>
            <a:r>
              <a:rPr lang="en-US" altLang="en-US" sz="1600" dirty="0">
                <a:ea typeface="Calibri" panose="020F0502020204030204" pitchFamily="34" charset="0"/>
                <a:cs typeface="Times New Roman" panose="02020603050405020304" pitchFamily="18" charset="0"/>
              </a:rPr>
              <a:t/>
            </a:r>
            <a:br>
              <a:rPr lang="en-US" altLang="en-US" sz="1600" dirty="0">
                <a:ea typeface="Calibri" panose="020F0502020204030204" pitchFamily="34" charset="0"/>
                <a:cs typeface="Times New Roman" panose="02020603050405020304" pitchFamily="18" charset="0"/>
              </a:rPr>
            </a:br>
            <a:r>
              <a:rPr lang="en-US" altLang="en-US" sz="1600" dirty="0">
                <a:ea typeface="Calibri" panose="020F0502020204030204" pitchFamily="34" charset="0"/>
                <a:cs typeface="Times New Roman" panose="02020603050405020304" pitchFamily="18" charset="0"/>
              </a:rPr>
              <a:t>[Accessed 12 02 2019].</a:t>
            </a:r>
          </a:p>
          <a:p>
            <a:pPr eaLnBrk="0" fontAlgn="base" hangingPunct="0">
              <a:spcBef>
                <a:spcPct val="0"/>
              </a:spcBef>
              <a:spcAft>
                <a:spcPct val="0"/>
              </a:spcAft>
            </a:pPr>
            <a:endParaRPr lang="en-US" altLang="en-US" sz="1600" dirty="0">
              <a:cs typeface="Times New Roman" panose="02020603050405020304" pitchFamily="18" charset="0"/>
            </a:endParaRPr>
          </a:p>
          <a:p>
            <a:pPr lvl="0" eaLnBrk="0" fontAlgn="base" hangingPunct="0">
              <a:spcBef>
                <a:spcPct val="0"/>
              </a:spcBef>
              <a:spcAft>
                <a:spcPct val="0"/>
              </a:spcAft>
            </a:pPr>
            <a:r>
              <a:rPr lang="en-GB" sz="1600" dirty="0">
                <a:solidFill>
                  <a:prstClr val="black"/>
                </a:solidFill>
              </a:rPr>
              <a:t>Laagland, K. (2010). </a:t>
            </a:r>
            <a:r>
              <a:rPr lang="en-GB" sz="1600" i="1" dirty="0">
                <a:solidFill>
                  <a:prstClr val="black"/>
                </a:solidFill>
              </a:rPr>
              <a:t>The Power of Accessorising - Using Accessories to Bring an Outfit to Life. </a:t>
            </a:r>
            <a:r>
              <a:rPr lang="en-GB" sz="1600" dirty="0">
                <a:solidFill>
                  <a:prstClr val="black"/>
                </a:solidFill>
              </a:rPr>
              <a:t>[Online] </a:t>
            </a:r>
            <a:br>
              <a:rPr lang="en-GB" sz="1600" dirty="0">
                <a:solidFill>
                  <a:prstClr val="black"/>
                </a:solidFill>
              </a:rPr>
            </a:br>
            <a:r>
              <a:rPr lang="en-GB" sz="1600" dirty="0">
                <a:solidFill>
                  <a:prstClr val="black"/>
                </a:solidFill>
              </a:rPr>
              <a:t>Available at: </a:t>
            </a:r>
            <a:r>
              <a:rPr lang="en-GB" sz="1600" u="sng" dirty="0">
                <a:solidFill>
                  <a:prstClr val="black"/>
                </a:solidFill>
              </a:rPr>
              <a:t>https://ezinearticles.com/?The-Power-of-Accessorising---Using-Accessories-to-Bring-an-Outfit-to-Life&amp;id=4902325</a:t>
            </a:r>
            <a:r>
              <a:rPr lang="en-GB" sz="1600" dirty="0">
                <a:solidFill>
                  <a:prstClr val="black"/>
                </a:solidFill>
              </a:rPr>
              <a:t/>
            </a:r>
            <a:br>
              <a:rPr lang="en-GB" sz="1600" dirty="0">
                <a:solidFill>
                  <a:prstClr val="black"/>
                </a:solidFill>
              </a:rPr>
            </a:br>
            <a:r>
              <a:rPr lang="en-GB" sz="1600" dirty="0">
                <a:solidFill>
                  <a:prstClr val="black"/>
                </a:solidFill>
              </a:rPr>
              <a:t>[Accessed 18 February 2019].</a:t>
            </a:r>
          </a:p>
        </p:txBody>
      </p:sp>
      <p:sp>
        <p:nvSpPr>
          <p:cNvPr id="4" name="Slide Number Placeholder 3">
            <a:extLst>
              <a:ext uri="{FF2B5EF4-FFF2-40B4-BE49-F238E27FC236}">
                <a16:creationId xmlns:a16="http://schemas.microsoft.com/office/drawing/2014/main" id="{72772F55-AA35-4940-AF10-C7DABEAE080D}"/>
              </a:ext>
            </a:extLst>
          </p:cNvPr>
          <p:cNvSpPr>
            <a:spLocks noGrp="1"/>
          </p:cNvSpPr>
          <p:nvPr>
            <p:ph type="sldNum" sz="quarter" idx="12"/>
          </p:nvPr>
        </p:nvSpPr>
        <p:spPr/>
        <p:txBody>
          <a:bodyPr/>
          <a:lstStyle/>
          <a:p>
            <a:fld id="{0E58892E-0A43-4BEA-BEF9-3CCBAAC42A6B}" type="slidenum">
              <a:rPr lang="en-GB" smtClean="0"/>
              <a:t>24</a:t>
            </a:fld>
            <a:endParaRPr lang="en-GB"/>
          </a:p>
        </p:txBody>
      </p:sp>
    </p:spTree>
    <p:extLst>
      <p:ext uri="{BB962C8B-B14F-4D97-AF65-F5344CB8AC3E}">
        <p14:creationId xmlns:p14="http://schemas.microsoft.com/office/powerpoint/2010/main" val="390806747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C031368-26FF-4C27-AD4A-FA306357594C}"/>
              </a:ext>
            </a:extLst>
          </p:cNvPr>
          <p:cNvSpPr/>
          <p:nvPr/>
        </p:nvSpPr>
        <p:spPr>
          <a:xfrm>
            <a:off x="354843" y="576797"/>
            <a:ext cx="11682484" cy="5965544"/>
          </a:xfrm>
          <a:prstGeom prst="rect">
            <a:avLst/>
          </a:prstGeom>
        </p:spPr>
        <p:txBody>
          <a:bodyPr wrap="square">
            <a:spAutoFit/>
          </a:bodyPr>
          <a:lstStyle/>
          <a:p>
            <a:pPr>
              <a:lnSpc>
                <a:spcPct val="107000"/>
              </a:lnSpc>
              <a:spcAft>
                <a:spcPts val="800"/>
              </a:spcAft>
            </a:pPr>
            <a:r>
              <a:rPr lang="en-GB" sz="1600" dirty="0">
                <a:solidFill>
                  <a:srgbClr val="000000"/>
                </a:solidFill>
              </a:rPr>
              <a:t>Lysis (2019). </a:t>
            </a:r>
            <a:r>
              <a:rPr lang="en-GB" sz="1600" i="1" dirty="0">
                <a:solidFill>
                  <a:srgbClr val="000000"/>
                </a:solidFill>
              </a:rPr>
              <a:t>The Disadvantages of CRM Systems</a:t>
            </a:r>
            <a:r>
              <a:rPr lang="en-GB" sz="1600" dirty="0">
                <a:solidFill>
                  <a:srgbClr val="000000"/>
                </a:solidFill>
              </a:rPr>
              <a:t>. [online] </a:t>
            </a:r>
            <a:r>
              <a:rPr lang="en-GB" sz="1600" dirty="0" err="1">
                <a:solidFill>
                  <a:srgbClr val="000000"/>
                </a:solidFill>
              </a:rPr>
              <a:t>Techwalla</a:t>
            </a:r>
            <a:r>
              <a:rPr lang="en-GB" sz="1600" dirty="0">
                <a:solidFill>
                  <a:srgbClr val="000000"/>
                </a:solidFill>
              </a:rPr>
              <a:t>. Available at: https://www.techwalla.com/articles/the-disadvantages-of-crm-systems [Accessed 20 Feb. 2019].</a:t>
            </a:r>
            <a:endParaRPr lang="en-GB" altLang="en-US" sz="1600" dirty="0">
              <a:solidFill>
                <a:prstClr val="black"/>
              </a:solidFill>
            </a:endParaRPr>
          </a:p>
          <a:p>
            <a:pPr>
              <a:lnSpc>
                <a:spcPct val="107000"/>
              </a:lnSpc>
              <a:spcAft>
                <a:spcPts val="800"/>
              </a:spcAft>
            </a:pPr>
            <a:r>
              <a:rPr lang="en-US" altLang="en-US" sz="1600" dirty="0">
                <a:ea typeface="Calibri" panose="020F0502020204030204" pitchFamily="34" charset="0"/>
                <a:cs typeface="Times New Roman" panose="02020603050405020304" pitchFamily="18" charset="0"/>
              </a:rPr>
              <a:t>Marks &amp; Spencer (2019). </a:t>
            </a:r>
            <a:r>
              <a:rPr lang="en-US" altLang="en-US" sz="1600" i="1" dirty="0">
                <a:ea typeface="Calibri" panose="020F0502020204030204" pitchFamily="34" charset="0"/>
                <a:cs typeface="Times New Roman" panose="02020603050405020304" pitchFamily="18" charset="0"/>
              </a:rPr>
              <a:t>Marks in Time. </a:t>
            </a:r>
            <a:r>
              <a:rPr lang="en-US" altLang="en-US" sz="1600" dirty="0">
                <a:ea typeface="Calibri" panose="020F0502020204030204" pitchFamily="34" charset="0"/>
                <a:cs typeface="Times New Roman" panose="02020603050405020304" pitchFamily="18" charset="0"/>
              </a:rPr>
              <a:t>[Online] Available at: </a:t>
            </a:r>
            <a:r>
              <a:rPr lang="en-US" altLang="en-US" sz="1600" u="sng" dirty="0">
                <a:ea typeface="Calibri" panose="020F0502020204030204" pitchFamily="34" charset="0"/>
                <a:cs typeface="Times New Roman" panose="02020603050405020304" pitchFamily="18" charset="0"/>
              </a:rPr>
              <a:t>https://marksintime.marksandspencer.com/ms-history</a:t>
            </a:r>
            <a:r>
              <a:rPr lang="en-US" altLang="en-US" sz="1600" dirty="0">
                <a:ea typeface="Calibri" panose="020F0502020204030204" pitchFamily="34" charset="0"/>
                <a:cs typeface="Times New Roman" panose="02020603050405020304" pitchFamily="18" charset="0"/>
              </a:rPr>
              <a:t/>
            </a:r>
            <a:br>
              <a:rPr lang="en-US" altLang="en-US" sz="1600" dirty="0">
                <a:ea typeface="Calibri" panose="020F0502020204030204" pitchFamily="34" charset="0"/>
                <a:cs typeface="Times New Roman" panose="02020603050405020304" pitchFamily="18" charset="0"/>
              </a:rPr>
            </a:br>
            <a:r>
              <a:rPr lang="en-US" altLang="en-US" sz="1600" dirty="0">
                <a:ea typeface="Calibri" panose="020F0502020204030204" pitchFamily="34" charset="0"/>
                <a:cs typeface="Times New Roman" panose="02020603050405020304" pitchFamily="18" charset="0"/>
              </a:rPr>
              <a:t>[Accessed 04 02 2019].</a:t>
            </a:r>
            <a:endParaRPr lang="en-GB" altLang="en-US" sz="1600" dirty="0"/>
          </a:p>
          <a:p>
            <a:pPr>
              <a:lnSpc>
                <a:spcPct val="107000"/>
              </a:lnSpc>
              <a:spcAft>
                <a:spcPts val="800"/>
              </a:spcAft>
            </a:pPr>
            <a:r>
              <a:rPr lang="en-US" sz="1600" dirty="0"/>
              <a:t>M&amp;S. (2014). </a:t>
            </a:r>
            <a:r>
              <a:rPr lang="en-US" sz="1600" i="1" dirty="0"/>
              <a:t>Putting service in the spotlight. </a:t>
            </a:r>
            <a:r>
              <a:rPr lang="en-US" sz="1600" dirty="0"/>
              <a:t>[Online] </a:t>
            </a:r>
            <a:br>
              <a:rPr lang="en-US" sz="1600" dirty="0"/>
            </a:br>
            <a:r>
              <a:rPr lang="en-US" sz="1600" dirty="0"/>
              <a:t>Available at: </a:t>
            </a:r>
            <a:r>
              <a:rPr lang="en-US" sz="1600" u="sng" dirty="0"/>
              <a:t>https://corporate.marksandspencer.com/blog/putting-service-in-the-spotlight</a:t>
            </a:r>
            <a:r>
              <a:rPr lang="en-US" sz="1600" dirty="0"/>
              <a:t/>
            </a:r>
            <a:br>
              <a:rPr lang="en-US" sz="1600" dirty="0"/>
            </a:br>
            <a:r>
              <a:rPr lang="en-US" sz="1600" dirty="0"/>
              <a:t>[Accessed 05 02 2019].</a:t>
            </a:r>
            <a:endParaRPr lang="en-GB" sz="1600" dirty="0"/>
          </a:p>
          <a:p>
            <a:pPr>
              <a:lnSpc>
                <a:spcPct val="107000"/>
              </a:lnSpc>
              <a:spcAft>
                <a:spcPts val="800"/>
              </a:spcAft>
            </a:pPr>
            <a:r>
              <a:rPr lang="en-US" altLang="en-US" sz="1600" dirty="0">
                <a:ea typeface="Calibri" panose="020F0502020204030204" pitchFamily="34" charset="0"/>
                <a:cs typeface="Times New Roman" panose="02020603050405020304" pitchFamily="18" charset="0"/>
              </a:rPr>
              <a:t>M&amp;S. (2017). </a:t>
            </a:r>
            <a:r>
              <a:rPr lang="en-US" altLang="en-US" sz="1600" i="1" dirty="0">
                <a:ea typeface="Calibri" panose="020F0502020204030204" pitchFamily="34" charset="0"/>
                <a:cs typeface="Times New Roman" panose="02020603050405020304" pitchFamily="18" charset="0"/>
              </a:rPr>
              <a:t>M&amp;S LAUNCHES PLAN A 2025 – AN AMBITIOUS, CUSTOMER FOCUSED SUSTAINABILITY PLAN. </a:t>
            </a:r>
            <a:r>
              <a:rPr lang="en-US" altLang="en-US" sz="1600" dirty="0">
                <a:ea typeface="Calibri" panose="020F0502020204030204" pitchFamily="34" charset="0"/>
                <a:cs typeface="Times New Roman" panose="02020603050405020304" pitchFamily="18" charset="0"/>
              </a:rPr>
              <a:t>[Online] </a:t>
            </a:r>
            <a:br>
              <a:rPr lang="en-US" altLang="en-US" sz="1600" dirty="0">
                <a:ea typeface="Calibri" panose="020F0502020204030204" pitchFamily="34" charset="0"/>
                <a:cs typeface="Times New Roman" panose="02020603050405020304" pitchFamily="18" charset="0"/>
              </a:rPr>
            </a:br>
            <a:r>
              <a:rPr lang="en-US" altLang="en-US" sz="1600" dirty="0">
                <a:ea typeface="Calibri" panose="020F0502020204030204" pitchFamily="34" charset="0"/>
                <a:cs typeface="Times New Roman" panose="02020603050405020304" pitchFamily="18" charset="0"/>
              </a:rPr>
              <a:t>Available at: </a:t>
            </a:r>
            <a:r>
              <a:rPr lang="en-US" altLang="en-US" sz="1600" u="sng" dirty="0">
                <a:ea typeface="Calibri" panose="020F0502020204030204" pitchFamily="34" charset="0"/>
                <a:cs typeface="Times New Roman" panose="02020603050405020304" pitchFamily="18" charset="0"/>
              </a:rPr>
              <a:t>https://corporate.marksandspencer.com/media/press-releases/2017/plan-a-2025</a:t>
            </a:r>
            <a:r>
              <a:rPr lang="en-US" altLang="en-US" sz="1600" dirty="0">
                <a:ea typeface="Calibri" panose="020F0502020204030204" pitchFamily="34" charset="0"/>
                <a:cs typeface="Times New Roman" panose="02020603050405020304" pitchFamily="18" charset="0"/>
              </a:rPr>
              <a:t/>
            </a:r>
            <a:br>
              <a:rPr lang="en-US" altLang="en-US" sz="1600" dirty="0">
                <a:ea typeface="Calibri" panose="020F0502020204030204" pitchFamily="34" charset="0"/>
                <a:cs typeface="Times New Roman" panose="02020603050405020304" pitchFamily="18" charset="0"/>
              </a:rPr>
            </a:br>
            <a:r>
              <a:rPr lang="en-US" altLang="en-US" sz="1600" dirty="0">
                <a:ea typeface="Calibri" panose="020F0502020204030204" pitchFamily="34" charset="0"/>
                <a:cs typeface="Times New Roman" panose="02020603050405020304" pitchFamily="18" charset="0"/>
              </a:rPr>
              <a:t>[Accessed 24 02 2019].</a:t>
            </a:r>
            <a:endParaRPr lang="en-GB" altLang="en-US" sz="1600" dirty="0"/>
          </a:p>
          <a:p>
            <a:pPr>
              <a:lnSpc>
                <a:spcPct val="107000"/>
              </a:lnSpc>
              <a:spcAft>
                <a:spcPts val="800"/>
              </a:spcAft>
            </a:pPr>
            <a:r>
              <a:rPr lang="en-US" altLang="en-US" sz="1600" dirty="0">
                <a:latin typeface="Calibri" panose="020F0502020204030204" pitchFamily="34" charset="0"/>
                <a:ea typeface="Calibri" panose="020F0502020204030204" pitchFamily="34" charset="0"/>
                <a:cs typeface="Times New Roman" panose="02020603050405020304" pitchFamily="18" charset="0"/>
              </a:rPr>
              <a:t>M&amp;S, 2018. </a:t>
            </a:r>
            <a:r>
              <a:rPr lang="en-US" altLang="en-US" sz="1600" i="1" dirty="0">
                <a:latin typeface="Calibri" panose="020F0502020204030204" pitchFamily="34" charset="0"/>
                <a:ea typeface="Calibri" panose="020F0502020204030204" pitchFamily="34" charset="0"/>
                <a:cs typeface="Times New Roman" panose="02020603050405020304" pitchFamily="18" charset="0"/>
              </a:rPr>
              <a:t>M&amp;S LAUNCHES MOST DIGITAL MARKETING CAMPAIGN TO DATE: “MUST-HAVES”. </a:t>
            </a:r>
            <a:r>
              <a:rPr lang="en-US" altLang="en-US" sz="1600" dirty="0">
                <a:latin typeface="Calibri" panose="020F0502020204030204" pitchFamily="34" charset="0"/>
                <a:ea typeface="Calibri" panose="020F0502020204030204" pitchFamily="34" charset="0"/>
                <a:cs typeface="Times New Roman" panose="02020603050405020304" pitchFamily="18" charset="0"/>
              </a:rPr>
              <a:t>[Online] </a:t>
            </a:r>
            <a:br>
              <a:rPr lang="en-US" altLang="en-US" sz="1600" dirty="0">
                <a:latin typeface="Calibri" panose="020F0502020204030204" pitchFamily="34" charset="0"/>
                <a:ea typeface="Calibri" panose="020F0502020204030204" pitchFamily="34" charset="0"/>
                <a:cs typeface="Times New Roman" panose="02020603050405020304" pitchFamily="18" charset="0"/>
              </a:rPr>
            </a:br>
            <a:r>
              <a:rPr lang="en-US" altLang="en-US" sz="1600"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sz="1600" u="sng" dirty="0">
                <a:latin typeface="Calibri" panose="020F0502020204030204" pitchFamily="34" charset="0"/>
                <a:ea typeface="Calibri" panose="020F0502020204030204" pitchFamily="34" charset="0"/>
                <a:cs typeface="Times New Roman" panose="02020603050405020304" pitchFamily="18" charset="0"/>
              </a:rPr>
              <a:t>https://corporate.marksandspencer.com/media/press-releases/2018/mands-launches-most-digital-marketing-campaign-to-date-must-haves</a:t>
            </a:r>
            <a:r>
              <a:rPr lang="en-US" altLang="en-US" sz="1600" dirty="0">
                <a:latin typeface="Calibri" panose="020F0502020204030204" pitchFamily="34" charset="0"/>
                <a:ea typeface="Calibri" panose="020F0502020204030204" pitchFamily="34" charset="0"/>
                <a:cs typeface="Times New Roman" panose="02020603050405020304" pitchFamily="18" charset="0"/>
              </a:rPr>
              <a:t/>
            </a:r>
            <a:br>
              <a:rPr lang="en-US" altLang="en-US" sz="1600" dirty="0">
                <a:latin typeface="Calibri" panose="020F0502020204030204" pitchFamily="34" charset="0"/>
                <a:ea typeface="Calibri" panose="020F0502020204030204" pitchFamily="34" charset="0"/>
                <a:cs typeface="Times New Roman" panose="02020603050405020304" pitchFamily="18" charset="0"/>
              </a:rPr>
            </a:br>
            <a:r>
              <a:rPr lang="en-US" altLang="en-US" sz="1600" dirty="0">
                <a:latin typeface="Calibri" panose="020F0502020204030204" pitchFamily="34" charset="0"/>
                <a:ea typeface="Calibri" panose="020F0502020204030204" pitchFamily="34" charset="0"/>
                <a:cs typeface="Times New Roman" panose="02020603050405020304" pitchFamily="18" charset="0"/>
              </a:rPr>
              <a:t>[Accessed 24 02 2019].</a:t>
            </a:r>
            <a:endParaRPr lang="en-GB" altLang="en-US" sz="1600" dirty="0"/>
          </a:p>
          <a:p>
            <a:pPr>
              <a:lnSpc>
                <a:spcPct val="107000"/>
              </a:lnSpc>
              <a:spcAft>
                <a:spcPts val="800"/>
              </a:spcAft>
            </a:pPr>
            <a:r>
              <a:rPr lang="en-US" altLang="en-US" sz="1600" dirty="0">
                <a:ea typeface="Calibri" panose="020F0502020204030204" pitchFamily="34" charset="0"/>
                <a:cs typeface="Times New Roman" panose="02020603050405020304" pitchFamily="18" charset="0"/>
              </a:rPr>
              <a:t>M&amp;S. (2018). </a:t>
            </a:r>
            <a:r>
              <a:rPr lang="en-US" altLang="en-US" sz="1600" i="1" dirty="0">
                <a:ea typeface="Calibri" panose="020F0502020204030204" pitchFamily="34" charset="0"/>
                <a:cs typeface="Times New Roman" panose="02020603050405020304" pitchFamily="18" charset="0"/>
              </a:rPr>
              <a:t>MARKS &amp; SPENCER ANNOUNCES NEW CUSTOMER INSIGHT PARTNERSHIP. </a:t>
            </a:r>
            <a:r>
              <a:rPr lang="en-US" altLang="en-US" sz="1600" dirty="0">
                <a:ea typeface="Calibri" panose="020F0502020204030204" pitchFamily="34" charset="0"/>
                <a:cs typeface="Times New Roman" panose="02020603050405020304" pitchFamily="18" charset="0"/>
              </a:rPr>
              <a:t>[Online] </a:t>
            </a:r>
            <a:br>
              <a:rPr lang="en-US" altLang="en-US" sz="1600" dirty="0">
                <a:ea typeface="Calibri" panose="020F0502020204030204" pitchFamily="34" charset="0"/>
                <a:cs typeface="Times New Roman" panose="02020603050405020304" pitchFamily="18" charset="0"/>
              </a:rPr>
            </a:br>
            <a:r>
              <a:rPr lang="en-US" altLang="en-US" sz="1600" dirty="0">
                <a:ea typeface="Calibri" panose="020F0502020204030204" pitchFamily="34" charset="0"/>
                <a:cs typeface="Times New Roman" panose="02020603050405020304" pitchFamily="18" charset="0"/>
              </a:rPr>
              <a:t>Available at: </a:t>
            </a:r>
            <a:r>
              <a:rPr lang="en-US" altLang="en-US" sz="1600" u="sng" dirty="0">
                <a:ea typeface="Calibri" panose="020F0502020204030204" pitchFamily="34" charset="0"/>
                <a:cs typeface="Times New Roman" panose="02020603050405020304" pitchFamily="18" charset="0"/>
              </a:rPr>
              <a:t>https://corporate.marksandspencer.com/media/press-releases/2018/marks-and-spencer-announces-new-customer-insight-partnership</a:t>
            </a:r>
            <a:r>
              <a:rPr lang="en-US" altLang="en-US" sz="1600" dirty="0">
                <a:ea typeface="Calibri" panose="020F0502020204030204" pitchFamily="34" charset="0"/>
                <a:cs typeface="Times New Roman" panose="02020603050405020304" pitchFamily="18" charset="0"/>
              </a:rPr>
              <a:t/>
            </a:r>
            <a:br>
              <a:rPr lang="en-US" altLang="en-US" sz="1600" dirty="0">
                <a:ea typeface="Calibri" panose="020F0502020204030204" pitchFamily="34" charset="0"/>
                <a:cs typeface="Times New Roman" panose="02020603050405020304" pitchFamily="18" charset="0"/>
              </a:rPr>
            </a:br>
            <a:r>
              <a:rPr lang="en-US" altLang="en-US" sz="1600" dirty="0">
                <a:ea typeface="Calibri" panose="020F0502020204030204" pitchFamily="34" charset="0"/>
                <a:cs typeface="Times New Roman" panose="02020603050405020304" pitchFamily="18" charset="0"/>
              </a:rPr>
              <a:t>[Accessed 05 02 2019]. </a:t>
            </a:r>
          </a:p>
          <a:p>
            <a:pPr>
              <a:lnSpc>
                <a:spcPct val="107000"/>
              </a:lnSpc>
              <a:spcAft>
                <a:spcPts val="800"/>
              </a:spcAft>
            </a:pPr>
            <a:r>
              <a:rPr lang="en-GB" sz="1600" dirty="0">
                <a:solidFill>
                  <a:srgbClr val="000000"/>
                </a:solidFill>
              </a:rPr>
              <a:t>O'Brien, K. (2017). </a:t>
            </a:r>
            <a:r>
              <a:rPr lang="en-GB" sz="1600" i="1" dirty="0">
                <a:solidFill>
                  <a:srgbClr val="000000"/>
                </a:solidFill>
              </a:rPr>
              <a:t>Amazon's Most Important Stakeholders</a:t>
            </a:r>
            <a:r>
              <a:rPr lang="en-GB" sz="1600" dirty="0">
                <a:solidFill>
                  <a:srgbClr val="000000"/>
                </a:solidFill>
              </a:rPr>
              <a:t>. [online] Huffington Post. Available at: https://m.huffpost.com/us/entry/8051946/amp [Accessed 20 Feb. 2019].</a:t>
            </a:r>
            <a:endParaRPr lang="en-US" altLang="en-US" sz="1600" dirty="0">
              <a:ea typeface="Calibri" panose="020F0502020204030204" pitchFamily="34"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0867667D-EA11-432A-8076-6C06854A59AE}"/>
              </a:ext>
            </a:extLst>
          </p:cNvPr>
          <p:cNvSpPr>
            <a:spLocks noGrp="1"/>
          </p:cNvSpPr>
          <p:nvPr>
            <p:ph type="sldNum" sz="quarter" idx="12"/>
          </p:nvPr>
        </p:nvSpPr>
        <p:spPr/>
        <p:txBody>
          <a:bodyPr/>
          <a:lstStyle/>
          <a:p>
            <a:fld id="{0E58892E-0A43-4BEA-BEF9-3CCBAAC42A6B}" type="slidenum">
              <a:rPr lang="en-GB" smtClean="0"/>
              <a:t>25</a:t>
            </a:fld>
            <a:endParaRPr lang="en-GB"/>
          </a:p>
        </p:txBody>
      </p:sp>
    </p:spTree>
    <p:extLst>
      <p:ext uri="{BB962C8B-B14F-4D97-AF65-F5344CB8AC3E}">
        <p14:creationId xmlns:p14="http://schemas.microsoft.com/office/powerpoint/2010/main" val="167824239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561DCEA-842F-4D54-A0B2-02927B57AD2D}"/>
              </a:ext>
            </a:extLst>
          </p:cNvPr>
          <p:cNvSpPr/>
          <p:nvPr/>
        </p:nvSpPr>
        <p:spPr>
          <a:xfrm>
            <a:off x="401053" y="886501"/>
            <a:ext cx="11389894" cy="5171224"/>
          </a:xfrm>
          <a:prstGeom prst="rect">
            <a:avLst/>
          </a:prstGeom>
        </p:spPr>
        <p:txBody>
          <a:bodyPr wrap="square">
            <a:spAutoFit/>
          </a:bodyPr>
          <a:lstStyle/>
          <a:p>
            <a:pPr>
              <a:lnSpc>
                <a:spcPct val="107000"/>
              </a:lnSpc>
              <a:spcAft>
                <a:spcPts val="800"/>
              </a:spcAft>
            </a:pPr>
            <a:r>
              <a:rPr lang="en-US" altLang="en-US" sz="1600" dirty="0">
                <a:ea typeface="Calibri" panose="020F0502020204030204" pitchFamily="34" charset="0"/>
                <a:cs typeface="Times New Roman" panose="02020603050405020304" pitchFamily="18" charset="0"/>
              </a:rPr>
              <a:t>Perrett, M. (2016). </a:t>
            </a:r>
            <a:r>
              <a:rPr lang="en-US" altLang="en-US" sz="1600" i="1" dirty="0">
                <a:ea typeface="Calibri" panose="020F0502020204030204" pitchFamily="34" charset="0"/>
                <a:cs typeface="Times New Roman" panose="02020603050405020304" pitchFamily="18" charset="0"/>
              </a:rPr>
              <a:t>Marks and Spencer's wins award for environmental impact. </a:t>
            </a:r>
            <a:r>
              <a:rPr lang="en-US" altLang="en-US" sz="1600" dirty="0">
                <a:ea typeface="Calibri" panose="020F0502020204030204" pitchFamily="34" charset="0"/>
                <a:cs typeface="Times New Roman" panose="02020603050405020304" pitchFamily="18" charset="0"/>
              </a:rPr>
              <a:t>[Online] </a:t>
            </a:r>
            <a:br>
              <a:rPr lang="en-US" altLang="en-US" sz="1600" dirty="0">
                <a:ea typeface="Calibri" panose="020F0502020204030204" pitchFamily="34" charset="0"/>
                <a:cs typeface="Times New Roman" panose="02020603050405020304" pitchFamily="18" charset="0"/>
              </a:rPr>
            </a:br>
            <a:r>
              <a:rPr lang="en-US" altLang="en-US" sz="1600" dirty="0">
                <a:ea typeface="Calibri" panose="020F0502020204030204" pitchFamily="34" charset="0"/>
                <a:cs typeface="Times New Roman" panose="02020603050405020304" pitchFamily="18" charset="0"/>
              </a:rPr>
              <a:t>Available at: </a:t>
            </a:r>
            <a:r>
              <a:rPr lang="en-US" altLang="en-US" sz="1600" u="sng" dirty="0">
                <a:ea typeface="Calibri" panose="020F0502020204030204" pitchFamily="34" charset="0"/>
                <a:cs typeface="Times New Roman" panose="02020603050405020304" pitchFamily="18" charset="0"/>
              </a:rPr>
              <a:t>https://www.foodmanufacture.co.uk/Article/2016/05/20/Marks-Spencer-wins-award-for-environmental-impact</a:t>
            </a:r>
            <a:r>
              <a:rPr lang="en-US" altLang="en-US" sz="1600" dirty="0">
                <a:ea typeface="Calibri" panose="020F0502020204030204" pitchFamily="34" charset="0"/>
                <a:cs typeface="Times New Roman" panose="02020603050405020304" pitchFamily="18" charset="0"/>
              </a:rPr>
              <a:t/>
            </a:r>
            <a:br>
              <a:rPr lang="en-US" altLang="en-US" sz="1600" dirty="0">
                <a:ea typeface="Calibri" panose="020F0502020204030204" pitchFamily="34" charset="0"/>
                <a:cs typeface="Times New Roman" panose="02020603050405020304" pitchFamily="18" charset="0"/>
              </a:rPr>
            </a:br>
            <a:r>
              <a:rPr lang="en-US" altLang="en-US" sz="1600" dirty="0">
                <a:ea typeface="Calibri" panose="020F0502020204030204" pitchFamily="34" charset="0"/>
                <a:cs typeface="Times New Roman" panose="02020603050405020304" pitchFamily="18" charset="0"/>
              </a:rPr>
              <a:t>[Accessed 12 02 2019].</a:t>
            </a:r>
          </a:p>
          <a:p>
            <a:pPr>
              <a:lnSpc>
                <a:spcPct val="107000"/>
              </a:lnSpc>
              <a:spcAft>
                <a:spcPts val="800"/>
              </a:spcAft>
            </a:pPr>
            <a:r>
              <a:rPr lang="en-US" sz="1600" dirty="0"/>
              <a:t>Qamar, A. (2018). </a:t>
            </a:r>
            <a:r>
              <a:rPr lang="en-US" sz="1600" i="1" dirty="0"/>
              <a:t>The 2018 Retail Crisis Catches Up With Marks and Spencer. </a:t>
            </a:r>
            <a:r>
              <a:rPr lang="en-US" sz="1600" dirty="0"/>
              <a:t>[Online] </a:t>
            </a:r>
            <a:br>
              <a:rPr lang="en-US" sz="1600" dirty="0"/>
            </a:br>
            <a:r>
              <a:rPr lang="en-US" sz="1600" dirty="0"/>
              <a:t>Available at: </a:t>
            </a:r>
            <a:r>
              <a:rPr lang="en-US" sz="1600" u="sng" dirty="0"/>
              <a:t>https://blog.bham.ac.uk/cityredi/the-2018-retail-crisis-catches-up-with-marks-and-spencer/</a:t>
            </a:r>
            <a:r>
              <a:rPr lang="en-US" sz="1600" dirty="0"/>
              <a:t/>
            </a:r>
            <a:br>
              <a:rPr lang="en-US" sz="1600" dirty="0"/>
            </a:br>
            <a:r>
              <a:rPr lang="en-US" sz="1600" dirty="0"/>
              <a:t>[Accessed 24 02 2019].</a:t>
            </a:r>
            <a:endParaRPr lang="en-GB" sz="1600" dirty="0"/>
          </a:p>
          <a:p>
            <a:pPr>
              <a:lnSpc>
                <a:spcPct val="107000"/>
              </a:lnSpc>
              <a:spcAft>
                <a:spcPts val="800"/>
              </a:spcAft>
            </a:pPr>
            <a:r>
              <a:rPr lang="en-GB" sz="1600" dirty="0"/>
              <a:t>Raab, G.,  Ajami, R., Goddard, G. and Goddard, M. (2008). </a:t>
            </a:r>
            <a:r>
              <a:rPr lang="en-GB" sz="1600" i="1" dirty="0"/>
              <a:t>Customer Relationship Management: A Global Perspective</a:t>
            </a:r>
            <a:r>
              <a:rPr lang="en-GB" sz="1600" dirty="0"/>
              <a:t>. Hampshire: Gower Publishing.</a:t>
            </a:r>
            <a:endParaRPr lang="en-US" altLang="en-US" sz="1600" dirty="0">
              <a:ea typeface="Calibri" panose="020F0502020204030204" pitchFamily="34" charset="0"/>
              <a:cs typeface="Times New Roman" panose="02020603050405020304" pitchFamily="18" charset="0"/>
            </a:endParaRPr>
          </a:p>
          <a:p>
            <a:pPr>
              <a:lnSpc>
                <a:spcPct val="107000"/>
              </a:lnSpc>
              <a:spcAft>
                <a:spcPts val="800"/>
              </a:spcAft>
            </a:pPr>
            <a:r>
              <a:rPr lang="en-US" sz="1600" dirty="0"/>
              <a:t>Smithers, R. (2012). </a:t>
            </a:r>
            <a:r>
              <a:rPr lang="en-US" sz="1600" i="1" dirty="0"/>
              <a:t>The Guardian: M&amp;S becomes Carbon Neutral. </a:t>
            </a:r>
            <a:r>
              <a:rPr lang="en-US" sz="1600" dirty="0"/>
              <a:t>[Online] </a:t>
            </a:r>
            <a:br>
              <a:rPr lang="en-US" sz="1600" dirty="0"/>
            </a:br>
            <a:r>
              <a:rPr lang="en-US" sz="1600" dirty="0"/>
              <a:t>Available at: </a:t>
            </a:r>
            <a:r>
              <a:rPr lang="en-US" sz="1600" u="sng" dirty="0"/>
              <a:t>https://www.theguardian.com/environment/2012/jun/07/marks-spencer-carbon-neutral-sustainability</a:t>
            </a:r>
            <a:r>
              <a:rPr lang="en-US" sz="1600" dirty="0"/>
              <a:t/>
            </a:r>
            <a:br>
              <a:rPr lang="en-US" sz="1600" dirty="0"/>
            </a:br>
            <a:r>
              <a:rPr lang="en-US" sz="1600" dirty="0"/>
              <a:t>[Accessed 12 02 2019].</a:t>
            </a:r>
            <a:endParaRPr lang="en-GB" sz="1600" dirty="0"/>
          </a:p>
          <a:p>
            <a:pPr>
              <a:lnSpc>
                <a:spcPct val="107000"/>
              </a:lnSpc>
              <a:spcAft>
                <a:spcPts val="800"/>
              </a:spcAft>
            </a:pPr>
            <a:r>
              <a:rPr lang="en-US" altLang="en-US" sz="1600" dirty="0">
                <a:ea typeface="Calibri" panose="020F0502020204030204" pitchFamily="34" charset="0"/>
                <a:cs typeface="Times New Roman" panose="02020603050405020304" pitchFamily="18" charset="0"/>
              </a:rPr>
              <a:t>Starcount. (2018). </a:t>
            </a:r>
            <a:r>
              <a:rPr lang="en-US" altLang="en-US" sz="1600" i="1" dirty="0">
                <a:ea typeface="Calibri" panose="020F0502020204030204" pitchFamily="34" charset="0"/>
                <a:cs typeface="Times New Roman" panose="02020603050405020304" pitchFamily="18" charset="0"/>
              </a:rPr>
              <a:t>Starcount to partner with M&amp;S in new customer insight collaboration. </a:t>
            </a:r>
            <a:r>
              <a:rPr lang="en-US" altLang="en-US" sz="1600" dirty="0">
                <a:ea typeface="Calibri" panose="020F0502020204030204" pitchFamily="34" charset="0"/>
                <a:cs typeface="Times New Roman" panose="02020603050405020304" pitchFamily="18" charset="0"/>
              </a:rPr>
              <a:t>[Online] </a:t>
            </a:r>
            <a:br>
              <a:rPr lang="en-US" altLang="en-US" sz="1600" dirty="0">
                <a:ea typeface="Calibri" panose="020F0502020204030204" pitchFamily="34" charset="0"/>
                <a:cs typeface="Times New Roman" panose="02020603050405020304" pitchFamily="18" charset="0"/>
              </a:rPr>
            </a:br>
            <a:r>
              <a:rPr lang="en-US" altLang="en-US" sz="1600" dirty="0">
                <a:ea typeface="Calibri" panose="020F0502020204030204" pitchFamily="34" charset="0"/>
                <a:cs typeface="Times New Roman" panose="02020603050405020304" pitchFamily="18" charset="0"/>
              </a:rPr>
              <a:t>Available at: </a:t>
            </a:r>
            <a:r>
              <a:rPr lang="en-US" altLang="en-US" sz="1600" u="sng" dirty="0">
                <a:ea typeface="Calibri" panose="020F0502020204030204" pitchFamily="34" charset="0"/>
                <a:cs typeface="Times New Roman" panose="02020603050405020304" pitchFamily="18" charset="0"/>
              </a:rPr>
              <a:t>https://www.starcount.com/starcount-to-partner-with-ms-in-new-customer-insight-collaboration/</a:t>
            </a:r>
            <a:r>
              <a:rPr lang="en-US" altLang="en-US" sz="1600" dirty="0">
                <a:ea typeface="Calibri" panose="020F0502020204030204" pitchFamily="34" charset="0"/>
                <a:cs typeface="Times New Roman" panose="02020603050405020304" pitchFamily="18" charset="0"/>
              </a:rPr>
              <a:t/>
            </a:r>
            <a:br>
              <a:rPr lang="en-US" altLang="en-US" sz="1600" dirty="0">
                <a:ea typeface="Calibri" panose="020F0502020204030204" pitchFamily="34" charset="0"/>
                <a:cs typeface="Times New Roman" panose="02020603050405020304" pitchFamily="18" charset="0"/>
              </a:rPr>
            </a:br>
            <a:r>
              <a:rPr lang="en-US" altLang="en-US" sz="1600" dirty="0">
                <a:ea typeface="Calibri" panose="020F0502020204030204" pitchFamily="34" charset="0"/>
                <a:cs typeface="Times New Roman" panose="02020603050405020304" pitchFamily="18" charset="0"/>
              </a:rPr>
              <a:t>[Accessed 05 02 2019].</a:t>
            </a:r>
          </a:p>
          <a:p>
            <a:pPr>
              <a:lnSpc>
                <a:spcPct val="107000"/>
              </a:lnSpc>
              <a:spcAft>
                <a:spcPts val="800"/>
              </a:spcAft>
            </a:pPr>
            <a:r>
              <a:rPr lang="en-US" sz="1600" dirty="0">
                <a:ea typeface="Calibri" panose="020F0502020204030204" pitchFamily="34" charset="0"/>
                <a:cs typeface="Times New Roman" panose="02020603050405020304" pitchFamily="18" charset="0"/>
              </a:rPr>
              <a:t>Superbrands. (2005). </a:t>
            </a:r>
            <a:r>
              <a:rPr lang="en-US" sz="1600" i="1" dirty="0">
                <a:ea typeface="Calibri" panose="020F0502020204030204" pitchFamily="34" charset="0"/>
                <a:cs typeface="Times New Roman" panose="02020603050405020304" pitchFamily="18" charset="0"/>
              </a:rPr>
              <a:t>Superbrands case studies: Marks &amp; Spencer. </a:t>
            </a:r>
            <a:r>
              <a:rPr lang="en-US" sz="1600" dirty="0">
                <a:ea typeface="Calibri" panose="020F0502020204030204" pitchFamily="34" charset="0"/>
                <a:cs typeface="Times New Roman" panose="02020603050405020304" pitchFamily="18" charset="0"/>
              </a:rPr>
              <a:t>[Online] Available at: </a:t>
            </a:r>
            <a:r>
              <a:rPr lang="en-US" sz="1600" u="sng" dirty="0">
                <a:ea typeface="Calibri" panose="020F0502020204030204" pitchFamily="34" charset="0"/>
                <a:cs typeface="Times New Roman" panose="02020603050405020304" pitchFamily="18" charset="0"/>
              </a:rPr>
              <a:t>https://www.campaignlive.co.uk/article/superbrands-case-studies-marks-spencer/233544?src_site=brandrepublic</a:t>
            </a:r>
            <a:r>
              <a:rPr lang="en-US" sz="1600" dirty="0">
                <a:ea typeface="Calibri" panose="020F0502020204030204" pitchFamily="34" charset="0"/>
                <a:cs typeface="Times New Roman" panose="02020603050405020304" pitchFamily="18" charset="0"/>
              </a:rPr>
              <a:t/>
            </a:r>
            <a:br>
              <a:rPr lang="en-US" sz="1600" dirty="0">
                <a:ea typeface="Calibri" panose="020F0502020204030204" pitchFamily="34" charset="0"/>
                <a:cs typeface="Times New Roman" panose="02020603050405020304" pitchFamily="18" charset="0"/>
              </a:rPr>
            </a:br>
            <a:r>
              <a:rPr lang="en-US" sz="1600" dirty="0">
                <a:ea typeface="Calibri" panose="020F0502020204030204" pitchFamily="34" charset="0"/>
                <a:cs typeface="Times New Roman" panose="02020603050405020304" pitchFamily="18" charset="0"/>
              </a:rPr>
              <a:t>[Accessed 05 02 2019].</a:t>
            </a:r>
          </a:p>
        </p:txBody>
      </p:sp>
      <p:sp>
        <p:nvSpPr>
          <p:cNvPr id="3" name="Slide Number Placeholder 2">
            <a:extLst>
              <a:ext uri="{FF2B5EF4-FFF2-40B4-BE49-F238E27FC236}">
                <a16:creationId xmlns:a16="http://schemas.microsoft.com/office/drawing/2014/main" id="{B88A10DB-A6C8-47B0-B69A-E8F0131D268C}"/>
              </a:ext>
            </a:extLst>
          </p:cNvPr>
          <p:cNvSpPr>
            <a:spLocks noGrp="1"/>
          </p:cNvSpPr>
          <p:nvPr>
            <p:ph type="sldNum" sz="quarter" idx="12"/>
          </p:nvPr>
        </p:nvSpPr>
        <p:spPr/>
        <p:txBody>
          <a:bodyPr/>
          <a:lstStyle/>
          <a:p>
            <a:fld id="{0E58892E-0A43-4BEA-BEF9-3CCBAAC42A6B}" type="slidenum">
              <a:rPr lang="en-GB" smtClean="0"/>
              <a:t>26</a:t>
            </a:fld>
            <a:endParaRPr lang="en-GB"/>
          </a:p>
        </p:txBody>
      </p:sp>
    </p:spTree>
    <p:extLst>
      <p:ext uri="{BB962C8B-B14F-4D97-AF65-F5344CB8AC3E}">
        <p14:creationId xmlns:p14="http://schemas.microsoft.com/office/powerpoint/2010/main" val="241175186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680389" y="418094"/>
            <a:ext cx="4831222" cy="646331"/>
          </a:xfrm>
          <a:prstGeom prst="rect">
            <a:avLst/>
          </a:prstGeom>
          <a:noFill/>
          <a:effectLst>
            <a:outerShdw blurRad="50800" dist="38100" dir="5400000" algn="t" rotWithShape="0">
              <a:prstClr val="black">
                <a:alpha val="40000"/>
              </a:prstClr>
            </a:outerShdw>
          </a:effectLst>
        </p:spPr>
        <p:txBody>
          <a:bodyPr wrap="square" rtlCol="0">
            <a:spAutoFit/>
          </a:bodyPr>
          <a:lstStyle/>
          <a:p>
            <a:pPr algn="ctr"/>
            <a:r>
              <a:rPr lang="en-GB" sz="3600" b="1" i="1" dirty="0">
                <a:latin typeface="+mj-lt"/>
              </a:rPr>
              <a:t>Appendix </a:t>
            </a:r>
          </a:p>
        </p:txBody>
      </p:sp>
      <p:graphicFrame>
        <p:nvGraphicFramePr>
          <p:cNvPr id="3" name="Table 2"/>
          <p:cNvGraphicFramePr>
            <a:graphicFrameLocks noGrp="1"/>
          </p:cNvGraphicFramePr>
          <p:nvPr>
            <p:extLst>
              <p:ext uri="{D42A27DB-BD31-4B8C-83A1-F6EECF244321}">
                <p14:modId xmlns:p14="http://schemas.microsoft.com/office/powerpoint/2010/main" val="3127034821"/>
              </p:ext>
            </p:extLst>
          </p:nvPr>
        </p:nvGraphicFramePr>
        <p:xfrm>
          <a:off x="159224" y="2008577"/>
          <a:ext cx="11873552" cy="4323983"/>
        </p:xfrm>
        <a:graphic>
          <a:graphicData uri="http://schemas.openxmlformats.org/drawingml/2006/table">
            <a:tbl>
              <a:tblPr firstRow="1" firstCol="1" bandRow="1">
                <a:tableStyleId>{69CF1AB2-1976-4502-BF36-3FF5EA218861}</a:tableStyleId>
              </a:tblPr>
              <a:tblGrid>
                <a:gridCol w="5936776">
                  <a:extLst>
                    <a:ext uri="{9D8B030D-6E8A-4147-A177-3AD203B41FA5}">
                      <a16:colId xmlns:a16="http://schemas.microsoft.com/office/drawing/2014/main" val="1265328793"/>
                    </a:ext>
                  </a:extLst>
                </a:gridCol>
                <a:gridCol w="5936776">
                  <a:extLst>
                    <a:ext uri="{9D8B030D-6E8A-4147-A177-3AD203B41FA5}">
                      <a16:colId xmlns:a16="http://schemas.microsoft.com/office/drawing/2014/main" val="3203040153"/>
                    </a:ext>
                  </a:extLst>
                </a:gridCol>
              </a:tblGrid>
              <a:tr h="2201699">
                <a:tc>
                  <a:txBody>
                    <a:bodyPr/>
                    <a:lstStyle/>
                    <a:p>
                      <a:pPr algn="ctr">
                        <a:lnSpc>
                          <a:spcPct val="107000"/>
                        </a:lnSpc>
                        <a:spcAft>
                          <a:spcPts val="0"/>
                        </a:spcAft>
                      </a:pPr>
                      <a:endParaRPr lang="en-GB" sz="1800" spc="-10" dirty="0">
                        <a:effectLst/>
                      </a:endParaRPr>
                    </a:p>
                    <a:p>
                      <a:pPr algn="ctr">
                        <a:lnSpc>
                          <a:spcPct val="107000"/>
                        </a:lnSpc>
                        <a:spcAft>
                          <a:spcPts val="0"/>
                        </a:spcAft>
                      </a:pPr>
                      <a:r>
                        <a:rPr lang="en-GB" sz="2000" spc="-10" dirty="0">
                          <a:effectLst/>
                        </a:rPr>
                        <a:t>High influence + low interest </a:t>
                      </a:r>
                      <a:endParaRPr lang="en-GB" sz="1800" dirty="0">
                        <a:effectLst/>
                      </a:endParaRPr>
                    </a:p>
                    <a:p>
                      <a:pPr algn="ctr">
                        <a:lnSpc>
                          <a:spcPct val="107000"/>
                        </a:lnSpc>
                        <a:spcAft>
                          <a:spcPts val="0"/>
                        </a:spcAft>
                      </a:pPr>
                      <a:r>
                        <a:rPr lang="en-GB" sz="1800" spc="-10" dirty="0">
                          <a:effectLst/>
                        </a:rPr>
                        <a:t> </a:t>
                      </a:r>
                      <a:endParaRPr lang="en-GB" sz="1600" dirty="0">
                        <a:effectLst/>
                      </a:endParaRPr>
                    </a:p>
                    <a:p>
                      <a:pPr algn="ctr">
                        <a:lnSpc>
                          <a:spcPct val="107000"/>
                        </a:lnSpc>
                        <a:spcAft>
                          <a:spcPts val="0"/>
                        </a:spcAft>
                      </a:pPr>
                      <a:r>
                        <a:rPr lang="en-GB" sz="1600" spc="-10" dirty="0">
                          <a:effectLst/>
                        </a:rPr>
                        <a:t> </a:t>
                      </a:r>
                      <a:endParaRPr lang="en-GB" sz="1600" dirty="0">
                        <a:effectLst/>
                      </a:endParaRPr>
                    </a:p>
                    <a:p>
                      <a:pPr marL="285750" indent="-285750" algn="l">
                        <a:lnSpc>
                          <a:spcPct val="107000"/>
                        </a:lnSpc>
                        <a:spcAft>
                          <a:spcPts val="0"/>
                        </a:spcAft>
                        <a:buFont typeface="Wingdings" panose="05000000000000000000" pitchFamily="2" charset="2"/>
                        <a:buChar char="v"/>
                      </a:pPr>
                      <a:r>
                        <a:rPr lang="en-GB" sz="1800" b="0" spc="-10" dirty="0">
                          <a:effectLst/>
                        </a:rPr>
                        <a:t>Political </a:t>
                      </a:r>
                      <a:endParaRPr lang="en-GB" sz="1800" b="0" dirty="0">
                        <a:effectLst/>
                      </a:endParaRPr>
                    </a:p>
                    <a:p>
                      <a:pPr algn="ctr">
                        <a:lnSpc>
                          <a:spcPct val="107000"/>
                        </a:lnSpc>
                        <a:spcAft>
                          <a:spcPts val="0"/>
                        </a:spcAft>
                      </a:pPr>
                      <a:r>
                        <a:rPr lang="en-GB" sz="1600" spc="-1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endParaRPr lang="en-GB" sz="1800" spc="-10" dirty="0">
                        <a:effectLst/>
                      </a:endParaRPr>
                    </a:p>
                    <a:p>
                      <a:pPr algn="ctr">
                        <a:lnSpc>
                          <a:spcPct val="107000"/>
                        </a:lnSpc>
                        <a:spcAft>
                          <a:spcPts val="0"/>
                        </a:spcAft>
                      </a:pPr>
                      <a:r>
                        <a:rPr lang="en-GB" sz="2000" spc="-10" dirty="0">
                          <a:effectLst/>
                        </a:rPr>
                        <a:t>High influence + high interest</a:t>
                      </a:r>
                      <a:r>
                        <a:rPr lang="en-GB" sz="1800" spc="-10" dirty="0">
                          <a:effectLst/>
                        </a:rPr>
                        <a:t> </a:t>
                      </a:r>
                      <a:endParaRPr lang="en-GB" sz="1800" dirty="0">
                        <a:effectLst/>
                      </a:endParaRPr>
                    </a:p>
                    <a:p>
                      <a:pPr algn="l">
                        <a:lnSpc>
                          <a:spcPct val="107000"/>
                        </a:lnSpc>
                        <a:spcAft>
                          <a:spcPts val="0"/>
                        </a:spcAft>
                      </a:pPr>
                      <a:r>
                        <a:rPr lang="en-GB" sz="1600" spc="-10" dirty="0">
                          <a:effectLst/>
                        </a:rPr>
                        <a:t> </a:t>
                      </a:r>
                      <a:endParaRPr lang="en-GB" sz="1600" dirty="0">
                        <a:effectLst/>
                      </a:endParaRPr>
                    </a:p>
                    <a:p>
                      <a:pPr marL="285750" indent="-285750" algn="l">
                        <a:lnSpc>
                          <a:spcPct val="107000"/>
                        </a:lnSpc>
                        <a:spcAft>
                          <a:spcPts val="0"/>
                        </a:spcAft>
                        <a:buFont typeface="Wingdings" panose="05000000000000000000" pitchFamily="2" charset="2"/>
                        <a:buChar char="v"/>
                      </a:pPr>
                      <a:r>
                        <a:rPr lang="en-GB" sz="1800" b="0" spc="-10" dirty="0">
                          <a:effectLst/>
                        </a:rPr>
                        <a:t>Management</a:t>
                      </a:r>
                      <a:endParaRPr lang="en-GB" sz="1800" b="0" dirty="0">
                        <a:effectLst/>
                      </a:endParaRPr>
                    </a:p>
                    <a:p>
                      <a:pPr marL="285750" indent="-285750" algn="l">
                        <a:lnSpc>
                          <a:spcPct val="107000"/>
                        </a:lnSpc>
                        <a:spcAft>
                          <a:spcPts val="0"/>
                        </a:spcAft>
                        <a:buFont typeface="Wingdings" panose="05000000000000000000" pitchFamily="2" charset="2"/>
                        <a:buChar char="v"/>
                      </a:pPr>
                      <a:r>
                        <a:rPr lang="en-GB" sz="1800" b="0" spc="-10" dirty="0">
                          <a:effectLst/>
                        </a:rPr>
                        <a:t>Owners </a:t>
                      </a:r>
                      <a:endParaRPr lang="en-GB" sz="1800" b="0" dirty="0">
                        <a:effectLst/>
                      </a:endParaRPr>
                    </a:p>
                    <a:p>
                      <a:pPr marL="285750" indent="-285750" algn="l">
                        <a:lnSpc>
                          <a:spcPct val="107000"/>
                        </a:lnSpc>
                        <a:spcAft>
                          <a:spcPts val="0"/>
                        </a:spcAft>
                        <a:buFont typeface="Wingdings" panose="05000000000000000000" pitchFamily="2" charset="2"/>
                        <a:buChar char="v"/>
                      </a:pPr>
                      <a:r>
                        <a:rPr lang="en-GB" sz="1800" b="0" spc="-10" dirty="0">
                          <a:effectLst/>
                        </a:rPr>
                        <a:t> Suppliers</a:t>
                      </a:r>
                      <a:endParaRPr lang="en-GB" sz="1800" b="0" dirty="0">
                        <a:effectLst/>
                      </a:endParaRPr>
                    </a:p>
                    <a:p>
                      <a:pPr marL="285750" indent="-285750" algn="l">
                        <a:lnSpc>
                          <a:spcPct val="107000"/>
                        </a:lnSpc>
                        <a:spcAft>
                          <a:spcPts val="0"/>
                        </a:spcAft>
                        <a:buFont typeface="Wingdings" panose="05000000000000000000" pitchFamily="2" charset="2"/>
                        <a:buChar char="v"/>
                      </a:pPr>
                      <a:r>
                        <a:rPr lang="en-GB" sz="1800" b="0" spc="-10" dirty="0">
                          <a:effectLst/>
                        </a:rPr>
                        <a:t>Shareholders</a:t>
                      </a:r>
                      <a:endParaRPr lang="en-GB" sz="1800" b="0" dirty="0">
                        <a:effectLst/>
                      </a:endParaRPr>
                    </a:p>
                  </a:txBody>
                  <a:tcPr marL="68580" marR="68580" marT="0" marB="0"/>
                </a:tc>
                <a:extLst>
                  <a:ext uri="{0D108BD9-81ED-4DB2-BD59-A6C34878D82A}">
                    <a16:rowId xmlns:a16="http://schemas.microsoft.com/office/drawing/2014/main" val="58482843"/>
                  </a:ext>
                </a:extLst>
              </a:tr>
              <a:tr h="2122284">
                <a:tc>
                  <a:txBody>
                    <a:bodyPr/>
                    <a:lstStyle/>
                    <a:p>
                      <a:pPr algn="ctr">
                        <a:lnSpc>
                          <a:spcPct val="107000"/>
                        </a:lnSpc>
                        <a:spcAft>
                          <a:spcPts val="0"/>
                        </a:spcAft>
                      </a:pPr>
                      <a:endParaRPr lang="en-GB" sz="2000" spc="-10" dirty="0">
                        <a:effectLst/>
                      </a:endParaRPr>
                    </a:p>
                    <a:p>
                      <a:pPr algn="ctr">
                        <a:lnSpc>
                          <a:spcPct val="107000"/>
                        </a:lnSpc>
                        <a:spcAft>
                          <a:spcPts val="0"/>
                        </a:spcAft>
                      </a:pPr>
                      <a:r>
                        <a:rPr lang="en-GB" sz="2000" spc="-10" dirty="0">
                          <a:effectLst/>
                        </a:rPr>
                        <a:t>Low influence + low interest </a:t>
                      </a:r>
                      <a:endParaRPr lang="en-GB" sz="1800" dirty="0">
                        <a:effectLst/>
                      </a:endParaRPr>
                    </a:p>
                    <a:p>
                      <a:pPr algn="ctr">
                        <a:lnSpc>
                          <a:spcPct val="107000"/>
                        </a:lnSpc>
                        <a:spcAft>
                          <a:spcPts val="0"/>
                        </a:spcAft>
                      </a:pPr>
                      <a:r>
                        <a:rPr lang="en-GB" sz="1800" spc="-10" dirty="0">
                          <a:effectLst/>
                        </a:rPr>
                        <a:t> </a:t>
                      </a:r>
                      <a:endParaRPr lang="en-GB" sz="1600" dirty="0">
                        <a:effectLst/>
                      </a:endParaRPr>
                    </a:p>
                    <a:p>
                      <a:pPr marL="285750" indent="-285750" algn="l">
                        <a:lnSpc>
                          <a:spcPct val="107000"/>
                        </a:lnSpc>
                        <a:spcAft>
                          <a:spcPts val="0"/>
                        </a:spcAft>
                        <a:buFont typeface="Wingdings" panose="05000000000000000000" pitchFamily="2" charset="2"/>
                        <a:buChar char="v"/>
                      </a:pPr>
                      <a:r>
                        <a:rPr lang="en-GB" sz="1800" b="0" spc="-10" dirty="0">
                          <a:effectLst/>
                        </a:rPr>
                        <a:t>Employees</a:t>
                      </a:r>
                      <a:endParaRPr lang="en-GB" sz="1800" b="0" dirty="0">
                        <a:effectLst/>
                      </a:endParaRPr>
                    </a:p>
                    <a:p>
                      <a:pPr marL="285750" indent="-285750" algn="l">
                        <a:lnSpc>
                          <a:spcPct val="107000"/>
                        </a:lnSpc>
                        <a:spcAft>
                          <a:spcPts val="0"/>
                        </a:spcAft>
                        <a:buFont typeface="Wingdings" panose="05000000000000000000" pitchFamily="2" charset="2"/>
                        <a:buChar char="v"/>
                      </a:pPr>
                      <a:r>
                        <a:rPr lang="en-GB" sz="1800" b="0" spc="-10" dirty="0">
                          <a:effectLst/>
                        </a:rPr>
                        <a:t>Customers </a:t>
                      </a:r>
                      <a:endParaRPr lang="en-GB" sz="1800" b="0" dirty="0">
                        <a:effectLst/>
                      </a:endParaRPr>
                    </a:p>
                    <a:p>
                      <a:pPr marL="285750" indent="-285750" algn="l">
                        <a:lnSpc>
                          <a:spcPct val="107000"/>
                        </a:lnSpc>
                        <a:spcAft>
                          <a:spcPts val="0"/>
                        </a:spcAft>
                        <a:buFont typeface="Wingdings" panose="05000000000000000000" pitchFamily="2" charset="2"/>
                        <a:buChar char="v"/>
                      </a:pPr>
                      <a:r>
                        <a:rPr lang="en-GB" sz="1800" b="0" spc="-10" dirty="0">
                          <a:effectLst/>
                        </a:rPr>
                        <a:t>Communities</a:t>
                      </a:r>
                      <a:endParaRPr lang="en-GB" sz="1800" b="0" dirty="0">
                        <a:effectLst/>
                      </a:endParaRPr>
                    </a:p>
                    <a:p>
                      <a:pPr marL="285750" indent="-285750" algn="l">
                        <a:lnSpc>
                          <a:spcPct val="107000"/>
                        </a:lnSpc>
                        <a:spcAft>
                          <a:spcPts val="0"/>
                        </a:spcAft>
                        <a:buFont typeface="Wingdings" panose="05000000000000000000" pitchFamily="2" charset="2"/>
                        <a:buChar char="v"/>
                      </a:pPr>
                      <a:r>
                        <a:rPr lang="en-GB" sz="1800" b="0" spc="-10" dirty="0">
                          <a:effectLst/>
                        </a:rPr>
                        <a:t>Pressure groups</a:t>
                      </a: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endParaRPr lang="en-GB" sz="1800" b="1" spc="-10" dirty="0">
                        <a:effectLst/>
                      </a:endParaRPr>
                    </a:p>
                    <a:p>
                      <a:pPr algn="ctr">
                        <a:lnSpc>
                          <a:spcPct val="107000"/>
                        </a:lnSpc>
                        <a:spcAft>
                          <a:spcPts val="0"/>
                        </a:spcAft>
                      </a:pPr>
                      <a:r>
                        <a:rPr lang="en-GB" sz="2000" b="1" spc="-10" dirty="0">
                          <a:effectLst/>
                        </a:rPr>
                        <a:t>Low influence + high interest</a:t>
                      </a:r>
                      <a:r>
                        <a:rPr lang="en-GB" sz="1800" b="1" spc="-10" dirty="0">
                          <a:effectLst/>
                        </a:rPr>
                        <a:t> </a:t>
                      </a:r>
                      <a:endParaRPr lang="en-GB" sz="1800" b="1" dirty="0">
                        <a:effectLst/>
                      </a:endParaRPr>
                    </a:p>
                    <a:p>
                      <a:pPr marL="0" indent="0" algn="ctr">
                        <a:lnSpc>
                          <a:spcPct val="107000"/>
                        </a:lnSpc>
                        <a:spcAft>
                          <a:spcPts val="0"/>
                        </a:spcAft>
                        <a:buFont typeface="Wingdings" panose="05000000000000000000" pitchFamily="2" charset="2"/>
                        <a:buNone/>
                      </a:pPr>
                      <a:endParaRPr lang="en-GB" sz="1600" dirty="0">
                        <a:effectLst/>
                      </a:endParaRPr>
                    </a:p>
                    <a:p>
                      <a:pPr marL="285750" indent="-285750" algn="l">
                        <a:lnSpc>
                          <a:spcPct val="107000"/>
                        </a:lnSpc>
                        <a:spcAft>
                          <a:spcPts val="0"/>
                        </a:spcAft>
                        <a:buFont typeface="Wingdings" panose="05000000000000000000" pitchFamily="2" charset="2"/>
                        <a:buChar char="v"/>
                      </a:pPr>
                      <a:r>
                        <a:rPr lang="en-GB" sz="1800" spc="-10" dirty="0">
                          <a:effectLst/>
                        </a:rPr>
                        <a:t>Media</a:t>
                      </a:r>
                      <a:endParaRPr lang="en-GB" sz="1800" dirty="0">
                        <a:effectLst/>
                      </a:endParaRPr>
                    </a:p>
                    <a:p>
                      <a:pPr marL="285750" indent="-285750" algn="l">
                        <a:lnSpc>
                          <a:spcPct val="107000"/>
                        </a:lnSpc>
                        <a:spcAft>
                          <a:spcPts val="0"/>
                        </a:spcAft>
                        <a:buFont typeface="Wingdings" panose="05000000000000000000" pitchFamily="2" charset="2"/>
                        <a:buChar char="v"/>
                      </a:pPr>
                      <a:r>
                        <a:rPr lang="en-GB" sz="1800" spc="-10" dirty="0">
                          <a:effectLst/>
                        </a:rPr>
                        <a:t>Reporters</a:t>
                      </a:r>
                      <a:endParaRPr lang="en-GB" sz="1800" dirty="0">
                        <a:effectLst/>
                      </a:endParaRPr>
                    </a:p>
                    <a:p>
                      <a:pPr marL="285750" indent="-285750" algn="l">
                        <a:lnSpc>
                          <a:spcPct val="107000"/>
                        </a:lnSpc>
                        <a:spcAft>
                          <a:spcPts val="0"/>
                        </a:spcAft>
                        <a:buFont typeface="Wingdings" panose="05000000000000000000" pitchFamily="2" charset="2"/>
                        <a:buChar char="v"/>
                      </a:pPr>
                      <a:r>
                        <a:rPr lang="en-GB" sz="1800" spc="-10" dirty="0">
                          <a:effectLst/>
                        </a:rPr>
                        <a:t>Commentators</a:t>
                      </a:r>
                      <a:endParaRPr lang="en-GB" sz="1800" dirty="0">
                        <a:effectLst/>
                      </a:endParaRPr>
                    </a:p>
                    <a:p>
                      <a:pPr marL="285750" indent="-285750" algn="l">
                        <a:lnSpc>
                          <a:spcPct val="107000"/>
                        </a:lnSpc>
                        <a:spcAft>
                          <a:spcPts val="0"/>
                        </a:spcAft>
                        <a:buFont typeface="Wingdings" panose="05000000000000000000" pitchFamily="2" charset="2"/>
                        <a:buChar char="v"/>
                      </a:pPr>
                      <a:r>
                        <a:rPr lang="en-GB" sz="1800" spc="-10" dirty="0">
                          <a:effectLst/>
                        </a:rPr>
                        <a:t>Competitors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47727392"/>
                  </a:ext>
                </a:extLst>
              </a:tr>
            </a:tbl>
          </a:graphicData>
        </a:graphic>
      </p:graphicFrame>
      <p:sp>
        <p:nvSpPr>
          <p:cNvPr id="4" name="TextBox 3"/>
          <p:cNvSpPr txBox="1"/>
          <p:nvPr/>
        </p:nvSpPr>
        <p:spPr>
          <a:xfrm>
            <a:off x="3939239" y="1225254"/>
            <a:ext cx="4862945" cy="523220"/>
          </a:xfrm>
          <a:prstGeom prst="rect">
            <a:avLst/>
          </a:prstGeom>
          <a:noFill/>
        </p:spPr>
        <p:txBody>
          <a:bodyPr wrap="square" rtlCol="0">
            <a:spAutoFit/>
          </a:bodyPr>
          <a:lstStyle/>
          <a:p>
            <a:r>
              <a:rPr lang="en-GB" sz="2800" dirty="0"/>
              <a:t>Mendelow’s Stakeholder Matrix </a:t>
            </a:r>
          </a:p>
        </p:txBody>
      </p:sp>
      <p:sp>
        <p:nvSpPr>
          <p:cNvPr id="5" name="Slide Number Placeholder 4">
            <a:extLst>
              <a:ext uri="{FF2B5EF4-FFF2-40B4-BE49-F238E27FC236}">
                <a16:creationId xmlns:a16="http://schemas.microsoft.com/office/drawing/2014/main" id="{FF5941BA-DF37-4346-9325-F484D1282BA8}"/>
              </a:ext>
            </a:extLst>
          </p:cNvPr>
          <p:cNvSpPr>
            <a:spLocks noGrp="1"/>
          </p:cNvSpPr>
          <p:nvPr>
            <p:ph type="sldNum" sz="quarter" idx="12"/>
          </p:nvPr>
        </p:nvSpPr>
        <p:spPr/>
        <p:txBody>
          <a:bodyPr/>
          <a:lstStyle/>
          <a:p>
            <a:fld id="{0E58892E-0A43-4BEA-BEF9-3CCBAAC42A6B}" type="slidenum">
              <a:rPr lang="en-GB" smtClean="0"/>
              <a:t>27</a:t>
            </a:fld>
            <a:endParaRPr lang="en-GB"/>
          </a:p>
        </p:txBody>
      </p:sp>
    </p:spTree>
    <p:extLst>
      <p:ext uri="{BB962C8B-B14F-4D97-AF65-F5344CB8AC3E}">
        <p14:creationId xmlns:p14="http://schemas.microsoft.com/office/powerpoint/2010/main" val="222254753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1102</TotalTime>
  <Words>2451</Words>
  <Application>Microsoft Office PowerPoint</Application>
  <PresentationFormat>Widescreen</PresentationFormat>
  <Paragraphs>308</Paragraphs>
  <Slides>27</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Calibri Light</vt:lpstr>
      <vt:lpstr>Times New Roman</vt:lpstr>
      <vt:lpstr>Wingdings</vt:lpstr>
      <vt:lpstr>Office Theme</vt:lpstr>
      <vt:lpstr>PowerPoint Presentation</vt:lpstr>
      <vt:lpstr>PowerPoint Presentation</vt:lpstr>
      <vt:lpstr>PowerPoint Presentation</vt:lpstr>
      <vt:lpstr>PowerPoint Presentation</vt:lpstr>
      <vt:lpstr>2016 Share Price</vt:lpstr>
      <vt:lpstr>PowerPoint Presentation</vt:lpstr>
      <vt:lpstr>PowerPoint Presentation</vt:lpstr>
      <vt:lpstr>PowerPoint Presentation</vt:lpstr>
      <vt:lpstr>Benefits of CRM</vt:lpstr>
      <vt:lpstr>The disadvantages of CRM in a organisation</vt:lpstr>
      <vt:lpstr>4 Ways Amazon uses CRM for Stakeholders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Recommendations</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and Engaging in the Customer Service</dc:title>
  <dc:creator>Nishat Choudhury (1704979)</dc:creator>
  <cp:lastModifiedBy>Nishat Choudhury (1704979)</cp:lastModifiedBy>
  <cp:revision>117</cp:revision>
  <dcterms:created xsi:type="dcterms:W3CDTF">2019-02-04T09:54:42Z</dcterms:created>
  <dcterms:modified xsi:type="dcterms:W3CDTF">2019-02-26T10:21:27Z</dcterms:modified>
</cp:coreProperties>
</file>