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Alfa Slab One" panose="020B0604020202020204" charset="0"/>
      <p:regular r:id="rId18"/>
    </p:embeddedFont>
    <p:embeddedFont>
      <p:font typeface="Amatic SC" panose="020B0604020202020204" charset="-79"/>
      <p:regular r:id="rId19"/>
      <p:bold r:id="rId20"/>
    </p:embeddedFont>
    <p:embeddedFont>
      <p:font typeface="Caveat" panose="020B0604020202020204" charset="0"/>
      <p:regular r:id="rId21"/>
      <p:bold r:id="rId22"/>
    </p:embeddedFont>
    <p:embeddedFont>
      <p:font typeface="Comic Sans MS" panose="030F0702030302020204" pitchFamily="66" charset="0"/>
      <p:regular r:id="rId23"/>
      <p:bold r:id="rId24"/>
      <p:italic r:id="rId25"/>
      <p:boldItalic r:id="rId26"/>
    </p:embeddedFont>
    <p:embeddedFont>
      <p:font typeface="EB Garamond" panose="020B0604020202020204" charset="0"/>
      <p:regular r:id="rId27"/>
      <p:bold r:id="rId28"/>
      <p:italic r:id="rId29"/>
      <p:boldItalic r:id="rId30"/>
    </p:embeddedFont>
    <p:embeddedFont>
      <p:font typeface="Georgia" panose="02040502050405020303" pitchFamily="18" charset="0"/>
      <p:regular r:id="rId31"/>
      <p:bold r:id="rId32"/>
      <p:italic r:id="rId33"/>
      <p:boldItalic r:id="rId34"/>
    </p:embeddedFont>
    <p:embeddedFont>
      <p:font typeface="Lobster" panose="020B0604020202020204" charset="0"/>
      <p:regular r:id="rId35"/>
    </p:embeddedFont>
    <p:embeddedFont>
      <p:font typeface="Merriweather" panose="020B0604020202020204" charset="0"/>
      <p:regular r:id="rId36"/>
      <p:bold r:id="rId37"/>
      <p:italic r:id="rId38"/>
      <p:boldItalic r:id="rId39"/>
    </p:embeddedFont>
    <p:embeddedFont>
      <p:font typeface="Oswald" panose="020B0604020202020204" charset="0"/>
      <p:regular r:id="rId40"/>
      <p:bold r:id="rId41"/>
    </p:embeddedFont>
    <p:embeddedFont>
      <p:font typeface="Pacifico" panose="020B0604020202020204" charset="0"/>
      <p:regular r:id="rId42"/>
    </p:embeddedFont>
    <p:embeddedFont>
      <p:font typeface="Roboto" panose="020B0604020202020204" charset="0"/>
      <p:regular r:id="rId43"/>
      <p:bold r:id="rId44"/>
      <p:italic r:id="rId45"/>
      <p:boldItalic r:id="rId4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2" d="100"/>
          <a:sy n="142" d="100"/>
        </p:scale>
        <p:origin x="2334"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font" Target="fonts/font22.fntdata"/><Relationship Id="rId21" Type="http://schemas.openxmlformats.org/officeDocument/2006/relationships/font" Target="fonts/font4.fntdata"/><Relationship Id="rId34" Type="http://schemas.openxmlformats.org/officeDocument/2006/relationships/font" Target="fonts/font17.fntdata"/><Relationship Id="rId42" Type="http://schemas.openxmlformats.org/officeDocument/2006/relationships/font" Target="fonts/font25.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2.fntdata"/><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font" Target="fonts/font23.fntdata"/><Relationship Id="rId45" Type="http://schemas.openxmlformats.org/officeDocument/2006/relationships/font" Target="fonts/font2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4" Type="http://schemas.openxmlformats.org/officeDocument/2006/relationships/font" Target="fonts/font2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43" Type="http://schemas.openxmlformats.org/officeDocument/2006/relationships/font" Target="fonts/font26.fntdata"/><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font" Target="fonts/font21.fntdata"/><Relationship Id="rId46" Type="http://schemas.openxmlformats.org/officeDocument/2006/relationships/font" Target="fonts/font29.fntdata"/><Relationship Id="rId20" Type="http://schemas.openxmlformats.org/officeDocument/2006/relationships/font" Target="fonts/font3.fntdata"/><Relationship Id="rId41" Type="http://schemas.openxmlformats.org/officeDocument/2006/relationships/font" Target="fonts/font24.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d349eb146e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d349eb146e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d349eb146e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d349eb146e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d349eb146e_0_20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d349eb146e_0_20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d349eb146e_0_24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d349eb146e_0_24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d349eb146e_0_2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d349eb146e_0_2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d349eb146e_0_23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d349eb146e_0_23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d349eb146e_0_24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d349eb146e_0_24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d349eb146e_0_24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d349eb146e_0_24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d349eb146e_0_23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d349eb146e_0_2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d349eb146e_0_23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d349eb146e_0_23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d349eb146e_0_23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d349eb146e_0_23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d349eb146e_0_23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d349eb146e_0_23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d349eb146e_0_23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d349eb146e_0_23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d349eb146e_0_24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d349eb146e_0_24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g"/><Relationship Id="rId5" Type="http://schemas.openxmlformats.org/officeDocument/2006/relationships/notesSlide" Target="../notesSlides/notesSlide1.xml"/><Relationship Id="rId4"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2.pn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3.jpg"/><Relationship Id="rId5" Type="http://schemas.openxmlformats.org/officeDocument/2006/relationships/notesSlide" Target="../notesSlides/notesSlide2.xml"/><Relationship Id="rId4"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m4a"/><Relationship Id="rId7" Type="http://schemas.openxmlformats.org/officeDocument/2006/relationships/image" Target="../media/image5.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4.jpg"/><Relationship Id="rId5" Type="http://schemas.openxmlformats.org/officeDocument/2006/relationships/notesSlide" Target="../notesSlides/notesSlide3.xml"/><Relationship Id="rId4"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2.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6.png"/><Relationship Id="rId5" Type="http://schemas.openxmlformats.org/officeDocument/2006/relationships/notesSlide" Target="../notesSlides/notesSlide4.xml"/><Relationship Id="rId4"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2.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7.png"/><Relationship Id="rId5" Type="http://schemas.openxmlformats.org/officeDocument/2006/relationships/notesSlide" Target="../notesSlides/notesSlide5.xml"/><Relationship Id="rId4"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6.m4a"/><Relationship Id="rId7" Type="http://schemas.openxmlformats.org/officeDocument/2006/relationships/image" Target="../media/image9.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8.png"/><Relationship Id="rId5" Type="http://schemas.openxmlformats.org/officeDocument/2006/relationships/notesSlide" Target="../notesSlides/notesSlide6.xml"/><Relationship Id="rId4"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audio" Target="../media/media7.m4a"/><Relationship Id="rId7" Type="http://schemas.openxmlformats.org/officeDocument/2006/relationships/image" Target="../media/image11.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10.png"/><Relationship Id="rId5" Type="http://schemas.openxmlformats.org/officeDocument/2006/relationships/notesSlide" Target="../notesSlides/notesSlide7.xml"/><Relationship Id="rId10" Type="http://schemas.openxmlformats.org/officeDocument/2006/relationships/image" Target="../media/image2.png"/><Relationship Id="rId4" Type="http://schemas.openxmlformats.org/officeDocument/2006/relationships/slideLayout" Target="../slideLayouts/slideLayout9.xml"/><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14.png"/><Relationship Id="rId5" Type="http://schemas.openxmlformats.org/officeDocument/2006/relationships/notesSlide" Target="../notesSlides/notesSlide8.xml"/><Relationship Id="rId4"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2.png"/><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15.png"/><Relationship Id="rId5" Type="http://schemas.openxmlformats.org/officeDocument/2006/relationships/notesSlide" Target="../notesSlides/notesSlide9.xml"/><Relationship Id="rId4"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audio" Target="../media/media10.m4a"/><Relationship Id="rId7" Type="http://schemas.openxmlformats.org/officeDocument/2006/relationships/image" Target="../media/image17.png"/><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image" Target="../media/image16.png"/><Relationship Id="rId5" Type="http://schemas.openxmlformats.org/officeDocument/2006/relationships/notesSlide" Target="../notesSlides/notesSlide10.xml"/><Relationship Id="rId10" Type="http://schemas.openxmlformats.org/officeDocument/2006/relationships/image" Target="../media/image2.png"/><Relationship Id="rId4" Type="http://schemas.openxmlformats.org/officeDocument/2006/relationships/slideLayout" Target="../slideLayouts/slideLayout10.xml"/><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notesSlide" Target="../notesSlides/notesSlide12.xml"/><Relationship Id="rId4"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3.xml"/><Relationship Id="rId6" Type="http://schemas.openxmlformats.org/officeDocument/2006/relationships/image" Target="../media/image2.png"/><Relationship Id="rId5" Type="http://schemas.openxmlformats.org/officeDocument/2006/relationships/notesSlide" Target="../notesSlides/notesSlide13.xml"/><Relationship Id="rId4"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4.xml"/><Relationship Id="rId6" Type="http://schemas.openxmlformats.org/officeDocument/2006/relationships/image" Target="../media/image2.png"/><Relationship Id="rId5" Type="http://schemas.openxmlformats.org/officeDocument/2006/relationships/notesSlide" Target="../notesSlides/notesSlide14.xml"/><Relationship Id="rId4"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2.png"/><Relationship Id="rId2" Type="http://schemas.microsoft.com/office/2007/relationships/media" Target="../media/media15.m4a"/><Relationship Id="rId1" Type="http://schemas.openxmlformats.org/officeDocument/2006/relationships/tags" Target="../tags/tag15.xml"/><Relationship Id="rId6" Type="http://schemas.openxmlformats.org/officeDocument/2006/relationships/image" Target="../media/image20.png"/><Relationship Id="rId5" Type="http://schemas.openxmlformats.org/officeDocument/2006/relationships/notesSlide" Target="../notesSlides/notesSlide15.xml"/><Relationship Id="rId4"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6">
            <a:alphaModFix/>
          </a:blip>
          <a:stretch>
            <a:fillRect/>
          </a:stretch>
        </a:blipFill>
        <a:effectLst/>
      </p:bgPr>
    </p:bg>
    <p:spTree>
      <p:nvGrpSpPr>
        <p:cNvPr id="1" name="Shape 63"/>
        <p:cNvGrpSpPr/>
        <p:nvPr/>
      </p:nvGrpSpPr>
      <p:grpSpPr>
        <a:xfrm>
          <a:off x="0" y="0"/>
          <a:ext cx="0" cy="0"/>
          <a:chOff x="0" y="0"/>
          <a:chExt cx="0" cy="0"/>
        </a:xfrm>
      </p:grpSpPr>
      <p:sp>
        <p:nvSpPr>
          <p:cNvPr id="64" name="Google Shape;64;p13"/>
          <p:cNvSpPr txBox="1">
            <a:spLocks noGrp="1"/>
          </p:cNvSpPr>
          <p:nvPr>
            <p:ph type="title"/>
          </p:nvPr>
        </p:nvSpPr>
        <p:spPr>
          <a:xfrm>
            <a:off x="311725" y="500925"/>
            <a:ext cx="83841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400" b="1">
                <a:solidFill>
                  <a:srgbClr val="FFFF00"/>
                </a:solidFill>
                <a:latin typeface="Oswald"/>
                <a:ea typeface="Oswald"/>
                <a:cs typeface="Oswald"/>
                <a:sym typeface="Oswald"/>
              </a:rPr>
              <a:t>Does Innovation and                             Creativity  Provide a                            Business Advantage?</a:t>
            </a:r>
            <a:endParaRPr sz="3400" b="1">
              <a:solidFill>
                <a:srgbClr val="FFFF00"/>
              </a:solidFill>
              <a:latin typeface="Oswald"/>
              <a:ea typeface="Oswald"/>
              <a:cs typeface="Oswald"/>
              <a:sym typeface="Oswald"/>
            </a:endParaRPr>
          </a:p>
        </p:txBody>
      </p:sp>
      <p:sp>
        <p:nvSpPr>
          <p:cNvPr id="65" name="Google Shape;65;p13"/>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sp>
        <p:nvSpPr>
          <p:cNvPr id="66" name="Google Shape;66;p13"/>
          <p:cNvSpPr txBox="1"/>
          <p:nvPr/>
        </p:nvSpPr>
        <p:spPr>
          <a:xfrm>
            <a:off x="726950" y="4663450"/>
            <a:ext cx="3470100" cy="446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a:solidFill>
                  <a:srgbClr val="FFFF00"/>
                </a:solidFill>
                <a:latin typeface="Roboto"/>
                <a:ea typeface="Roboto"/>
                <a:cs typeface="Roboto"/>
                <a:sym typeface="Roboto"/>
              </a:rPr>
              <a:t>By: Veronika Topolcanyova</a:t>
            </a:r>
            <a:endParaRPr sz="1700">
              <a:solidFill>
                <a:srgbClr val="FFFF00"/>
              </a:solidFill>
              <a:latin typeface="Roboto"/>
              <a:ea typeface="Roboto"/>
              <a:cs typeface="Roboto"/>
              <a:sym typeface="Roboto"/>
            </a:endParaRPr>
          </a:p>
        </p:txBody>
      </p:sp>
      <p:pic>
        <p:nvPicPr>
          <p:cNvPr id="13" name="Audio 12">
            <a:hlinkClick r:id="" action="ppaction://media"/>
            <a:extLst>
              <a:ext uri="{FF2B5EF4-FFF2-40B4-BE49-F238E27FC236}">
                <a16:creationId xmlns:a16="http://schemas.microsoft.com/office/drawing/2014/main" id="{45CD64B1-D332-4D79-9784-96DC2056F14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p:transition spd="slow" advTm="8810">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4"/>
                                        </p:tgtEl>
                                        <p:attrNameLst>
                                          <p:attrName>style.visibility</p:attrName>
                                        </p:attrNameLst>
                                      </p:cBhvr>
                                      <p:to>
                                        <p:strVal val="visible"/>
                                      </p:to>
                                    </p:set>
                                    <p:animEffect transition="in" filter="fade">
                                      <p:cBhvr>
                                        <p:cTn id="11"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4200">
                <a:latin typeface="Pacifico"/>
                <a:ea typeface="Pacifico"/>
                <a:cs typeface="Pacifico"/>
                <a:sym typeface="Pacifico"/>
              </a:rPr>
              <a:t>Welcome to my Presentation...</a:t>
            </a:r>
            <a:endParaRPr sz="4200">
              <a:latin typeface="Pacifico"/>
              <a:ea typeface="Pacifico"/>
              <a:cs typeface="Pacifico"/>
              <a:sym typeface="Pacifico"/>
            </a:endParaRPr>
          </a:p>
        </p:txBody>
      </p:sp>
      <p:sp>
        <p:nvSpPr>
          <p:cNvPr id="72" name="Google Shape;72;p14"/>
          <p:cNvSpPr txBox="1">
            <a:spLocks noGrp="1"/>
          </p:cNvSpPr>
          <p:nvPr>
            <p:ph type="body" idx="1"/>
          </p:nvPr>
        </p:nvSpPr>
        <p:spPr>
          <a:xfrm>
            <a:off x="4658400" y="116550"/>
            <a:ext cx="4166400" cy="4910400"/>
          </a:xfrm>
          <a:prstGeom prst="rect">
            <a:avLst/>
          </a:prstGeom>
        </p:spPr>
        <p:txBody>
          <a:bodyPr spcFirstLastPara="1" wrap="square" lIns="91425" tIns="91425" rIns="91425" bIns="91425" anchor="t" anchorCtr="0">
            <a:noAutofit/>
          </a:bodyPr>
          <a:lstStyle/>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A little about myself..</a:t>
            </a:r>
            <a:endParaRPr sz="2100" dirty="0">
              <a:solidFill>
                <a:srgbClr val="000000"/>
              </a:solidFill>
              <a:highlight>
                <a:srgbClr val="D9EAD3"/>
              </a:highlight>
              <a:latin typeface="Comic Sans MS"/>
              <a:ea typeface="Comic Sans MS"/>
              <a:cs typeface="Comic Sans MS"/>
              <a:sym typeface="Comic Sans MS"/>
            </a:endParaRP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Models of Innovation</a:t>
            </a:r>
            <a:endParaRPr sz="2100" dirty="0">
              <a:solidFill>
                <a:srgbClr val="000000"/>
              </a:solidFill>
              <a:highlight>
                <a:srgbClr val="D9EAD3"/>
              </a:highlight>
              <a:latin typeface="Comic Sans MS"/>
              <a:ea typeface="Comic Sans MS"/>
              <a:cs typeface="Comic Sans MS"/>
              <a:sym typeface="Comic Sans MS"/>
            </a:endParaRPr>
          </a:p>
          <a:p>
            <a:pPr marL="95250" lvl="0" indent="0" algn="l" rtl="0">
              <a:spcBef>
                <a:spcPts val="0"/>
              </a:spcBef>
              <a:spcAft>
                <a:spcPts val="0"/>
              </a:spcAft>
              <a:buClr>
                <a:srgbClr val="000000"/>
              </a:buClr>
              <a:buSzPts val="2100"/>
              <a:buNone/>
            </a:pPr>
            <a:r>
              <a:rPr lang="en" sz="2100" dirty="0">
                <a:solidFill>
                  <a:srgbClr val="000000"/>
                </a:solidFill>
                <a:highlight>
                  <a:srgbClr val="D9EAD3"/>
                </a:highlight>
                <a:latin typeface="Comic Sans MS"/>
                <a:ea typeface="Comic Sans MS"/>
                <a:cs typeface="Comic Sans MS"/>
                <a:sym typeface="Comic Sans MS"/>
              </a:rPr>
              <a:t> </a:t>
            </a:r>
            <a:endParaRPr sz="2100" dirty="0">
              <a:solidFill>
                <a:srgbClr val="000000"/>
              </a:solidFill>
              <a:highlight>
                <a:srgbClr val="D9EAD3"/>
              </a:highlight>
              <a:latin typeface="Comic Sans MS"/>
              <a:ea typeface="Comic Sans MS"/>
              <a:cs typeface="Comic Sans MS"/>
              <a:sym typeface="Comic Sans MS"/>
            </a:endParaRP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What exactly is Innovation?</a:t>
            </a:r>
            <a:endParaRPr sz="2100" dirty="0">
              <a:solidFill>
                <a:srgbClr val="000000"/>
              </a:solidFill>
              <a:highlight>
                <a:srgbClr val="D9EAD3"/>
              </a:highlight>
              <a:latin typeface="Comic Sans MS"/>
              <a:ea typeface="Comic Sans MS"/>
              <a:cs typeface="Comic Sans MS"/>
              <a:sym typeface="Comic Sans MS"/>
            </a:endParaRP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Is it differ from Invention?</a:t>
            </a:r>
            <a:endParaRPr sz="2100" dirty="0">
              <a:solidFill>
                <a:srgbClr val="000000"/>
              </a:solidFill>
              <a:highlight>
                <a:srgbClr val="D9EAD3"/>
              </a:highlight>
              <a:latin typeface="Comic Sans MS"/>
              <a:ea typeface="Comic Sans MS"/>
              <a:cs typeface="Comic Sans MS"/>
              <a:sym typeface="Comic Sans MS"/>
            </a:endParaRP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What is Creativity?</a:t>
            </a: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Benefits</a:t>
            </a:r>
            <a:endParaRPr sz="2100" dirty="0">
              <a:solidFill>
                <a:srgbClr val="000000"/>
              </a:solidFill>
              <a:highlight>
                <a:srgbClr val="D9EAD3"/>
              </a:highlight>
              <a:latin typeface="Comic Sans MS"/>
              <a:ea typeface="Comic Sans MS"/>
              <a:cs typeface="Comic Sans MS"/>
              <a:sym typeface="Comic Sans MS"/>
            </a:endParaRPr>
          </a:p>
          <a:p>
            <a:pPr marL="95250" lvl="0" indent="0" algn="l" rtl="0">
              <a:spcBef>
                <a:spcPts val="0"/>
              </a:spcBef>
              <a:spcAft>
                <a:spcPts val="0"/>
              </a:spcAft>
              <a:buClr>
                <a:srgbClr val="000000"/>
              </a:buClr>
              <a:buSzPts val="2100"/>
              <a:buNone/>
            </a:pPr>
            <a:endParaRPr sz="2100" dirty="0">
              <a:solidFill>
                <a:srgbClr val="000000"/>
              </a:solidFill>
              <a:highlight>
                <a:srgbClr val="D9EAD3"/>
              </a:highlight>
              <a:latin typeface="Comic Sans MS"/>
              <a:ea typeface="Comic Sans MS"/>
              <a:cs typeface="Comic Sans MS"/>
              <a:sym typeface="Comic Sans MS"/>
            </a:endParaRP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Why leadership plays key role</a:t>
            </a:r>
            <a:endParaRPr sz="2100" dirty="0">
              <a:solidFill>
                <a:srgbClr val="000000"/>
              </a:solidFill>
              <a:highlight>
                <a:srgbClr val="D9EAD3"/>
              </a:highlight>
              <a:latin typeface="Comic Sans MS"/>
              <a:ea typeface="Comic Sans MS"/>
              <a:cs typeface="Comic Sans MS"/>
              <a:sym typeface="Comic Sans MS"/>
            </a:endParaRPr>
          </a:p>
          <a:p>
            <a:pPr marL="457200" lvl="0" indent="-361950" algn="l" rtl="0">
              <a:spcBef>
                <a:spcPts val="0"/>
              </a:spcBef>
              <a:spcAft>
                <a:spcPts val="0"/>
              </a:spcAft>
              <a:buClr>
                <a:srgbClr val="000000"/>
              </a:buClr>
              <a:buSzPts val="2100"/>
              <a:buFont typeface="Comic Sans MS"/>
              <a:buChar char="❖"/>
            </a:pPr>
            <a:r>
              <a:rPr lang="en" sz="2100" dirty="0">
                <a:solidFill>
                  <a:srgbClr val="000000"/>
                </a:solidFill>
                <a:highlight>
                  <a:srgbClr val="D9EAD3"/>
                </a:highlight>
                <a:latin typeface="Comic Sans MS"/>
                <a:ea typeface="Comic Sans MS"/>
                <a:cs typeface="Comic Sans MS"/>
                <a:sym typeface="Comic Sans MS"/>
              </a:rPr>
              <a:t>Conclusion</a:t>
            </a:r>
            <a:endParaRPr sz="2100" dirty="0">
              <a:solidFill>
                <a:srgbClr val="000000"/>
              </a:solidFill>
              <a:highlight>
                <a:srgbClr val="D9EAD3"/>
              </a:highlight>
              <a:latin typeface="Comic Sans MS"/>
              <a:ea typeface="Comic Sans MS"/>
              <a:cs typeface="Comic Sans MS"/>
              <a:sym typeface="Comic Sans MS"/>
            </a:endParaRPr>
          </a:p>
          <a:p>
            <a:pPr marL="914400" lvl="0" indent="0" algn="l" rtl="0">
              <a:spcBef>
                <a:spcPts val="1200"/>
              </a:spcBef>
              <a:spcAft>
                <a:spcPts val="0"/>
              </a:spcAft>
              <a:buNone/>
            </a:pPr>
            <a:endParaRPr sz="2600" b="1" dirty="0">
              <a:solidFill>
                <a:schemeClr val="lt1"/>
              </a:solidFill>
              <a:highlight>
                <a:srgbClr val="FFE599"/>
              </a:highlight>
              <a:latin typeface="Caveat"/>
              <a:ea typeface="Caveat"/>
              <a:cs typeface="Caveat"/>
              <a:sym typeface="Caveat"/>
            </a:endParaRPr>
          </a:p>
          <a:p>
            <a:pPr marL="0" lvl="0" indent="0" algn="l" rtl="0">
              <a:spcBef>
                <a:spcPts val="1200"/>
              </a:spcBef>
              <a:spcAft>
                <a:spcPts val="1200"/>
              </a:spcAft>
              <a:buNone/>
            </a:pPr>
            <a:endParaRPr dirty="0"/>
          </a:p>
        </p:txBody>
      </p:sp>
      <p:pic>
        <p:nvPicPr>
          <p:cNvPr id="73" name="Google Shape;73;p14"/>
          <p:cNvPicPr preferRelativeResize="0"/>
          <p:nvPr/>
        </p:nvPicPr>
        <p:blipFill>
          <a:blip r:embed="rId6">
            <a:alphaModFix/>
          </a:blip>
          <a:stretch>
            <a:fillRect/>
          </a:stretch>
        </p:blipFill>
        <p:spPr>
          <a:xfrm>
            <a:off x="152400" y="3162225"/>
            <a:ext cx="3076575" cy="1485900"/>
          </a:xfrm>
          <a:prstGeom prst="rect">
            <a:avLst/>
          </a:prstGeom>
          <a:noFill/>
          <a:ln>
            <a:noFill/>
          </a:ln>
        </p:spPr>
      </p:pic>
      <p:pic>
        <p:nvPicPr>
          <p:cNvPr id="17" name="Audio 16">
            <a:hlinkClick r:id="" action="ppaction://media"/>
            <a:extLst>
              <a:ext uri="{FF2B5EF4-FFF2-40B4-BE49-F238E27FC236}">
                <a16:creationId xmlns:a16="http://schemas.microsoft.com/office/drawing/2014/main" id="{2EB08557-853F-4591-BDDB-7B5891B8F4A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p:transition spd="slow" advTm="50884">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fade">
                                      <p:cBhvr>
                                        <p:cTn id="15" dur="1000"/>
                                        <p:tgtEl>
                                          <p:spTgt spid="7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2">
                                            <p:txEl>
                                              <p:pRg st="0" end="0"/>
                                            </p:txEl>
                                          </p:spTgt>
                                        </p:tgtEl>
                                        <p:attrNameLst>
                                          <p:attrName>style.visibility</p:attrName>
                                        </p:attrNameLst>
                                      </p:cBhvr>
                                      <p:to>
                                        <p:strVal val="visible"/>
                                      </p:to>
                                    </p:set>
                                    <p:animEffect transition="in" filter="fade">
                                      <p:cBhvr>
                                        <p:cTn id="20" dur="1000"/>
                                        <p:tgtEl>
                                          <p:spTgt spid="72">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2">
                                            <p:txEl>
                                              <p:pRg st="1" end="1"/>
                                            </p:txEl>
                                          </p:spTgt>
                                        </p:tgtEl>
                                        <p:attrNameLst>
                                          <p:attrName>style.visibility</p:attrName>
                                        </p:attrNameLst>
                                      </p:cBhvr>
                                      <p:to>
                                        <p:strVal val="visible"/>
                                      </p:to>
                                    </p:set>
                                    <p:animEffect transition="in" filter="fade">
                                      <p:cBhvr>
                                        <p:cTn id="25" dur="1000"/>
                                        <p:tgtEl>
                                          <p:spTgt spid="72">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2">
                                            <p:txEl>
                                              <p:pRg st="2" end="2"/>
                                            </p:txEl>
                                          </p:spTgt>
                                        </p:tgtEl>
                                        <p:attrNameLst>
                                          <p:attrName>style.visibility</p:attrName>
                                        </p:attrNameLst>
                                      </p:cBhvr>
                                      <p:to>
                                        <p:strVal val="visible"/>
                                      </p:to>
                                    </p:set>
                                    <p:animEffect transition="in" filter="fade">
                                      <p:cBhvr>
                                        <p:cTn id="30" dur="1000"/>
                                        <p:tgtEl>
                                          <p:spTgt spid="72">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2">
                                            <p:txEl>
                                              <p:pRg st="3" end="3"/>
                                            </p:txEl>
                                          </p:spTgt>
                                        </p:tgtEl>
                                        <p:attrNameLst>
                                          <p:attrName>style.visibility</p:attrName>
                                        </p:attrNameLst>
                                      </p:cBhvr>
                                      <p:to>
                                        <p:strVal val="visible"/>
                                      </p:to>
                                    </p:set>
                                    <p:animEffect transition="in" filter="fade">
                                      <p:cBhvr>
                                        <p:cTn id="35" dur="1000"/>
                                        <p:tgtEl>
                                          <p:spTgt spid="72">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72">
                                            <p:txEl>
                                              <p:pRg st="4" end="4"/>
                                            </p:txEl>
                                          </p:spTgt>
                                        </p:tgtEl>
                                        <p:attrNameLst>
                                          <p:attrName>style.visibility</p:attrName>
                                        </p:attrNameLst>
                                      </p:cBhvr>
                                      <p:to>
                                        <p:strVal val="visible"/>
                                      </p:to>
                                    </p:set>
                                    <p:animEffect transition="in" filter="fade">
                                      <p:cBhvr>
                                        <p:cTn id="40" dur="1000"/>
                                        <p:tgtEl>
                                          <p:spTgt spid="72">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72">
                                            <p:txEl>
                                              <p:pRg st="5" end="5"/>
                                            </p:txEl>
                                          </p:spTgt>
                                        </p:tgtEl>
                                        <p:attrNameLst>
                                          <p:attrName>style.visibility</p:attrName>
                                        </p:attrNameLst>
                                      </p:cBhvr>
                                      <p:to>
                                        <p:strVal val="visible"/>
                                      </p:to>
                                    </p:set>
                                    <p:animEffect transition="in" filter="fade">
                                      <p:cBhvr>
                                        <p:cTn id="45" dur="1000"/>
                                        <p:tgtEl>
                                          <p:spTgt spid="72">
                                            <p:txEl>
                                              <p:pRg st="5" end="5"/>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72">
                                            <p:txEl>
                                              <p:pRg st="6" end="6"/>
                                            </p:txEl>
                                          </p:spTgt>
                                        </p:tgtEl>
                                        <p:attrNameLst>
                                          <p:attrName>style.visibility</p:attrName>
                                        </p:attrNameLst>
                                      </p:cBhvr>
                                      <p:to>
                                        <p:strVal val="visible"/>
                                      </p:to>
                                    </p:set>
                                    <p:animEffect transition="in" filter="fade">
                                      <p:cBhvr>
                                        <p:cTn id="50" dur="1000"/>
                                        <p:tgtEl>
                                          <p:spTgt spid="72">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72">
                                            <p:txEl>
                                              <p:pRg st="8" end="8"/>
                                            </p:txEl>
                                          </p:spTgt>
                                        </p:tgtEl>
                                        <p:attrNameLst>
                                          <p:attrName>style.visibility</p:attrName>
                                        </p:attrNameLst>
                                      </p:cBhvr>
                                      <p:to>
                                        <p:strVal val="visible"/>
                                      </p:to>
                                    </p:set>
                                    <p:animEffect transition="in" filter="fade">
                                      <p:cBhvr>
                                        <p:cTn id="55" dur="1000"/>
                                        <p:tgtEl>
                                          <p:spTgt spid="72">
                                            <p:txEl>
                                              <p:pRg st="8" end="8"/>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72">
                                            <p:txEl>
                                              <p:pRg st="9" end="9"/>
                                            </p:txEl>
                                          </p:spTgt>
                                        </p:tgtEl>
                                        <p:attrNameLst>
                                          <p:attrName>style.visibility</p:attrName>
                                        </p:attrNameLst>
                                      </p:cBhvr>
                                      <p:to>
                                        <p:strVal val="visible"/>
                                      </p:to>
                                    </p:set>
                                    <p:animEffect transition="in" filter="fade">
                                      <p:cBhvr>
                                        <p:cTn id="60" dur="1000"/>
                                        <p:tgtEl>
                                          <p:spTgt spid="7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5"/>
          <p:cNvSpPr txBox="1">
            <a:spLocks noGrp="1"/>
          </p:cNvSpPr>
          <p:nvPr>
            <p:ph type="title"/>
          </p:nvPr>
        </p:nvSpPr>
        <p:spPr>
          <a:xfrm>
            <a:off x="394025" y="0"/>
            <a:ext cx="3706500" cy="3009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900">
                <a:latin typeface="Pacifico"/>
                <a:ea typeface="Pacifico"/>
                <a:cs typeface="Pacifico"/>
                <a:sym typeface="Pacifico"/>
              </a:rPr>
              <a:t>Reflection model</a:t>
            </a:r>
            <a:endParaRPr sz="3900">
              <a:latin typeface="Pacifico"/>
              <a:ea typeface="Pacifico"/>
              <a:cs typeface="Pacifico"/>
              <a:sym typeface="Pacifico"/>
            </a:endParaRPr>
          </a:p>
        </p:txBody>
      </p:sp>
      <p:sp>
        <p:nvSpPr>
          <p:cNvPr id="79" name="Google Shape;79;p15"/>
          <p:cNvSpPr txBox="1">
            <a:spLocks noGrp="1"/>
          </p:cNvSpPr>
          <p:nvPr>
            <p:ph type="body" idx="1"/>
          </p:nvPr>
        </p:nvSpPr>
        <p:spPr>
          <a:xfrm>
            <a:off x="4319975" y="0"/>
            <a:ext cx="4824000" cy="5143500"/>
          </a:xfrm>
          <a:prstGeom prst="rect">
            <a:avLst/>
          </a:prstGeom>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 sz="3631" b="1">
                <a:solidFill>
                  <a:srgbClr val="000000"/>
                </a:solidFill>
                <a:highlight>
                  <a:srgbClr val="FFFFFF"/>
                </a:highlight>
                <a:latin typeface="Georgia"/>
                <a:ea typeface="Georgia"/>
                <a:cs typeface="Georgia"/>
                <a:sym typeface="Georgia"/>
              </a:rPr>
              <a:t>Kolb (1984) stated that : </a:t>
            </a:r>
            <a:endParaRPr sz="3631" b="1">
              <a:solidFill>
                <a:srgbClr val="000000"/>
              </a:solidFill>
              <a:highlight>
                <a:srgbClr val="FFFFFF"/>
              </a:highlight>
              <a:latin typeface="Georgia"/>
              <a:ea typeface="Georgia"/>
              <a:cs typeface="Georgia"/>
              <a:sym typeface="Georgia"/>
            </a:endParaRPr>
          </a:p>
          <a:p>
            <a:pPr marL="0" lvl="0" indent="0" algn="l" rtl="0">
              <a:spcBef>
                <a:spcPts val="1200"/>
              </a:spcBef>
              <a:spcAft>
                <a:spcPts val="0"/>
              </a:spcAft>
              <a:buNone/>
            </a:pPr>
            <a:r>
              <a:rPr lang="en" sz="3631" b="1" i="1">
                <a:solidFill>
                  <a:srgbClr val="000000"/>
                </a:solidFill>
                <a:highlight>
                  <a:srgbClr val="FFFFFF"/>
                </a:highlight>
                <a:latin typeface="Georgia"/>
                <a:ea typeface="Georgia"/>
                <a:cs typeface="Georgia"/>
                <a:sym typeface="Georgia"/>
              </a:rPr>
              <a:t>“Learning is the process whereby knowledge is created through the transformation of experience”</a:t>
            </a:r>
            <a:r>
              <a:rPr lang="en" sz="1900" b="1" i="1">
                <a:solidFill>
                  <a:srgbClr val="000000"/>
                </a:solidFill>
                <a:highlight>
                  <a:srgbClr val="FFFFFF"/>
                </a:highlight>
                <a:latin typeface="Georgia"/>
                <a:ea typeface="Georgia"/>
                <a:cs typeface="Georgia"/>
                <a:sym typeface="Georgia"/>
              </a:rPr>
              <a:t> </a:t>
            </a:r>
            <a:r>
              <a:rPr lang="en" sz="2650" b="1" i="1">
                <a:solidFill>
                  <a:srgbClr val="000000"/>
                </a:solidFill>
                <a:highlight>
                  <a:srgbClr val="FFFFFF"/>
                </a:highlight>
                <a:latin typeface="Times New Roman"/>
                <a:ea typeface="Times New Roman"/>
                <a:cs typeface="Times New Roman"/>
                <a:sym typeface="Times New Roman"/>
              </a:rPr>
              <a:t>(2)</a:t>
            </a:r>
            <a:endParaRPr sz="2650" b="1" i="1">
              <a:solidFill>
                <a:srgbClr val="000000"/>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sz="1400">
              <a:solidFill>
                <a:srgbClr val="000000"/>
              </a:solidFill>
              <a:highlight>
                <a:srgbClr val="FFFFFF"/>
              </a:highlight>
              <a:latin typeface="Georgia"/>
              <a:ea typeface="Georgia"/>
              <a:cs typeface="Georgia"/>
              <a:sym typeface="Georgia"/>
            </a:endParaRPr>
          </a:p>
          <a:p>
            <a:pPr marL="0" lvl="0" indent="0" algn="l" rtl="0">
              <a:spcBef>
                <a:spcPts val="1200"/>
              </a:spcBef>
              <a:spcAft>
                <a:spcPts val="0"/>
              </a:spcAft>
              <a:buNone/>
            </a:pPr>
            <a:endParaRPr sz="1400">
              <a:solidFill>
                <a:srgbClr val="000000"/>
              </a:solidFill>
              <a:highlight>
                <a:srgbClr val="FFFFFF"/>
              </a:highlight>
              <a:latin typeface="Georgia"/>
              <a:ea typeface="Georgia"/>
              <a:cs typeface="Georgia"/>
              <a:sym typeface="Georgia"/>
            </a:endParaRPr>
          </a:p>
          <a:p>
            <a:pPr marL="0" lvl="0" indent="0" algn="l" rtl="0">
              <a:spcBef>
                <a:spcPts val="1200"/>
              </a:spcBef>
              <a:spcAft>
                <a:spcPts val="0"/>
              </a:spcAft>
              <a:buNone/>
            </a:pPr>
            <a:endParaRPr>
              <a:solidFill>
                <a:srgbClr val="FF0000"/>
              </a:solidFill>
              <a:latin typeface="Arial"/>
              <a:ea typeface="Arial"/>
              <a:cs typeface="Arial"/>
              <a:sym typeface="Arial"/>
            </a:endParaRPr>
          </a:p>
          <a:p>
            <a:pPr marL="457200" lvl="0" indent="-364857" algn="l" rtl="0">
              <a:spcBef>
                <a:spcPts val="0"/>
              </a:spcBef>
              <a:spcAft>
                <a:spcPts val="0"/>
              </a:spcAft>
              <a:buClr>
                <a:srgbClr val="FF0000"/>
              </a:buClr>
              <a:buSzPct val="100000"/>
              <a:buFont typeface="Georgia"/>
              <a:buAutoNum type="arabicPeriod"/>
            </a:pPr>
            <a:r>
              <a:rPr lang="en" sz="3901" b="1">
                <a:solidFill>
                  <a:srgbClr val="FF0000"/>
                </a:solidFill>
                <a:highlight>
                  <a:srgbClr val="FFFFFF"/>
                </a:highlight>
                <a:latin typeface="Georgia"/>
                <a:ea typeface="Georgia"/>
                <a:cs typeface="Georgia"/>
                <a:sym typeface="Georgia"/>
              </a:rPr>
              <a:t>Going through an experience</a:t>
            </a:r>
            <a:endParaRPr sz="3901" b="1">
              <a:solidFill>
                <a:srgbClr val="FF0000"/>
              </a:solidFill>
              <a:highlight>
                <a:srgbClr val="FFFFFF"/>
              </a:highlight>
              <a:latin typeface="Georgia"/>
              <a:ea typeface="Georgia"/>
              <a:cs typeface="Georgia"/>
              <a:sym typeface="Georgia"/>
            </a:endParaRPr>
          </a:p>
          <a:p>
            <a:pPr marL="1371600" lvl="0" indent="-364857" algn="l" rtl="0">
              <a:spcBef>
                <a:spcPts val="0"/>
              </a:spcBef>
              <a:spcAft>
                <a:spcPts val="0"/>
              </a:spcAft>
              <a:buClr>
                <a:srgbClr val="FF9900"/>
              </a:buClr>
              <a:buSzPct val="100000"/>
              <a:buFont typeface="Georgia"/>
              <a:buAutoNum type="arabicPeriod"/>
            </a:pPr>
            <a:r>
              <a:rPr lang="en" sz="3901" b="1">
                <a:solidFill>
                  <a:srgbClr val="FF9900"/>
                </a:solidFill>
                <a:highlight>
                  <a:srgbClr val="FFFFFF"/>
                </a:highlight>
                <a:latin typeface="Georgia"/>
                <a:ea typeface="Georgia"/>
                <a:cs typeface="Georgia"/>
                <a:sym typeface="Georgia"/>
              </a:rPr>
              <a:t>Review on it</a:t>
            </a:r>
            <a:endParaRPr sz="3901" b="1">
              <a:solidFill>
                <a:srgbClr val="FF9900"/>
              </a:solidFill>
              <a:highlight>
                <a:srgbClr val="FFFFFF"/>
              </a:highlight>
              <a:latin typeface="Georgia"/>
              <a:ea typeface="Georgia"/>
              <a:cs typeface="Georgia"/>
              <a:sym typeface="Georgia"/>
            </a:endParaRPr>
          </a:p>
          <a:p>
            <a:pPr marL="1371600" lvl="0" indent="-364857" algn="l" rtl="0">
              <a:spcBef>
                <a:spcPts val="0"/>
              </a:spcBef>
              <a:spcAft>
                <a:spcPts val="0"/>
              </a:spcAft>
              <a:buClr>
                <a:srgbClr val="0000FF"/>
              </a:buClr>
              <a:buSzPct val="100000"/>
              <a:buFont typeface="Georgia"/>
              <a:buAutoNum type="arabicPeriod"/>
            </a:pPr>
            <a:r>
              <a:rPr lang="en" sz="3901" b="1">
                <a:solidFill>
                  <a:srgbClr val="0000FF"/>
                </a:solidFill>
                <a:highlight>
                  <a:srgbClr val="FFFFFF"/>
                </a:highlight>
                <a:latin typeface="Georgia"/>
                <a:ea typeface="Georgia"/>
                <a:cs typeface="Georgia"/>
                <a:sym typeface="Georgia"/>
              </a:rPr>
              <a:t>Summary of what we have learned </a:t>
            </a:r>
            <a:endParaRPr sz="3901" b="1">
              <a:solidFill>
                <a:srgbClr val="0000FF"/>
              </a:solidFill>
              <a:highlight>
                <a:srgbClr val="FFFFFF"/>
              </a:highlight>
              <a:latin typeface="Georgia"/>
              <a:ea typeface="Georgia"/>
              <a:cs typeface="Georgia"/>
              <a:sym typeface="Georgia"/>
            </a:endParaRPr>
          </a:p>
          <a:p>
            <a:pPr marL="1371600" lvl="0" indent="-364857" algn="l" rtl="0">
              <a:spcBef>
                <a:spcPts val="0"/>
              </a:spcBef>
              <a:spcAft>
                <a:spcPts val="0"/>
              </a:spcAft>
              <a:buSzPct val="100000"/>
              <a:buFont typeface="Georgia"/>
              <a:buAutoNum type="arabicPeriod"/>
            </a:pPr>
            <a:r>
              <a:rPr lang="en" sz="3901" b="1">
                <a:solidFill>
                  <a:srgbClr val="00FF00"/>
                </a:solidFill>
                <a:highlight>
                  <a:srgbClr val="FFFFFF"/>
                </a:highlight>
                <a:latin typeface="Georgia"/>
                <a:ea typeface="Georgia"/>
                <a:cs typeface="Georgia"/>
                <a:sym typeface="Georgia"/>
              </a:rPr>
              <a:t>Plan and trial next project</a:t>
            </a:r>
            <a:r>
              <a:rPr lang="en" sz="3901" b="1">
                <a:solidFill>
                  <a:srgbClr val="FF00FF"/>
                </a:solidFill>
                <a:highlight>
                  <a:srgbClr val="FFFFFF"/>
                </a:highlight>
                <a:latin typeface="Georgia"/>
                <a:ea typeface="Georgia"/>
                <a:cs typeface="Georgia"/>
                <a:sym typeface="Georgia"/>
              </a:rPr>
              <a:t> </a:t>
            </a:r>
            <a:r>
              <a:rPr lang="en" sz="3901">
                <a:solidFill>
                  <a:srgbClr val="000000"/>
                </a:solidFill>
                <a:highlight>
                  <a:srgbClr val="FFFFFF"/>
                </a:highlight>
                <a:latin typeface="Georgia"/>
                <a:ea typeface="Georgia"/>
                <a:cs typeface="Georgia"/>
                <a:sym typeface="Georgia"/>
              </a:rPr>
              <a:t>(1)</a:t>
            </a:r>
            <a:endParaRPr sz="3901">
              <a:solidFill>
                <a:srgbClr val="000000"/>
              </a:solidFill>
              <a:highlight>
                <a:srgbClr val="FFFFFF"/>
              </a:highlight>
              <a:latin typeface="Georgia"/>
              <a:ea typeface="Georgia"/>
              <a:cs typeface="Georgia"/>
              <a:sym typeface="Georgia"/>
            </a:endParaRPr>
          </a:p>
          <a:p>
            <a:pPr marL="457200" lvl="0" indent="0" algn="l" rtl="0">
              <a:spcBef>
                <a:spcPts val="1200"/>
              </a:spcBef>
              <a:spcAft>
                <a:spcPts val="0"/>
              </a:spcAft>
              <a:buNone/>
            </a:pPr>
            <a:endParaRPr sz="2810">
              <a:solidFill>
                <a:srgbClr val="000000"/>
              </a:solidFill>
              <a:highlight>
                <a:srgbClr val="FFFFFF"/>
              </a:highlight>
              <a:latin typeface="Georgia"/>
              <a:ea typeface="Georgia"/>
              <a:cs typeface="Georgia"/>
              <a:sym typeface="Georgia"/>
            </a:endParaRPr>
          </a:p>
          <a:p>
            <a:pPr marL="0" lvl="0" indent="0" algn="l" rtl="0">
              <a:spcBef>
                <a:spcPts val="1200"/>
              </a:spcBef>
              <a:spcAft>
                <a:spcPts val="1200"/>
              </a:spcAft>
              <a:buNone/>
            </a:pPr>
            <a:endParaRPr sz="1360">
              <a:solidFill>
                <a:srgbClr val="000000"/>
              </a:solidFill>
              <a:highlight>
                <a:srgbClr val="FFFFFF"/>
              </a:highlight>
              <a:latin typeface="Georgia"/>
              <a:ea typeface="Georgia"/>
              <a:cs typeface="Georgia"/>
              <a:sym typeface="Georgia"/>
            </a:endParaRPr>
          </a:p>
        </p:txBody>
      </p:sp>
      <p:pic>
        <p:nvPicPr>
          <p:cNvPr id="80" name="Google Shape;80;p15"/>
          <p:cNvPicPr preferRelativeResize="0"/>
          <p:nvPr/>
        </p:nvPicPr>
        <p:blipFill>
          <a:blip r:embed="rId6">
            <a:alphaModFix/>
          </a:blip>
          <a:stretch>
            <a:fillRect/>
          </a:stretch>
        </p:blipFill>
        <p:spPr>
          <a:xfrm>
            <a:off x="0" y="823525"/>
            <a:ext cx="4319974" cy="4319974"/>
          </a:xfrm>
          <a:prstGeom prst="rect">
            <a:avLst/>
          </a:prstGeom>
          <a:noFill/>
          <a:ln>
            <a:noFill/>
          </a:ln>
        </p:spPr>
      </p:pic>
      <p:sp>
        <p:nvSpPr>
          <p:cNvPr id="81" name="Google Shape;81;p15"/>
          <p:cNvSpPr txBox="1"/>
          <p:nvPr/>
        </p:nvSpPr>
        <p:spPr>
          <a:xfrm>
            <a:off x="1988825" y="3058675"/>
            <a:ext cx="1398900" cy="1152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Roboto"/>
              <a:ea typeface="Roboto"/>
              <a:cs typeface="Roboto"/>
              <a:sym typeface="Roboto"/>
            </a:endParaRPr>
          </a:p>
        </p:txBody>
      </p:sp>
      <p:pic>
        <p:nvPicPr>
          <p:cNvPr id="82" name="Google Shape;82;p15"/>
          <p:cNvPicPr preferRelativeResize="0"/>
          <p:nvPr/>
        </p:nvPicPr>
        <p:blipFill>
          <a:blip r:embed="rId7">
            <a:alphaModFix/>
          </a:blip>
          <a:stretch>
            <a:fillRect/>
          </a:stretch>
        </p:blipFill>
        <p:spPr>
          <a:xfrm>
            <a:off x="1046414" y="2063474"/>
            <a:ext cx="2401700" cy="1840100"/>
          </a:xfrm>
          <a:prstGeom prst="rect">
            <a:avLst/>
          </a:prstGeom>
          <a:noFill/>
          <a:ln>
            <a:noFill/>
          </a:ln>
        </p:spPr>
      </p:pic>
      <p:pic>
        <p:nvPicPr>
          <p:cNvPr id="13" name="Audio 12">
            <a:hlinkClick r:id="" action="ppaction://media"/>
            <a:extLst>
              <a:ext uri="{FF2B5EF4-FFF2-40B4-BE49-F238E27FC236}">
                <a16:creationId xmlns:a16="http://schemas.microsoft.com/office/drawing/2014/main" id="{F505FC43-0F36-4F5B-9842-5FC9ABECEF68}"/>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advTm="38377">
        <p14:flip dir="l"/>
      </p:transition>
    </mc:Choice>
    <mc:Fallback>
      <p:transition spd="slow" advTm="383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9">
                                            <p:txEl>
                                              <p:pRg st="0" end="0"/>
                                            </p:txEl>
                                          </p:spTgt>
                                        </p:tgtEl>
                                        <p:attrNameLst>
                                          <p:attrName>style.visibility</p:attrName>
                                        </p:attrNameLst>
                                      </p:cBhvr>
                                      <p:to>
                                        <p:strVal val="visible"/>
                                      </p:to>
                                    </p:set>
                                    <p:animEffect transition="in" filter="fade">
                                      <p:cBhvr>
                                        <p:cTn id="11" dur="1000"/>
                                        <p:tgtEl>
                                          <p:spTgt spid="7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9">
                                            <p:txEl>
                                              <p:pRg st="1" end="1"/>
                                            </p:txEl>
                                          </p:spTgt>
                                        </p:tgtEl>
                                        <p:attrNameLst>
                                          <p:attrName>style.visibility</p:attrName>
                                        </p:attrNameLst>
                                      </p:cBhvr>
                                      <p:to>
                                        <p:strVal val="visible"/>
                                      </p:to>
                                    </p:set>
                                    <p:animEffect transition="in" filter="fade">
                                      <p:cBhvr>
                                        <p:cTn id="16" dur="1000"/>
                                        <p:tgtEl>
                                          <p:spTgt spid="79">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9">
                                            <p:txEl>
                                              <p:pRg st="2" end="2"/>
                                            </p:txEl>
                                          </p:spTgt>
                                        </p:tgtEl>
                                        <p:attrNameLst>
                                          <p:attrName>style.visibility</p:attrName>
                                        </p:attrNameLst>
                                      </p:cBhvr>
                                      <p:to>
                                        <p:strVal val="visible"/>
                                      </p:to>
                                    </p:set>
                                    <p:animEffect transition="in" filter="fade">
                                      <p:cBhvr>
                                        <p:cTn id="21" dur="1000"/>
                                        <p:tgtEl>
                                          <p:spTgt spid="79">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9">
                                            <p:txEl>
                                              <p:pRg st="3" end="3"/>
                                            </p:txEl>
                                          </p:spTgt>
                                        </p:tgtEl>
                                        <p:attrNameLst>
                                          <p:attrName>style.visibility</p:attrName>
                                        </p:attrNameLst>
                                      </p:cBhvr>
                                      <p:to>
                                        <p:strVal val="visible"/>
                                      </p:to>
                                    </p:set>
                                    <p:animEffect transition="in" filter="fade">
                                      <p:cBhvr>
                                        <p:cTn id="26" dur="1000"/>
                                        <p:tgtEl>
                                          <p:spTgt spid="79">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9">
                                            <p:txEl>
                                              <p:pRg st="4" end="4"/>
                                            </p:txEl>
                                          </p:spTgt>
                                        </p:tgtEl>
                                        <p:attrNameLst>
                                          <p:attrName>style.visibility</p:attrName>
                                        </p:attrNameLst>
                                      </p:cBhvr>
                                      <p:to>
                                        <p:strVal val="visible"/>
                                      </p:to>
                                    </p:set>
                                    <p:animEffect transition="in" filter="fade">
                                      <p:cBhvr>
                                        <p:cTn id="31" dur="1000"/>
                                        <p:tgtEl>
                                          <p:spTgt spid="79">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79">
                                            <p:txEl>
                                              <p:pRg st="5" end="5"/>
                                            </p:txEl>
                                          </p:spTgt>
                                        </p:tgtEl>
                                        <p:attrNameLst>
                                          <p:attrName>style.visibility</p:attrName>
                                        </p:attrNameLst>
                                      </p:cBhvr>
                                      <p:to>
                                        <p:strVal val="visible"/>
                                      </p:to>
                                    </p:set>
                                    <p:animEffect transition="in" filter="fade">
                                      <p:cBhvr>
                                        <p:cTn id="36" dur="1000"/>
                                        <p:tgtEl>
                                          <p:spTgt spid="79">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9">
                                            <p:txEl>
                                              <p:pRg st="6" end="6"/>
                                            </p:txEl>
                                          </p:spTgt>
                                        </p:tgtEl>
                                        <p:attrNameLst>
                                          <p:attrName>style.visibility</p:attrName>
                                        </p:attrNameLst>
                                      </p:cBhvr>
                                      <p:to>
                                        <p:strVal val="visible"/>
                                      </p:to>
                                    </p:set>
                                    <p:animEffect transition="in" filter="fade">
                                      <p:cBhvr>
                                        <p:cTn id="41" dur="1000"/>
                                        <p:tgtEl>
                                          <p:spTgt spid="79">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79">
                                            <p:txEl>
                                              <p:pRg st="7" end="7"/>
                                            </p:txEl>
                                          </p:spTgt>
                                        </p:tgtEl>
                                        <p:attrNameLst>
                                          <p:attrName>style.visibility</p:attrName>
                                        </p:attrNameLst>
                                      </p:cBhvr>
                                      <p:to>
                                        <p:strVal val="visible"/>
                                      </p:to>
                                    </p:set>
                                    <p:animEffect transition="in" filter="fade">
                                      <p:cBhvr>
                                        <p:cTn id="46" dur="1000"/>
                                        <p:tgtEl>
                                          <p:spTgt spid="79">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79">
                                            <p:txEl>
                                              <p:pRg st="8" end="8"/>
                                            </p:txEl>
                                          </p:spTgt>
                                        </p:tgtEl>
                                        <p:attrNameLst>
                                          <p:attrName>style.visibility</p:attrName>
                                        </p:attrNameLst>
                                      </p:cBhvr>
                                      <p:to>
                                        <p:strVal val="visible"/>
                                      </p:to>
                                    </p:set>
                                    <p:animEffect transition="in" filter="fade">
                                      <p:cBhvr>
                                        <p:cTn id="51" dur="1000"/>
                                        <p:tgtEl>
                                          <p:spTgt spid="79">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79">
                                            <p:txEl>
                                              <p:pRg st="9" end="9"/>
                                            </p:txEl>
                                          </p:spTgt>
                                        </p:tgtEl>
                                        <p:attrNameLst>
                                          <p:attrName>style.visibility</p:attrName>
                                        </p:attrNameLst>
                                      </p:cBhvr>
                                      <p:to>
                                        <p:strVal val="visible"/>
                                      </p:to>
                                    </p:set>
                                    <p:animEffect transition="in" filter="fade">
                                      <p:cBhvr>
                                        <p:cTn id="56" dur="1000"/>
                                        <p:tgtEl>
                                          <p:spTgt spid="79">
                                            <p:txEl>
                                              <p:pRg st="9" end="9"/>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79">
                                            <p:txEl>
                                              <p:pRg st="10" end="10"/>
                                            </p:txEl>
                                          </p:spTgt>
                                        </p:tgtEl>
                                        <p:attrNameLst>
                                          <p:attrName>style.visibility</p:attrName>
                                        </p:attrNameLst>
                                      </p:cBhvr>
                                      <p:to>
                                        <p:strVal val="visible"/>
                                      </p:to>
                                    </p:set>
                                    <p:animEffect transition="in" filter="fade">
                                      <p:cBhvr>
                                        <p:cTn id="61" dur="1000"/>
                                        <p:tgtEl>
                                          <p:spTgt spid="7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400">
                <a:latin typeface="Pacifico"/>
                <a:ea typeface="Pacifico"/>
                <a:cs typeface="Pacifico"/>
                <a:sym typeface="Pacifico"/>
              </a:rPr>
              <a:t>My Personal Reflection on this module</a:t>
            </a:r>
            <a:endParaRPr sz="3400">
              <a:latin typeface="Pacifico"/>
              <a:ea typeface="Pacifico"/>
              <a:cs typeface="Pacifico"/>
              <a:sym typeface="Pacifico"/>
            </a:endParaRPr>
          </a:p>
        </p:txBody>
      </p:sp>
      <p:sp>
        <p:nvSpPr>
          <p:cNvPr id="88" name="Google Shape;88;p16"/>
          <p:cNvSpPr/>
          <p:nvPr/>
        </p:nvSpPr>
        <p:spPr>
          <a:xfrm>
            <a:off x="1604775" y="3356175"/>
            <a:ext cx="891000" cy="860700"/>
          </a:xfrm>
          <a:prstGeom prst="curvedLeftArrow">
            <a:avLst>
              <a:gd name="adj1" fmla="val 25000"/>
              <a:gd name="adj2" fmla="val 50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6"/>
          <p:cNvSpPr/>
          <p:nvPr/>
        </p:nvSpPr>
        <p:spPr>
          <a:xfrm rot="10800000" flipH="1">
            <a:off x="424050" y="3397276"/>
            <a:ext cx="783000" cy="778500"/>
          </a:xfrm>
          <a:prstGeom prst="curvedRightArrow">
            <a:avLst>
              <a:gd name="adj1" fmla="val 25000"/>
              <a:gd name="adj2" fmla="val 50000"/>
              <a:gd name="adj3" fmla="val 25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6"/>
          <p:cNvSpPr txBox="1">
            <a:spLocks noGrp="1"/>
          </p:cNvSpPr>
          <p:nvPr>
            <p:ph type="body" idx="1"/>
          </p:nvPr>
        </p:nvSpPr>
        <p:spPr>
          <a:xfrm>
            <a:off x="105975" y="2637525"/>
            <a:ext cx="3127500" cy="22980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sp>
        <p:nvSpPr>
          <p:cNvPr id="91" name="Google Shape;91;p16"/>
          <p:cNvSpPr txBox="1"/>
          <p:nvPr/>
        </p:nvSpPr>
        <p:spPr>
          <a:xfrm>
            <a:off x="3840475" y="0"/>
            <a:ext cx="5303400" cy="5181000"/>
          </a:xfrm>
          <a:prstGeom prst="rect">
            <a:avLst/>
          </a:prstGeom>
          <a:noFill/>
          <a:ln w="28575"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457200" lvl="0" indent="-342900" algn="l" rtl="0">
              <a:lnSpc>
                <a:spcPct val="115000"/>
              </a:lnSpc>
              <a:spcBef>
                <a:spcPts val="0"/>
              </a:spcBef>
              <a:spcAft>
                <a:spcPts val="0"/>
              </a:spcAft>
              <a:buSzPts val="1800"/>
              <a:buFont typeface="Comic Sans MS"/>
              <a:buChar char="★"/>
            </a:pPr>
            <a:r>
              <a:rPr lang="en" sz="1800" b="1">
                <a:latin typeface="Comic Sans MS"/>
                <a:ea typeface="Comic Sans MS"/>
                <a:cs typeface="Comic Sans MS"/>
                <a:sym typeface="Comic Sans MS"/>
              </a:rPr>
              <a:t>The role of the management and leadership is to recognize and support creative minds and creativity in the workplace.</a:t>
            </a:r>
            <a:endParaRPr sz="1800" b="1">
              <a:latin typeface="Comic Sans MS"/>
              <a:ea typeface="Comic Sans MS"/>
              <a:cs typeface="Comic Sans MS"/>
              <a:sym typeface="Comic Sans MS"/>
            </a:endParaRPr>
          </a:p>
          <a:p>
            <a:pPr marL="0" lvl="0" indent="0" algn="l" rtl="0">
              <a:lnSpc>
                <a:spcPct val="115000"/>
              </a:lnSpc>
              <a:spcBef>
                <a:spcPts val="0"/>
              </a:spcBef>
              <a:spcAft>
                <a:spcPts val="0"/>
              </a:spcAft>
              <a:buNone/>
            </a:pPr>
            <a:endParaRPr sz="1800" b="1">
              <a:latin typeface="Comic Sans MS"/>
              <a:ea typeface="Comic Sans MS"/>
              <a:cs typeface="Comic Sans MS"/>
              <a:sym typeface="Comic Sans MS"/>
            </a:endParaRPr>
          </a:p>
          <a:p>
            <a:pPr marL="0" lvl="0" indent="0" algn="l" rtl="0">
              <a:lnSpc>
                <a:spcPct val="115000"/>
              </a:lnSpc>
              <a:spcBef>
                <a:spcPts val="0"/>
              </a:spcBef>
              <a:spcAft>
                <a:spcPts val="0"/>
              </a:spcAft>
              <a:buNone/>
            </a:pPr>
            <a:endParaRPr sz="1800" b="1">
              <a:latin typeface="Comic Sans MS"/>
              <a:ea typeface="Comic Sans MS"/>
              <a:cs typeface="Comic Sans MS"/>
              <a:sym typeface="Comic Sans MS"/>
            </a:endParaRPr>
          </a:p>
          <a:p>
            <a:pPr marL="0" lvl="0" indent="0" algn="l" rtl="0">
              <a:lnSpc>
                <a:spcPct val="115000"/>
              </a:lnSpc>
              <a:spcBef>
                <a:spcPts val="0"/>
              </a:spcBef>
              <a:spcAft>
                <a:spcPts val="0"/>
              </a:spcAft>
              <a:buNone/>
            </a:pPr>
            <a:endParaRPr sz="1800" b="1">
              <a:latin typeface="Comic Sans MS"/>
              <a:ea typeface="Comic Sans MS"/>
              <a:cs typeface="Comic Sans MS"/>
              <a:sym typeface="Comic Sans MS"/>
            </a:endParaRPr>
          </a:p>
          <a:p>
            <a:pPr marL="457200" lvl="0" indent="-342900" algn="l" rtl="0">
              <a:lnSpc>
                <a:spcPct val="115000"/>
              </a:lnSpc>
              <a:spcBef>
                <a:spcPts val="0"/>
              </a:spcBef>
              <a:spcAft>
                <a:spcPts val="0"/>
              </a:spcAft>
              <a:buSzPts val="1800"/>
              <a:buFont typeface="Comic Sans MS"/>
              <a:buChar char="★"/>
            </a:pPr>
            <a:r>
              <a:rPr lang="en" sz="1800" b="1">
                <a:latin typeface="Comic Sans MS"/>
                <a:ea typeface="Comic Sans MS"/>
                <a:cs typeface="Comic Sans MS"/>
                <a:sym typeface="Comic Sans MS"/>
              </a:rPr>
              <a:t>Everyone works together on the same goal and organisation objectives.</a:t>
            </a:r>
            <a:endParaRPr sz="1800" b="1">
              <a:latin typeface="Comic Sans MS"/>
              <a:ea typeface="Comic Sans MS"/>
              <a:cs typeface="Comic Sans MS"/>
              <a:sym typeface="Comic Sans MS"/>
            </a:endParaRPr>
          </a:p>
          <a:p>
            <a:pPr marL="457200" lvl="0" indent="-342900" algn="l" rtl="0">
              <a:lnSpc>
                <a:spcPct val="115000"/>
              </a:lnSpc>
              <a:spcBef>
                <a:spcPts val="0"/>
              </a:spcBef>
              <a:spcAft>
                <a:spcPts val="0"/>
              </a:spcAft>
              <a:buSzPts val="1800"/>
              <a:buFont typeface="Comic Sans MS"/>
              <a:buChar char="★"/>
            </a:pPr>
            <a:r>
              <a:rPr lang="en" sz="1800" b="1">
                <a:latin typeface="Comic Sans MS"/>
                <a:ea typeface="Comic Sans MS"/>
                <a:cs typeface="Comic Sans MS"/>
                <a:sym typeface="Comic Sans MS"/>
              </a:rPr>
              <a:t>We learn from failure.</a:t>
            </a:r>
            <a:endParaRPr sz="1800" b="1">
              <a:latin typeface="Comic Sans MS"/>
              <a:ea typeface="Comic Sans MS"/>
              <a:cs typeface="Comic Sans MS"/>
              <a:sym typeface="Comic Sans MS"/>
            </a:endParaRPr>
          </a:p>
          <a:p>
            <a:pPr marL="457200" lvl="0" indent="0" algn="l" rtl="0">
              <a:lnSpc>
                <a:spcPct val="115000"/>
              </a:lnSpc>
              <a:spcBef>
                <a:spcPts val="0"/>
              </a:spcBef>
              <a:spcAft>
                <a:spcPts val="0"/>
              </a:spcAft>
              <a:buNone/>
            </a:pPr>
            <a:r>
              <a:rPr lang="en" sz="2100" b="1">
                <a:latin typeface="Comic Sans MS"/>
                <a:ea typeface="Comic Sans MS"/>
                <a:cs typeface="Comic Sans MS"/>
                <a:sym typeface="Comic Sans MS"/>
              </a:rPr>
              <a:t>I have an idea!💭</a:t>
            </a:r>
            <a:endParaRPr sz="2100" b="1">
              <a:latin typeface="Comic Sans MS"/>
              <a:ea typeface="Comic Sans MS"/>
              <a:cs typeface="Comic Sans MS"/>
              <a:sym typeface="Comic Sans MS"/>
            </a:endParaRPr>
          </a:p>
          <a:p>
            <a:pPr marL="457200" lvl="0" indent="0" algn="l" rtl="0">
              <a:lnSpc>
                <a:spcPct val="115000"/>
              </a:lnSpc>
              <a:spcBef>
                <a:spcPts val="0"/>
              </a:spcBef>
              <a:spcAft>
                <a:spcPts val="0"/>
              </a:spcAft>
              <a:buNone/>
            </a:pPr>
            <a:r>
              <a:rPr lang="en" sz="2100" b="1">
                <a:latin typeface="Comic Sans MS"/>
                <a:ea typeface="Comic Sans MS"/>
                <a:cs typeface="Comic Sans MS"/>
                <a:sym typeface="Comic Sans MS"/>
              </a:rPr>
              <a:t>  Let me help you..</a:t>
            </a:r>
            <a:endParaRPr sz="2100" b="1">
              <a:latin typeface="Comic Sans MS"/>
              <a:ea typeface="Comic Sans MS"/>
              <a:cs typeface="Comic Sans MS"/>
              <a:sym typeface="Comic Sans MS"/>
            </a:endParaRPr>
          </a:p>
          <a:p>
            <a:pPr marL="457200" lvl="0" indent="0" algn="l" rtl="0">
              <a:lnSpc>
                <a:spcPct val="115000"/>
              </a:lnSpc>
              <a:spcBef>
                <a:spcPts val="0"/>
              </a:spcBef>
              <a:spcAft>
                <a:spcPts val="0"/>
              </a:spcAft>
              <a:buNone/>
            </a:pPr>
            <a:r>
              <a:rPr lang="en" sz="2100" b="1">
                <a:latin typeface="Comic Sans MS"/>
                <a:ea typeface="Comic Sans MS"/>
                <a:cs typeface="Comic Sans MS"/>
                <a:sym typeface="Comic Sans MS"/>
              </a:rPr>
              <a:t>       </a:t>
            </a:r>
            <a:endParaRPr sz="2100" b="1">
              <a:latin typeface="Comic Sans MS"/>
              <a:ea typeface="Comic Sans MS"/>
              <a:cs typeface="Comic Sans MS"/>
              <a:sym typeface="Comic Sans MS"/>
            </a:endParaRPr>
          </a:p>
          <a:p>
            <a:pPr marL="457200" lvl="0" indent="0" algn="l" rtl="0">
              <a:lnSpc>
                <a:spcPct val="115000"/>
              </a:lnSpc>
              <a:spcBef>
                <a:spcPts val="0"/>
              </a:spcBef>
              <a:spcAft>
                <a:spcPts val="0"/>
              </a:spcAft>
              <a:buNone/>
            </a:pPr>
            <a:r>
              <a:rPr lang="en" sz="2100" b="1">
                <a:latin typeface="Comic Sans MS"/>
                <a:ea typeface="Comic Sans MS"/>
                <a:cs typeface="Comic Sans MS"/>
                <a:sym typeface="Comic Sans MS"/>
              </a:rPr>
              <a:t>    great       need some work </a:t>
            </a:r>
            <a:endParaRPr sz="2100" b="1">
              <a:latin typeface="Comic Sans MS"/>
              <a:ea typeface="Comic Sans MS"/>
              <a:cs typeface="Comic Sans MS"/>
              <a:sym typeface="Comic Sans MS"/>
            </a:endParaRPr>
          </a:p>
          <a:p>
            <a:pPr marL="457200" lvl="0" indent="0" algn="l" rtl="0">
              <a:lnSpc>
                <a:spcPct val="115000"/>
              </a:lnSpc>
              <a:spcBef>
                <a:spcPts val="0"/>
              </a:spcBef>
              <a:spcAft>
                <a:spcPts val="0"/>
              </a:spcAft>
              <a:buNone/>
            </a:pPr>
            <a:endParaRPr sz="2100" b="1">
              <a:latin typeface="Comic Sans MS"/>
              <a:ea typeface="Comic Sans MS"/>
              <a:cs typeface="Comic Sans MS"/>
              <a:sym typeface="Comic Sans MS"/>
            </a:endParaRPr>
          </a:p>
        </p:txBody>
      </p:sp>
      <p:pic>
        <p:nvPicPr>
          <p:cNvPr id="92" name="Google Shape;92;p16"/>
          <p:cNvPicPr preferRelativeResize="0"/>
          <p:nvPr/>
        </p:nvPicPr>
        <p:blipFill>
          <a:blip r:embed="rId6">
            <a:alphaModFix/>
          </a:blip>
          <a:stretch>
            <a:fillRect/>
          </a:stretch>
        </p:blipFill>
        <p:spPr>
          <a:xfrm>
            <a:off x="6645124" y="1033475"/>
            <a:ext cx="2090375" cy="1200550"/>
          </a:xfrm>
          <a:prstGeom prst="rect">
            <a:avLst/>
          </a:prstGeom>
          <a:noFill/>
          <a:ln>
            <a:noFill/>
          </a:ln>
        </p:spPr>
      </p:pic>
      <p:sp>
        <p:nvSpPr>
          <p:cNvPr id="93" name="Google Shape;93;p16"/>
          <p:cNvSpPr/>
          <p:nvPr/>
        </p:nvSpPr>
        <p:spPr>
          <a:xfrm>
            <a:off x="5664700" y="4443975"/>
            <a:ext cx="411600" cy="329100"/>
          </a:xfrm>
          <a:prstGeom prst="star5">
            <a:avLst>
              <a:gd name="adj" fmla="val 19098"/>
              <a:gd name="hf" fmla="val 105146"/>
              <a:gd name="vf" fmla="val 11055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6"/>
          <p:cNvSpPr/>
          <p:nvPr/>
        </p:nvSpPr>
        <p:spPr>
          <a:xfrm>
            <a:off x="8586225" y="4512575"/>
            <a:ext cx="480000" cy="423000"/>
          </a:xfrm>
          <a:prstGeom prst="smileyFace">
            <a:avLst>
              <a:gd name="adj" fmla="val 4653"/>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 name="Audio 4">
            <a:hlinkClick r:id="" action="ppaction://media"/>
            <a:extLst>
              <a:ext uri="{FF2B5EF4-FFF2-40B4-BE49-F238E27FC236}">
                <a16:creationId xmlns:a16="http://schemas.microsoft.com/office/drawing/2014/main" id="{5CA91765-0FEE-4A28-B08A-22A08293A20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p:transition spd="slow" advTm="5392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1">
                                            <p:txEl>
                                              <p:pRg st="0" end="0"/>
                                            </p:txEl>
                                          </p:spTgt>
                                        </p:tgtEl>
                                        <p:attrNameLst>
                                          <p:attrName>style.visibility</p:attrName>
                                        </p:attrNameLst>
                                      </p:cBhvr>
                                      <p:to>
                                        <p:strVal val="visible"/>
                                      </p:to>
                                    </p:set>
                                    <p:animEffect transition="in" filter="fade">
                                      <p:cBhvr>
                                        <p:cTn id="11" dur="1000"/>
                                        <p:tgtEl>
                                          <p:spTgt spid="91">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1">
                                            <p:txEl>
                                              <p:pRg st="1" end="1"/>
                                            </p:txEl>
                                          </p:spTgt>
                                        </p:tgtEl>
                                        <p:attrNameLst>
                                          <p:attrName>style.visibility</p:attrName>
                                        </p:attrNameLst>
                                      </p:cBhvr>
                                      <p:to>
                                        <p:strVal val="visible"/>
                                      </p:to>
                                    </p:set>
                                    <p:animEffect transition="in" filter="fade">
                                      <p:cBhvr>
                                        <p:cTn id="16" dur="1000"/>
                                        <p:tgtEl>
                                          <p:spTgt spid="91">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1">
                                            <p:txEl>
                                              <p:pRg st="2" end="2"/>
                                            </p:txEl>
                                          </p:spTgt>
                                        </p:tgtEl>
                                        <p:attrNameLst>
                                          <p:attrName>style.visibility</p:attrName>
                                        </p:attrNameLst>
                                      </p:cBhvr>
                                      <p:to>
                                        <p:strVal val="visible"/>
                                      </p:to>
                                    </p:set>
                                    <p:animEffect transition="in" filter="fade">
                                      <p:cBhvr>
                                        <p:cTn id="21" dur="1000"/>
                                        <p:tgtEl>
                                          <p:spTgt spid="91">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91">
                                            <p:txEl>
                                              <p:pRg st="3" end="3"/>
                                            </p:txEl>
                                          </p:spTgt>
                                        </p:tgtEl>
                                        <p:attrNameLst>
                                          <p:attrName>style.visibility</p:attrName>
                                        </p:attrNameLst>
                                      </p:cBhvr>
                                      <p:to>
                                        <p:strVal val="visible"/>
                                      </p:to>
                                    </p:set>
                                    <p:animEffect transition="in" filter="fade">
                                      <p:cBhvr>
                                        <p:cTn id="26" dur="1000"/>
                                        <p:tgtEl>
                                          <p:spTgt spid="91">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1">
                                            <p:txEl>
                                              <p:pRg st="4" end="4"/>
                                            </p:txEl>
                                          </p:spTgt>
                                        </p:tgtEl>
                                        <p:attrNameLst>
                                          <p:attrName>style.visibility</p:attrName>
                                        </p:attrNameLst>
                                      </p:cBhvr>
                                      <p:to>
                                        <p:strVal val="visible"/>
                                      </p:to>
                                    </p:set>
                                    <p:animEffect transition="in" filter="fade">
                                      <p:cBhvr>
                                        <p:cTn id="31" dur="1000"/>
                                        <p:tgtEl>
                                          <p:spTgt spid="91">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91">
                                            <p:txEl>
                                              <p:pRg st="5" end="5"/>
                                            </p:txEl>
                                          </p:spTgt>
                                        </p:tgtEl>
                                        <p:attrNameLst>
                                          <p:attrName>style.visibility</p:attrName>
                                        </p:attrNameLst>
                                      </p:cBhvr>
                                      <p:to>
                                        <p:strVal val="visible"/>
                                      </p:to>
                                    </p:set>
                                    <p:animEffect transition="in" filter="fade">
                                      <p:cBhvr>
                                        <p:cTn id="36" dur="1000"/>
                                        <p:tgtEl>
                                          <p:spTgt spid="91">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91">
                                            <p:txEl>
                                              <p:pRg st="6" end="6"/>
                                            </p:txEl>
                                          </p:spTgt>
                                        </p:tgtEl>
                                        <p:attrNameLst>
                                          <p:attrName>style.visibility</p:attrName>
                                        </p:attrNameLst>
                                      </p:cBhvr>
                                      <p:to>
                                        <p:strVal val="visible"/>
                                      </p:to>
                                    </p:set>
                                    <p:animEffect transition="in" filter="fade">
                                      <p:cBhvr>
                                        <p:cTn id="41" dur="1000"/>
                                        <p:tgtEl>
                                          <p:spTgt spid="91">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91">
                                            <p:txEl>
                                              <p:pRg st="7" end="7"/>
                                            </p:txEl>
                                          </p:spTgt>
                                        </p:tgtEl>
                                        <p:attrNameLst>
                                          <p:attrName>style.visibility</p:attrName>
                                        </p:attrNameLst>
                                      </p:cBhvr>
                                      <p:to>
                                        <p:strVal val="visible"/>
                                      </p:to>
                                    </p:set>
                                    <p:animEffect transition="in" filter="fade">
                                      <p:cBhvr>
                                        <p:cTn id="46" dur="1000"/>
                                        <p:tgtEl>
                                          <p:spTgt spid="91">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91">
                                            <p:txEl>
                                              <p:pRg st="8" end="8"/>
                                            </p:txEl>
                                          </p:spTgt>
                                        </p:tgtEl>
                                        <p:attrNameLst>
                                          <p:attrName>style.visibility</p:attrName>
                                        </p:attrNameLst>
                                      </p:cBhvr>
                                      <p:to>
                                        <p:strVal val="visible"/>
                                      </p:to>
                                    </p:set>
                                    <p:animEffect transition="in" filter="fade">
                                      <p:cBhvr>
                                        <p:cTn id="51" dur="1000"/>
                                        <p:tgtEl>
                                          <p:spTgt spid="91">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91">
                                            <p:txEl>
                                              <p:pRg st="9" end="9"/>
                                            </p:txEl>
                                          </p:spTgt>
                                        </p:tgtEl>
                                        <p:attrNameLst>
                                          <p:attrName>style.visibility</p:attrName>
                                        </p:attrNameLst>
                                      </p:cBhvr>
                                      <p:to>
                                        <p:strVal val="visible"/>
                                      </p:to>
                                    </p:set>
                                    <p:animEffect transition="in" filter="fade">
                                      <p:cBhvr>
                                        <p:cTn id="56" dur="1000"/>
                                        <p:tgtEl>
                                          <p:spTgt spid="91">
                                            <p:txEl>
                                              <p:pRg st="9" end="9"/>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91">
                                            <p:txEl>
                                              <p:pRg st="10" end="10"/>
                                            </p:txEl>
                                          </p:spTgt>
                                        </p:tgtEl>
                                        <p:attrNameLst>
                                          <p:attrName>style.visibility</p:attrName>
                                        </p:attrNameLst>
                                      </p:cBhvr>
                                      <p:to>
                                        <p:strVal val="visible"/>
                                      </p:to>
                                    </p:set>
                                    <p:animEffect transition="in" filter="fade">
                                      <p:cBhvr>
                                        <p:cTn id="61" dur="1000"/>
                                        <p:tgtEl>
                                          <p:spTgt spid="9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sz="3100">
                <a:latin typeface="Pacifico"/>
                <a:ea typeface="Pacifico"/>
                <a:cs typeface="Pacifico"/>
                <a:sym typeface="Pacifico"/>
              </a:rPr>
              <a:t>What is Innovation and Invention?</a:t>
            </a:r>
            <a:endParaRPr sz="3100">
              <a:latin typeface="Pacifico"/>
              <a:ea typeface="Pacifico"/>
              <a:cs typeface="Pacifico"/>
              <a:sym typeface="Pacifico"/>
            </a:endParaRPr>
          </a:p>
        </p:txBody>
      </p:sp>
      <p:pic>
        <p:nvPicPr>
          <p:cNvPr id="100" name="Google Shape;100;p17"/>
          <p:cNvPicPr preferRelativeResize="0"/>
          <p:nvPr/>
        </p:nvPicPr>
        <p:blipFill>
          <a:blip r:embed="rId6">
            <a:alphaModFix/>
          </a:blip>
          <a:stretch>
            <a:fillRect/>
          </a:stretch>
        </p:blipFill>
        <p:spPr>
          <a:xfrm>
            <a:off x="5594075" y="3147300"/>
            <a:ext cx="3549926" cy="1996200"/>
          </a:xfrm>
          <a:prstGeom prst="rect">
            <a:avLst/>
          </a:prstGeom>
          <a:noFill/>
          <a:ln>
            <a:noFill/>
          </a:ln>
        </p:spPr>
      </p:pic>
      <p:sp>
        <p:nvSpPr>
          <p:cNvPr id="101" name="Google Shape;101;p17"/>
          <p:cNvSpPr txBox="1"/>
          <p:nvPr/>
        </p:nvSpPr>
        <p:spPr>
          <a:xfrm>
            <a:off x="0" y="1259050"/>
            <a:ext cx="9144000" cy="3732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b="1" i="1">
                <a:latin typeface="Comic Sans MS"/>
                <a:ea typeface="Comic Sans MS"/>
                <a:cs typeface="Comic Sans MS"/>
                <a:sym typeface="Comic Sans MS"/>
              </a:rPr>
              <a:t>An idea can turn to dust or magic, depending on the talent that rubs against it.</a:t>
            </a:r>
            <a:r>
              <a:rPr lang="en" sz="1800" i="1">
                <a:latin typeface="Georgia"/>
                <a:ea typeface="Georgia"/>
                <a:cs typeface="Georgia"/>
                <a:sym typeface="Georgia"/>
              </a:rPr>
              <a:t> </a:t>
            </a:r>
            <a:endParaRPr sz="1800" i="1">
              <a:latin typeface="Georgia"/>
              <a:ea typeface="Georgia"/>
              <a:cs typeface="Georgia"/>
              <a:sym typeface="Georgia"/>
            </a:endParaRPr>
          </a:p>
          <a:p>
            <a:pPr marL="0" lvl="0" indent="0" algn="l" rtl="0">
              <a:spcBef>
                <a:spcPts val="0"/>
              </a:spcBef>
              <a:spcAft>
                <a:spcPts val="0"/>
              </a:spcAft>
              <a:buNone/>
            </a:pPr>
            <a:r>
              <a:rPr lang="en" sz="1800" i="1">
                <a:latin typeface="Georgia"/>
                <a:ea typeface="Georgia"/>
                <a:cs typeface="Georgia"/>
                <a:sym typeface="Georgia"/>
              </a:rPr>
              <a:t>                                                                             — </a:t>
            </a:r>
            <a:r>
              <a:rPr lang="en" sz="1500" i="1">
                <a:latin typeface="Georgia"/>
                <a:ea typeface="Georgia"/>
                <a:cs typeface="Georgia"/>
                <a:sym typeface="Georgia"/>
              </a:rPr>
              <a:t>Bill Bernbach, co-founder of Doyle Dane Bernbach</a:t>
            </a:r>
            <a:endParaRPr sz="1500" i="1">
              <a:latin typeface="Georgia"/>
              <a:ea typeface="Georgia"/>
              <a:cs typeface="Georgia"/>
              <a:sym typeface="Georgia"/>
            </a:endParaRPr>
          </a:p>
          <a:p>
            <a:pPr marL="0" lvl="0" indent="0" algn="l" rtl="0">
              <a:lnSpc>
                <a:spcPct val="115000"/>
              </a:lnSpc>
              <a:spcBef>
                <a:spcPts val="0"/>
              </a:spcBef>
              <a:spcAft>
                <a:spcPts val="0"/>
              </a:spcAft>
              <a:buNone/>
            </a:pPr>
            <a:endParaRPr sz="1800" i="1">
              <a:latin typeface="Georgia"/>
              <a:ea typeface="Georgia"/>
              <a:cs typeface="Georgia"/>
              <a:sym typeface="Georgia"/>
            </a:endParaRPr>
          </a:p>
          <a:p>
            <a:pPr marL="0" lvl="0" indent="0" algn="l" rtl="0">
              <a:lnSpc>
                <a:spcPct val="115000"/>
              </a:lnSpc>
              <a:spcBef>
                <a:spcPts val="0"/>
              </a:spcBef>
              <a:spcAft>
                <a:spcPts val="0"/>
              </a:spcAft>
              <a:buNone/>
            </a:pPr>
            <a:r>
              <a:rPr lang="en" sz="1500" b="1"/>
              <a:t>According to Sokolova (2015), innovation is improving and putting creative ideas into practice to represent either new services, products, solutions or structures. Creativity is a fuel for innovation and cannot happen without it. </a:t>
            </a:r>
            <a:r>
              <a:rPr lang="en" sz="1100" b="1"/>
              <a:t>(4)</a:t>
            </a:r>
            <a:endParaRPr sz="1100" b="1"/>
          </a:p>
          <a:p>
            <a:pPr marL="0" lvl="0" indent="0" algn="l" rtl="0">
              <a:spcBef>
                <a:spcPts val="0"/>
              </a:spcBef>
              <a:spcAft>
                <a:spcPts val="0"/>
              </a:spcAft>
              <a:buNone/>
            </a:pPr>
            <a:endParaRPr sz="1800" i="1">
              <a:latin typeface="Georgia"/>
              <a:ea typeface="Georgia"/>
              <a:cs typeface="Georgia"/>
              <a:sym typeface="Georgia"/>
            </a:endParaRPr>
          </a:p>
          <a:p>
            <a:pPr marL="0" lvl="0" indent="0" algn="l" rtl="0">
              <a:spcBef>
                <a:spcPts val="0"/>
              </a:spcBef>
              <a:spcAft>
                <a:spcPts val="0"/>
              </a:spcAft>
              <a:buNone/>
            </a:pPr>
            <a:r>
              <a:rPr lang="en" sz="1700" b="1" i="1">
                <a:solidFill>
                  <a:schemeClr val="dk1"/>
                </a:solidFill>
                <a:latin typeface="Georgia"/>
                <a:ea typeface="Georgia"/>
                <a:cs typeface="Georgia"/>
                <a:sym typeface="Georgia"/>
              </a:rPr>
              <a:t>Invention however is introducing product, </a:t>
            </a:r>
            <a:endParaRPr sz="1700" b="1" i="1">
              <a:solidFill>
                <a:schemeClr val="dk1"/>
              </a:solidFill>
              <a:latin typeface="Georgia"/>
              <a:ea typeface="Georgia"/>
              <a:cs typeface="Georgia"/>
              <a:sym typeface="Georgia"/>
            </a:endParaRPr>
          </a:p>
          <a:p>
            <a:pPr marL="0" lvl="0" indent="0" algn="l" rtl="0">
              <a:spcBef>
                <a:spcPts val="0"/>
              </a:spcBef>
              <a:spcAft>
                <a:spcPts val="0"/>
              </a:spcAft>
              <a:buNone/>
            </a:pPr>
            <a:r>
              <a:rPr lang="en" sz="1700" b="1" i="1">
                <a:solidFill>
                  <a:schemeClr val="dk1"/>
                </a:solidFill>
                <a:latin typeface="Georgia"/>
                <a:ea typeface="Georgia"/>
                <a:cs typeface="Georgia"/>
                <a:sym typeface="Georgia"/>
              </a:rPr>
              <a:t>service or </a:t>
            </a:r>
            <a:endParaRPr sz="1700" b="1" i="1">
              <a:solidFill>
                <a:schemeClr val="dk1"/>
              </a:solidFill>
              <a:latin typeface="Georgia"/>
              <a:ea typeface="Georgia"/>
              <a:cs typeface="Georgia"/>
              <a:sym typeface="Georgia"/>
            </a:endParaRPr>
          </a:p>
          <a:p>
            <a:pPr marL="0" lvl="0" indent="0" algn="l" rtl="0">
              <a:spcBef>
                <a:spcPts val="0"/>
              </a:spcBef>
              <a:spcAft>
                <a:spcPts val="0"/>
              </a:spcAft>
              <a:buNone/>
            </a:pPr>
            <a:r>
              <a:rPr lang="en" sz="1700" b="1" i="1">
                <a:solidFill>
                  <a:schemeClr val="dk1"/>
                </a:solidFill>
                <a:latin typeface="Georgia"/>
                <a:ea typeface="Georgia"/>
                <a:cs typeface="Georgia"/>
                <a:sym typeface="Georgia"/>
              </a:rPr>
              <a:t>process to the market for the </a:t>
            </a:r>
            <a:endParaRPr sz="1700" b="1" i="1">
              <a:solidFill>
                <a:schemeClr val="dk1"/>
              </a:solidFill>
              <a:latin typeface="Georgia"/>
              <a:ea typeface="Georgia"/>
              <a:cs typeface="Georgia"/>
              <a:sym typeface="Georgia"/>
            </a:endParaRPr>
          </a:p>
          <a:p>
            <a:pPr marL="0" lvl="0" indent="0" algn="l" rtl="0">
              <a:spcBef>
                <a:spcPts val="0"/>
              </a:spcBef>
              <a:spcAft>
                <a:spcPts val="0"/>
              </a:spcAft>
              <a:buNone/>
            </a:pPr>
            <a:r>
              <a:rPr lang="en" sz="1700" b="1" i="1">
                <a:solidFill>
                  <a:schemeClr val="dk1"/>
                </a:solidFill>
                <a:latin typeface="Georgia"/>
                <a:ea typeface="Georgia"/>
                <a:cs typeface="Georgia"/>
                <a:sym typeface="Georgia"/>
              </a:rPr>
              <a:t>very first time. </a:t>
            </a:r>
            <a:r>
              <a:rPr lang="en" sz="1200" i="1">
                <a:latin typeface="Times New Roman"/>
                <a:ea typeface="Times New Roman"/>
                <a:cs typeface="Times New Roman"/>
                <a:sym typeface="Times New Roman"/>
              </a:rPr>
              <a:t>(5)</a:t>
            </a:r>
            <a:endParaRPr sz="1200" i="1">
              <a:latin typeface="Times New Roman"/>
              <a:ea typeface="Times New Roman"/>
              <a:cs typeface="Times New Roman"/>
              <a:sym typeface="Times New Roman"/>
            </a:endParaRPr>
          </a:p>
          <a:p>
            <a:pPr marL="0" lvl="0" indent="0" algn="l" rtl="0">
              <a:spcBef>
                <a:spcPts val="0"/>
              </a:spcBef>
              <a:spcAft>
                <a:spcPts val="0"/>
              </a:spcAft>
              <a:buNone/>
            </a:pPr>
            <a:endParaRPr sz="1800">
              <a:latin typeface="Georgia"/>
              <a:ea typeface="Georgia"/>
              <a:cs typeface="Georgia"/>
              <a:sym typeface="Georgia"/>
            </a:endParaRPr>
          </a:p>
          <a:p>
            <a:pPr marL="0" lvl="0" indent="0" algn="l" rtl="0">
              <a:spcBef>
                <a:spcPts val="0"/>
              </a:spcBef>
              <a:spcAft>
                <a:spcPts val="0"/>
              </a:spcAft>
              <a:buNone/>
            </a:pPr>
            <a:r>
              <a:rPr lang="en" sz="1800" i="1">
                <a:latin typeface="Georgia"/>
                <a:ea typeface="Georgia"/>
                <a:cs typeface="Georgia"/>
                <a:sym typeface="Georgia"/>
              </a:rPr>
              <a:t>Invention=Wheel vs Innovation=car </a:t>
            </a:r>
            <a:r>
              <a:rPr lang="en" sz="1000" i="1">
                <a:latin typeface="Georgia"/>
                <a:ea typeface="Georgia"/>
                <a:cs typeface="Georgia"/>
                <a:sym typeface="Georgia"/>
              </a:rPr>
              <a:t>(6)</a:t>
            </a:r>
            <a:endParaRPr sz="1000" i="1">
              <a:latin typeface="Georgia"/>
              <a:ea typeface="Georgia"/>
              <a:cs typeface="Georgia"/>
              <a:sym typeface="Georgia"/>
            </a:endParaRPr>
          </a:p>
        </p:txBody>
      </p:sp>
      <p:pic>
        <p:nvPicPr>
          <p:cNvPr id="3" name="Audio 2">
            <a:hlinkClick r:id="" action="ppaction://media"/>
            <a:extLst>
              <a:ext uri="{FF2B5EF4-FFF2-40B4-BE49-F238E27FC236}">
                <a16:creationId xmlns:a16="http://schemas.microsoft.com/office/drawing/2014/main" id="{8EB1BCBB-044B-4471-AF7A-56AC77E27EF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9623"/>
    </mc:Choice>
    <mc:Fallback>
      <p:transition spd="slow" advTm="69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nodeType="clickEffect">
                                  <p:stCondLst>
                                    <p:cond delay="0"/>
                                  </p:stCondLst>
                                  <p:childTnLst>
                                    <p:set>
                                      <p:cBhvr>
                                        <p:cTn id="10" dur="1" fill="hold">
                                          <p:stCondLst>
                                            <p:cond delay="0"/>
                                          </p:stCondLst>
                                        </p:cTn>
                                        <p:tgtEl>
                                          <p:spTgt spid="101"/>
                                        </p:tgtEl>
                                        <p:attrNameLst>
                                          <p:attrName>style.visibility</p:attrName>
                                        </p:attrNameLst>
                                      </p:cBhvr>
                                      <p:to>
                                        <p:strVal val="visible"/>
                                      </p:to>
                                    </p:set>
                                    <p:anim calcmode="lin" valueType="num">
                                      <p:cBhvr additive="base">
                                        <p:cTn id="11" dur="1000"/>
                                        <p:tgtEl>
                                          <p:spTgt spid="101"/>
                                        </p:tgtEl>
                                        <p:attrNameLst>
                                          <p:attrName>ppt_w</p:attrName>
                                        </p:attrNameLst>
                                      </p:cBhvr>
                                      <p:tavLst>
                                        <p:tav tm="0">
                                          <p:val>
                                            <p:strVal val="0"/>
                                          </p:val>
                                        </p:tav>
                                        <p:tav tm="100000">
                                          <p:val>
                                            <p:strVal val="#ppt_w"/>
                                          </p:val>
                                        </p:tav>
                                      </p:tavLst>
                                    </p:anim>
                                    <p:anim calcmode="lin" valueType="num">
                                      <p:cBhvr additive="base">
                                        <p:cTn id="12" dur="1000"/>
                                        <p:tgtEl>
                                          <p:spTgt spid="101"/>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sz="3100">
                <a:latin typeface="Pacifico"/>
                <a:ea typeface="Pacifico"/>
                <a:cs typeface="Pacifico"/>
                <a:sym typeface="Pacifico"/>
              </a:rPr>
              <a:t>What is Creativity?</a:t>
            </a:r>
            <a:endParaRPr sz="3100">
              <a:latin typeface="Pacifico"/>
              <a:ea typeface="Pacifico"/>
              <a:cs typeface="Pacifico"/>
              <a:sym typeface="Pacifico"/>
            </a:endParaRPr>
          </a:p>
        </p:txBody>
      </p:sp>
      <p:sp>
        <p:nvSpPr>
          <p:cNvPr id="107" name="Google Shape;107;p18"/>
          <p:cNvSpPr txBox="1"/>
          <p:nvPr/>
        </p:nvSpPr>
        <p:spPr>
          <a:xfrm>
            <a:off x="68575" y="1289300"/>
            <a:ext cx="9075300" cy="3909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000">
                <a:solidFill>
                  <a:srgbClr val="4C4941"/>
                </a:solidFill>
                <a:highlight>
                  <a:srgbClr val="FFFFFF"/>
                </a:highlight>
                <a:latin typeface="Lobster"/>
                <a:ea typeface="Lobster"/>
                <a:cs typeface="Lobster"/>
                <a:sym typeface="Lobster"/>
              </a:rPr>
              <a:t>Creativity is the act of turning new and imaginative ideas into reality. </a:t>
            </a:r>
            <a:r>
              <a:rPr lang="en" sz="1700">
                <a:solidFill>
                  <a:srgbClr val="4C4941"/>
                </a:solidFill>
                <a:highlight>
                  <a:srgbClr val="FFFFFF"/>
                </a:highlight>
                <a:latin typeface="Lobster"/>
                <a:ea typeface="Lobster"/>
                <a:cs typeface="Lobster"/>
                <a:sym typeface="Lobster"/>
              </a:rPr>
              <a:t>-Linda Naiman </a:t>
            </a:r>
            <a:r>
              <a:rPr lang="en" sz="1100">
                <a:solidFill>
                  <a:srgbClr val="4C4941"/>
                </a:solidFill>
                <a:highlight>
                  <a:srgbClr val="FFFFFF"/>
                </a:highlight>
                <a:latin typeface="Lobster"/>
                <a:ea typeface="Lobster"/>
                <a:cs typeface="Lobster"/>
                <a:sym typeface="Lobster"/>
              </a:rPr>
              <a:t>(7)</a:t>
            </a:r>
            <a:endParaRPr sz="1100">
              <a:solidFill>
                <a:srgbClr val="4C4941"/>
              </a:solidFill>
              <a:highlight>
                <a:srgbClr val="FFFFFF"/>
              </a:highlight>
              <a:latin typeface="Lobster"/>
              <a:ea typeface="Lobster"/>
              <a:cs typeface="Lobster"/>
              <a:sym typeface="Lobster"/>
            </a:endParaRPr>
          </a:p>
          <a:p>
            <a:pPr marL="0" lvl="0" indent="0" algn="l" rtl="0">
              <a:spcBef>
                <a:spcPts val="0"/>
              </a:spcBef>
              <a:spcAft>
                <a:spcPts val="0"/>
              </a:spcAft>
              <a:buNone/>
            </a:pPr>
            <a:endParaRPr sz="2000">
              <a:solidFill>
                <a:srgbClr val="4C4941"/>
              </a:solidFill>
              <a:highlight>
                <a:srgbClr val="FFFFFF"/>
              </a:highlight>
              <a:latin typeface="Lobster"/>
              <a:ea typeface="Lobster"/>
              <a:cs typeface="Lobster"/>
              <a:sym typeface="Lobster"/>
            </a:endParaRPr>
          </a:p>
          <a:p>
            <a:pPr marL="0" lvl="0" indent="0" algn="l" rtl="0">
              <a:lnSpc>
                <a:spcPct val="115000"/>
              </a:lnSpc>
              <a:spcBef>
                <a:spcPts val="0"/>
              </a:spcBef>
              <a:spcAft>
                <a:spcPts val="0"/>
              </a:spcAft>
              <a:buNone/>
            </a:pPr>
            <a:r>
              <a:rPr lang="en" sz="2000">
                <a:solidFill>
                  <a:srgbClr val="4C4941"/>
                </a:solidFill>
                <a:highlight>
                  <a:srgbClr val="FFFFFF"/>
                </a:highlight>
                <a:latin typeface="Lobster"/>
                <a:ea typeface="Lobster"/>
                <a:cs typeface="Lobster"/>
                <a:sym typeface="Lobster"/>
              </a:rPr>
              <a:t>“Creativity is the process of bringing something new into being. ‘’-</a:t>
            </a:r>
            <a:r>
              <a:rPr lang="en" sz="1500">
                <a:solidFill>
                  <a:srgbClr val="4C4941"/>
                </a:solidFill>
                <a:highlight>
                  <a:srgbClr val="FFFFFF"/>
                </a:highlight>
                <a:latin typeface="Lobster"/>
                <a:ea typeface="Lobster"/>
                <a:cs typeface="Lobster"/>
                <a:sym typeface="Lobster"/>
              </a:rPr>
              <a:t>Rollo May</a:t>
            </a:r>
            <a:endParaRPr sz="1500">
              <a:solidFill>
                <a:srgbClr val="4C4941"/>
              </a:solidFill>
              <a:highlight>
                <a:srgbClr val="FFFFFF"/>
              </a:highlight>
              <a:latin typeface="Lobster"/>
              <a:ea typeface="Lobster"/>
              <a:cs typeface="Lobster"/>
              <a:sym typeface="Lobster"/>
            </a:endParaRPr>
          </a:p>
          <a:p>
            <a:pPr marL="0" lvl="0" indent="0" algn="l" rtl="0">
              <a:spcBef>
                <a:spcPts val="0"/>
              </a:spcBef>
              <a:spcAft>
                <a:spcPts val="0"/>
              </a:spcAft>
              <a:buNone/>
            </a:pPr>
            <a:endParaRPr sz="1600" b="1">
              <a:solidFill>
                <a:srgbClr val="0000FF"/>
              </a:solidFill>
              <a:highlight>
                <a:srgbClr val="FFFFFF"/>
              </a:highlight>
              <a:latin typeface="Comic Sans MS"/>
              <a:ea typeface="Comic Sans MS"/>
              <a:cs typeface="Comic Sans MS"/>
              <a:sym typeface="Comic Sans MS"/>
            </a:endParaRPr>
          </a:p>
          <a:p>
            <a:pPr marL="0" lvl="0" indent="0" algn="l" rtl="0">
              <a:spcBef>
                <a:spcPts val="0"/>
              </a:spcBef>
              <a:spcAft>
                <a:spcPts val="0"/>
              </a:spcAft>
              <a:buNone/>
            </a:pPr>
            <a:r>
              <a:rPr lang="en" sz="1600" b="1">
                <a:solidFill>
                  <a:srgbClr val="0000FF"/>
                </a:solidFill>
                <a:highlight>
                  <a:srgbClr val="FFFFFF"/>
                </a:highlight>
                <a:latin typeface="Comic Sans MS"/>
                <a:ea typeface="Comic Sans MS"/>
                <a:cs typeface="Comic Sans MS"/>
                <a:sym typeface="Comic Sans MS"/>
              </a:rPr>
              <a:t>Why be creative?</a:t>
            </a:r>
            <a:endParaRPr sz="1600" b="1">
              <a:solidFill>
                <a:srgbClr val="0000FF"/>
              </a:solidFill>
              <a:highlight>
                <a:srgbClr val="FFFFFF"/>
              </a:highlight>
              <a:latin typeface="Comic Sans MS"/>
              <a:ea typeface="Comic Sans MS"/>
              <a:cs typeface="Comic Sans MS"/>
              <a:sym typeface="Comic Sans MS"/>
            </a:endParaRPr>
          </a:p>
          <a:p>
            <a:pPr marL="457200" lvl="0" indent="-330200" algn="l" rtl="0">
              <a:spcBef>
                <a:spcPts val="0"/>
              </a:spcBef>
              <a:spcAft>
                <a:spcPts val="0"/>
              </a:spcAft>
              <a:buClr>
                <a:srgbClr val="0000FF"/>
              </a:buClr>
              <a:buSzPts val="1600"/>
              <a:buFont typeface="Comic Sans MS"/>
              <a:buChar char="➔"/>
            </a:pPr>
            <a:r>
              <a:rPr lang="en" sz="1600" b="1">
                <a:solidFill>
                  <a:srgbClr val="0000FF"/>
                </a:solidFill>
                <a:highlight>
                  <a:srgbClr val="FFFFFF"/>
                </a:highlight>
                <a:latin typeface="Comic Sans MS"/>
                <a:ea typeface="Comic Sans MS"/>
                <a:cs typeface="Comic Sans MS"/>
                <a:sym typeface="Comic Sans MS"/>
              </a:rPr>
              <a:t>Main ingredient for innovation</a:t>
            </a:r>
            <a:endParaRPr sz="1600" b="1">
              <a:solidFill>
                <a:srgbClr val="0000FF"/>
              </a:solidFill>
              <a:highlight>
                <a:srgbClr val="FFFFFF"/>
              </a:highlight>
              <a:latin typeface="Comic Sans MS"/>
              <a:ea typeface="Comic Sans MS"/>
              <a:cs typeface="Comic Sans MS"/>
              <a:sym typeface="Comic Sans MS"/>
            </a:endParaRPr>
          </a:p>
          <a:p>
            <a:pPr marL="457200" lvl="0" indent="-330200" algn="l" rtl="0">
              <a:spcBef>
                <a:spcPts val="0"/>
              </a:spcBef>
              <a:spcAft>
                <a:spcPts val="0"/>
              </a:spcAft>
              <a:buClr>
                <a:srgbClr val="0000FF"/>
              </a:buClr>
              <a:buSzPts val="1600"/>
              <a:buFont typeface="Comic Sans MS"/>
              <a:buChar char="➔"/>
            </a:pPr>
            <a:r>
              <a:rPr lang="en" sz="1600" b="1">
                <a:solidFill>
                  <a:srgbClr val="0000FF"/>
                </a:solidFill>
                <a:highlight>
                  <a:srgbClr val="FFFFFF"/>
                </a:highlight>
                <a:latin typeface="Comic Sans MS"/>
                <a:ea typeface="Comic Sans MS"/>
                <a:cs typeface="Comic Sans MS"/>
                <a:sym typeface="Comic Sans MS"/>
              </a:rPr>
              <a:t>Improvement</a:t>
            </a:r>
            <a:endParaRPr sz="1600" b="1">
              <a:solidFill>
                <a:srgbClr val="0000FF"/>
              </a:solidFill>
              <a:highlight>
                <a:srgbClr val="FFFFFF"/>
              </a:highlight>
              <a:latin typeface="Comic Sans MS"/>
              <a:ea typeface="Comic Sans MS"/>
              <a:cs typeface="Comic Sans MS"/>
              <a:sym typeface="Comic Sans MS"/>
            </a:endParaRPr>
          </a:p>
          <a:p>
            <a:pPr marL="457200" lvl="0" indent="-330200" algn="l" rtl="0">
              <a:spcBef>
                <a:spcPts val="0"/>
              </a:spcBef>
              <a:spcAft>
                <a:spcPts val="0"/>
              </a:spcAft>
              <a:buClr>
                <a:srgbClr val="0000FF"/>
              </a:buClr>
              <a:buSzPts val="1600"/>
              <a:buFont typeface="Comic Sans MS"/>
              <a:buChar char="➔"/>
            </a:pPr>
            <a:r>
              <a:rPr lang="en" sz="1600" b="1">
                <a:solidFill>
                  <a:srgbClr val="0000FF"/>
                </a:solidFill>
                <a:highlight>
                  <a:srgbClr val="FFFFFF"/>
                </a:highlight>
                <a:latin typeface="Comic Sans MS"/>
                <a:ea typeface="Comic Sans MS"/>
                <a:cs typeface="Comic Sans MS"/>
                <a:sym typeface="Comic Sans MS"/>
              </a:rPr>
              <a:t>Avoid boredom</a:t>
            </a:r>
            <a:endParaRPr sz="1600" b="1">
              <a:solidFill>
                <a:srgbClr val="0000FF"/>
              </a:solidFill>
              <a:highlight>
                <a:srgbClr val="FFFFFF"/>
              </a:highlight>
              <a:latin typeface="Comic Sans MS"/>
              <a:ea typeface="Comic Sans MS"/>
              <a:cs typeface="Comic Sans MS"/>
              <a:sym typeface="Comic Sans MS"/>
            </a:endParaRPr>
          </a:p>
          <a:p>
            <a:pPr marL="457200" lvl="0" indent="-330200" algn="l" rtl="0">
              <a:spcBef>
                <a:spcPts val="0"/>
              </a:spcBef>
              <a:spcAft>
                <a:spcPts val="0"/>
              </a:spcAft>
              <a:buClr>
                <a:srgbClr val="0000FF"/>
              </a:buClr>
              <a:buSzPts val="1600"/>
              <a:buFont typeface="Comic Sans MS"/>
              <a:buChar char="➔"/>
            </a:pPr>
            <a:r>
              <a:rPr lang="en" sz="1600" b="1">
                <a:solidFill>
                  <a:srgbClr val="0000FF"/>
                </a:solidFill>
                <a:highlight>
                  <a:srgbClr val="FFFFFF"/>
                </a:highlight>
                <a:latin typeface="Comic Sans MS"/>
                <a:ea typeface="Comic Sans MS"/>
                <a:cs typeface="Comic Sans MS"/>
                <a:sym typeface="Comic Sans MS"/>
              </a:rPr>
              <a:t>Do the same thing but better</a:t>
            </a:r>
            <a:endParaRPr sz="1600" b="1">
              <a:solidFill>
                <a:srgbClr val="0000FF"/>
              </a:solidFill>
              <a:highlight>
                <a:srgbClr val="FFFFFF"/>
              </a:highlight>
              <a:latin typeface="Comic Sans MS"/>
              <a:ea typeface="Comic Sans MS"/>
              <a:cs typeface="Comic Sans MS"/>
              <a:sym typeface="Comic Sans MS"/>
            </a:endParaRPr>
          </a:p>
          <a:p>
            <a:pPr marL="457200" lvl="0" indent="-330200" algn="l" rtl="0">
              <a:spcBef>
                <a:spcPts val="0"/>
              </a:spcBef>
              <a:spcAft>
                <a:spcPts val="0"/>
              </a:spcAft>
              <a:buClr>
                <a:srgbClr val="0000FF"/>
              </a:buClr>
              <a:buSzPts val="1600"/>
              <a:buFont typeface="Comic Sans MS"/>
              <a:buChar char="➔"/>
            </a:pPr>
            <a:r>
              <a:rPr lang="en" sz="1600" b="1">
                <a:solidFill>
                  <a:srgbClr val="0000FF"/>
                </a:solidFill>
                <a:highlight>
                  <a:srgbClr val="FFFFFF"/>
                </a:highlight>
                <a:latin typeface="Comic Sans MS"/>
                <a:ea typeface="Comic Sans MS"/>
                <a:cs typeface="Comic Sans MS"/>
                <a:sym typeface="Comic Sans MS"/>
              </a:rPr>
              <a:t>Keep the good things</a:t>
            </a:r>
            <a:endParaRPr sz="1600" b="1">
              <a:solidFill>
                <a:srgbClr val="0000FF"/>
              </a:solidFill>
              <a:highlight>
                <a:srgbClr val="FFFFFF"/>
              </a:highlight>
              <a:latin typeface="Comic Sans MS"/>
              <a:ea typeface="Comic Sans MS"/>
              <a:cs typeface="Comic Sans MS"/>
              <a:sym typeface="Comic Sans MS"/>
            </a:endParaRPr>
          </a:p>
          <a:p>
            <a:pPr marL="457200" lvl="0" indent="0" algn="l" rtl="0">
              <a:spcBef>
                <a:spcPts val="0"/>
              </a:spcBef>
              <a:spcAft>
                <a:spcPts val="0"/>
              </a:spcAft>
              <a:buNone/>
            </a:pPr>
            <a:endParaRPr sz="2400" b="1">
              <a:solidFill>
                <a:srgbClr val="0000FF"/>
              </a:solidFill>
              <a:highlight>
                <a:srgbClr val="FFFFFF"/>
              </a:highlight>
              <a:latin typeface="Amatic SC"/>
              <a:ea typeface="Amatic SC"/>
              <a:cs typeface="Amatic SC"/>
              <a:sym typeface="Amatic SC"/>
            </a:endParaRPr>
          </a:p>
          <a:p>
            <a:pPr marL="457200" lvl="0" indent="0" algn="l" rtl="0">
              <a:spcBef>
                <a:spcPts val="0"/>
              </a:spcBef>
              <a:spcAft>
                <a:spcPts val="0"/>
              </a:spcAft>
              <a:buNone/>
            </a:pPr>
            <a:r>
              <a:rPr lang="en">
                <a:solidFill>
                  <a:srgbClr val="0000FF"/>
                </a:solidFill>
                <a:highlight>
                  <a:srgbClr val="FFFFFF"/>
                </a:highlight>
                <a:latin typeface="Alfa Slab One"/>
                <a:ea typeface="Alfa Slab One"/>
                <a:cs typeface="Alfa Slab One"/>
                <a:sym typeface="Alfa Slab One"/>
              </a:rPr>
              <a:t>‘’We cannot solve our problems with the same </a:t>
            </a:r>
            <a:endParaRPr>
              <a:solidFill>
                <a:srgbClr val="0000FF"/>
              </a:solidFill>
              <a:highlight>
                <a:srgbClr val="FFFFFF"/>
              </a:highlight>
              <a:latin typeface="Alfa Slab One"/>
              <a:ea typeface="Alfa Slab One"/>
              <a:cs typeface="Alfa Slab One"/>
              <a:sym typeface="Alfa Slab One"/>
            </a:endParaRPr>
          </a:p>
          <a:p>
            <a:pPr marL="457200" lvl="0" indent="0" algn="l" rtl="0">
              <a:spcBef>
                <a:spcPts val="0"/>
              </a:spcBef>
              <a:spcAft>
                <a:spcPts val="0"/>
              </a:spcAft>
              <a:buNone/>
            </a:pPr>
            <a:r>
              <a:rPr lang="en">
                <a:solidFill>
                  <a:srgbClr val="0000FF"/>
                </a:solidFill>
                <a:highlight>
                  <a:srgbClr val="FFFFFF"/>
                </a:highlight>
                <a:latin typeface="Alfa Slab One"/>
                <a:ea typeface="Alfa Slab One"/>
                <a:cs typeface="Alfa Slab One"/>
                <a:sym typeface="Alfa Slab One"/>
              </a:rPr>
              <a:t>thinking we used when we created them.’’</a:t>
            </a:r>
            <a:endParaRPr>
              <a:solidFill>
                <a:srgbClr val="0000FF"/>
              </a:solidFill>
              <a:highlight>
                <a:srgbClr val="FFFFFF"/>
              </a:highlight>
              <a:latin typeface="Alfa Slab One"/>
              <a:ea typeface="Alfa Slab One"/>
              <a:cs typeface="Alfa Slab One"/>
              <a:sym typeface="Alfa Slab One"/>
            </a:endParaRPr>
          </a:p>
          <a:p>
            <a:pPr marL="0" lvl="0" indent="0" algn="l" rtl="0">
              <a:spcBef>
                <a:spcPts val="0"/>
              </a:spcBef>
              <a:spcAft>
                <a:spcPts val="0"/>
              </a:spcAft>
              <a:buNone/>
            </a:pPr>
            <a:r>
              <a:rPr lang="en" sz="1500">
                <a:solidFill>
                  <a:srgbClr val="4C4941"/>
                </a:solidFill>
                <a:highlight>
                  <a:srgbClr val="FFFFFF"/>
                </a:highlight>
                <a:latin typeface="Alfa Slab One"/>
                <a:ea typeface="Alfa Slab One"/>
                <a:cs typeface="Alfa Slab One"/>
                <a:sym typeface="Alfa Slab One"/>
              </a:rPr>
              <a:t>                                                        -Albert Einstein.</a:t>
            </a:r>
            <a:endParaRPr sz="1500">
              <a:solidFill>
                <a:srgbClr val="4C4941"/>
              </a:solidFill>
              <a:highlight>
                <a:srgbClr val="FFFFFF"/>
              </a:highlight>
              <a:latin typeface="Alfa Slab One"/>
              <a:ea typeface="Alfa Slab One"/>
              <a:cs typeface="Alfa Slab One"/>
              <a:sym typeface="Alfa Slab One"/>
            </a:endParaRPr>
          </a:p>
        </p:txBody>
      </p:sp>
      <p:sp>
        <p:nvSpPr>
          <p:cNvPr id="108" name="Google Shape;108;p18"/>
          <p:cNvSpPr txBox="1"/>
          <p:nvPr/>
        </p:nvSpPr>
        <p:spPr>
          <a:xfrm>
            <a:off x="6507175" y="2359150"/>
            <a:ext cx="23253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800" b="1">
                <a:latin typeface="Amatic SC"/>
                <a:ea typeface="Amatic SC"/>
                <a:cs typeface="Amatic SC"/>
                <a:sym typeface="Amatic SC"/>
              </a:rPr>
              <a:t>‘’We thought we could  so we did’’</a:t>
            </a:r>
            <a:endParaRPr sz="2800" b="1">
              <a:latin typeface="Amatic SC"/>
              <a:ea typeface="Amatic SC"/>
              <a:cs typeface="Amatic SC"/>
              <a:sym typeface="Amatic SC"/>
            </a:endParaRPr>
          </a:p>
        </p:txBody>
      </p:sp>
      <p:pic>
        <p:nvPicPr>
          <p:cNvPr id="109" name="Google Shape;109;p18"/>
          <p:cNvPicPr preferRelativeResize="0"/>
          <p:nvPr/>
        </p:nvPicPr>
        <p:blipFill>
          <a:blip r:embed="rId6">
            <a:alphaModFix/>
          </a:blip>
          <a:stretch>
            <a:fillRect/>
          </a:stretch>
        </p:blipFill>
        <p:spPr>
          <a:xfrm>
            <a:off x="5417825" y="3280478"/>
            <a:ext cx="3726050" cy="1863025"/>
          </a:xfrm>
          <a:prstGeom prst="rect">
            <a:avLst/>
          </a:prstGeom>
          <a:noFill/>
          <a:ln>
            <a:noFill/>
          </a:ln>
        </p:spPr>
      </p:pic>
      <p:pic>
        <p:nvPicPr>
          <p:cNvPr id="110" name="Google Shape;110;p18"/>
          <p:cNvPicPr preferRelativeResize="0"/>
          <p:nvPr/>
        </p:nvPicPr>
        <p:blipFill>
          <a:blip r:embed="rId7">
            <a:alphaModFix/>
          </a:blip>
          <a:stretch>
            <a:fillRect/>
          </a:stretch>
        </p:blipFill>
        <p:spPr>
          <a:xfrm>
            <a:off x="3744475" y="2551775"/>
            <a:ext cx="2762700" cy="1547100"/>
          </a:xfrm>
          <a:prstGeom prst="rect">
            <a:avLst/>
          </a:prstGeom>
          <a:noFill/>
          <a:ln>
            <a:noFill/>
          </a:ln>
        </p:spPr>
      </p:pic>
      <p:pic>
        <p:nvPicPr>
          <p:cNvPr id="4" name="Audio 3">
            <a:hlinkClick r:id="" action="ppaction://media"/>
            <a:extLst>
              <a:ext uri="{FF2B5EF4-FFF2-40B4-BE49-F238E27FC236}">
                <a16:creationId xmlns:a16="http://schemas.microsoft.com/office/drawing/2014/main" id="{B59A98C8-0766-48EB-A645-539CD3E48708}"/>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advTm="122843">
        <p14:prism/>
      </p:transition>
    </mc:Choice>
    <mc:Fallback>
      <p:transition spd="slow" advTm="1228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107"/>
                                        </p:tgtEl>
                                        <p:attrNameLst>
                                          <p:attrName>style.visibility</p:attrName>
                                        </p:attrNameLst>
                                      </p:cBhvr>
                                      <p:to>
                                        <p:strVal val="visible"/>
                                      </p:to>
                                    </p:set>
                                    <p:anim calcmode="lin" valueType="num">
                                      <p:cBhvr additive="base">
                                        <p:cTn id="11" dur="1000"/>
                                        <p:tgtEl>
                                          <p:spTgt spid="10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9"/>
          <p:cNvSpPr txBox="1">
            <a:spLocks noGrp="1"/>
          </p:cNvSpPr>
          <p:nvPr>
            <p:ph type="title" idx="4294967295"/>
          </p:nvPr>
        </p:nvSpPr>
        <p:spPr>
          <a:xfrm>
            <a:off x="25" y="54875"/>
            <a:ext cx="9144000" cy="4320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4000">
                <a:latin typeface="Pacifico"/>
                <a:ea typeface="Pacifico"/>
                <a:cs typeface="Pacifico"/>
                <a:sym typeface="Pacifico"/>
              </a:rPr>
              <a:t>Innovation Process</a:t>
            </a:r>
            <a:endParaRPr sz="4000">
              <a:latin typeface="Pacifico"/>
              <a:ea typeface="Pacifico"/>
              <a:cs typeface="Pacifico"/>
              <a:sym typeface="Pacifico"/>
            </a:endParaRPr>
          </a:p>
          <a:p>
            <a:pPr marL="0" lvl="0" indent="0" algn="l" rtl="0">
              <a:lnSpc>
                <a:spcPct val="115000"/>
              </a:lnSpc>
              <a:spcBef>
                <a:spcPts val="0"/>
              </a:spcBef>
              <a:spcAft>
                <a:spcPts val="0"/>
              </a:spcAft>
              <a:buNone/>
            </a:pPr>
            <a:endParaRPr sz="1600" b="1">
              <a:solidFill>
                <a:srgbClr val="4C4941"/>
              </a:solidFill>
              <a:highlight>
                <a:srgbClr val="FFFFFF"/>
              </a:highlight>
              <a:latin typeface="Comic Sans MS"/>
              <a:ea typeface="Comic Sans MS"/>
              <a:cs typeface="Comic Sans MS"/>
              <a:sym typeface="Comic Sans MS"/>
            </a:endParaRPr>
          </a:p>
          <a:p>
            <a:pPr marL="0" lvl="0" indent="0" algn="l" rtl="0">
              <a:lnSpc>
                <a:spcPct val="115000"/>
              </a:lnSpc>
              <a:spcBef>
                <a:spcPts val="0"/>
              </a:spcBef>
              <a:spcAft>
                <a:spcPts val="0"/>
              </a:spcAft>
              <a:buNone/>
            </a:pPr>
            <a:r>
              <a:rPr lang="en" sz="1600" b="1">
                <a:solidFill>
                  <a:srgbClr val="000000"/>
                </a:solidFill>
                <a:highlight>
                  <a:srgbClr val="FFFFFF"/>
                </a:highlight>
                <a:latin typeface="Comic Sans MS"/>
                <a:ea typeface="Comic Sans MS"/>
                <a:cs typeface="Comic Sans MS"/>
                <a:sym typeface="Comic Sans MS"/>
              </a:rPr>
              <a:t>Innovation process is implementation of structured strategy step by step, in order to achieve  successful innovation. A structure model will help to conquer challenges that might occur , plan of action, how to break the whole process into simple steps, easy to follow and complete.</a:t>
            </a:r>
            <a:r>
              <a:rPr lang="en" sz="1100" b="1">
                <a:solidFill>
                  <a:srgbClr val="4C4941"/>
                </a:solidFill>
                <a:highlight>
                  <a:srgbClr val="FFFFFF"/>
                </a:highlight>
                <a:latin typeface="Comic Sans MS"/>
                <a:ea typeface="Comic Sans MS"/>
                <a:cs typeface="Comic Sans MS"/>
                <a:sym typeface="Comic Sans MS"/>
              </a:rPr>
              <a:t>(8)</a:t>
            </a:r>
            <a:endParaRPr sz="1100" b="1">
              <a:solidFill>
                <a:srgbClr val="4C4941"/>
              </a:solidFill>
              <a:highlight>
                <a:srgbClr val="FFFFFF"/>
              </a:highlight>
              <a:latin typeface="Comic Sans MS"/>
              <a:ea typeface="Comic Sans MS"/>
              <a:cs typeface="Comic Sans MS"/>
              <a:sym typeface="Comic Sans MS"/>
            </a:endParaRPr>
          </a:p>
          <a:p>
            <a:pPr marL="457200" lvl="0" indent="-374650" algn="l" rtl="0">
              <a:spcBef>
                <a:spcPts val="0"/>
              </a:spcBef>
              <a:spcAft>
                <a:spcPts val="0"/>
              </a:spcAft>
              <a:buSzPts val="2300"/>
              <a:buFont typeface="Pacifico"/>
              <a:buAutoNum type="arabicPeriod"/>
            </a:pPr>
            <a:r>
              <a:rPr lang="en" sz="2300">
                <a:latin typeface="Pacifico"/>
                <a:ea typeface="Pacifico"/>
                <a:cs typeface="Pacifico"/>
                <a:sym typeface="Pacifico"/>
              </a:rPr>
              <a:t>What do we want to innovate?</a:t>
            </a:r>
            <a:endParaRPr sz="2300">
              <a:latin typeface="Pacifico"/>
              <a:ea typeface="Pacifico"/>
              <a:cs typeface="Pacifico"/>
              <a:sym typeface="Pacifico"/>
            </a:endParaRPr>
          </a:p>
          <a:p>
            <a:pPr marL="457200" lvl="0" indent="-374650" algn="l" rtl="0">
              <a:spcBef>
                <a:spcPts val="0"/>
              </a:spcBef>
              <a:spcAft>
                <a:spcPts val="0"/>
              </a:spcAft>
              <a:buSzPts val="2300"/>
              <a:buFont typeface="Pacifico"/>
              <a:buAutoNum type="arabicPeriod"/>
            </a:pPr>
            <a:r>
              <a:rPr lang="en" sz="2300">
                <a:latin typeface="Pacifico"/>
                <a:ea typeface="Pacifico"/>
                <a:cs typeface="Pacifico"/>
                <a:sym typeface="Pacifico"/>
              </a:rPr>
              <a:t>What do you think?</a:t>
            </a:r>
            <a:endParaRPr sz="2300">
              <a:latin typeface="Pacifico"/>
              <a:ea typeface="Pacifico"/>
              <a:cs typeface="Pacifico"/>
              <a:sym typeface="Pacifico"/>
            </a:endParaRPr>
          </a:p>
          <a:p>
            <a:pPr marL="457200" lvl="0" indent="-374650" algn="l" rtl="0">
              <a:spcBef>
                <a:spcPts val="0"/>
              </a:spcBef>
              <a:spcAft>
                <a:spcPts val="0"/>
              </a:spcAft>
              <a:buSzPts val="2300"/>
              <a:buFont typeface="Pacifico"/>
              <a:buAutoNum type="arabicPeriod"/>
            </a:pPr>
            <a:r>
              <a:rPr lang="en" sz="2300">
                <a:latin typeface="Pacifico"/>
                <a:ea typeface="Pacifico"/>
                <a:cs typeface="Pacifico"/>
                <a:sym typeface="Pacifico"/>
              </a:rPr>
              <a:t>How did it go?</a:t>
            </a:r>
            <a:endParaRPr sz="2300">
              <a:latin typeface="Pacifico"/>
              <a:ea typeface="Pacifico"/>
              <a:cs typeface="Pacifico"/>
              <a:sym typeface="Pacifico"/>
            </a:endParaRPr>
          </a:p>
          <a:p>
            <a:pPr marL="457200" lvl="0" indent="-374650" algn="l" rtl="0">
              <a:spcBef>
                <a:spcPts val="0"/>
              </a:spcBef>
              <a:spcAft>
                <a:spcPts val="0"/>
              </a:spcAft>
              <a:buSzPts val="2300"/>
              <a:buFont typeface="Pacifico"/>
              <a:buAutoNum type="arabicPeriod"/>
            </a:pPr>
            <a:r>
              <a:rPr lang="en" sz="2300">
                <a:latin typeface="Pacifico"/>
                <a:ea typeface="Pacifico"/>
                <a:cs typeface="Pacifico"/>
                <a:sym typeface="Pacifico"/>
              </a:rPr>
              <a:t>We delivered !</a:t>
            </a:r>
            <a:endParaRPr sz="2300">
              <a:latin typeface="Pacifico"/>
              <a:ea typeface="Pacifico"/>
              <a:cs typeface="Pacifico"/>
              <a:sym typeface="Pacifico"/>
            </a:endParaRPr>
          </a:p>
          <a:p>
            <a:pPr marL="457200" lvl="0" indent="-374650" algn="l" rtl="0">
              <a:spcBef>
                <a:spcPts val="0"/>
              </a:spcBef>
              <a:spcAft>
                <a:spcPts val="0"/>
              </a:spcAft>
              <a:buSzPts val="2300"/>
              <a:buFont typeface="Pacifico"/>
              <a:buAutoNum type="arabicPeriod"/>
            </a:pPr>
            <a:r>
              <a:rPr lang="en" sz="2300">
                <a:latin typeface="Pacifico"/>
                <a:ea typeface="Pacifico"/>
                <a:cs typeface="Pacifico"/>
                <a:sym typeface="Pacifico"/>
              </a:rPr>
              <a:t>Diffusion and implementation</a:t>
            </a:r>
            <a:r>
              <a:rPr lang="en" sz="1300">
                <a:latin typeface="Pacifico"/>
                <a:ea typeface="Pacifico"/>
                <a:cs typeface="Pacifico"/>
                <a:sym typeface="Pacifico"/>
              </a:rPr>
              <a:t>(9)</a:t>
            </a:r>
            <a:endParaRPr sz="1300">
              <a:latin typeface="Pacifico"/>
              <a:ea typeface="Pacifico"/>
              <a:cs typeface="Pacifico"/>
              <a:sym typeface="Pacifico"/>
            </a:endParaRPr>
          </a:p>
        </p:txBody>
      </p:sp>
      <p:pic>
        <p:nvPicPr>
          <p:cNvPr id="116" name="Google Shape;116;p19"/>
          <p:cNvPicPr preferRelativeResize="0"/>
          <p:nvPr/>
        </p:nvPicPr>
        <p:blipFill>
          <a:blip r:embed="rId6">
            <a:alphaModFix/>
          </a:blip>
          <a:stretch>
            <a:fillRect/>
          </a:stretch>
        </p:blipFill>
        <p:spPr>
          <a:xfrm>
            <a:off x="4824550" y="1997600"/>
            <a:ext cx="1944325" cy="1088814"/>
          </a:xfrm>
          <a:prstGeom prst="rect">
            <a:avLst/>
          </a:prstGeom>
          <a:noFill/>
          <a:ln>
            <a:noFill/>
          </a:ln>
        </p:spPr>
      </p:pic>
      <p:pic>
        <p:nvPicPr>
          <p:cNvPr id="117" name="Google Shape;117;p19"/>
          <p:cNvPicPr preferRelativeResize="0"/>
          <p:nvPr/>
        </p:nvPicPr>
        <p:blipFill>
          <a:blip r:embed="rId7">
            <a:alphaModFix/>
          </a:blip>
          <a:stretch>
            <a:fillRect/>
          </a:stretch>
        </p:blipFill>
        <p:spPr>
          <a:xfrm>
            <a:off x="6935700" y="1997600"/>
            <a:ext cx="2208300" cy="1148300"/>
          </a:xfrm>
          <a:prstGeom prst="rect">
            <a:avLst/>
          </a:prstGeom>
          <a:noFill/>
          <a:ln>
            <a:noFill/>
          </a:ln>
        </p:spPr>
      </p:pic>
      <p:pic>
        <p:nvPicPr>
          <p:cNvPr id="118" name="Google Shape;118;p19"/>
          <p:cNvPicPr preferRelativeResize="0"/>
          <p:nvPr/>
        </p:nvPicPr>
        <p:blipFill>
          <a:blip r:embed="rId8">
            <a:alphaModFix/>
          </a:blip>
          <a:stretch>
            <a:fillRect/>
          </a:stretch>
        </p:blipFill>
        <p:spPr>
          <a:xfrm>
            <a:off x="7316171" y="3081571"/>
            <a:ext cx="1827850" cy="1293850"/>
          </a:xfrm>
          <a:prstGeom prst="rect">
            <a:avLst/>
          </a:prstGeom>
          <a:noFill/>
          <a:ln>
            <a:noFill/>
          </a:ln>
        </p:spPr>
      </p:pic>
      <p:pic>
        <p:nvPicPr>
          <p:cNvPr id="119" name="Google Shape;119;p19"/>
          <p:cNvPicPr preferRelativeResize="0"/>
          <p:nvPr/>
        </p:nvPicPr>
        <p:blipFill>
          <a:blip r:embed="rId9">
            <a:alphaModFix/>
          </a:blip>
          <a:stretch>
            <a:fillRect/>
          </a:stretch>
        </p:blipFill>
        <p:spPr>
          <a:xfrm>
            <a:off x="5371852" y="3081575"/>
            <a:ext cx="1944323" cy="1293850"/>
          </a:xfrm>
          <a:prstGeom prst="rect">
            <a:avLst/>
          </a:prstGeom>
          <a:noFill/>
          <a:ln>
            <a:noFill/>
          </a:ln>
        </p:spPr>
      </p:pic>
      <p:pic>
        <p:nvPicPr>
          <p:cNvPr id="5" name="Audio 4">
            <a:hlinkClick r:id="" action="ppaction://media"/>
            <a:extLst>
              <a:ext uri="{FF2B5EF4-FFF2-40B4-BE49-F238E27FC236}">
                <a16:creationId xmlns:a16="http://schemas.microsoft.com/office/drawing/2014/main" id="{5FF14BFA-40BD-45CF-AE32-A729477C70E4}"/>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1400" advTm="115854">
        <p14:gallery dir="l"/>
      </p:transition>
    </mc:Choice>
    <mc:Fallback>
      <p:transition spd="slow" advTm="1158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115"/>
                                        </p:tgtEl>
                                        <p:attrNameLst>
                                          <p:attrName>style.visibility</p:attrName>
                                        </p:attrNameLst>
                                      </p:cBhvr>
                                      <p:to>
                                        <p:strVal val="visible"/>
                                      </p:to>
                                    </p:set>
                                    <p:anim calcmode="lin" valueType="num">
                                      <p:cBhvr additive="base">
                                        <p:cTn id="11" dur="1000"/>
                                        <p:tgtEl>
                                          <p:spTgt spid="11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0"/>
          <p:cNvSpPr txBox="1">
            <a:spLocks noGrp="1"/>
          </p:cNvSpPr>
          <p:nvPr>
            <p:ph type="title" idx="4294967295"/>
          </p:nvPr>
        </p:nvSpPr>
        <p:spPr>
          <a:xfrm>
            <a:off x="311725" y="500925"/>
            <a:ext cx="8832300" cy="3805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4000">
                <a:latin typeface="Pacifico"/>
                <a:ea typeface="Pacifico"/>
                <a:cs typeface="Pacifico"/>
                <a:sym typeface="Pacifico"/>
              </a:rPr>
              <a:t>Innovation Models -                 </a:t>
            </a:r>
            <a:r>
              <a:rPr lang="en" sz="3100">
                <a:latin typeface="Pacifico"/>
                <a:ea typeface="Pacifico"/>
                <a:cs typeface="Pacifico"/>
                <a:sym typeface="Pacifico"/>
              </a:rPr>
              <a:t>Innovation </a:t>
            </a:r>
            <a:endParaRPr sz="3100">
              <a:latin typeface="Pacifico"/>
              <a:ea typeface="Pacifico"/>
              <a:cs typeface="Pacifico"/>
              <a:sym typeface="Pacifico"/>
            </a:endParaRPr>
          </a:p>
          <a:p>
            <a:pPr marL="0" lvl="0" indent="0" algn="l" rtl="0">
              <a:spcBef>
                <a:spcPts val="0"/>
              </a:spcBef>
              <a:spcAft>
                <a:spcPts val="0"/>
              </a:spcAft>
              <a:buNone/>
            </a:pPr>
            <a:r>
              <a:rPr lang="en" sz="3100">
                <a:latin typeface="Pacifico"/>
                <a:ea typeface="Pacifico"/>
                <a:cs typeface="Pacifico"/>
                <a:sym typeface="Pacifico"/>
              </a:rPr>
              <a:t>MATRIX</a:t>
            </a:r>
            <a:endParaRPr sz="3100">
              <a:latin typeface="Pacifico"/>
              <a:ea typeface="Pacifico"/>
              <a:cs typeface="Pacifico"/>
              <a:sym typeface="Pacifico"/>
            </a:endParaRPr>
          </a:p>
          <a:p>
            <a:pPr marL="457200" lvl="0" indent="0" algn="l" rtl="0">
              <a:spcBef>
                <a:spcPts val="0"/>
              </a:spcBef>
              <a:spcAft>
                <a:spcPts val="0"/>
              </a:spcAft>
              <a:buNone/>
            </a:pPr>
            <a:endParaRPr sz="3100">
              <a:latin typeface="Pacifico"/>
              <a:ea typeface="Pacifico"/>
              <a:cs typeface="Pacifico"/>
              <a:sym typeface="Pacifico"/>
            </a:endParaRPr>
          </a:p>
          <a:p>
            <a:pPr marL="457200" lvl="0" indent="-355600" algn="l" rtl="0">
              <a:lnSpc>
                <a:spcPct val="115000"/>
              </a:lnSpc>
              <a:spcBef>
                <a:spcPts val="0"/>
              </a:spcBef>
              <a:spcAft>
                <a:spcPts val="0"/>
              </a:spcAft>
              <a:buClr>
                <a:srgbClr val="000000"/>
              </a:buClr>
              <a:buSzPts val="2000"/>
              <a:buFont typeface="Arial"/>
              <a:buChar char="❏"/>
            </a:pPr>
            <a:r>
              <a:rPr lang="en" sz="2250" b="1">
                <a:solidFill>
                  <a:srgbClr val="000000"/>
                </a:solidFill>
                <a:highlight>
                  <a:srgbClr val="F8FAFC"/>
                </a:highlight>
                <a:latin typeface="Arial"/>
                <a:ea typeface="Arial"/>
                <a:cs typeface="Arial"/>
                <a:sym typeface="Arial"/>
              </a:rPr>
              <a:t>Position on the market</a:t>
            </a:r>
            <a:endParaRPr sz="2250" b="1">
              <a:solidFill>
                <a:srgbClr val="000000"/>
              </a:solidFill>
              <a:highlight>
                <a:srgbClr val="F8FAFC"/>
              </a:highlight>
              <a:latin typeface="Arial"/>
              <a:ea typeface="Arial"/>
              <a:cs typeface="Arial"/>
              <a:sym typeface="Arial"/>
            </a:endParaRPr>
          </a:p>
          <a:p>
            <a:pPr marL="457200" lvl="0" indent="-371475" algn="l" rtl="0">
              <a:lnSpc>
                <a:spcPct val="115000"/>
              </a:lnSpc>
              <a:spcBef>
                <a:spcPts val="0"/>
              </a:spcBef>
              <a:spcAft>
                <a:spcPts val="0"/>
              </a:spcAft>
              <a:buClr>
                <a:srgbClr val="000000"/>
              </a:buClr>
              <a:buSzPts val="2250"/>
              <a:buFont typeface="Arial"/>
              <a:buChar char="❏"/>
            </a:pPr>
            <a:r>
              <a:rPr lang="en" sz="2250" b="1">
                <a:solidFill>
                  <a:srgbClr val="000000"/>
                </a:solidFill>
                <a:highlight>
                  <a:srgbClr val="F8FAFC"/>
                </a:highlight>
                <a:latin typeface="Arial"/>
                <a:ea typeface="Arial"/>
                <a:cs typeface="Arial"/>
                <a:sym typeface="Arial"/>
              </a:rPr>
              <a:t>Customer value</a:t>
            </a:r>
            <a:endParaRPr sz="2250" b="1">
              <a:solidFill>
                <a:srgbClr val="000000"/>
              </a:solidFill>
              <a:highlight>
                <a:srgbClr val="F8FAFC"/>
              </a:highlight>
              <a:latin typeface="Arial"/>
              <a:ea typeface="Arial"/>
              <a:cs typeface="Arial"/>
              <a:sym typeface="Arial"/>
            </a:endParaRPr>
          </a:p>
          <a:p>
            <a:pPr marL="457200" lvl="0" indent="-371475" algn="l" rtl="0">
              <a:lnSpc>
                <a:spcPct val="115000"/>
              </a:lnSpc>
              <a:spcBef>
                <a:spcPts val="0"/>
              </a:spcBef>
              <a:spcAft>
                <a:spcPts val="0"/>
              </a:spcAft>
              <a:buClr>
                <a:srgbClr val="000000"/>
              </a:buClr>
              <a:buSzPts val="2250"/>
              <a:buFont typeface="Arial"/>
              <a:buChar char="❏"/>
            </a:pPr>
            <a:r>
              <a:rPr lang="en" sz="2250" b="1">
                <a:solidFill>
                  <a:srgbClr val="000000"/>
                </a:solidFill>
                <a:highlight>
                  <a:srgbClr val="F8FAFC"/>
                </a:highlight>
                <a:latin typeface="Arial"/>
                <a:ea typeface="Arial"/>
                <a:cs typeface="Arial"/>
                <a:sym typeface="Arial"/>
              </a:rPr>
              <a:t>Strategy</a:t>
            </a:r>
            <a:endParaRPr sz="2250" b="1">
              <a:solidFill>
                <a:srgbClr val="000000"/>
              </a:solidFill>
              <a:highlight>
                <a:srgbClr val="F8FAFC"/>
              </a:highlight>
              <a:latin typeface="Arial"/>
              <a:ea typeface="Arial"/>
              <a:cs typeface="Arial"/>
              <a:sym typeface="Arial"/>
            </a:endParaRPr>
          </a:p>
          <a:p>
            <a:pPr marL="457200" lvl="0" indent="-371475" algn="l" rtl="0">
              <a:lnSpc>
                <a:spcPct val="115000"/>
              </a:lnSpc>
              <a:spcBef>
                <a:spcPts val="0"/>
              </a:spcBef>
              <a:spcAft>
                <a:spcPts val="0"/>
              </a:spcAft>
              <a:buClr>
                <a:srgbClr val="000000"/>
              </a:buClr>
              <a:buSzPts val="2250"/>
              <a:buFont typeface="Arial"/>
              <a:buChar char="❏"/>
            </a:pPr>
            <a:r>
              <a:rPr lang="en" sz="2250" b="1">
                <a:solidFill>
                  <a:srgbClr val="000000"/>
                </a:solidFill>
                <a:highlight>
                  <a:srgbClr val="F8FAFC"/>
                </a:highlight>
                <a:latin typeface="Arial"/>
                <a:ea typeface="Arial"/>
                <a:cs typeface="Arial"/>
                <a:sym typeface="Arial"/>
              </a:rPr>
              <a:t>Advantage</a:t>
            </a:r>
            <a:endParaRPr sz="2250" b="1">
              <a:solidFill>
                <a:srgbClr val="000000"/>
              </a:solidFill>
              <a:highlight>
                <a:srgbClr val="F8FAFC"/>
              </a:highlight>
              <a:latin typeface="Arial"/>
              <a:ea typeface="Arial"/>
              <a:cs typeface="Arial"/>
              <a:sym typeface="Arial"/>
            </a:endParaRPr>
          </a:p>
          <a:p>
            <a:pPr marL="457200" lvl="0" indent="-371475" algn="l" rtl="0">
              <a:lnSpc>
                <a:spcPct val="115000"/>
              </a:lnSpc>
              <a:spcBef>
                <a:spcPts val="0"/>
              </a:spcBef>
              <a:spcAft>
                <a:spcPts val="0"/>
              </a:spcAft>
              <a:buClr>
                <a:srgbClr val="000000"/>
              </a:buClr>
              <a:buSzPts val="2250"/>
              <a:buFont typeface="Arial"/>
              <a:buChar char="❏"/>
            </a:pPr>
            <a:r>
              <a:rPr lang="en" sz="2250" b="1">
                <a:solidFill>
                  <a:srgbClr val="000000"/>
                </a:solidFill>
                <a:highlight>
                  <a:srgbClr val="F8FAFC"/>
                </a:highlight>
                <a:latin typeface="Arial"/>
                <a:ea typeface="Arial"/>
                <a:cs typeface="Arial"/>
                <a:sym typeface="Arial"/>
              </a:rPr>
              <a:t>Internal /External resources </a:t>
            </a:r>
            <a:r>
              <a:rPr lang="en" sz="1050" b="1">
                <a:solidFill>
                  <a:srgbClr val="000000"/>
                </a:solidFill>
                <a:highlight>
                  <a:srgbClr val="F8FAFC"/>
                </a:highlight>
                <a:latin typeface="Arial"/>
                <a:ea typeface="Arial"/>
                <a:cs typeface="Arial"/>
                <a:sym typeface="Arial"/>
              </a:rPr>
              <a:t>(11)</a:t>
            </a:r>
            <a:endParaRPr sz="1050" b="1">
              <a:solidFill>
                <a:srgbClr val="000000"/>
              </a:solidFill>
              <a:highlight>
                <a:srgbClr val="F8FAFC"/>
              </a:highlight>
              <a:latin typeface="Arial"/>
              <a:ea typeface="Arial"/>
              <a:cs typeface="Arial"/>
              <a:sym typeface="Arial"/>
            </a:endParaRPr>
          </a:p>
        </p:txBody>
      </p:sp>
      <p:pic>
        <p:nvPicPr>
          <p:cNvPr id="125" name="Google Shape;125;p20"/>
          <p:cNvPicPr preferRelativeResize="0"/>
          <p:nvPr/>
        </p:nvPicPr>
        <p:blipFill>
          <a:blip r:embed="rId6">
            <a:alphaModFix/>
          </a:blip>
          <a:stretch>
            <a:fillRect/>
          </a:stretch>
        </p:blipFill>
        <p:spPr>
          <a:xfrm>
            <a:off x="4833900" y="0"/>
            <a:ext cx="4310100" cy="4150072"/>
          </a:xfrm>
          <a:prstGeom prst="rect">
            <a:avLst/>
          </a:prstGeom>
          <a:noFill/>
          <a:ln>
            <a:noFill/>
          </a:ln>
        </p:spPr>
      </p:pic>
      <p:pic>
        <p:nvPicPr>
          <p:cNvPr id="3" name="Audio 2">
            <a:hlinkClick r:id="" action="ppaction://media"/>
            <a:extLst>
              <a:ext uri="{FF2B5EF4-FFF2-40B4-BE49-F238E27FC236}">
                <a16:creationId xmlns:a16="http://schemas.microsoft.com/office/drawing/2014/main" id="{B472FED5-96AF-4D1E-BB28-8D1AA8CE465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1400" advTm="103361">
        <p14:gallery dir="l"/>
      </p:transition>
    </mc:Choice>
    <mc:Fallback>
      <p:transition spd="slow" advTm="1033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24">
                                            <p:txEl>
                                              <p:pRg st="0" end="0"/>
                                            </p:txEl>
                                          </p:spTgt>
                                        </p:tgtEl>
                                        <p:attrNameLst>
                                          <p:attrName>style.visibility</p:attrName>
                                        </p:attrNameLst>
                                      </p:cBhvr>
                                      <p:to>
                                        <p:strVal val="visible"/>
                                      </p:to>
                                    </p:set>
                                    <p:animEffect transition="in" filter="fade">
                                      <p:cBhvr>
                                        <p:cTn id="11" dur="1000"/>
                                        <p:tgtEl>
                                          <p:spTgt spid="12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24">
                                            <p:txEl>
                                              <p:pRg st="1" end="1"/>
                                            </p:txEl>
                                          </p:spTgt>
                                        </p:tgtEl>
                                        <p:attrNameLst>
                                          <p:attrName>style.visibility</p:attrName>
                                        </p:attrNameLst>
                                      </p:cBhvr>
                                      <p:to>
                                        <p:strVal val="visible"/>
                                      </p:to>
                                    </p:set>
                                    <p:animEffect transition="in" filter="fade">
                                      <p:cBhvr>
                                        <p:cTn id="16" dur="1000"/>
                                        <p:tgtEl>
                                          <p:spTgt spid="12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24">
                                            <p:txEl>
                                              <p:pRg st="2" end="2"/>
                                            </p:txEl>
                                          </p:spTgt>
                                        </p:tgtEl>
                                        <p:attrNameLst>
                                          <p:attrName>style.visibility</p:attrName>
                                        </p:attrNameLst>
                                      </p:cBhvr>
                                      <p:to>
                                        <p:strVal val="visible"/>
                                      </p:to>
                                    </p:set>
                                    <p:animEffect transition="in" filter="fade">
                                      <p:cBhvr>
                                        <p:cTn id="21" dur="1000"/>
                                        <p:tgtEl>
                                          <p:spTgt spid="12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4">
                                            <p:txEl>
                                              <p:pRg st="3" end="3"/>
                                            </p:txEl>
                                          </p:spTgt>
                                        </p:tgtEl>
                                        <p:attrNameLst>
                                          <p:attrName>style.visibility</p:attrName>
                                        </p:attrNameLst>
                                      </p:cBhvr>
                                      <p:to>
                                        <p:strVal val="visible"/>
                                      </p:to>
                                    </p:set>
                                    <p:animEffect transition="in" filter="fade">
                                      <p:cBhvr>
                                        <p:cTn id="26" dur="1000"/>
                                        <p:tgtEl>
                                          <p:spTgt spid="12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24">
                                            <p:txEl>
                                              <p:pRg st="4" end="4"/>
                                            </p:txEl>
                                          </p:spTgt>
                                        </p:tgtEl>
                                        <p:attrNameLst>
                                          <p:attrName>style.visibility</p:attrName>
                                        </p:attrNameLst>
                                      </p:cBhvr>
                                      <p:to>
                                        <p:strVal val="visible"/>
                                      </p:to>
                                    </p:set>
                                    <p:animEffect transition="in" filter="fade">
                                      <p:cBhvr>
                                        <p:cTn id="31" dur="1000"/>
                                        <p:tgtEl>
                                          <p:spTgt spid="12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24">
                                            <p:txEl>
                                              <p:pRg st="5" end="5"/>
                                            </p:txEl>
                                          </p:spTgt>
                                        </p:tgtEl>
                                        <p:attrNameLst>
                                          <p:attrName>style.visibility</p:attrName>
                                        </p:attrNameLst>
                                      </p:cBhvr>
                                      <p:to>
                                        <p:strVal val="visible"/>
                                      </p:to>
                                    </p:set>
                                    <p:animEffect transition="in" filter="fade">
                                      <p:cBhvr>
                                        <p:cTn id="36" dur="1000"/>
                                        <p:tgtEl>
                                          <p:spTgt spid="12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24">
                                            <p:txEl>
                                              <p:pRg st="6" end="6"/>
                                            </p:txEl>
                                          </p:spTgt>
                                        </p:tgtEl>
                                        <p:attrNameLst>
                                          <p:attrName>style.visibility</p:attrName>
                                        </p:attrNameLst>
                                      </p:cBhvr>
                                      <p:to>
                                        <p:strVal val="visible"/>
                                      </p:to>
                                    </p:set>
                                    <p:animEffect transition="in" filter="fade">
                                      <p:cBhvr>
                                        <p:cTn id="41" dur="1000"/>
                                        <p:tgtEl>
                                          <p:spTgt spid="124">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4">
                                            <p:txEl>
                                              <p:pRg st="7" end="7"/>
                                            </p:txEl>
                                          </p:spTgt>
                                        </p:tgtEl>
                                        <p:attrNameLst>
                                          <p:attrName>style.visibility</p:attrName>
                                        </p:attrNameLst>
                                      </p:cBhvr>
                                      <p:to>
                                        <p:strVal val="visible"/>
                                      </p:to>
                                    </p:set>
                                    <p:animEffect transition="in" filter="fade">
                                      <p:cBhvr>
                                        <p:cTn id="46" dur="1000"/>
                                        <p:tgtEl>
                                          <p:spTgt spid="12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1"/>
          <p:cNvSpPr txBox="1">
            <a:spLocks noGrp="1"/>
          </p:cNvSpPr>
          <p:nvPr>
            <p:ph type="title" idx="4294967295"/>
          </p:nvPr>
        </p:nvSpPr>
        <p:spPr>
          <a:xfrm>
            <a:off x="10650" y="0"/>
            <a:ext cx="9144000" cy="4169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4000">
                <a:latin typeface="Pacifico"/>
                <a:ea typeface="Pacifico"/>
                <a:cs typeface="Pacifico"/>
                <a:sym typeface="Pacifico"/>
              </a:rPr>
              <a:t>Innovation Models</a:t>
            </a:r>
            <a:endParaRPr sz="4000">
              <a:latin typeface="Pacifico"/>
              <a:ea typeface="Pacifico"/>
              <a:cs typeface="Pacifico"/>
              <a:sym typeface="Pacifico"/>
            </a:endParaRPr>
          </a:p>
          <a:p>
            <a:pPr marL="0" lvl="0" indent="0" algn="l" rtl="0">
              <a:spcBef>
                <a:spcPts val="0"/>
              </a:spcBef>
              <a:spcAft>
                <a:spcPts val="0"/>
              </a:spcAft>
              <a:buNone/>
            </a:pPr>
            <a:r>
              <a:rPr lang="en" sz="2300"/>
              <a:t>                                                  Closed vs  Open Innovation</a:t>
            </a:r>
            <a:endParaRPr sz="2300"/>
          </a:p>
        </p:txBody>
      </p:sp>
      <p:pic>
        <p:nvPicPr>
          <p:cNvPr id="131" name="Google Shape;131;p21"/>
          <p:cNvPicPr preferRelativeResize="0"/>
          <p:nvPr/>
        </p:nvPicPr>
        <p:blipFill>
          <a:blip r:embed="rId6">
            <a:alphaModFix/>
          </a:blip>
          <a:stretch>
            <a:fillRect/>
          </a:stretch>
        </p:blipFill>
        <p:spPr>
          <a:xfrm>
            <a:off x="1933950" y="1016250"/>
            <a:ext cx="5608998" cy="3153501"/>
          </a:xfrm>
          <a:prstGeom prst="rect">
            <a:avLst/>
          </a:prstGeom>
          <a:noFill/>
          <a:ln>
            <a:noFill/>
          </a:ln>
        </p:spPr>
      </p:pic>
      <p:pic>
        <p:nvPicPr>
          <p:cNvPr id="3" name="Audio 2">
            <a:hlinkClick r:id="" action="ppaction://media"/>
            <a:extLst>
              <a:ext uri="{FF2B5EF4-FFF2-40B4-BE49-F238E27FC236}">
                <a16:creationId xmlns:a16="http://schemas.microsoft.com/office/drawing/2014/main" id="{AFF51BAA-7155-4E43-ACA9-258A18BECE2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1400" advTm="59035">
        <p14:gallery dir="l"/>
      </p:transition>
    </mc:Choice>
    <mc:Fallback>
      <p:transition spd="slow" advTm="590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nodeType="clickEffect">
                                  <p:stCondLst>
                                    <p:cond delay="0"/>
                                  </p:stCondLst>
                                  <p:childTnLst>
                                    <p:set>
                                      <p:cBhvr>
                                        <p:cTn id="10" dur="1" fill="hold">
                                          <p:stCondLst>
                                            <p:cond delay="0"/>
                                          </p:stCondLst>
                                        </p:cTn>
                                        <p:tgtEl>
                                          <p:spTgt spid="130"/>
                                        </p:tgtEl>
                                        <p:attrNameLst>
                                          <p:attrName>style.visibility</p:attrName>
                                        </p:attrNameLst>
                                      </p:cBhvr>
                                      <p:to>
                                        <p:strVal val="visible"/>
                                      </p:to>
                                    </p:set>
                                    <p:anim calcmode="lin" valueType="num">
                                      <p:cBhvr additive="base">
                                        <p:cTn id="11" dur="1000"/>
                                        <p:tgtEl>
                                          <p:spTgt spid="130"/>
                                        </p:tgtEl>
                                        <p:attrNameLst>
                                          <p:attrName>ppt_w</p:attrName>
                                        </p:attrNameLst>
                                      </p:cBhvr>
                                      <p:tavLst>
                                        <p:tav tm="0">
                                          <p:val>
                                            <p:strVal val="0"/>
                                          </p:val>
                                        </p:tav>
                                        <p:tav tm="100000">
                                          <p:val>
                                            <p:strVal val="#ppt_w"/>
                                          </p:val>
                                        </p:tav>
                                      </p:tavLst>
                                    </p:anim>
                                    <p:anim calcmode="lin" valueType="num">
                                      <p:cBhvr additive="base">
                                        <p:cTn id="12" dur="1000"/>
                                        <p:tgtEl>
                                          <p:spTgt spid="130"/>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2"/>
          <p:cNvSpPr txBox="1">
            <a:spLocks noGrp="1"/>
          </p:cNvSpPr>
          <p:nvPr>
            <p:ph type="title"/>
          </p:nvPr>
        </p:nvSpPr>
        <p:spPr>
          <a:xfrm>
            <a:off x="311750" y="54875"/>
            <a:ext cx="7767000" cy="1220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sz="3800">
                <a:latin typeface="Pacifico"/>
                <a:ea typeface="Pacifico"/>
                <a:cs typeface="Pacifico"/>
                <a:sym typeface="Pacifico"/>
              </a:rPr>
              <a:t>The Innovative Organisation </a:t>
            </a:r>
            <a:endParaRPr sz="3800">
              <a:latin typeface="Pacifico"/>
              <a:ea typeface="Pacifico"/>
              <a:cs typeface="Pacifico"/>
              <a:sym typeface="Pacifico"/>
            </a:endParaRPr>
          </a:p>
        </p:txBody>
      </p:sp>
      <p:sp>
        <p:nvSpPr>
          <p:cNvPr id="137" name="Google Shape;137;p22"/>
          <p:cNvSpPr txBox="1">
            <a:spLocks noGrp="1"/>
          </p:cNvSpPr>
          <p:nvPr>
            <p:ph type="body" idx="1"/>
          </p:nvPr>
        </p:nvSpPr>
        <p:spPr>
          <a:xfrm>
            <a:off x="311700" y="2121425"/>
            <a:ext cx="8315700" cy="2830200"/>
          </a:xfrm>
          <a:prstGeom prst="rect">
            <a:avLst/>
          </a:prstGeom>
        </p:spPr>
        <p:txBody>
          <a:bodyPr spcFirstLastPara="1" wrap="square" lIns="91425" tIns="91425" rIns="91425" bIns="91425" anchor="t" anchorCtr="0">
            <a:noAutofit/>
          </a:bodyPr>
          <a:lstStyle/>
          <a:p>
            <a:pPr marL="457200" lvl="0" indent="-457200" algn="l" rtl="0">
              <a:lnSpc>
                <a:spcPct val="100000"/>
              </a:lnSpc>
              <a:spcBef>
                <a:spcPts val="0"/>
              </a:spcBef>
              <a:spcAft>
                <a:spcPts val="0"/>
              </a:spcAft>
              <a:buClr>
                <a:schemeClr val="lt1"/>
              </a:buClr>
              <a:buSzPts val="3600"/>
              <a:buFont typeface="EB Garamond"/>
              <a:buAutoNum type="arabicPeriod"/>
            </a:pPr>
            <a:r>
              <a:rPr lang="en" sz="3600">
                <a:solidFill>
                  <a:schemeClr val="lt1"/>
                </a:solidFill>
                <a:latin typeface="EB Garamond"/>
                <a:ea typeface="EB Garamond"/>
                <a:cs typeface="EB Garamond"/>
                <a:sym typeface="EB Garamond"/>
              </a:rPr>
              <a:t>Incremental;Gillette </a:t>
            </a:r>
            <a:r>
              <a:rPr lang="en" sz="1400">
                <a:solidFill>
                  <a:schemeClr val="lt1"/>
                </a:solidFill>
                <a:latin typeface="EB Garamond"/>
                <a:ea typeface="EB Garamond"/>
                <a:cs typeface="EB Garamond"/>
                <a:sym typeface="EB Garamond"/>
              </a:rPr>
              <a:t>(12)</a:t>
            </a:r>
            <a:endParaRPr sz="1400">
              <a:solidFill>
                <a:schemeClr val="lt1"/>
              </a:solidFill>
              <a:latin typeface="EB Garamond"/>
              <a:ea typeface="EB Garamond"/>
              <a:cs typeface="EB Garamond"/>
              <a:sym typeface="EB Garamond"/>
            </a:endParaRPr>
          </a:p>
          <a:p>
            <a:pPr marL="457200" lvl="0" indent="-457200" algn="l" rtl="0">
              <a:lnSpc>
                <a:spcPct val="100000"/>
              </a:lnSpc>
              <a:spcBef>
                <a:spcPts val="0"/>
              </a:spcBef>
              <a:spcAft>
                <a:spcPts val="0"/>
              </a:spcAft>
              <a:buClr>
                <a:schemeClr val="lt1"/>
              </a:buClr>
              <a:buSzPts val="3600"/>
              <a:buFont typeface="EB Garamond"/>
              <a:buAutoNum type="arabicPeriod"/>
            </a:pPr>
            <a:r>
              <a:rPr lang="en" sz="3600">
                <a:solidFill>
                  <a:schemeClr val="lt1"/>
                </a:solidFill>
                <a:latin typeface="EB Garamond"/>
                <a:ea typeface="EB Garamond"/>
                <a:cs typeface="EB Garamond"/>
                <a:sym typeface="EB Garamond"/>
              </a:rPr>
              <a:t>Disruptive; Kodak </a:t>
            </a:r>
            <a:r>
              <a:rPr lang="en">
                <a:solidFill>
                  <a:schemeClr val="lt1"/>
                </a:solidFill>
                <a:latin typeface="EB Garamond"/>
                <a:ea typeface="EB Garamond"/>
                <a:cs typeface="EB Garamond"/>
                <a:sym typeface="EB Garamond"/>
              </a:rPr>
              <a:t>(13)</a:t>
            </a:r>
            <a:endParaRPr>
              <a:solidFill>
                <a:schemeClr val="lt1"/>
              </a:solidFill>
              <a:latin typeface="EB Garamond"/>
              <a:ea typeface="EB Garamond"/>
              <a:cs typeface="EB Garamond"/>
              <a:sym typeface="EB Garamond"/>
            </a:endParaRPr>
          </a:p>
          <a:p>
            <a:pPr marL="457200" lvl="0" indent="-457200" algn="l" rtl="0">
              <a:lnSpc>
                <a:spcPct val="100000"/>
              </a:lnSpc>
              <a:spcBef>
                <a:spcPts val="0"/>
              </a:spcBef>
              <a:spcAft>
                <a:spcPts val="0"/>
              </a:spcAft>
              <a:buClr>
                <a:schemeClr val="lt1"/>
              </a:buClr>
              <a:buSzPts val="3600"/>
              <a:buFont typeface="EB Garamond"/>
              <a:buAutoNum type="arabicPeriod"/>
            </a:pPr>
            <a:r>
              <a:rPr lang="en" sz="3600">
                <a:solidFill>
                  <a:schemeClr val="lt1"/>
                </a:solidFill>
                <a:latin typeface="EB Garamond"/>
                <a:ea typeface="EB Garamond"/>
                <a:cs typeface="EB Garamond"/>
                <a:sym typeface="EB Garamond"/>
              </a:rPr>
              <a:t>Architectural;Cafe</a:t>
            </a:r>
            <a:endParaRPr sz="3600">
              <a:solidFill>
                <a:schemeClr val="lt1"/>
              </a:solidFill>
              <a:latin typeface="EB Garamond"/>
              <a:ea typeface="EB Garamond"/>
              <a:cs typeface="EB Garamond"/>
              <a:sym typeface="EB Garamond"/>
            </a:endParaRPr>
          </a:p>
          <a:p>
            <a:pPr marL="457200" lvl="0" indent="-457200" algn="l" rtl="0">
              <a:lnSpc>
                <a:spcPct val="100000"/>
              </a:lnSpc>
              <a:spcBef>
                <a:spcPts val="0"/>
              </a:spcBef>
              <a:spcAft>
                <a:spcPts val="0"/>
              </a:spcAft>
              <a:buClr>
                <a:schemeClr val="lt1"/>
              </a:buClr>
              <a:buSzPts val="3600"/>
              <a:buFont typeface="EB Garamond"/>
              <a:buAutoNum type="arabicPeriod"/>
            </a:pPr>
            <a:r>
              <a:rPr lang="en" sz="3600">
                <a:solidFill>
                  <a:schemeClr val="lt1"/>
                </a:solidFill>
                <a:latin typeface="EB Garamond"/>
                <a:ea typeface="EB Garamond"/>
                <a:cs typeface="EB Garamond"/>
                <a:sym typeface="EB Garamond"/>
              </a:rPr>
              <a:t>Radical;Netflix</a:t>
            </a:r>
            <a:endParaRPr sz="3600">
              <a:solidFill>
                <a:schemeClr val="lt1"/>
              </a:solidFill>
              <a:latin typeface="EB Garamond"/>
              <a:ea typeface="EB Garamond"/>
              <a:cs typeface="EB Garamond"/>
              <a:sym typeface="EB Garamond"/>
            </a:endParaRPr>
          </a:p>
        </p:txBody>
      </p:sp>
      <p:pic>
        <p:nvPicPr>
          <p:cNvPr id="138" name="Google Shape;138;p22"/>
          <p:cNvPicPr preferRelativeResize="0"/>
          <p:nvPr/>
        </p:nvPicPr>
        <p:blipFill>
          <a:blip r:embed="rId6">
            <a:alphaModFix/>
          </a:blip>
          <a:stretch>
            <a:fillRect/>
          </a:stretch>
        </p:blipFill>
        <p:spPr>
          <a:xfrm>
            <a:off x="4786875" y="1432450"/>
            <a:ext cx="4251575" cy="800975"/>
          </a:xfrm>
          <a:prstGeom prst="rect">
            <a:avLst/>
          </a:prstGeom>
          <a:noFill/>
          <a:ln>
            <a:noFill/>
          </a:ln>
        </p:spPr>
      </p:pic>
      <p:pic>
        <p:nvPicPr>
          <p:cNvPr id="139" name="Google Shape;139;p22"/>
          <p:cNvPicPr preferRelativeResize="0"/>
          <p:nvPr/>
        </p:nvPicPr>
        <p:blipFill>
          <a:blip r:embed="rId7">
            <a:alphaModFix/>
          </a:blip>
          <a:stretch>
            <a:fillRect/>
          </a:stretch>
        </p:blipFill>
        <p:spPr>
          <a:xfrm>
            <a:off x="6191250" y="2233413"/>
            <a:ext cx="2952750" cy="1552575"/>
          </a:xfrm>
          <a:prstGeom prst="rect">
            <a:avLst/>
          </a:prstGeom>
          <a:noFill/>
          <a:ln>
            <a:noFill/>
          </a:ln>
        </p:spPr>
      </p:pic>
      <p:pic>
        <p:nvPicPr>
          <p:cNvPr id="140" name="Google Shape;140;p22"/>
          <p:cNvPicPr preferRelativeResize="0"/>
          <p:nvPr/>
        </p:nvPicPr>
        <p:blipFill>
          <a:blip r:embed="rId8">
            <a:alphaModFix/>
          </a:blip>
          <a:stretch>
            <a:fillRect/>
          </a:stretch>
        </p:blipFill>
        <p:spPr>
          <a:xfrm>
            <a:off x="4763300" y="3590925"/>
            <a:ext cx="2039849" cy="1360699"/>
          </a:xfrm>
          <a:prstGeom prst="rect">
            <a:avLst/>
          </a:prstGeom>
          <a:noFill/>
          <a:ln>
            <a:noFill/>
          </a:ln>
        </p:spPr>
      </p:pic>
      <p:pic>
        <p:nvPicPr>
          <p:cNvPr id="141" name="Google Shape;141;p22"/>
          <p:cNvPicPr preferRelativeResize="0"/>
          <p:nvPr/>
        </p:nvPicPr>
        <p:blipFill>
          <a:blip r:embed="rId9">
            <a:alphaModFix/>
          </a:blip>
          <a:stretch>
            <a:fillRect/>
          </a:stretch>
        </p:blipFill>
        <p:spPr>
          <a:xfrm>
            <a:off x="4786875" y="2233425"/>
            <a:ext cx="1508800" cy="1385231"/>
          </a:xfrm>
          <a:prstGeom prst="rect">
            <a:avLst/>
          </a:prstGeom>
          <a:noFill/>
          <a:ln>
            <a:noFill/>
          </a:ln>
        </p:spPr>
      </p:pic>
      <p:pic>
        <p:nvPicPr>
          <p:cNvPr id="5" name="Audio 4">
            <a:hlinkClick r:id="" action="ppaction://media"/>
            <a:extLst>
              <a:ext uri="{FF2B5EF4-FFF2-40B4-BE49-F238E27FC236}">
                <a16:creationId xmlns:a16="http://schemas.microsoft.com/office/drawing/2014/main" id="{EE400657-7638-474C-809B-F0633E4D9C63}"/>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8318500" y="4318000"/>
            <a:ext cx="609600" cy="609600"/>
          </a:xfrm>
          <a:prstGeom prst="rect">
            <a:avLst/>
          </a:prstGeom>
        </p:spPr>
      </p:pic>
    </p:spTree>
    <p:custDataLst>
      <p:tags r:id="rId1"/>
    </p:custDataLst>
  </p:cSld>
  <p:clrMapOvr>
    <a:masterClrMapping/>
  </p:clrMapOvr>
  <p:transition spd="slow" advTm="120776">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36"/>
                                        </p:tgtEl>
                                        <p:attrNameLst>
                                          <p:attrName>style.visibility</p:attrName>
                                        </p:attrNameLst>
                                      </p:cBhvr>
                                      <p:to>
                                        <p:strVal val="visible"/>
                                      </p:to>
                                    </p:set>
                                    <p:animEffect transition="in" filter="fade">
                                      <p:cBhvr>
                                        <p:cTn id="11" dur="1000"/>
                                        <p:tgtEl>
                                          <p:spTgt spid="13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7"/>
                                        </p:tgtEl>
                                        <p:attrNameLst>
                                          <p:attrName>style.visibility</p:attrName>
                                        </p:attrNameLst>
                                      </p:cBhvr>
                                      <p:to>
                                        <p:strVal val="visible"/>
                                      </p:to>
                                    </p:set>
                                    <p:animEffect transition="in" filter="fade">
                                      <p:cBhvr>
                                        <p:cTn id="16" dur="1000"/>
                                        <p:tgtEl>
                                          <p:spTgt spid="13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145"/>
        <p:cNvGrpSpPr/>
        <p:nvPr/>
      </p:nvGrpSpPr>
      <p:grpSpPr>
        <a:xfrm>
          <a:off x="0" y="0"/>
          <a:ext cx="0" cy="0"/>
          <a:chOff x="0" y="0"/>
          <a:chExt cx="0" cy="0"/>
        </a:xfrm>
      </p:grpSpPr>
      <p:sp>
        <p:nvSpPr>
          <p:cNvPr id="146" name="Google Shape;146;p23"/>
          <p:cNvSpPr txBox="1">
            <a:spLocks noGrp="1"/>
          </p:cNvSpPr>
          <p:nvPr>
            <p:ph type="title"/>
          </p:nvPr>
        </p:nvSpPr>
        <p:spPr>
          <a:xfrm>
            <a:off x="-301750" y="0"/>
            <a:ext cx="10136100" cy="52533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sz="3900">
                <a:latin typeface="Pacifico"/>
                <a:ea typeface="Pacifico"/>
                <a:cs typeface="Pacifico"/>
                <a:sym typeface="Pacifico"/>
              </a:rPr>
              <a:t>     Where Do Ideas Come From?</a:t>
            </a:r>
            <a:endParaRPr sz="3900">
              <a:latin typeface="Pacifico"/>
              <a:ea typeface="Pacifico"/>
              <a:cs typeface="Pacifico"/>
              <a:sym typeface="Pacifico"/>
            </a:endParaRPr>
          </a:p>
          <a:p>
            <a:pPr marL="0" lvl="0" indent="0" algn="l" rtl="0">
              <a:spcBef>
                <a:spcPts val="0"/>
              </a:spcBef>
              <a:spcAft>
                <a:spcPts val="0"/>
              </a:spcAft>
              <a:buNone/>
            </a:pPr>
            <a:endParaRPr sz="3900">
              <a:latin typeface="Pacifico"/>
              <a:ea typeface="Pacifico"/>
              <a:cs typeface="Pacifico"/>
              <a:sym typeface="Pacifico"/>
            </a:endParaRPr>
          </a:p>
          <a:p>
            <a:pPr marL="0" lvl="0" indent="0" algn="l" rtl="0">
              <a:spcBef>
                <a:spcPts val="0"/>
              </a:spcBef>
              <a:spcAft>
                <a:spcPts val="0"/>
              </a:spcAft>
              <a:buNone/>
            </a:pPr>
            <a:r>
              <a:rPr lang="en" sz="3900" b="1">
                <a:latin typeface="Caveat"/>
                <a:ea typeface="Caveat"/>
                <a:cs typeface="Caveat"/>
                <a:sym typeface="Caveat"/>
              </a:rPr>
              <a:t>                   Ideas come from curiosity. -Walt Disney.-</a:t>
            </a:r>
            <a:endParaRPr sz="3900" b="1">
              <a:latin typeface="Caveat"/>
              <a:ea typeface="Caveat"/>
              <a:cs typeface="Caveat"/>
              <a:sym typeface="Caveat"/>
            </a:endParaRPr>
          </a:p>
          <a:p>
            <a:pPr marL="0" lvl="0" indent="0" algn="l" rtl="0">
              <a:spcBef>
                <a:spcPts val="0"/>
              </a:spcBef>
              <a:spcAft>
                <a:spcPts val="0"/>
              </a:spcAft>
              <a:buNone/>
            </a:pPr>
            <a:endParaRPr sz="3900" b="1">
              <a:latin typeface="Caveat"/>
              <a:ea typeface="Caveat"/>
              <a:cs typeface="Caveat"/>
              <a:sym typeface="Caveat"/>
            </a:endParaRPr>
          </a:p>
          <a:p>
            <a:pPr marL="0" lvl="0" indent="0" algn="l" rtl="0">
              <a:spcBef>
                <a:spcPts val="0"/>
              </a:spcBef>
              <a:spcAft>
                <a:spcPts val="0"/>
              </a:spcAft>
              <a:buNone/>
            </a:pPr>
            <a:r>
              <a:rPr lang="en" sz="3900" b="1">
                <a:latin typeface="Caveat"/>
                <a:ea typeface="Caveat"/>
                <a:cs typeface="Caveat"/>
                <a:sym typeface="Caveat"/>
              </a:rPr>
              <a:t>      </a:t>
            </a:r>
            <a:r>
              <a:rPr lang="en" sz="3000">
                <a:latin typeface="Lobster"/>
                <a:ea typeface="Lobster"/>
                <a:cs typeface="Lobster"/>
                <a:sym typeface="Lobster"/>
              </a:rPr>
              <a:t>The truth is they come from everywhere…</a:t>
            </a:r>
            <a:endParaRPr sz="3000">
              <a:latin typeface="Lobster"/>
              <a:ea typeface="Lobster"/>
              <a:cs typeface="Lobster"/>
              <a:sym typeface="Lobster"/>
            </a:endParaRPr>
          </a:p>
          <a:p>
            <a:pPr marL="0" lvl="0" indent="0" algn="l" rtl="0">
              <a:spcBef>
                <a:spcPts val="0"/>
              </a:spcBef>
              <a:spcAft>
                <a:spcPts val="0"/>
              </a:spcAft>
              <a:buNone/>
            </a:pPr>
            <a:r>
              <a:rPr lang="en" sz="3000">
                <a:latin typeface="Lobster"/>
                <a:ea typeface="Lobster"/>
                <a:cs typeface="Lobster"/>
                <a:sym typeface="Lobster"/>
              </a:rPr>
              <a:t>         It is result of creative thinking, needed to solve the problem, </a:t>
            </a:r>
            <a:endParaRPr sz="3000">
              <a:latin typeface="Lobster"/>
              <a:ea typeface="Lobster"/>
              <a:cs typeface="Lobster"/>
              <a:sym typeface="Lobster"/>
            </a:endParaRPr>
          </a:p>
          <a:p>
            <a:pPr marL="0" lvl="0" indent="0" algn="l" rtl="0">
              <a:spcBef>
                <a:spcPts val="0"/>
              </a:spcBef>
              <a:spcAft>
                <a:spcPts val="0"/>
              </a:spcAft>
              <a:buNone/>
            </a:pPr>
            <a:r>
              <a:rPr lang="en" sz="3000">
                <a:latin typeface="Lobster"/>
                <a:ea typeface="Lobster"/>
                <a:cs typeface="Lobster"/>
                <a:sym typeface="Lobster"/>
              </a:rPr>
              <a:t>         find new alternative or just simply express yourself.</a:t>
            </a:r>
            <a:endParaRPr sz="3000">
              <a:latin typeface="Lobster"/>
              <a:ea typeface="Lobster"/>
              <a:cs typeface="Lobster"/>
              <a:sym typeface="Lobster"/>
            </a:endParaRPr>
          </a:p>
          <a:p>
            <a:pPr marL="0" lvl="0" indent="0" algn="l" rtl="0">
              <a:spcBef>
                <a:spcPts val="0"/>
              </a:spcBef>
              <a:spcAft>
                <a:spcPts val="0"/>
              </a:spcAft>
              <a:buNone/>
            </a:pPr>
            <a:endParaRPr sz="3000">
              <a:latin typeface="Lobster"/>
              <a:ea typeface="Lobster"/>
              <a:cs typeface="Lobster"/>
              <a:sym typeface="Lobster"/>
            </a:endParaRPr>
          </a:p>
          <a:p>
            <a:pPr marL="0" lvl="0" indent="0" algn="l" rtl="0">
              <a:spcBef>
                <a:spcPts val="0"/>
              </a:spcBef>
              <a:spcAft>
                <a:spcPts val="0"/>
              </a:spcAft>
              <a:buNone/>
            </a:pPr>
            <a:r>
              <a:rPr lang="en" sz="1600">
                <a:latin typeface="EB Garamond"/>
                <a:ea typeface="EB Garamond"/>
                <a:cs typeface="EB Garamond"/>
                <a:sym typeface="EB Garamond"/>
              </a:rPr>
              <a:t>                      </a:t>
            </a:r>
            <a:r>
              <a:rPr lang="en" sz="1800">
                <a:latin typeface="EB Garamond"/>
                <a:ea typeface="EB Garamond"/>
                <a:cs typeface="EB Garamond"/>
                <a:sym typeface="EB Garamond"/>
              </a:rPr>
              <a:t> https://uquiz.com/quiz/B7gYlu/which-of-debonos-thinking-hats-do-you-think-with-the-most</a:t>
            </a:r>
            <a:endParaRPr sz="1800">
              <a:latin typeface="EB Garamond"/>
              <a:ea typeface="EB Garamond"/>
              <a:cs typeface="EB Garamond"/>
              <a:sym typeface="EB Garamond"/>
            </a:endParaRPr>
          </a:p>
        </p:txBody>
      </p:sp>
      <p:pic>
        <p:nvPicPr>
          <p:cNvPr id="5" name="Audio 4">
            <a:hlinkClick r:id="" action="ppaction://media"/>
            <a:extLst>
              <a:ext uri="{FF2B5EF4-FFF2-40B4-BE49-F238E27FC236}">
                <a16:creationId xmlns:a16="http://schemas.microsoft.com/office/drawing/2014/main" id="{4CC69FCE-C71C-40B4-81B4-59339B0009F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500" advTm="82092">
        <p14:flip dir="l"/>
      </p:transition>
    </mc:Choice>
    <mc:Fallback>
      <p:transition spd="slow" advTm="820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46">
                                            <p:txEl>
                                              <p:pRg st="0" end="0"/>
                                            </p:txEl>
                                          </p:spTgt>
                                        </p:tgtEl>
                                        <p:attrNameLst>
                                          <p:attrName>style.visibility</p:attrName>
                                        </p:attrNameLst>
                                      </p:cBhvr>
                                      <p:to>
                                        <p:strVal val="visible"/>
                                      </p:to>
                                    </p:set>
                                    <p:animEffect transition="in" filter="fade">
                                      <p:cBhvr>
                                        <p:cTn id="11" dur="1000"/>
                                        <p:tgtEl>
                                          <p:spTgt spid="14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46">
                                            <p:txEl>
                                              <p:pRg st="1" end="1"/>
                                            </p:txEl>
                                          </p:spTgt>
                                        </p:tgtEl>
                                        <p:attrNameLst>
                                          <p:attrName>style.visibility</p:attrName>
                                        </p:attrNameLst>
                                      </p:cBhvr>
                                      <p:to>
                                        <p:strVal val="visible"/>
                                      </p:to>
                                    </p:set>
                                    <p:animEffect transition="in" filter="fade">
                                      <p:cBhvr>
                                        <p:cTn id="16" dur="1000"/>
                                        <p:tgtEl>
                                          <p:spTgt spid="146">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46">
                                            <p:txEl>
                                              <p:pRg st="2" end="2"/>
                                            </p:txEl>
                                          </p:spTgt>
                                        </p:tgtEl>
                                        <p:attrNameLst>
                                          <p:attrName>style.visibility</p:attrName>
                                        </p:attrNameLst>
                                      </p:cBhvr>
                                      <p:to>
                                        <p:strVal val="visible"/>
                                      </p:to>
                                    </p:set>
                                    <p:animEffect transition="in" filter="fade">
                                      <p:cBhvr>
                                        <p:cTn id="21" dur="1000"/>
                                        <p:tgtEl>
                                          <p:spTgt spid="146">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46">
                                            <p:txEl>
                                              <p:pRg st="3" end="3"/>
                                            </p:txEl>
                                          </p:spTgt>
                                        </p:tgtEl>
                                        <p:attrNameLst>
                                          <p:attrName>style.visibility</p:attrName>
                                        </p:attrNameLst>
                                      </p:cBhvr>
                                      <p:to>
                                        <p:strVal val="visible"/>
                                      </p:to>
                                    </p:set>
                                    <p:animEffect transition="in" filter="fade">
                                      <p:cBhvr>
                                        <p:cTn id="26" dur="1000"/>
                                        <p:tgtEl>
                                          <p:spTgt spid="14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46">
                                            <p:txEl>
                                              <p:pRg st="4" end="4"/>
                                            </p:txEl>
                                          </p:spTgt>
                                        </p:tgtEl>
                                        <p:attrNameLst>
                                          <p:attrName>style.visibility</p:attrName>
                                        </p:attrNameLst>
                                      </p:cBhvr>
                                      <p:to>
                                        <p:strVal val="visible"/>
                                      </p:to>
                                    </p:set>
                                    <p:animEffect transition="in" filter="fade">
                                      <p:cBhvr>
                                        <p:cTn id="31" dur="1000"/>
                                        <p:tgtEl>
                                          <p:spTgt spid="146">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46">
                                            <p:txEl>
                                              <p:pRg st="5" end="5"/>
                                            </p:txEl>
                                          </p:spTgt>
                                        </p:tgtEl>
                                        <p:attrNameLst>
                                          <p:attrName>style.visibility</p:attrName>
                                        </p:attrNameLst>
                                      </p:cBhvr>
                                      <p:to>
                                        <p:strVal val="visible"/>
                                      </p:to>
                                    </p:set>
                                    <p:animEffect transition="in" filter="fade">
                                      <p:cBhvr>
                                        <p:cTn id="36" dur="1000"/>
                                        <p:tgtEl>
                                          <p:spTgt spid="146">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46">
                                            <p:txEl>
                                              <p:pRg st="6" end="6"/>
                                            </p:txEl>
                                          </p:spTgt>
                                        </p:tgtEl>
                                        <p:attrNameLst>
                                          <p:attrName>style.visibility</p:attrName>
                                        </p:attrNameLst>
                                      </p:cBhvr>
                                      <p:to>
                                        <p:strVal val="visible"/>
                                      </p:to>
                                    </p:set>
                                    <p:animEffect transition="in" filter="fade">
                                      <p:cBhvr>
                                        <p:cTn id="41" dur="1000"/>
                                        <p:tgtEl>
                                          <p:spTgt spid="146">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46">
                                            <p:txEl>
                                              <p:pRg st="7" end="7"/>
                                            </p:txEl>
                                          </p:spTgt>
                                        </p:tgtEl>
                                        <p:attrNameLst>
                                          <p:attrName>style.visibility</p:attrName>
                                        </p:attrNameLst>
                                      </p:cBhvr>
                                      <p:to>
                                        <p:strVal val="visible"/>
                                      </p:to>
                                    </p:set>
                                    <p:animEffect transition="in" filter="fade">
                                      <p:cBhvr>
                                        <p:cTn id="46" dur="1000"/>
                                        <p:tgtEl>
                                          <p:spTgt spid="146">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146">
                                            <p:txEl>
                                              <p:pRg st="8" end="8"/>
                                            </p:txEl>
                                          </p:spTgt>
                                        </p:tgtEl>
                                        <p:attrNameLst>
                                          <p:attrName>style.visibility</p:attrName>
                                        </p:attrNameLst>
                                      </p:cBhvr>
                                      <p:to>
                                        <p:strVal val="visible"/>
                                      </p:to>
                                    </p:set>
                                    <p:animEffect transition="in" filter="fade">
                                      <p:cBhvr>
                                        <p:cTn id="51" dur="1000"/>
                                        <p:tgtEl>
                                          <p:spTgt spid="14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4200">
                <a:latin typeface="Pacifico"/>
                <a:ea typeface="Pacifico"/>
                <a:cs typeface="Pacifico"/>
                <a:sym typeface="Pacifico"/>
              </a:rPr>
              <a:t>Leadership and Management</a:t>
            </a:r>
            <a:endParaRPr sz="4200">
              <a:latin typeface="Pacifico"/>
              <a:ea typeface="Pacifico"/>
              <a:cs typeface="Pacifico"/>
              <a:sym typeface="Pacifico"/>
            </a:endParaRPr>
          </a:p>
        </p:txBody>
      </p:sp>
      <p:sp>
        <p:nvSpPr>
          <p:cNvPr id="152" name="Google Shape;152;p24"/>
          <p:cNvSpPr txBox="1">
            <a:spLocks noGrp="1"/>
          </p:cNvSpPr>
          <p:nvPr>
            <p:ph type="body" idx="1"/>
          </p:nvPr>
        </p:nvSpPr>
        <p:spPr>
          <a:xfrm>
            <a:off x="4306825" y="0"/>
            <a:ext cx="4759500" cy="51435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chemeClr val="dk1"/>
              </a:buClr>
              <a:buSzPts val="1800"/>
              <a:buFont typeface="EB Garamond"/>
              <a:buChar char="★"/>
            </a:pPr>
            <a:endParaRPr lang="en" sz="1800" b="1" dirty="0">
              <a:solidFill>
                <a:schemeClr val="dk1"/>
              </a:solidFill>
              <a:latin typeface="EB Garamond"/>
              <a:ea typeface="EB Garamond"/>
              <a:cs typeface="EB Garamond"/>
              <a:sym typeface="EB Garamond"/>
            </a:endParaRPr>
          </a:p>
          <a:p>
            <a:pPr marL="457200" lvl="0" indent="-342900" algn="l" rtl="0">
              <a:spcBef>
                <a:spcPts val="0"/>
              </a:spcBef>
              <a:spcAft>
                <a:spcPts val="0"/>
              </a:spcAft>
              <a:buClr>
                <a:schemeClr val="dk1"/>
              </a:buClr>
              <a:buSzPts val="1800"/>
              <a:buFont typeface="EB Garamond"/>
              <a:buChar char="★"/>
            </a:pPr>
            <a:r>
              <a:rPr lang="en" sz="1800" b="1" dirty="0">
                <a:solidFill>
                  <a:schemeClr val="dk1"/>
                </a:solidFill>
                <a:latin typeface="EB Garamond"/>
                <a:ea typeface="EB Garamond"/>
                <a:cs typeface="EB Garamond"/>
                <a:sym typeface="EB Garamond"/>
              </a:rPr>
              <a:t>Leaders and managers are responsible for successful application of innovation in the organisation. </a:t>
            </a:r>
            <a:endParaRPr sz="1800" b="1" dirty="0">
              <a:solidFill>
                <a:schemeClr val="dk1"/>
              </a:solidFill>
              <a:latin typeface="EB Garamond"/>
              <a:ea typeface="EB Garamond"/>
              <a:cs typeface="EB Garamond"/>
              <a:sym typeface="EB Garamond"/>
            </a:endParaRPr>
          </a:p>
          <a:p>
            <a:pPr marL="457200" lvl="0" indent="-342900" algn="l" rtl="0">
              <a:spcBef>
                <a:spcPts val="0"/>
              </a:spcBef>
              <a:spcAft>
                <a:spcPts val="0"/>
              </a:spcAft>
              <a:buClr>
                <a:schemeClr val="dk1"/>
              </a:buClr>
              <a:buSzPts val="1800"/>
              <a:buFont typeface="EB Garamond"/>
              <a:buChar char="★"/>
            </a:pPr>
            <a:r>
              <a:rPr lang="en" sz="1800" b="1" dirty="0">
                <a:solidFill>
                  <a:schemeClr val="dk1"/>
                </a:solidFill>
                <a:latin typeface="EB Garamond"/>
                <a:ea typeface="EB Garamond"/>
                <a:cs typeface="EB Garamond"/>
                <a:sym typeface="EB Garamond"/>
              </a:rPr>
              <a:t>Only business which continuously innovates can succeed. </a:t>
            </a:r>
            <a:endParaRPr sz="1800" b="1" dirty="0">
              <a:solidFill>
                <a:schemeClr val="dk1"/>
              </a:solidFill>
              <a:latin typeface="EB Garamond"/>
              <a:ea typeface="EB Garamond"/>
              <a:cs typeface="EB Garamond"/>
              <a:sym typeface="EB Garamond"/>
            </a:endParaRPr>
          </a:p>
          <a:p>
            <a:pPr marL="457200" lvl="0" indent="-342900" algn="l" rtl="0">
              <a:spcBef>
                <a:spcPts val="0"/>
              </a:spcBef>
              <a:spcAft>
                <a:spcPts val="0"/>
              </a:spcAft>
              <a:buClr>
                <a:schemeClr val="dk1"/>
              </a:buClr>
              <a:buSzPts val="1800"/>
              <a:buFont typeface="EB Garamond"/>
              <a:buChar char="★"/>
            </a:pPr>
            <a:r>
              <a:rPr lang="en" sz="1800" b="1" dirty="0">
                <a:solidFill>
                  <a:schemeClr val="dk1"/>
                </a:solidFill>
                <a:latin typeface="EB Garamond"/>
                <a:ea typeface="EB Garamond"/>
                <a:cs typeface="EB Garamond"/>
                <a:sym typeface="EB Garamond"/>
              </a:rPr>
              <a:t>Creative employees should be recognized and rewarded for their ideas, possibly engaged in the implementation process.</a:t>
            </a:r>
            <a:endParaRPr sz="1800" b="1" dirty="0">
              <a:solidFill>
                <a:schemeClr val="dk1"/>
              </a:solidFill>
              <a:latin typeface="EB Garamond"/>
              <a:ea typeface="EB Garamond"/>
              <a:cs typeface="EB Garamond"/>
              <a:sym typeface="EB Garamond"/>
            </a:endParaRPr>
          </a:p>
          <a:p>
            <a:pPr marL="457200" lvl="0" indent="-342900" algn="l" rtl="0">
              <a:spcBef>
                <a:spcPts val="0"/>
              </a:spcBef>
              <a:spcAft>
                <a:spcPts val="0"/>
              </a:spcAft>
              <a:buClr>
                <a:schemeClr val="dk1"/>
              </a:buClr>
              <a:buSzPts val="1800"/>
              <a:buFont typeface="EB Garamond"/>
              <a:buChar char="★"/>
            </a:pPr>
            <a:r>
              <a:rPr lang="en" sz="1800" b="1" dirty="0">
                <a:solidFill>
                  <a:schemeClr val="dk1"/>
                </a:solidFill>
                <a:latin typeface="EB Garamond"/>
                <a:ea typeface="EB Garamond"/>
                <a:cs typeface="EB Garamond"/>
                <a:sym typeface="EB Garamond"/>
              </a:rPr>
              <a:t>Best world leaders were leading by example </a:t>
            </a:r>
            <a:endParaRPr sz="1800" b="1" dirty="0">
              <a:solidFill>
                <a:schemeClr val="dk1"/>
              </a:solidFill>
              <a:latin typeface="EB Garamond"/>
              <a:ea typeface="EB Garamond"/>
              <a:cs typeface="EB Garamond"/>
              <a:sym typeface="EB Garamond"/>
            </a:endParaRPr>
          </a:p>
          <a:p>
            <a:pPr marL="457200" lvl="0" indent="-342900" algn="l" rtl="0">
              <a:spcBef>
                <a:spcPts val="0"/>
              </a:spcBef>
              <a:spcAft>
                <a:spcPts val="0"/>
              </a:spcAft>
              <a:buClr>
                <a:schemeClr val="dk1"/>
              </a:buClr>
              <a:buSzPts val="1800"/>
              <a:buFont typeface="EB Garamond"/>
              <a:buChar char="★"/>
            </a:pPr>
            <a:r>
              <a:rPr lang="en" sz="1800" b="1" dirty="0">
                <a:solidFill>
                  <a:schemeClr val="dk1"/>
                </a:solidFill>
                <a:latin typeface="EB Garamond"/>
                <a:ea typeface="EB Garamond"/>
                <a:cs typeface="EB Garamond"/>
                <a:sym typeface="EB Garamond"/>
              </a:rPr>
              <a:t>It takes a good leader with great charisma to change things and be admired by their followers.</a:t>
            </a:r>
            <a:endParaRPr sz="1800" b="1" dirty="0">
              <a:solidFill>
                <a:schemeClr val="dk1"/>
              </a:solidFill>
              <a:latin typeface="EB Garamond"/>
              <a:ea typeface="EB Garamond"/>
              <a:cs typeface="EB Garamond"/>
              <a:sym typeface="EB Garamond"/>
            </a:endParaRPr>
          </a:p>
          <a:p>
            <a:pPr marL="114300" lvl="0" indent="0" algn="l" rtl="0">
              <a:spcBef>
                <a:spcPts val="0"/>
              </a:spcBef>
              <a:spcAft>
                <a:spcPts val="0"/>
              </a:spcAft>
              <a:buClr>
                <a:schemeClr val="dk1"/>
              </a:buClr>
              <a:buSzPts val="1800"/>
              <a:buNone/>
            </a:pPr>
            <a:endParaRPr sz="1800" b="1" dirty="0">
              <a:solidFill>
                <a:schemeClr val="dk1"/>
              </a:solidFill>
              <a:latin typeface="EB Garamond"/>
              <a:ea typeface="EB Garamond"/>
              <a:cs typeface="EB Garamond"/>
              <a:sym typeface="EB Garamond"/>
            </a:endParaRPr>
          </a:p>
          <a:p>
            <a:pPr marL="457200" lvl="0" indent="0" algn="l" rtl="0">
              <a:spcBef>
                <a:spcPts val="1200"/>
              </a:spcBef>
              <a:spcAft>
                <a:spcPts val="1200"/>
              </a:spcAft>
              <a:buNone/>
            </a:pPr>
            <a:endParaRPr sz="1800" b="1" dirty="0">
              <a:solidFill>
                <a:schemeClr val="dk1"/>
              </a:solidFill>
              <a:latin typeface="EB Garamond"/>
              <a:ea typeface="EB Garamond"/>
              <a:cs typeface="EB Garamond"/>
              <a:sym typeface="EB Garamond"/>
            </a:endParaRPr>
          </a:p>
        </p:txBody>
      </p:sp>
      <p:pic>
        <p:nvPicPr>
          <p:cNvPr id="3" name="Audio 2">
            <a:hlinkClick r:id="" action="ppaction://media"/>
            <a:extLst>
              <a:ext uri="{FF2B5EF4-FFF2-40B4-BE49-F238E27FC236}">
                <a16:creationId xmlns:a16="http://schemas.microsoft.com/office/drawing/2014/main" id="{A16C9DC4-7D1E-474A-B03D-DDE12E8C0A5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500" advTm="55574">
        <p:push dir="r"/>
      </p:transition>
    </mc:Choice>
    <mc:Fallback>
      <p:transition spd="slow" advTm="55574">
        <p:push dir="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152">
                                            <p:txEl>
                                              <p:pRg st="1" end="1"/>
                                            </p:txEl>
                                          </p:spTgt>
                                        </p:tgtEl>
                                        <p:attrNameLst>
                                          <p:attrName>style.visibility</p:attrName>
                                        </p:attrNameLst>
                                      </p:cBhvr>
                                      <p:to>
                                        <p:strVal val="visible"/>
                                      </p:to>
                                    </p:set>
                                    <p:anim calcmode="lin" valueType="num">
                                      <p:cBhvr additive="base">
                                        <p:cTn id="11" dur="1000"/>
                                        <p:tgtEl>
                                          <p:spTgt spid="152">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152">
                                            <p:txEl>
                                              <p:pRg st="2" end="2"/>
                                            </p:txEl>
                                          </p:spTgt>
                                        </p:tgtEl>
                                        <p:attrNameLst>
                                          <p:attrName>style.visibility</p:attrName>
                                        </p:attrNameLst>
                                      </p:cBhvr>
                                      <p:to>
                                        <p:strVal val="visible"/>
                                      </p:to>
                                    </p:set>
                                    <p:anim calcmode="lin" valueType="num">
                                      <p:cBhvr additive="base">
                                        <p:cTn id="16" dur="1000"/>
                                        <p:tgtEl>
                                          <p:spTgt spid="152">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152">
                                            <p:txEl>
                                              <p:pRg st="3" end="3"/>
                                            </p:txEl>
                                          </p:spTgt>
                                        </p:tgtEl>
                                        <p:attrNameLst>
                                          <p:attrName>style.visibility</p:attrName>
                                        </p:attrNameLst>
                                      </p:cBhvr>
                                      <p:to>
                                        <p:strVal val="visible"/>
                                      </p:to>
                                    </p:set>
                                    <p:anim calcmode="lin" valueType="num">
                                      <p:cBhvr additive="base">
                                        <p:cTn id="21" dur="1000"/>
                                        <p:tgtEl>
                                          <p:spTgt spid="152">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152">
                                            <p:txEl>
                                              <p:pRg st="4" end="4"/>
                                            </p:txEl>
                                          </p:spTgt>
                                        </p:tgtEl>
                                        <p:attrNameLst>
                                          <p:attrName>style.visibility</p:attrName>
                                        </p:attrNameLst>
                                      </p:cBhvr>
                                      <p:to>
                                        <p:strVal val="visible"/>
                                      </p:to>
                                    </p:set>
                                    <p:anim calcmode="lin" valueType="num">
                                      <p:cBhvr additive="base">
                                        <p:cTn id="26" dur="1000"/>
                                        <p:tgtEl>
                                          <p:spTgt spid="152">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52">
                                            <p:txEl>
                                              <p:pRg st="5" end="5"/>
                                            </p:txEl>
                                          </p:spTgt>
                                        </p:tgtEl>
                                        <p:attrNameLst>
                                          <p:attrName>style.visibility</p:attrName>
                                        </p:attrNameLst>
                                      </p:cBhvr>
                                      <p:to>
                                        <p:strVal val="visible"/>
                                      </p:to>
                                    </p:set>
                                    <p:anim calcmode="lin" valueType="num">
                                      <p:cBhvr additive="base">
                                        <p:cTn id="31" dur="1000"/>
                                        <p:tgtEl>
                                          <p:spTgt spid="152">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5"/>
          <p:cNvSpPr txBox="1">
            <a:spLocks noGrp="1"/>
          </p:cNvSpPr>
          <p:nvPr>
            <p:ph type="title"/>
          </p:nvPr>
        </p:nvSpPr>
        <p:spPr>
          <a:xfrm>
            <a:off x="311725" y="500925"/>
            <a:ext cx="8520600" cy="42036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sz="4100" dirty="0">
                <a:latin typeface="Pacifico"/>
                <a:ea typeface="Pacifico"/>
                <a:cs typeface="Pacifico"/>
                <a:sym typeface="Pacifico"/>
              </a:rPr>
              <a:t>Conclusion</a:t>
            </a:r>
            <a:endParaRPr sz="4100" dirty="0">
              <a:latin typeface="Pacifico"/>
              <a:ea typeface="Pacifico"/>
              <a:cs typeface="Pacifico"/>
              <a:sym typeface="Pacifico"/>
            </a:endParaRPr>
          </a:p>
          <a:p>
            <a:pPr marL="0" lvl="0" indent="0" algn="l" rtl="0">
              <a:spcBef>
                <a:spcPts val="0"/>
              </a:spcBef>
              <a:spcAft>
                <a:spcPts val="0"/>
              </a:spcAft>
              <a:buNone/>
            </a:pPr>
            <a:endParaRPr dirty="0">
              <a:solidFill>
                <a:schemeClr val="dk1"/>
              </a:solidFill>
              <a:latin typeface="Pacifico"/>
              <a:ea typeface="Pacifico"/>
              <a:cs typeface="Pacifico"/>
              <a:sym typeface="Pacifico"/>
            </a:endParaRPr>
          </a:p>
          <a:p>
            <a:pPr marL="0" lvl="0" indent="0" algn="l" rtl="0">
              <a:spcBef>
                <a:spcPts val="0"/>
              </a:spcBef>
              <a:spcAft>
                <a:spcPts val="0"/>
              </a:spcAft>
              <a:buNone/>
            </a:pPr>
            <a:r>
              <a:rPr lang="en" dirty="0">
                <a:solidFill>
                  <a:schemeClr val="dk1"/>
                </a:solidFill>
                <a:latin typeface="Pacifico"/>
                <a:ea typeface="Pacifico"/>
                <a:cs typeface="Pacifico"/>
                <a:sym typeface="Pacifico"/>
              </a:rPr>
              <a:t>Reflecting back I truly believe that Creativity and Innovation does provide an advantage to the business. Creative companies can quickly adapt to changing environment and customer requests. It is important to keep little bit of tradition and heritage in the business and remember where it all started. Paying respect to something old by giving it new shape can create something old - new and unique.</a:t>
            </a:r>
            <a:r>
              <a:rPr lang="en" sz="4400" b="1" dirty="0">
                <a:solidFill>
                  <a:srgbClr val="FFFFFF"/>
                </a:solidFill>
                <a:highlight>
                  <a:srgbClr val="FFFFFF"/>
                </a:highlight>
                <a:latin typeface="Arial"/>
                <a:ea typeface="Arial"/>
                <a:cs typeface="Arial"/>
                <a:sym typeface="Arial"/>
              </a:rPr>
              <a:t>OES INNOVATION AND CREATIVITY PROVIDE  A BUSINESS ADVANTAGE?DOES INNOVATION AND CREATIVITY PROVIDE  A B</a:t>
            </a:r>
            <a:endParaRPr dirty="0">
              <a:solidFill>
                <a:schemeClr val="dk1"/>
              </a:solidFill>
              <a:latin typeface="Pacifico"/>
              <a:ea typeface="Pacifico"/>
              <a:cs typeface="Pacifico"/>
              <a:sym typeface="Pacifico"/>
            </a:endParaRPr>
          </a:p>
        </p:txBody>
      </p:sp>
      <p:pic>
        <p:nvPicPr>
          <p:cNvPr id="3" name="Audio 2">
            <a:hlinkClick r:id="" action="ppaction://media"/>
            <a:extLst>
              <a:ext uri="{FF2B5EF4-FFF2-40B4-BE49-F238E27FC236}">
                <a16:creationId xmlns:a16="http://schemas.microsoft.com/office/drawing/2014/main" id="{B06532A9-EE8C-4165-A783-56AC5B00E09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500" advTm="34143">
        <p:fade/>
      </p:transition>
    </mc:Choice>
    <mc:Fallback>
      <p:transition spd="slow" advTm="341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3" presetClass="entr" presetSubtype="16" fill="hold" nodeType="clickEffect">
                                  <p:stCondLst>
                                    <p:cond delay="0"/>
                                  </p:stCondLst>
                                  <p:childTnLst>
                                    <p:set>
                                      <p:cBhvr>
                                        <p:cTn id="10" dur="1" fill="hold">
                                          <p:stCondLst>
                                            <p:cond delay="0"/>
                                          </p:stCondLst>
                                        </p:cTn>
                                        <p:tgtEl>
                                          <p:spTgt spid="157"/>
                                        </p:tgtEl>
                                        <p:attrNameLst>
                                          <p:attrName>style.visibility</p:attrName>
                                        </p:attrNameLst>
                                      </p:cBhvr>
                                      <p:to>
                                        <p:strVal val="visible"/>
                                      </p:to>
                                    </p:set>
                                    <p:anim calcmode="lin" valueType="num">
                                      <p:cBhvr additive="base">
                                        <p:cTn id="11" dur="2500"/>
                                        <p:tgtEl>
                                          <p:spTgt spid="157"/>
                                        </p:tgtEl>
                                        <p:attrNameLst>
                                          <p:attrName>ppt_w</p:attrName>
                                        </p:attrNameLst>
                                      </p:cBhvr>
                                      <p:tavLst>
                                        <p:tav tm="0">
                                          <p:val>
                                            <p:strVal val="0"/>
                                          </p:val>
                                        </p:tav>
                                        <p:tav tm="100000">
                                          <p:val>
                                            <p:strVal val="#ppt_w"/>
                                          </p:val>
                                        </p:tav>
                                      </p:tavLst>
                                    </p:anim>
                                    <p:anim calcmode="lin" valueType="num">
                                      <p:cBhvr additive="base">
                                        <p:cTn id="12" dur="2500"/>
                                        <p:tgtEl>
                                          <p:spTgt spid="157"/>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6"/>
          <p:cNvSpPr txBox="1">
            <a:spLocks noGrp="1"/>
          </p:cNvSpPr>
          <p:nvPr>
            <p:ph type="title" idx="4294967295"/>
          </p:nvPr>
        </p:nvSpPr>
        <p:spPr>
          <a:xfrm>
            <a:off x="311725" y="0"/>
            <a:ext cx="8658600" cy="50475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sz="3400">
                <a:latin typeface="Pacifico"/>
                <a:ea typeface="Pacifico"/>
                <a:cs typeface="Pacifico"/>
                <a:sym typeface="Pacifico"/>
              </a:rPr>
              <a:t>References</a:t>
            </a:r>
            <a:endParaRPr sz="3400">
              <a:latin typeface="Pacifico"/>
              <a:ea typeface="Pacifico"/>
              <a:cs typeface="Pacifico"/>
              <a:sym typeface="Pacifico"/>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Cambridge-community.org.uk. 2021. </a:t>
            </a:r>
            <a:r>
              <a:rPr lang="en" sz="1183" i="1">
                <a:solidFill>
                  <a:srgbClr val="000000"/>
                </a:solidFill>
                <a:highlight>
                  <a:srgbClr val="FFFFFF"/>
                </a:highlight>
                <a:latin typeface="Times New Roman"/>
                <a:ea typeface="Times New Roman"/>
                <a:cs typeface="Times New Roman"/>
                <a:sym typeface="Times New Roman"/>
              </a:rPr>
              <a:t>Getting started with Reflective Practice</a:t>
            </a:r>
            <a:r>
              <a:rPr lang="en" sz="1183">
                <a:solidFill>
                  <a:srgbClr val="000000"/>
                </a:solidFill>
                <a:highlight>
                  <a:srgbClr val="FFFFFF"/>
                </a:highlight>
                <a:latin typeface="Times New Roman"/>
                <a:ea typeface="Times New Roman"/>
                <a:cs typeface="Times New Roman"/>
                <a:sym typeface="Times New Roman"/>
              </a:rPr>
              <a:t>. [online] Available at: &lt;https://www.cambridge-community.org.uk/professional-development/gswrp/index.html&gt; [Accessed 21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Kolb, D. A. (1984). </a:t>
            </a:r>
            <a:r>
              <a:rPr lang="en" sz="1183" i="1">
                <a:solidFill>
                  <a:srgbClr val="000000"/>
                </a:solidFill>
                <a:highlight>
                  <a:srgbClr val="FFFFFF"/>
                </a:highlight>
                <a:latin typeface="Times New Roman"/>
                <a:ea typeface="Times New Roman"/>
                <a:cs typeface="Times New Roman"/>
                <a:sym typeface="Times New Roman"/>
              </a:rPr>
              <a:t>Experiential learning: Experience as the source of learning and development</a:t>
            </a:r>
            <a:r>
              <a:rPr lang="en" sz="1183">
                <a:solidFill>
                  <a:srgbClr val="000000"/>
                </a:solidFill>
                <a:highlight>
                  <a:srgbClr val="FFFFFF"/>
                </a:highlight>
                <a:latin typeface="Times New Roman"/>
                <a:ea typeface="Times New Roman"/>
                <a:cs typeface="Times New Roman"/>
                <a:sym typeface="Times New Roman"/>
              </a:rPr>
              <a:t> (Vol. 1). Englewood Cliffs, NJ: Prentice-Hall.</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Simplypsychology.org, 2021. </a:t>
            </a:r>
            <a:r>
              <a:rPr lang="en" sz="1183" i="1">
                <a:solidFill>
                  <a:srgbClr val="000000"/>
                </a:solidFill>
                <a:highlight>
                  <a:srgbClr val="FFFFFF"/>
                </a:highlight>
                <a:latin typeface="Times New Roman"/>
                <a:ea typeface="Times New Roman"/>
                <a:cs typeface="Times New Roman"/>
                <a:sym typeface="Times New Roman"/>
              </a:rPr>
              <a:t>Image of Kolb's learning cycle</a:t>
            </a:r>
            <a:r>
              <a:rPr lang="en" sz="1183">
                <a:solidFill>
                  <a:srgbClr val="000000"/>
                </a:solidFill>
                <a:highlight>
                  <a:srgbClr val="FFFFFF"/>
                </a:highlight>
                <a:latin typeface="Times New Roman"/>
                <a:ea typeface="Times New Roman"/>
                <a:cs typeface="Times New Roman"/>
                <a:sym typeface="Times New Roman"/>
              </a:rPr>
              <a:t>. [image] Available at: &lt;https://www.simplypsychology.org/learning_styles.jpg?ezimgfmt=rs:555x416/rscb24/ng:webp/ngcb24&gt; [Accessed 21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Sokolova, S., 2015. </a:t>
            </a:r>
            <a:r>
              <a:rPr lang="en" sz="1183" i="1">
                <a:solidFill>
                  <a:srgbClr val="000000"/>
                </a:solidFill>
                <a:highlight>
                  <a:srgbClr val="FFFFFF"/>
                </a:highlight>
                <a:latin typeface="Times New Roman"/>
                <a:ea typeface="Times New Roman"/>
                <a:cs typeface="Times New Roman"/>
                <a:sym typeface="Times New Roman"/>
              </a:rPr>
              <a:t>The Importance of Creativity and Innovation in Business</a:t>
            </a:r>
            <a:r>
              <a:rPr lang="en" sz="1183">
                <a:solidFill>
                  <a:srgbClr val="000000"/>
                </a:solidFill>
                <a:highlight>
                  <a:srgbClr val="FFFFFF"/>
                </a:highlight>
                <a:latin typeface="Times New Roman"/>
                <a:ea typeface="Times New Roman"/>
                <a:cs typeface="Times New Roman"/>
                <a:sym typeface="Times New Roman"/>
              </a:rPr>
              <a:t>. [online] Linkedin.com. Available at: &lt;https://www.linkedin.com/pulse/importance-creativity-innovation-business-siyana-sokolova&gt; [Accessed 21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Wyckoff, A. and Auerback, M., 2015. </a:t>
            </a:r>
            <a:r>
              <a:rPr lang="en" sz="1183" i="1">
                <a:solidFill>
                  <a:srgbClr val="000000"/>
                </a:solidFill>
                <a:highlight>
                  <a:srgbClr val="FFFFFF"/>
                </a:highlight>
                <a:latin typeface="Times New Roman"/>
                <a:ea typeface="Times New Roman"/>
                <a:cs typeface="Times New Roman"/>
                <a:sym typeface="Times New Roman"/>
              </a:rPr>
              <a:t>Invention vs Innovation</a:t>
            </a:r>
            <a:r>
              <a:rPr lang="en" sz="1183">
                <a:solidFill>
                  <a:srgbClr val="000000"/>
                </a:solidFill>
                <a:highlight>
                  <a:srgbClr val="FFFFFF"/>
                </a:highlight>
                <a:latin typeface="Times New Roman"/>
                <a:ea typeface="Times New Roman"/>
                <a:cs typeface="Times New Roman"/>
                <a:sym typeface="Times New Roman"/>
              </a:rPr>
              <a:t>. [online] Institute for New Economic Thinking. Available at: &lt;https://www.ineteconomics.org/perspectives/videos/invention-vs-innovation&gt; [Accessed 21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HISTORY. 2020. </a:t>
            </a:r>
            <a:r>
              <a:rPr lang="en" sz="1183" i="1">
                <a:solidFill>
                  <a:srgbClr val="000000"/>
                </a:solidFill>
                <a:highlight>
                  <a:srgbClr val="FFFFFF"/>
                </a:highlight>
                <a:latin typeface="Times New Roman"/>
                <a:ea typeface="Times New Roman"/>
                <a:cs typeface="Times New Roman"/>
                <a:sym typeface="Times New Roman"/>
              </a:rPr>
              <a:t>Henry Ford</a:t>
            </a:r>
            <a:r>
              <a:rPr lang="en" sz="1183">
                <a:solidFill>
                  <a:srgbClr val="000000"/>
                </a:solidFill>
                <a:highlight>
                  <a:srgbClr val="FFFFFF"/>
                </a:highlight>
                <a:latin typeface="Times New Roman"/>
                <a:ea typeface="Times New Roman"/>
                <a:cs typeface="Times New Roman"/>
                <a:sym typeface="Times New Roman"/>
              </a:rPr>
              <a:t>. [online] Available at: &lt;https://www.history.com/topics/inventions/henry-ford&gt; [Accessed 21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Naiman, L., 2021. </a:t>
            </a:r>
            <a:r>
              <a:rPr lang="en" sz="1183" i="1">
                <a:solidFill>
                  <a:srgbClr val="000000"/>
                </a:solidFill>
                <a:highlight>
                  <a:srgbClr val="FFFFFF"/>
                </a:highlight>
                <a:latin typeface="Times New Roman"/>
                <a:ea typeface="Times New Roman"/>
                <a:cs typeface="Times New Roman"/>
                <a:sym typeface="Times New Roman"/>
              </a:rPr>
              <a:t>What is Creativity? (And why is it a crucial factor for business success?)</a:t>
            </a:r>
            <a:r>
              <a:rPr lang="en" sz="1183">
                <a:solidFill>
                  <a:srgbClr val="000000"/>
                </a:solidFill>
                <a:highlight>
                  <a:srgbClr val="FFFFFF"/>
                </a:highlight>
                <a:latin typeface="Times New Roman"/>
                <a:ea typeface="Times New Roman"/>
                <a:cs typeface="Times New Roman"/>
                <a:sym typeface="Times New Roman"/>
              </a:rPr>
              <a:t>. [online] Creativity at Work. Available at: &lt;https://www.creativityatwork.com/2014/02/17/what-is-creativity/&gt;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Luenendonk, M., 2019. </a:t>
            </a:r>
            <a:r>
              <a:rPr lang="en" sz="1183" i="1">
                <a:solidFill>
                  <a:srgbClr val="000000"/>
                </a:solidFill>
                <a:highlight>
                  <a:srgbClr val="FFFFFF"/>
                </a:highlight>
                <a:latin typeface="Times New Roman"/>
                <a:ea typeface="Times New Roman"/>
                <a:cs typeface="Times New Roman"/>
                <a:sym typeface="Times New Roman"/>
              </a:rPr>
              <a:t>The Innovation Process: Definition, Models, Tips</a:t>
            </a:r>
            <a:r>
              <a:rPr lang="en" sz="1183">
                <a:solidFill>
                  <a:srgbClr val="000000"/>
                </a:solidFill>
                <a:highlight>
                  <a:srgbClr val="FFFFFF"/>
                </a:highlight>
                <a:latin typeface="Times New Roman"/>
                <a:ea typeface="Times New Roman"/>
                <a:cs typeface="Times New Roman"/>
                <a:sym typeface="Times New Roman"/>
              </a:rPr>
              <a:t>. [online] Cleverism. Available at: &lt;https://www.cleverism.com/innovation-process-definition-models-tips/&gt;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Zapfl, D., 2021. </a:t>
            </a:r>
            <a:r>
              <a:rPr lang="en" sz="1183" i="1">
                <a:solidFill>
                  <a:srgbClr val="000000"/>
                </a:solidFill>
                <a:highlight>
                  <a:srgbClr val="FFFFFF"/>
                </a:highlight>
                <a:latin typeface="Times New Roman"/>
                <a:ea typeface="Times New Roman"/>
                <a:cs typeface="Times New Roman"/>
                <a:sym typeface="Times New Roman"/>
              </a:rPr>
              <a:t>Innovation process</a:t>
            </a:r>
            <a:r>
              <a:rPr lang="en" sz="1183">
                <a:solidFill>
                  <a:srgbClr val="000000"/>
                </a:solidFill>
                <a:highlight>
                  <a:srgbClr val="FFFFFF"/>
                </a:highlight>
                <a:latin typeface="Times New Roman"/>
                <a:ea typeface="Times New Roman"/>
                <a:cs typeface="Times New Roman"/>
                <a:sym typeface="Times New Roman"/>
              </a:rPr>
              <a:t>. [ebook] Available at: &lt;https://moodle.uwtsd.ac.uk/pluginfile.php/370920/mod_resource/content/0/The%20Innovation%20Process.pdf&gt;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Lopez, J., 2015. </a:t>
            </a:r>
            <a:r>
              <a:rPr lang="en" sz="1183" i="1">
                <a:solidFill>
                  <a:srgbClr val="000000"/>
                </a:solidFill>
                <a:highlight>
                  <a:srgbClr val="FFFFFF"/>
                </a:highlight>
                <a:latin typeface="Times New Roman"/>
                <a:ea typeface="Times New Roman"/>
                <a:cs typeface="Times New Roman"/>
                <a:sym typeface="Times New Roman"/>
              </a:rPr>
              <a:t>Types of Innovation | Constant Contact Tech Blog</a:t>
            </a:r>
            <a:r>
              <a:rPr lang="en" sz="1183">
                <a:solidFill>
                  <a:srgbClr val="000000"/>
                </a:solidFill>
                <a:highlight>
                  <a:srgbClr val="FFFFFF"/>
                </a:highlight>
                <a:latin typeface="Times New Roman"/>
                <a:ea typeface="Times New Roman"/>
                <a:cs typeface="Times New Roman"/>
                <a:sym typeface="Times New Roman"/>
              </a:rPr>
              <a:t>. [online] Constant Contact Tech Blog. Available at: &lt;https://techblog.constantcontact.com/software-development/types-of-innovation/&gt;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Suriyawan, K., 2021. </a:t>
            </a:r>
            <a:r>
              <a:rPr lang="en" sz="1183" i="1">
                <a:solidFill>
                  <a:srgbClr val="000000"/>
                </a:solidFill>
                <a:highlight>
                  <a:srgbClr val="FFFFFF"/>
                </a:highlight>
                <a:latin typeface="Times New Roman"/>
                <a:ea typeface="Times New Roman"/>
                <a:cs typeface="Times New Roman"/>
                <a:sym typeface="Times New Roman"/>
              </a:rPr>
              <a:t>You probably already know about 4 Types of Innovation</a:t>
            </a:r>
            <a:r>
              <a:rPr lang="en" sz="1183">
                <a:solidFill>
                  <a:srgbClr val="000000"/>
                </a:solidFill>
                <a:highlight>
                  <a:srgbClr val="FFFFFF"/>
                </a:highlight>
                <a:latin typeface="Times New Roman"/>
                <a:ea typeface="Times New Roman"/>
                <a:cs typeface="Times New Roman"/>
                <a:sym typeface="Times New Roman"/>
              </a:rPr>
              <a:t>. [online] Techsauce. Available at: &lt;https://techsauce.co/en/corp-innov/4-types-of-innovation&gt;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Gillette UK. 2021. </a:t>
            </a:r>
            <a:r>
              <a:rPr lang="en" sz="1183" i="1">
                <a:solidFill>
                  <a:srgbClr val="000000"/>
                </a:solidFill>
                <a:highlight>
                  <a:srgbClr val="FFFFFF"/>
                </a:highlight>
                <a:latin typeface="Times New Roman"/>
                <a:ea typeface="Times New Roman"/>
                <a:cs typeface="Times New Roman"/>
                <a:sym typeface="Times New Roman"/>
              </a:rPr>
              <a:t>Gillette UK</a:t>
            </a:r>
            <a:r>
              <a:rPr lang="en" sz="1183">
                <a:solidFill>
                  <a:srgbClr val="000000"/>
                </a:solidFill>
                <a:highlight>
                  <a:srgbClr val="FFFFFF"/>
                </a:highlight>
                <a:latin typeface="Times New Roman"/>
                <a:ea typeface="Times New Roman"/>
                <a:cs typeface="Times New Roman"/>
                <a:sym typeface="Times New Roman"/>
              </a:rPr>
              <a:t>. [online] Available at: &lt;https://www.gillette.co.uk/razor-innovation.list#&gt;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Mui, C., 2012. </a:t>
            </a:r>
            <a:r>
              <a:rPr lang="en" sz="1183" i="1">
                <a:solidFill>
                  <a:srgbClr val="000000"/>
                </a:solidFill>
                <a:highlight>
                  <a:srgbClr val="FFFFFF"/>
                </a:highlight>
                <a:latin typeface="Times New Roman"/>
                <a:ea typeface="Times New Roman"/>
                <a:cs typeface="Times New Roman"/>
                <a:sym typeface="Times New Roman"/>
              </a:rPr>
              <a:t>How Kodak Failed</a:t>
            </a:r>
            <a:r>
              <a:rPr lang="en" sz="1183">
                <a:solidFill>
                  <a:srgbClr val="000000"/>
                </a:solidFill>
                <a:highlight>
                  <a:srgbClr val="FFFFFF"/>
                </a:highlight>
                <a:latin typeface="Times New Roman"/>
                <a:ea typeface="Times New Roman"/>
                <a:cs typeface="Times New Roman"/>
                <a:sym typeface="Times New Roman"/>
              </a:rPr>
              <a:t>. [online] Forbes. Available at: &lt;https://www.forbes.com/sites/chunkamui/2012/01/18/how-kodak-failed/?sh=51dfed1a6f27&gt; [Accessed 22 April 2021].</a:t>
            </a:r>
            <a:endParaRPr sz="1183">
              <a:solidFill>
                <a:srgbClr val="000000"/>
              </a:solidFill>
              <a:highlight>
                <a:srgbClr val="FFFFFF"/>
              </a:highlight>
              <a:latin typeface="Times New Roman"/>
              <a:ea typeface="Times New Roman"/>
              <a:cs typeface="Times New Roman"/>
              <a:sym typeface="Times New Roman"/>
            </a:endParaRPr>
          </a:p>
          <a:p>
            <a:pPr marL="457200" lvl="0" indent="-296227" algn="l" rtl="0">
              <a:spcBef>
                <a:spcPts val="0"/>
              </a:spcBef>
              <a:spcAft>
                <a:spcPts val="0"/>
              </a:spcAft>
              <a:buClr>
                <a:srgbClr val="000000"/>
              </a:buClr>
              <a:buSzPct val="100000"/>
              <a:buFont typeface="Times New Roman"/>
              <a:buAutoNum type="arabicPeriod"/>
            </a:pPr>
            <a:r>
              <a:rPr lang="en" sz="1183">
                <a:solidFill>
                  <a:srgbClr val="000000"/>
                </a:solidFill>
                <a:highlight>
                  <a:srgbClr val="FFFFFF"/>
                </a:highlight>
                <a:latin typeface="Times New Roman"/>
                <a:ea typeface="Times New Roman"/>
                <a:cs typeface="Times New Roman"/>
                <a:sym typeface="Times New Roman"/>
              </a:rPr>
              <a:t>go2HR. 2021. </a:t>
            </a:r>
            <a:r>
              <a:rPr lang="en" sz="1183" i="1">
                <a:solidFill>
                  <a:srgbClr val="000000"/>
                </a:solidFill>
                <a:highlight>
                  <a:srgbClr val="FFFFFF"/>
                </a:highlight>
                <a:latin typeface="Times New Roman"/>
                <a:ea typeface="Times New Roman"/>
                <a:cs typeface="Times New Roman"/>
                <a:sym typeface="Times New Roman"/>
              </a:rPr>
              <a:t>Understanding the Differences: Leadership vs. Management - go2HR</a:t>
            </a:r>
            <a:r>
              <a:rPr lang="en" sz="1183">
                <a:solidFill>
                  <a:srgbClr val="000000"/>
                </a:solidFill>
                <a:highlight>
                  <a:srgbClr val="FFFFFF"/>
                </a:highlight>
                <a:latin typeface="Times New Roman"/>
                <a:ea typeface="Times New Roman"/>
                <a:cs typeface="Times New Roman"/>
                <a:sym typeface="Times New Roman"/>
              </a:rPr>
              <a:t>. [online] Available at: &lt;https://www.go2hr.ca/retention-engagement/understanding-the-differences-leadership-vs-management#:~:text=The%20main%20difference%20between%20leaders,towards%20their%20vision%20of%20success.&gt; [Accessed 22 April 2021].</a:t>
            </a:r>
            <a:endParaRPr sz="1183">
              <a:solidFill>
                <a:srgbClr val="000000"/>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sz="1183">
              <a:solidFill>
                <a:srgbClr val="000000"/>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sz="1100">
              <a:solidFill>
                <a:srgbClr val="000000"/>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sz="3700">
              <a:latin typeface="Pacifico"/>
              <a:ea typeface="Pacifico"/>
              <a:cs typeface="Pacifico"/>
              <a:sym typeface="Pacifico"/>
            </a:endParaRPr>
          </a:p>
          <a:p>
            <a:pPr marL="0" lvl="0" indent="0" algn="l" rtl="0">
              <a:spcBef>
                <a:spcPts val="0"/>
              </a:spcBef>
              <a:spcAft>
                <a:spcPts val="0"/>
              </a:spcAft>
              <a:buNone/>
            </a:pPr>
            <a:endParaRPr sz="3700">
              <a:latin typeface="Pacifico"/>
              <a:ea typeface="Pacifico"/>
              <a:cs typeface="Pacifico"/>
              <a:sym typeface="Pacifico"/>
            </a:endParaRPr>
          </a:p>
        </p:txBody>
      </p:sp>
      <p:pic>
        <p:nvPicPr>
          <p:cNvPr id="3" name="Audio 2">
            <a:hlinkClick r:id="" action="ppaction://media"/>
            <a:extLst>
              <a:ext uri="{FF2B5EF4-FFF2-40B4-BE49-F238E27FC236}">
                <a16:creationId xmlns:a16="http://schemas.microsoft.com/office/drawing/2014/main" id="{FE2A96F9-8B8C-4CA7-8634-5DF2CD8A312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p14:dur="0" advTm="4143">
        <p:fade/>
      </p:transition>
    </mc:Choice>
    <mc:Fallback>
      <p:transition advTm="41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3" presetClass="exit" presetSubtype="32" fill="hold" nodeType="clickEffect">
                                  <p:stCondLst>
                                    <p:cond delay="0"/>
                                  </p:stCondLst>
                                  <p:childTnLst>
                                    <p:anim calcmode="lin" valueType="num">
                                      <p:cBhvr additive="base">
                                        <p:cTn id="10" dur="1000"/>
                                        <p:tgtEl>
                                          <p:spTgt spid="162"/>
                                        </p:tgtEl>
                                        <p:attrNameLst>
                                          <p:attrName>ppt_w</p:attrName>
                                        </p:attrNameLst>
                                      </p:cBhvr>
                                      <p:tavLst>
                                        <p:tav tm="0">
                                          <p:val>
                                            <p:strVal val="#ppt_w"/>
                                          </p:val>
                                        </p:tav>
                                        <p:tav tm="100000">
                                          <p:val>
                                            <p:strVal val="0"/>
                                          </p:val>
                                        </p:tav>
                                      </p:tavLst>
                                    </p:anim>
                                    <p:anim calcmode="lin" valueType="num">
                                      <p:cBhvr additive="base">
                                        <p:cTn id="11" dur="1000"/>
                                        <p:tgtEl>
                                          <p:spTgt spid="162"/>
                                        </p:tgtEl>
                                        <p:attrNameLst>
                                          <p:attrName>ppt_h</p:attrName>
                                        </p:attrNameLst>
                                      </p:cBhvr>
                                      <p:tavLst>
                                        <p:tav tm="0">
                                          <p:val>
                                            <p:strVal val="#ppt_h"/>
                                          </p:val>
                                        </p:tav>
                                        <p:tav tm="100000">
                                          <p:val>
                                            <p:strVal val="0"/>
                                          </p:val>
                                        </p:tav>
                                      </p:tavLst>
                                    </p:anim>
                                    <p:set>
                                      <p:cBhvr>
                                        <p:cTn id="12" dur="1" fill="hold">
                                          <p:stCondLst>
                                            <p:cond delay="1000"/>
                                          </p:stCondLst>
                                        </p:cTn>
                                        <p:tgtEl>
                                          <p:spTgt spid="16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66"/>
        <p:cNvGrpSpPr/>
        <p:nvPr/>
      </p:nvGrpSpPr>
      <p:grpSpPr>
        <a:xfrm>
          <a:off x="0" y="0"/>
          <a:ext cx="0" cy="0"/>
          <a:chOff x="0" y="0"/>
          <a:chExt cx="0" cy="0"/>
        </a:xfrm>
      </p:grpSpPr>
      <p:pic>
        <p:nvPicPr>
          <p:cNvPr id="167" name="Google Shape;167;p27"/>
          <p:cNvPicPr preferRelativeResize="0"/>
          <p:nvPr/>
        </p:nvPicPr>
        <p:blipFill>
          <a:blip r:embed="rId6">
            <a:alphaModFix/>
          </a:blip>
          <a:stretch>
            <a:fillRect/>
          </a:stretch>
        </p:blipFill>
        <p:spPr>
          <a:xfrm>
            <a:off x="152400" y="2571750"/>
            <a:ext cx="8734235" cy="2419350"/>
          </a:xfrm>
          <a:prstGeom prst="rect">
            <a:avLst/>
          </a:prstGeom>
          <a:noFill/>
          <a:ln>
            <a:noFill/>
          </a:ln>
        </p:spPr>
      </p:pic>
      <p:pic>
        <p:nvPicPr>
          <p:cNvPr id="3" name="Audio 2">
            <a:hlinkClick r:id="" action="ppaction://media"/>
            <a:extLst>
              <a:ext uri="{FF2B5EF4-FFF2-40B4-BE49-F238E27FC236}">
                <a16:creationId xmlns:a16="http://schemas.microsoft.com/office/drawing/2014/main" id="{344EC77F-10E0-4530-A352-42704A08AB7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43180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5000" advTm="7856">
        <p14:flip dir="l"/>
      </p:transition>
    </mc:Choice>
    <mc:Fallback>
      <p:transition spd="slow" advTm="78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5000" fill="hold"/>
                                        <p:tgtEl>
                                          <p:spTgt spid="16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
</p:tagLst>
</file>

<file path=ppt/tags/tag2.xml><?xml version="1.0" encoding="utf-8"?>
<p:tagLst xmlns:a="http://schemas.openxmlformats.org/drawingml/2006/main" xmlns:r="http://schemas.openxmlformats.org/officeDocument/2006/relationships" xmlns:p="http://schemas.openxmlformats.org/presentationml/2006/main">
  <p:tag name="TIMING" val="|1.2|0.5|0.8|17.2|4.6|2.7|1.6|2.1|4.7|1.6|2.9"/>
</p:tagLst>
</file>

<file path=ppt/tags/tag3.xml><?xml version="1.0" encoding="utf-8"?>
<p:tagLst xmlns:a="http://schemas.openxmlformats.org/drawingml/2006/main" xmlns:r="http://schemas.openxmlformats.org/officeDocument/2006/relationships" xmlns:p="http://schemas.openxmlformats.org/presentationml/2006/main">
  <p:tag name="TIMING" val="|7.7|1|0.7|1.8|2.2|2.3|6.8|4.3|6.5"/>
</p:tagLst>
</file>

<file path=ppt/tags/tag4.xml><?xml version="1.0" encoding="utf-8"?>
<p:tagLst xmlns:a="http://schemas.openxmlformats.org/drawingml/2006/main" xmlns:r="http://schemas.openxmlformats.org/officeDocument/2006/relationships" xmlns:p="http://schemas.openxmlformats.org/presentationml/2006/main">
  <p:tag name="TIMING" val="|0.3|9.1|1.2|3.8|3.6|11.3|6.8|3.1|3.7|4.1|5"/>
</p:tagLst>
</file>

<file path=ppt/tags/tag5.xml><?xml version="1.0" encoding="utf-8"?>
<p:tagLst xmlns:a="http://schemas.openxmlformats.org/drawingml/2006/main" xmlns:r="http://schemas.openxmlformats.org/officeDocument/2006/relationships" xmlns:p="http://schemas.openxmlformats.org/presentationml/2006/main">
  <p:tag name="TIMING" val="|10.2"/>
</p:tagLst>
</file>

<file path=ppt/tags/tag6.xml><?xml version="1.0" encoding="utf-8"?>
<p:tagLst xmlns:a="http://schemas.openxmlformats.org/drawingml/2006/main" xmlns:r="http://schemas.openxmlformats.org/officeDocument/2006/relationships" xmlns:p="http://schemas.openxmlformats.org/presentationml/2006/main">
  <p:tag name="TIMING" val="|1.2"/>
</p:tagLst>
</file>

<file path=ppt/tags/tag7.xml><?xml version="1.0" encoding="utf-8"?>
<p:tagLst xmlns:a="http://schemas.openxmlformats.org/drawingml/2006/main" xmlns:r="http://schemas.openxmlformats.org/officeDocument/2006/relationships" xmlns:p="http://schemas.openxmlformats.org/presentationml/2006/main">
  <p:tag name="TIMING" val="|2.4"/>
</p:tagLst>
</file>

<file path=ppt/tags/tag8.xml><?xml version="1.0" encoding="utf-8"?>
<p:tagLst xmlns:a="http://schemas.openxmlformats.org/drawingml/2006/main" xmlns:r="http://schemas.openxmlformats.org/officeDocument/2006/relationships" xmlns:p="http://schemas.openxmlformats.org/presentationml/2006/main">
  <p:tag name="TIMING" val="|4.2|26.5|54.5|1.3|1.7|4.7|6|1.2"/>
</p:tagLst>
</file>

<file path=ppt/tags/tag9.xml><?xml version="1.0" encoding="utf-8"?>
<p:tagLst xmlns:a="http://schemas.openxmlformats.org/drawingml/2006/main" xmlns:r="http://schemas.openxmlformats.org/officeDocument/2006/relationships" xmlns:p="http://schemas.openxmlformats.org/presentationml/2006/main">
  <p:tag name="TIMING" val="|1.4"/>
</p:tagLst>
</file>

<file path=ppt/tags/tag10.xml><?xml version="1.0" encoding="utf-8"?>
<p:tagLst xmlns:a="http://schemas.openxmlformats.org/drawingml/2006/main" xmlns:r="http://schemas.openxmlformats.org/officeDocument/2006/relationships" xmlns:p="http://schemas.openxmlformats.org/presentationml/2006/main">
  <p:tag name="TIMING" val="|0.8|3.8"/>
</p:tagLst>
</file>

<file path=ppt/tags/tag11.xml><?xml version="1.0" encoding="utf-8"?>
<p:tagLst xmlns:a="http://schemas.openxmlformats.org/drawingml/2006/main" xmlns:r="http://schemas.openxmlformats.org/officeDocument/2006/relationships" xmlns:p="http://schemas.openxmlformats.org/presentationml/2006/main">
  <p:tag name="TIMING" val="|0.1|1.2|1.5|1.7|1.7|1.2|54.2|14.2|1.3"/>
</p:tagLst>
</file>

<file path=ppt/tags/tag12.xml><?xml version="1.0" encoding="utf-8"?>
<p:tagLst xmlns:a="http://schemas.openxmlformats.org/drawingml/2006/main" xmlns:r="http://schemas.openxmlformats.org/officeDocument/2006/relationships" xmlns:p="http://schemas.openxmlformats.org/presentationml/2006/main">
  <p:tag name="TIMING" val="|10.7|8.6|14|7.6|4.3"/>
</p:tagLst>
</file>

<file path=ppt/tags/tag13.xml><?xml version="1.0" encoding="utf-8"?>
<p:tagLst xmlns:a="http://schemas.openxmlformats.org/drawingml/2006/main" xmlns:r="http://schemas.openxmlformats.org/officeDocument/2006/relationships" xmlns:p="http://schemas.openxmlformats.org/presentationml/2006/main">
  <p:tag name="TIMING" val="|0.3"/>
</p:tagLst>
</file>

<file path=ppt/tags/tag14.xml><?xml version="1.0" encoding="utf-8"?>
<p:tagLst xmlns:a="http://schemas.openxmlformats.org/drawingml/2006/main" xmlns:r="http://schemas.openxmlformats.org/officeDocument/2006/relationships" xmlns:p="http://schemas.openxmlformats.org/presentationml/2006/main">
  <p:tag name="TIMING" val="|0.8"/>
</p:tagLst>
</file>

<file path=ppt/tags/tag15.xml><?xml version="1.0" encoding="utf-8"?>
<p:tagLst xmlns:a="http://schemas.openxmlformats.org/drawingml/2006/main" xmlns:r="http://schemas.openxmlformats.org/officeDocument/2006/relationships" xmlns:p="http://schemas.openxmlformats.org/presentationml/2006/main">
  <p:tag name="TIMING" val="|1"/>
</p:tagLst>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1331</Words>
  <Application>Microsoft Office PowerPoint</Application>
  <PresentationFormat>On-screen Show (16:9)</PresentationFormat>
  <Paragraphs>121</Paragraphs>
  <Slides>15</Slides>
  <Notes>15</Notes>
  <HiddenSlides>0</HiddenSlides>
  <MMClips>15</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15</vt:i4>
      </vt:variant>
    </vt:vector>
  </HeadingPairs>
  <TitlesOfParts>
    <vt:vector size="29" baseType="lpstr">
      <vt:lpstr>Alfa Slab One</vt:lpstr>
      <vt:lpstr>Pacifico</vt:lpstr>
      <vt:lpstr>Arial</vt:lpstr>
      <vt:lpstr>Comic Sans MS</vt:lpstr>
      <vt:lpstr>Merriweather</vt:lpstr>
      <vt:lpstr>Lobster</vt:lpstr>
      <vt:lpstr>Amatic SC</vt:lpstr>
      <vt:lpstr>Times New Roman</vt:lpstr>
      <vt:lpstr>Oswald</vt:lpstr>
      <vt:lpstr>Caveat</vt:lpstr>
      <vt:lpstr>Georgia</vt:lpstr>
      <vt:lpstr>EB Garamond</vt:lpstr>
      <vt:lpstr>Roboto</vt:lpstr>
      <vt:lpstr>Paradigm</vt:lpstr>
      <vt:lpstr>Does Innovation and                             Creativity  Provide a                            Business Advantage?</vt:lpstr>
      <vt:lpstr>Welcome to my Presentation...</vt:lpstr>
      <vt:lpstr>Reflection model</vt:lpstr>
      <vt:lpstr>My Personal Reflection on this module</vt:lpstr>
      <vt:lpstr>What is Innovation and Invention?</vt:lpstr>
      <vt:lpstr>What is Creativity?</vt:lpstr>
      <vt:lpstr>Innovation Process  Innovation process is implementation of structured strategy step by step, in order to achieve  successful innovation. A structure model will help to conquer challenges that might occur , plan of action, how to break the whole process into simple steps, easy to follow and complete.(8) What do we want to innovate? What do you think? How did it go? We delivered ! Diffusion and implementation(9)</vt:lpstr>
      <vt:lpstr>Innovation Models -                 Innovation  MATRIX  Position on the market Customer value Strategy Advantage Internal /External resources (11)</vt:lpstr>
      <vt:lpstr>Innovation Models                                                   Closed vs  Open Innovation</vt:lpstr>
      <vt:lpstr>The Innovative Organisation </vt:lpstr>
      <vt:lpstr>     Where Do Ideas Come From?                     Ideas come from curiosity. -Walt Disney.-        The truth is they come from everywhere…          It is result of creative thinking, needed to solve the problem,           find new alternative or just simply express yourself.                         https://uquiz.com/quiz/B7gYlu/which-of-debonos-thinking-hats-do-you-think-with-the-most</vt:lpstr>
      <vt:lpstr>Leadership and Management</vt:lpstr>
      <vt:lpstr>Conclusion  Reflecting back I truly believe that Creativity and Innovation does provide an advantage to the business. Creative companies can quickly adapt to changing environment and customer requests. It is important to keep little bit of tradition and heritage in the business and remember where it all started. Paying respect to something old by giving it new shape can create something old - new and unique.OES INNOVATION AND CREATIVITY PROVIDE  A BUSINESS ADVANTAGE?DOES INNOVATION AND CREATIVITY PROVIDE  A B</vt:lpstr>
      <vt:lpstr>References Cambridge-community.org.uk. 2021. Getting started with Reflective Practice. [online] Available at: &lt;https://www.cambridge-community.org.uk/professional-development/gswrp/index.html&gt; [Accessed 21 April 2021]. Kolb, D. A. (1984). Experiential learning: Experience as the source of learning and development (Vol. 1). Englewood Cliffs, NJ: Prentice-Hall. Simplypsychology.org, 2021. Image of Kolb's learning cycle. [image] Available at: &lt;https://www.simplypsychology.org/learning_styles.jpg?ezimgfmt=rs:555x416/rscb24/ng:webp/ngcb24&gt; [Accessed 21 April 2021]. Sokolova, S., 2015. The Importance of Creativity and Innovation in Business. [online] Linkedin.com. Available at: &lt;https://www.linkedin.com/pulse/importance-creativity-innovation-business-siyana-sokolova&gt; [Accessed 21 April 2021]. Wyckoff, A. and Auerback, M., 2015. Invention vs Innovation. [online] Institute for New Economic Thinking. Available at: &lt;https://www.ineteconomics.org/perspectives/videos/invention-vs-innovation&gt; [Accessed 21 April 2021]. HISTORY. 2020. Henry Ford. [online] Available at: &lt;https://www.history.com/topics/inventions/henry-ford&gt; [Accessed 21 April 2021]. Naiman, L., 2021. What is Creativity? (And why is it a crucial factor for business success?). [online] Creativity at Work. Available at: &lt;https://www.creativityatwork.com/2014/02/17/what-is-creativity/&gt; [Accessed 22 April 2021]. Luenendonk, M., 2019. The Innovation Process: Definition, Models, Tips. [online] Cleverism. Available at: &lt;https://www.cleverism.com/innovation-process-definition-models-tips/&gt; [Accessed 22 April 2021]. Zapfl, D., 2021. Innovation process. [ebook] Available at: &lt;https://moodle.uwtsd.ac.uk/pluginfile.php/370920/mod_resource/content/0/The%20Innovation%20Process.pdf&gt; [Accessed 22 April 2021]. Lopez, J., 2015. Types of Innovation | Constant Contact Tech Blog. [online] Constant Contact Tech Blog. Available at: &lt;https://techblog.constantcontact.com/software-development/types-of-innovation/&gt; [Accessed 22 April 2021]. Suriyawan, K., 2021. You probably already know about 4 Types of Innovation. [online] Techsauce. Available at: &lt;https://techsauce.co/en/corp-innov/4-types-of-innovation&gt; [Accessed 22 April 2021]. Gillette UK. 2021. Gillette UK. [online] Available at: &lt;https://www.gillette.co.uk/razor-innovation.list#&gt; [Accessed 22 April 2021]. Mui, C., 2012. How Kodak Failed. [online] Forbes. Available at: &lt;https://www.forbes.com/sites/chunkamui/2012/01/18/how-kodak-failed/?sh=51dfed1a6f27&gt; [Accessed 22 April 2021]. go2HR. 2021. Understanding the Differences: Leadership vs. Management - go2HR. [online] Available at: &lt;https://www.go2hr.ca/retention-engagement/understanding-the-differences-leadership-vs-management#:~:text=The%20main%20difference%20between%20leaders,towards%20their%20vision%20of%20success.&gt; [Accessed 22 April 2021].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Innovation and                             Creativity  Provide a                            Business Advantage?</dc:title>
  <cp:lastModifiedBy>Veronika Topolcanyova (1806303)</cp:lastModifiedBy>
  <cp:revision>6</cp:revision>
  <dcterms:modified xsi:type="dcterms:W3CDTF">2021-04-22T22:53:42Z</dcterms:modified>
</cp:coreProperties>
</file>