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18288000" cy="10287000"/>
  <p:notesSz cx="6858000" cy="9144000"/>
  <p:embeddedFontLst>
    <p:embeddedFont>
      <p:font typeface="Gordita" charset="1" panose="00000000000000000000"/>
      <p:regular r:id="rId18"/>
    </p:embeddedFont>
    <p:embeddedFont>
      <p:font typeface="Museo Moderno Bold" charset="1" panose="00000000000000000000"/>
      <p:regular r:id="rId19"/>
    </p:embeddedFont>
    <p:embeddedFont>
      <p:font typeface="Gordita Bold" charset="1" panose="00000000000000000000"/>
      <p:regular r:id="rId20"/>
    </p:embeddedFont>
    <p:embeddedFont>
      <p:font typeface="League Spartan" charset="1" panose="0000080000000000000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jpeg" Type="http://schemas.openxmlformats.org/officeDocument/2006/relationships/image"/><Relationship Id="rId3" Target="../media/image6.jpe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jpeg" Type="http://schemas.openxmlformats.org/officeDocument/2006/relationships/image"/><Relationship Id="rId3" Target="../media/image13.jpe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jpeg" Type="http://schemas.openxmlformats.org/officeDocument/2006/relationships/image"/><Relationship Id="rId3" Target="../media/image16.jpe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jpeg" Type="http://schemas.openxmlformats.org/officeDocument/2006/relationships/image"/><Relationship Id="rId3" Target="../media/image19.jpe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 Id="rId8" Target="../media/image20.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jpeg" Type="http://schemas.openxmlformats.org/officeDocument/2006/relationships/image"/><Relationship Id="rId3" Target="../media/image19.jpe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 Id="rId8" Target="../media/image21.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jpeg" Type="http://schemas.openxmlformats.org/officeDocument/2006/relationships/image"/><Relationship Id="rId3" Target="../media/image19.jpe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 Id="rId8" Target="../media/image22.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jpeg" Type="http://schemas.openxmlformats.org/officeDocument/2006/relationships/image"/><Relationship Id="rId3" Target="../media/image24.jpe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9.png" Type="http://schemas.openxmlformats.org/officeDocument/2006/relationships/image"/><Relationship Id="rId7" Target="../media/image10.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940BB0">
                <a:alpha val="100000"/>
              </a:srgbClr>
            </a:gs>
            <a:gs pos="100000">
              <a:srgbClr val="04377C">
                <a:alpha val="100000"/>
              </a:srgbClr>
            </a:gs>
          </a:gsLst>
          <a:path path="circle">
            <a:fillToRect l="0" r="100000" t="0" b="100000"/>
          </a:path>
          <a:tileRect r="0" l="-100000" b="0" t="-100000"/>
        </a:gradFill>
      </p:bgPr>
    </p:bg>
    <p:spTree>
      <p:nvGrpSpPr>
        <p:cNvPr id="1" name=""/>
        <p:cNvGrpSpPr/>
        <p:nvPr/>
      </p:nvGrpSpPr>
      <p:grpSpPr>
        <a:xfrm>
          <a:off x="0" y="0"/>
          <a:ext cx="0" cy="0"/>
          <a:chOff x="0" y="0"/>
          <a:chExt cx="0" cy="0"/>
        </a:xfrm>
      </p:grpSpPr>
      <p:grpSp>
        <p:nvGrpSpPr>
          <p:cNvPr name="Group 2" id="2"/>
          <p:cNvGrpSpPr/>
          <p:nvPr/>
        </p:nvGrpSpPr>
        <p:grpSpPr>
          <a:xfrm rot="0">
            <a:off x="2526284" y="3652419"/>
            <a:ext cx="13235431" cy="2982162"/>
            <a:chOff x="0" y="0"/>
            <a:chExt cx="17647242" cy="3976216"/>
          </a:xfrm>
        </p:grpSpPr>
        <p:sp>
          <p:nvSpPr>
            <p:cNvPr name="Freeform 3" id="3"/>
            <p:cNvSpPr/>
            <p:nvPr/>
          </p:nvSpPr>
          <p:spPr>
            <a:xfrm flipH="false" flipV="false" rot="5400000">
              <a:off x="12882782" y="-788244"/>
              <a:ext cx="3976216" cy="5552703"/>
            </a:xfrm>
            <a:custGeom>
              <a:avLst/>
              <a:gdLst/>
              <a:ahLst/>
              <a:cxnLst/>
              <a:rect r="r" b="b" t="t" l="l"/>
              <a:pathLst>
                <a:path h="5552703" w="3976216">
                  <a:moveTo>
                    <a:pt x="0" y="0"/>
                  </a:moveTo>
                  <a:lnTo>
                    <a:pt x="3976216" y="0"/>
                  </a:lnTo>
                  <a:lnTo>
                    <a:pt x="3976216" y="5552704"/>
                  </a:lnTo>
                  <a:lnTo>
                    <a:pt x="0" y="5552704"/>
                  </a:lnTo>
                  <a:lnTo>
                    <a:pt x="0" y="0"/>
                  </a:lnTo>
                  <a:close/>
                </a:path>
              </a:pathLst>
            </a:custGeom>
            <a:blipFill>
              <a:blip r:embed="rId2">
                <a:extLst>
                  <a:ext uri="{96DAC541-7B7A-43D3-8B79-37D633B846F1}">
                    <asvg:svgBlip xmlns:asvg="http://schemas.microsoft.com/office/drawing/2016/SVG/main" r:embed="rId3"/>
                  </a:ext>
                </a:extLst>
              </a:blip>
              <a:stretch>
                <a:fillRect l="0" t="0" r="0" b="-23463"/>
              </a:stretch>
            </a:blipFill>
          </p:spPr>
        </p:sp>
        <p:sp>
          <p:nvSpPr>
            <p:cNvPr name="Freeform 4" id="4"/>
            <p:cNvSpPr/>
            <p:nvPr/>
          </p:nvSpPr>
          <p:spPr>
            <a:xfrm flipH="false" flipV="false" rot="-5400000">
              <a:off x="788244" y="-788244"/>
              <a:ext cx="3976216" cy="5552703"/>
            </a:xfrm>
            <a:custGeom>
              <a:avLst/>
              <a:gdLst/>
              <a:ahLst/>
              <a:cxnLst/>
              <a:rect r="r" b="b" t="t" l="l"/>
              <a:pathLst>
                <a:path h="5552703" w="3976216">
                  <a:moveTo>
                    <a:pt x="0" y="0"/>
                  </a:moveTo>
                  <a:lnTo>
                    <a:pt x="3976216" y="0"/>
                  </a:lnTo>
                  <a:lnTo>
                    <a:pt x="3976216" y="5552704"/>
                  </a:lnTo>
                  <a:lnTo>
                    <a:pt x="0" y="5552704"/>
                  </a:lnTo>
                  <a:lnTo>
                    <a:pt x="0" y="0"/>
                  </a:lnTo>
                  <a:close/>
                </a:path>
              </a:pathLst>
            </a:custGeom>
            <a:blipFill>
              <a:blip r:embed="rId2">
                <a:extLst>
                  <a:ext uri="{96DAC541-7B7A-43D3-8B79-37D633B846F1}">
                    <asvg:svgBlip xmlns:asvg="http://schemas.microsoft.com/office/drawing/2016/SVG/main" r:embed="rId3"/>
                  </a:ext>
                </a:extLst>
              </a:blip>
              <a:stretch>
                <a:fillRect l="0" t="0" r="0" b="-23463"/>
              </a:stretch>
            </a:blipFill>
          </p:spPr>
        </p:sp>
        <p:sp>
          <p:nvSpPr>
            <p:cNvPr name="Freeform 5" id="5"/>
            <p:cNvSpPr/>
            <p:nvPr/>
          </p:nvSpPr>
          <p:spPr>
            <a:xfrm flipH="false" flipV="false" rot="5400000">
              <a:off x="6861132" y="-1359668"/>
              <a:ext cx="3976216" cy="6695553"/>
            </a:xfrm>
            <a:custGeom>
              <a:avLst/>
              <a:gdLst/>
              <a:ahLst/>
              <a:cxnLst/>
              <a:rect r="r" b="b" t="t" l="l"/>
              <a:pathLst>
                <a:path h="6695553" w="3976216">
                  <a:moveTo>
                    <a:pt x="0" y="0"/>
                  </a:moveTo>
                  <a:lnTo>
                    <a:pt x="3976217" y="0"/>
                  </a:lnTo>
                  <a:lnTo>
                    <a:pt x="3976217" y="6695552"/>
                  </a:lnTo>
                  <a:lnTo>
                    <a:pt x="0" y="6695552"/>
                  </a:lnTo>
                  <a:lnTo>
                    <a:pt x="0" y="0"/>
                  </a:lnTo>
                  <a:close/>
                </a:path>
              </a:pathLst>
            </a:custGeom>
            <a:blipFill>
              <a:blip r:embed="rId4">
                <a:extLst>
                  <a:ext uri="{96DAC541-7B7A-43D3-8B79-37D633B846F1}">
                    <asvg:svgBlip xmlns:asvg="http://schemas.microsoft.com/office/drawing/2016/SVG/main" r:embed="rId5"/>
                  </a:ext>
                </a:extLst>
              </a:blip>
              <a:stretch>
                <a:fillRect l="0" t="-8696" r="0" b="-9484"/>
              </a:stretch>
            </a:blipFill>
          </p:spPr>
        </p:sp>
      </p:grpSp>
      <p:sp>
        <p:nvSpPr>
          <p:cNvPr name="TextBox 6" id="6"/>
          <p:cNvSpPr txBox="true"/>
          <p:nvPr/>
        </p:nvSpPr>
        <p:spPr>
          <a:xfrm rot="0">
            <a:off x="5760894" y="5589706"/>
            <a:ext cx="6766213" cy="880838"/>
          </a:xfrm>
          <a:prstGeom prst="rect">
            <a:avLst/>
          </a:prstGeom>
        </p:spPr>
        <p:txBody>
          <a:bodyPr anchor="t" rtlCol="false" tIns="0" lIns="0" bIns="0" rIns="0">
            <a:spAutoFit/>
          </a:bodyPr>
          <a:lstStyle/>
          <a:p>
            <a:pPr algn="ctr">
              <a:lnSpc>
                <a:spcPts val="6984"/>
              </a:lnSpc>
            </a:pPr>
            <a:r>
              <a:rPr lang="en-US" sz="5599" spc="1243">
                <a:solidFill>
                  <a:srgbClr val="FFFFFF"/>
                </a:solidFill>
                <a:latin typeface="Gordita"/>
                <a:ea typeface="Gordita"/>
                <a:cs typeface="Gordita"/>
                <a:sym typeface="Gordita"/>
              </a:rPr>
              <a:t>Security</a:t>
            </a:r>
          </a:p>
        </p:txBody>
      </p:sp>
      <p:sp>
        <p:nvSpPr>
          <p:cNvPr name="TextBox 7" id="7"/>
          <p:cNvSpPr txBox="true"/>
          <p:nvPr/>
        </p:nvSpPr>
        <p:spPr>
          <a:xfrm rot="0">
            <a:off x="1454025" y="4209184"/>
            <a:ext cx="15379950" cy="1220332"/>
          </a:xfrm>
          <a:prstGeom prst="rect">
            <a:avLst/>
          </a:prstGeom>
        </p:spPr>
        <p:txBody>
          <a:bodyPr anchor="t" rtlCol="false" tIns="0" lIns="0" bIns="0" rIns="0">
            <a:spAutoFit/>
          </a:bodyPr>
          <a:lstStyle/>
          <a:p>
            <a:pPr algn="ctr">
              <a:lnSpc>
                <a:spcPts val="9675"/>
              </a:lnSpc>
            </a:pPr>
            <a:r>
              <a:rPr lang="en-US" b="true" sz="7757">
                <a:solidFill>
                  <a:srgbClr val="FFFFFF"/>
                </a:solidFill>
                <a:latin typeface="Museo Moderno Bold"/>
                <a:ea typeface="Museo Moderno Bold"/>
                <a:cs typeface="Museo Moderno Bold"/>
                <a:sym typeface="Museo Moderno Bold"/>
              </a:rPr>
              <a:t>ENTERPRICE NEXWORK</a:t>
            </a:r>
          </a:p>
        </p:txBody>
      </p:sp>
      <p:sp>
        <p:nvSpPr>
          <p:cNvPr name="TextBox 8" id="8"/>
          <p:cNvSpPr txBox="true"/>
          <p:nvPr/>
        </p:nvSpPr>
        <p:spPr>
          <a:xfrm rot="0">
            <a:off x="5760894" y="1000125"/>
            <a:ext cx="6766213" cy="880838"/>
          </a:xfrm>
          <a:prstGeom prst="rect">
            <a:avLst/>
          </a:prstGeom>
        </p:spPr>
        <p:txBody>
          <a:bodyPr anchor="t" rtlCol="false" tIns="0" lIns="0" bIns="0" rIns="0">
            <a:spAutoFit/>
          </a:bodyPr>
          <a:lstStyle/>
          <a:p>
            <a:pPr algn="ctr">
              <a:lnSpc>
                <a:spcPts val="6984"/>
              </a:lnSpc>
            </a:pPr>
            <a:r>
              <a:rPr lang="en-US" sz="5599" spc="1243">
                <a:solidFill>
                  <a:srgbClr val="FFFFFF"/>
                </a:solidFill>
                <a:latin typeface="Gordita"/>
                <a:ea typeface="Gordita"/>
                <a:cs typeface="Gordita"/>
                <a:sym typeface="Gordita"/>
              </a:rPr>
              <a:t>ACCA7032</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5400000">
            <a:off x="7084345" y="6879950"/>
            <a:ext cx="8049428" cy="3930118"/>
            <a:chOff x="0" y="0"/>
            <a:chExt cx="965105" cy="471211"/>
          </a:xfrm>
        </p:grpSpPr>
        <p:sp>
          <p:nvSpPr>
            <p:cNvPr name="Freeform 3" id="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4" id="4"/>
          <p:cNvGrpSpPr/>
          <p:nvPr/>
        </p:nvGrpSpPr>
        <p:grpSpPr>
          <a:xfrm rot="5400000">
            <a:off x="11633916" y="81734"/>
            <a:ext cx="8049428" cy="3930118"/>
            <a:chOff x="0" y="0"/>
            <a:chExt cx="965105" cy="471211"/>
          </a:xfrm>
        </p:grpSpPr>
        <p:sp>
          <p:nvSpPr>
            <p:cNvPr name="Freeform 5" id="5"/>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6" id="6"/>
          <p:cNvGrpSpPr/>
          <p:nvPr/>
        </p:nvGrpSpPr>
        <p:grpSpPr>
          <a:xfrm rot="5400000">
            <a:off x="11633916" y="3852280"/>
            <a:ext cx="8049428" cy="3930118"/>
            <a:chOff x="0" y="0"/>
            <a:chExt cx="965105" cy="471211"/>
          </a:xfrm>
        </p:grpSpPr>
        <p:sp>
          <p:nvSpPr>
            <p:cNvPr name="Freeform 7" id="7"/>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2"/>
              <a:stretch>
                <a:fillRect l="-147521" t="0" r="-59891" b="0"/>
              </a:stretch>
            </a:blipFill>
          </p:spPr>
        </p:sp>
      </p:grpSp>
      <p:grpSp>
        <p:nvGrpSpPr>
          <p:cNvPr name="Group 8" id="8"/>
          <p:cNvGrpSpPr/>
          <p:nvPr/>
        </p:nvGrpSpPr>
        <p:grpSpPr>
          <a:xfrm rot="5400000">
            <a:off x="11633916" y="3852280"/>
            <a:ext cx="8049428" cy="3930118"/>
            <a:chOff x="0" y="0"/>
            <a:chExt cx="965105" cy="471211"/>
          </a:xfrm>
        </p:grpSpPr>
        <p:sp>
          <p:nvSpPr>
            <p:cNvPr name="Freeform 9" id="9"/>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0" id="10"/>
          <p:cNvGrpSpPr/>
          <p:nvPr/>
        </p:nvGrpSpPr>
        <p:grpSpPr>
          <a:xfrm rot="5400000">
            <a:off x="7084345" y="2504602"/>
            <a:ext cx="8049428" cy="3930118"/>
            <a:chOff x="0" y="0"/>
            <a:chExt cx="965105" cy="471211"/>
          </a:xfrm>
        </p:grpSpPr>
        <p:sp>
          <p:nvSpPr>
            <p:cNvPr name="Freeform 11" id="11"/>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3"/>
              <a:stretch>
                <a:fillRect l="-103418" t="0" r="-103418" b="0"/>
              </a:stretch>
            </a:blipFill>
          </p:spPr>
        </p:sp>
      </p:grpSp>
      <p:grpSp>
        <p:nvGrpSpPr>
          <p:cNvPr name="Group 12" id="12"/>
          <p:cNvGrpSpPr/>
          <p:nvPr/>
        </p:nvGrpSpPr>
        <p:grpSpPr>
          <a:xfrm rot="5400000">
            <a:off x="7084345" y="2504602"/>
            <a:ext cx="8049428" cy="3930118"/>
            <a:chOff x="0" y="0"/>
            <a:chExt cx="965105" cy="471211"/>
          </a:xfrm>
        </p:grpSpPr>
        <p:sp>
          <p:nvSpPr>
            <p:cNvPr name="Freeform 13" id="1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4" id="14"/>
          <p:cNvGrpSpPr/>
          <p:nvPr/>
        </p:nvGrpSpPr>
        <p:grpSpPr>
          <a:xfrm rot="0">
            <a:off x="-2209938" y="2245904"/>
            <a:ext cx="10811013" cy="2435901"/>
            <a:chOff x="0" y="0"/>
            <a:chExt cx="14414684" cy="3247867"/>
          </a:xfrm>
        </p:grpSpPr>
        <p:sp>
          <p:nvSpPr>
            <p:cNvPr name="Freeform 15" id="15"/>
            <p:cNvSpPr/>
            <p:nvPr/>
          </p:nvSpPr>
          <p:spPr>
            <a:xfrm flipH="false" flipV="false" rot="5400000">
              <a:off x="10522961" y="-643856"/>
              <a:ext cx="3247867" cy="4535579"/>
            </a:xfrm>
            <a:custGeom>
              <a:avLst/>
              <a:gdLst/>
              <a:ahLst/>
              <a:cxnLst/>
              <a:rect r="r" b="b" t="t" l="l"/>
              <a:pathLst>
                <a:path h="4535579" w="3247867">
                  <a:moveTo>
                    <a:pt x="0" y="0"/>
                  </a:moveTo>
                  <a:lnTo>
                    <a:pt x="3247868" y="0"/>
                  </a:lnTo>
                  <a:lnTo>
                    <a:pt x="3247868" y="4535579"/>
                  </a:lnTo>
                  <a:lnTo>
                    <a:pt x="0" y="4535579"/>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6" id="16"/>
            <p:cNvSpPr/>
            <p:nvPr/>
          </p:nvSpPr>
          <p:spPr>
            <a:xfrm flipH="false" flipV="false" rot="-5400000">
              <a:off x="643856" y="-643856"/>
              <a:ext cx="3247867" cy="4535579"/>
            </a:xfrm>
            <a:custGeom>
              <a:avLst/>
              <a:gdLst/>
              <a:ahLst/>
              <a:cxnLst/>
              <a:rect r="r" b="b" t="t" l="l"/>
              <a:pathLst>
                <a:path h="4535579" w="3247867">
                  <a:moveTo>
                    <a:pt x="0" y="0"/>
                  </a:moveTo>
                  <a:lnTo>
                    <a:pt x="3247867" y="0"/>
                  </a:lnTo>
                  <a:lnTo>
                    <a:pt x="3247867" y="4535579"/>
                  </a:lnTo>
                  <a:lnTo>
                    <a:pt x="0" y="4535579"/>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7" id="17"/>
            <p:cNvSpPr/>
            <p:nvPr/>
          </p:nvSpPr>
          <p:spPr>
            <a:xfrm flipH="false" flipV="false" rot="5400000">
              <a:off x="5604335" y="-1110609"/>
              <a:ext cx="3247867" cy="5469086"/>
            </a:xfrm>
            <a:custGeom>
              <a:avLst/>
              <a:gdLst/>
              <a:ahLst/>
              <a:cxnLst/>
              <a:rect r="r" b="b" t="t" l="l"/>
              <a:pathLst>
                <a:path h="5469086" w="3247867">
                  <a:moveTo>
                    <a:pt x="0" y="0"/>
                  </a:moveTo>
                  <a:lnTo>
                    <a:pt x="3247868" y="0"/>
                  </a:lnTo>
                  <a:lnTo>
                    <a:pt x="3247868" y="5469086"/>
                  </a:lnTo>
                  <a:lnTo>
                    <a:pt x="0" y="5469086"/>
                  </a:lnTo>
                  <a:lnTo>
                    <a:pt x="0" y="0"/>
                  </a:lnTo>
                  <a:close/>
                </a:path>
              </a:pathLst>
            </a:custGeom>
            <a:blipFill>
              <a:blip r:embed="rId6">
                <a:extLst>
                  <a:ext uri="{96DAC541-7B7A-43D3-8B79-37D633B846F1}">
                    <asvg:svgBlip xmlns:asvg="http://schemas.microsoft.com/office/drawing/2016/SVG/main" r:embed="rId7"/>
                  </a:ext>
                </a:extLst>
              </a:blip>
              <a:stretch>
                <a:fillRect l="0" t="-8696" r="0" b="-9484"/>
              </a:stretch>
            </a:blipFill>
          </p:spPr>
        </p:sp>
      </p:grpSp>
      <p:sp>
        <p:nvSpPr>
          <p:cNvPr name="TextBox 18" id="18"/>
          <p:cNvSpPr txBox="true"/>
          <p:nvPr/>
        </p:nvSpPr>
        <p:spPr>
          <a:xfrm rot="0">
            <a:off x="1028700" y="3416229"/>
            <a:ext cx="8115300" cy="871537"/>
          </a:xfrm>
          <a:prstGeom prst="rect">
            <a:avLst/>
          </a:prstGeom>
        </p:spPr>
        <p:txBody>
          <a:bodyPr anchor="t" rtlCol="false" tIns="0" lIns="0" bIns="0" rIns="0">
            <a:spAutoFit/>
          </a:bodyPr>
          <a:lstStyle/>
          <a:p>
            <a:pPr algn="l">
              <a:lnSpc>
                <a:spcPts val="6937"/>
              </a:lnSpc>
            </a:pPr>
            <a:r>
              <a:rPr lang="en-US" sz="5562" b="true">
                <a:solidFill>
                  <a:srgbClr val="32298D"/>
                </a:solidFill>
                <a:latin typeface="Gordita Bold"/>
                <a:ea typeface="Gordita Bold"/>
                <a:cs typeface="Gordita Bold"/>
                <a:sym typeface="Gordita Bold"/>
              </a:rPr>
              <a:t>Network Security</a:t>
            </a:r>
          </a:p>
        </p:txBody>
      </p:sp>
      <p:sp>
        <p:nvSpPr>
          <p:cNvPr name="TextBox 19" id="19"/>
          <p:cNvSpPr txBox="true"/>
          <p:nvPr/>
        </p:nvSpPr>
        <p:spPr>
          <a:xfrm rot="0">
            <a:off x="1028700" y="2563741"/>
            <a:ext cx="8115300" cy="871537"/>
          </a:xfrm>
          <a:prstGeom prst="rect">
            <a:avLst/>
          </a:prstGeom>
        </p:spPr>
        <p:txBody>
          <a:bodyPr anchor="t" rtlCol="false" tIns="0" lIns="0" bIns="0" rIns="0">
            <a:spAutoFit/>
          </a:bodyPr>
          <a:lstStyle/>
          <a:p>
            <a:pPr algn="l">
              <a:lnSpc>
                <a:spcPts val="6937"/>
              </a:lnSpc>
            </a:pPr>
            <a:r>
              <a:rPr lang="en-US" sz="5562" b="true">
                <a:solidFill>
                  <a:srgbClr val="2B2B2B"/>
                </a:solidFill>
                <a:latin typeface="Gordita Bold"/>
                <a:ea typeface="Gordita Bold"/>
                <a:cs typeface="Gordita Bold"/>
                <a:sym typeface="Gordita Bold"/>
              </a:rPr>
              <a:t>Introduction to</a:t>
            </a:r>
          </a:p>
        </p:txBody>
      </p:sp>
      <p:sp>
        <p:nvSpPr>
          <p:cNvPr name="TextBox 20" id="20"/>
          <p:cNvSpPr txBox="true"/>
          <p:nvPr/>
        </p:nvSpPr>
        <p:spPr>
          <a:xfrm rot="0">
            <a:off x="1028700" y="5076825"/>
            <a:ext cx="6915783" cy="1922689"/>
          </a:xfrm>
          <a:prstGeom prst="rect">
            <a:avLst/>
          </a:prstGeom>
        </p:spPr>
        <p:txBody>
          <a:bodyPr anchor="t" rtlCol="false" tIns="0" lIns="0" bIns="0" rIns="0">
            <a:spAutoFit/>
          </a:bodyPr>
          <a:lstStyle/>
          <a:p>
            <a:pPr algn="l">
              <a:lnSpc>
                <a:spcPts val="2605"/>
              </a:lnSpc>
            </a:pPr>
            <a:r>
              <a:rPr lang="en-US" sz="1599">
                <a:solidFill>
                  <a:srgbClr val="2B2B2B"/>
                </a:solidFill>
                <a:latin typeface="Gordita"/>
                <a:ea typeface="Gordita"/>
                <a:cs typeface="Gordita"/>
                <a:sym typeface="Gordita"/>
              </a:rPr>
              <a:t>Network security protects data, systems, and resources from unauthorized access, use, disclosure, disruption, modification, or destruction. It ensures the confidentiality, integrity, and availability of information. Network security measures are essential for protecting businesses and individuals from cyberattacks and data breaches.</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1392210"/>
            <a:ext cx="18288000" cy="7502580"/>
          </a:xfrm>
          <a:custGeom>
            <a:avLst/>
            <a:gdLst/>
            <a:ahLst/>
            <a:cxnLst/>
            <a:rect r="r" b="b" t="t" l="l"/>
            <a:pathLst>
              <a:path h="7502580" w="18288000">
                <a:moveTo>
                  <a:pt x="0" y="0"/>
                </a:moveTo>
                <a:lnTo>
                  <a:pt x="18288000" y="0"/>
                </a:lnTo>
                <a:lnTo>
                  <a:pt x="18288000" y="7502580"/>
                </a:lnTo>
                <a:lnTo>
                  <a:pt x="0" y="7502580"/>
                </a:lnTo>
                <a:lnTo>
                  <a:pt x="0" y="0"/>
                </a:lnTo>
                <a:close/>
              </a:path>
            </a:pathLst>
          </a:custGeom>
          <a:blipFill>
            <a:blip r:embed="rId2"/>
            <a:stretch>
              <a:fillRect l="0" t="-8958" r="0" b="-8958"/>
            </a:stretch>
          </a:blipFill>
        </p:spPr>
      </p:sp>
      <p:grpSp>
        <p:nvGrpSpPr>
          <p:cNvPr name="Group 3" id="3"/>
          <p:cNvGrpSpPr/>
          <p:nvPr/>
        </p:nvGrpSpPr>
        <p:grpSpPr>
          <a:xfrm rot="0">
            <a:off x="0" y="1392210"/>
            <a:ext cx="18288000" cy="7502580"/>
            <a:chOff x="0" y="0"/>
            <a:chExt cx="4816593" cy="1975988"/>
          </a:xfrm>
        </p:grpSpPr>
        <p:sp>
          <p:nvSpPr>
            <p:cNvPr name="Freeform 4" id="4"/>
            <p:cNvSpPr/>
            <p:nvPr/>
          </p:nvSpPr>
          <p:spPr>
            <a:xfrm flipH="false" flipV="false" rot="0">
              <a:off x="0" y="0"/>
              <a:ext cx="4816592" cy="1975988"/>
            </a:xfrm>
            <a:custGeom>
              <a:avLst/>
              <a:gdLst/>
              <a:ahLst/>
              <a:cxnLst/>
              <a:rect r="r" b="b" t="t" l="l"/>
              <a:pathLst>
                <a:path h="1975988" w="4816592">
                  <a:moveTo>
                    <a:pt x="0" y="0"/>
                  </a:moveTo>
                  <a:lnTo>
                    <a:pt x="4816592" y="0"/>
                  </a:lnTo>
                  <a:lnTo>
                    <a:pt x="4816592" y="1975988"/>
                  </a:lnTo>
                  <a:lnTo>
                    <a:pt x="0" y="1975988"/>
                  </a:lnTo>
                  <a:close/>
                </a:path>
              </a:pathLst>
            </a:custGeom>
            <a:gradFill rotWithShape="true">
              <a:gsLst>
                <a:gs pos="0">
                  <a:srgbClr val="940BB0">
                    <a:alpha val="52000"/>
                  </a:srgbClr>
                </a:gs>
                <a:gs pos="100000">
                  <a:srgbClr val="04377C">
                    <a:alpha val="52000"/>
                  </a:srgbClr>
                </a:gs>
              </a:gsLst>
              <a:path path="circle">
                <a:fillToRect l="0" r="100000" t="0" b="100000"/>
              </a:path>
              <a:tileRect r="0" l="-100000" b="0" t="-100000"/>
            </a:gradFill>
          </p:spPr>
        </p:sp>
        <p:sp>
          <p:nvSpPr>
            <p:cNvPr name="TextBox 5" id="5"/>
            <p:cNvSpPr txBox="true"/>
            <p:nvPr/>
          </p:nvSpPr>
          <p:spPr>
            <a:xfrm>
              <a:off x="0" y="-95250"/>
              <a:ext cx="4816593" cy="2071238"/>
            </a:xfrm>
            <a:prstGeom prst="rect">
              <a:avLst/>
            </a:prstGeom>
          </p:spPr>
          <p:txBody>
            <a:bodyPr anchor="ctr" rtlCol="false" tIns="50800" lIns="50800" bIns="50800" rIns="50800"/>
            <a:lstStyle/>
            <a:p>
              <a:pPr algn="ctr">
                <a:lnSpc>
                  <a:spcPts val="3562"/>
                </a:lnSpc>
              </a:pPr>
            </a:p>
          </p:txBody>
        </p:sp>
      </p:grpSp>
      <p:grpSp>
        <p:nvGrpSpPr>
          <p:cNvPr name="Group 6" id="6"/>
          <p:cNvGrpSpPr/>
          <p:nvPr/>
        </p:nvGrpSpPr>
        <p:grpSpPr>
          <a:xfrm rot="0">
            <a:off x="6972765" y="1392210"/>
            <a:ext cx="10286535" cy="7502580"/>
            <a:chOff x="0" y="0"/>
            <a:chExt cx="2709211" cy="1975988"/>
          </a:xfrm>
        </p:grpSpPr>
        <p:sp>
          <p:nvSpPr>
            <p:cNvPr name="Freeform 7" id="7"/>
            <p:cNvSpPr/>
            <p:nvPr/>
          </p:nvSpPr>
          <p:spPr>
            <a:xfrm flipH="false" flipV="false" rot="0">
              <a:off x="0" y="0"/>
              <a:ext cx="2709211" cy="1975988"/>
            </a:xfrm>
            <a:custGeom>
              <a:avLst/>
              <a:gdLst/>
              <a:ahLst/>
              <a:cxnLst/>
              <a:rect r="r" b="b" t="t" l="l"/>
              <a:pathLst>
                <a:path h="1975988" w="2709211">
                  <a:moveTo>
                    <a:pt x="0" y="0"/>
                  </a:moveTo>
                  <a:lnTo>
                    <a:pt x="2709211" y="0"/>
                  </a:lnTo>
                  <a:lnTo>
                    <a:pt x="2709211" y="1975988"/>
                  </a:lnTo>
                  <a:lnTo>
                    <a:pt x="0" y="1975988"/>
                  </a:lnTo>
                  <a:close/>
                </a:path>
              </a:pathLst>
            </a:custGeom>
            <a:solidFill>
              <a:srgbClr val="FFFFFF"/>
            </a:solidFill>
          </p:spPr>
        </p:sp>
        <p:sp>
          <p:nvSpPr>
            <p:cNvPr name="TextBox 8" id="8"/>
            <p:cNvSpPr txBox="true"/>
            <p:nvPr/>
          </p:nvSpPr>
          <p:spPr>
            <a:xfrm>
              <a:off x="0" y="-95250"/>
              <a:ext cx="2709211" cy="2071238"/>
            </a:xfrm>
            <a:prstGeom prst="rect">
              <a:avLst/>
            </a:prstGeom>
          </p:spPr>
          <p:txBody>
            <a:bodyPr anchor="ctr" rtlCol="false" tIns="50800" lIns="50800" bIns="50800" rIns="50800"/>
            <a:lstStyle/>
            <a:p>
              <a:pPr algn="ctr">
                <a:lnSpc>
                  <a:spcPts val="3562"/>
                </a:lnSpc>
              </a:pPr>
            </a:p>
          </p:txBody>
        </p:sp>
      </p:grpSp>
      <p:sp>
        <p:nvSpPr>
          <p:cNvPr name="TextBox 9" id="9"/>
          <p:cNvSpPr txBox="true"/>
          <p:nvPr/>
        </p:nvSpPr>
        <p:spPr>
          <a:xfrm rot="0">
            <a:off x="8169455" y="4453211"/>
            <a:ext cx="3544044" cy="420687"/>
          </a:xfrm>
          <a:prstGeom prst="rect">
            <a:avLst/>
          </a:prstGeom>
        </p:spPr>
        <p:txBody>
          <a:bodyPr anchor="t" rtlCol="false" tIns="0" lIns="0" bIns="0" rIns="0">
            <a:spAutoFit/>
          </a:bodyPr>
          <a:lstStyle/>
          <a:p>
            <a:pPr algn="l">
              <a:lnSpc>
                <a:spcPts val="3437"/>
              </a:lnSpc>
            </a:pPr>
            <a:r>
              <a:rPr lang="en-US" sz="2750" b="true">
                <a:solidFill>
                  <a:srgbClr val="32298D"/>
                </a:solidFill>
                <a:latin typeface="Gordita Bold"/>
                <a:ea typeface="Gordita Bold"/>
                <a:cs typeface="Gordita Bold"/>
                <a:sym typeface="Gordita Bold"/>
              </a:rPr>
              <a:t>Malware</a:t>
            </a:r>
          </a:p>
        </p:txBody>
      </p:sp>
      <p:sp>
        <p:nvSpPr>
          <p:cNvPr name="TextBox 10" id="10"/>
          <p:cNvSpPr txBox="true"/>
          <p:nvPr/>
        </p:nvSpPr>
        <p:spPr>
          <a:xfrm rot="0">
            <a:off x="8179151" y="5067228"/>
            <a:ext cx="3801516" cy="1126871"/>
          </a:xfrm>
          <a:prstGeom prst="rect">
            <a:avLst/>
          </a:prstGeom>
        </p:spPr>
        <p:txBody>
          <a:bodyPr anchor="t" rtlCol="false" tIns="0" lIns="0" bIns="0" rIns="0">
            <a:spAutoFit/>
          </a:bodyPr>
          <a:lstStyle/>
          <a:p>
            <a:pPr algn="l">
              <a:lnSpc>
                <a:spcPts val="2271"/>
              </a:lnSpc>
            </a:pPr>
            <a:r>
              <a:rPr lang="en-US" sz="1599">
                <a:solidFill>
                  <a:srgbClr val="1B1B27"/>
                </a:solidFill>
                <a:latin typeface="Gordita"/>
                <a:ea typeface="Gordita"/>
                <a:cs typeface="Gordita"/>
                <a:sym typeface="Gordita"/>
              </a:rPr>
              <a:t>Harmful software, such as viruses, worms, and ransomware, that can damage systems, steal data, or disrupt operations.</a:t>
            </a:r>
          </a:p>
        </p:txBody>
      </p:sp>
      <p:sp>
        <p:nvSpPr>
          <p:cNvPr name="TextBox 11" id="11"/>
          <p:cNvSpPr txBox="true"/>
          <p:nvPr/>
        </p:nvSpPr>
        <p:spPr>
          <a:xfrm rot="0">
            <a:off x="12458406" y="4453211"/>
            <a:ext cx="3544044" cy="420687"/>
          </a:xfrm>
          <a:prstGeom prst="rect">
            <a:avLst/>
          </a:prstGeom>
        </p:spPr>
        <p:txBody>
          <a:bodyPr anchor="t" rtlCol="false" tIns="0" lIns="0" bIns="0" rIns="0">
            <a:spAutoFit/>
          </a:bodyPr>
          <a:lstStyle/>
          <a:p>
            <a:pPr algn="l">
              <a:lnSpc>
                <a:spcPts val="3437"/>
              </a:lnSpc>
            </a:pPr>
            <a:r>
              <a:rPr lang="en-US" sz="2750" b="true">
                <a:solidFill>
                  <a:srgbClr val="32298D"/>
                </a:solidFill>
                <a:latin typeface="Gordita Bold"/>
                <a:ea typeface="Gordita Bold"/>
                <a:cs typeface="Gordita Bold"/>
                <a:sym typeface="Gordita Bold"/>
              </a:rPr>
              <a:t>Phishing</a:t>
            </a:r>
          </a:p>
        </p:txBody>
      </p:sp>
      <p:sp>
        <p:nvSpPr>
          <p:cNvPr name="TextBox 12" id="12"/>
          <p:cNvSpPr txBox="true"/>
          <p:nvPr/>
        </p:nvSpPr>
        <p:spPr>
          <a:xfrm rot="0">
            <a:off x="12475670" y="5067228"/>
            <a:ext cx="3801516" cy="841121"/>
          </a:xfrm>
          <a:prstGeom prst="rect">
            <a:avLst/>
          </a:prstGeom>
        </p:spPr>
        <p:txBody>
          <a:bodyPr anchor="t" rtlCol="false" tIns="0" lIns="0" bIns="0" rIns="0">
            <a:spAutoFit/>
          </a:bodyPr>
          <a:lstStyle/>
          <a:p>
            <a:pPr algn="l">
              <a:lnSpc>
                <a:spcPts val="2271"/>
              </a:lnSpc>
            </a:pPr>
            <a:r>
              <a:rPr lang="en-US" sz="1599">
                <a:solidFill>
                  <a:srgbClr val="1B1B27"/>
                </a:solidFill>
                <a:latin typeface="Gordita"/>
                <a:ea typeface="Gordita"/>
                <a:cs typeface="Gordita"/>
                <a:sym typeface="Gordita"/>
              </a:rPr>
              <a:t>Deceptive emails or messages that try to trick users into revealing sensitive information.</a:t>
            </a:r>
          </a:p>
        </p:txBody>
      </p:sp>
      <p:sp>
        <p:nvSpPr>
          <p:cNvPr name="TextBox 13" id="13"/>
          <p:cNvSpPr txBox="true"/>
          <p:nvPr/>
        </p:nvSpPr>
        <p:spPr>
          <a:xfrm rot="0">
            <a:off x="8127359" y="6968640"/>
            <a:ext cx="7472673" cy="420687"/>
          </a:xfrm>
          <a:prstGeom prst="rect">
            <a:avLst/>
          </a:prstGeom>
        </p:spPr>
        <p:txBody>
          <a:bodyPr anchor="t" rtlCol="false" tIns="0" lIns="0" bIns="0" rIns="0">
            <a:spAutoFit/>
          </a:bodyPr>
          <a:lstStyle/>
          <a:p>
            <a:pPr algn="l">
              <a:lnSpc>
                <a:spcPts val="3437"/>
              </a:lnSpc>
            </a:pPr>
            <a:r>
              <a:rPr lang="en-US" sz="2750" b="true">
                <a:solidFill>
                  <a:srgbClr val="32298D"/>
                </a:solidFill>
                <a:latin typeface="Gordita Bold"/>
                <a:ea typeface="Gordita Bold"/>
                <a:cs typeface="Gordita Bold"/>
                <a:sym typeface="Gordita Bold"/>
              </a:rPr>
              <a:t>Denial-of-service (DoS) attacks</a:t>
            </a:r>
          </a:p>
        </p:txBody>
      </p:sp>
      <p:sp>
        <p:nvSpPr>
          <p:cNvPr name="TextBox 14" id="14"/>
          <p:cNvSpPr txBox="true"/>
          <p:nvPr/>
        </p:nvSpPr>
        <p:spPr>
          <a:xfrm rot="0">
            <a:off x="8127359" y="7581662"/>
            <a:ext cx="7840563" cy="555371"/>
          </a:xfrm>
          <a:prstGeom prst="rect">
            <a:avLst/>
          </a:prstGeom>
        </p:spPr>
        <p:txBody>
          <a:bodyPr anchor="t" rtlCol="false" tIns="0" lIns="0" bIns="0" rIns="0">
            <a:spAutoFit/>
          </a:bodyPr>
          <a:lstStyle/>
          <a:p>
            <a:pPr algn="l">
              <a:lnSpc>
                <a:spcPts val="2271"/>
              </a:lnSpc>
            </a:pPr>
            <a:r>
              <a:rPr lang="en-US" sz="1599">
                <a:solidFill>
                  <a:srgbClr val="1B1B27"/>
                </a:solidFill>
                <a:latin typeface="Gordita"/>
                <a:ea typeface="Gordita"/>
                <a:cs typeface="Gordita"/>
                <a:sym typeface="Gordita"/>
              </a:rPr>
              <a:t>Attacks that overwhelm a network or server with traffic, making it unavailable to legitimate users.</a:t>
            </a:r>
          </a:p>
        </p:txBody>
      </p:sp>
      <p:sp>
        <p:nvSpPr>
          <p:cNvPr name="TextBox 15" id="15"/>
          <p:cNvSpPr txBox="true"/>
          <p:nvPr/>
        </p:nvSpPr>
        <p:spPr>
          <a:xfrm rot="0">
            <a:off x="8179151" y="2590546"/>
            <a:ext cx="8098036" cy="970743"/>
          </a:xfrm>
          <a:prstGeom prst="rect">
            <a:avLst/>
          </a:prstGeom>
        </p:spPr>
        <p:txBody>
          <a:bodyPr anchor="t" rtlCol="false" tIns="0" lIns="0" bIns="0" rIns="0">
            <a:spAutoFit/>
          </a:bodyPr>
          <a:lstStyle/>
          <a:p>
            <a:pPr algn="l">
              <a:lnSpc>
                <a:spcPts val="7753"/>
              </a:lnSpc>
            </a:pPr>
            <a:r>
              <a:rPr lang="en-US" sz="6217" b="true">
                <a:solidFill>
                  <a:srgbClr val="32298D"/>
                </a:solidFill>
                <a:latin typeface="Gordita Bold"/>
                <a:ea typeface="Gordita Bold"/>
                <a:cs typeface="Gordita Bold"/>
                <a:sym typeface="Gordita Bold"/>
              </a:rPr>
              <a:t>Security Threats</a:t>
            </a:r>
          </a:p>
        </p:txBody>
      </p:sp>
      <p:sp>
        <p:nvSpPr>
          <p:cNvPr name="TextBox 16" id="16"/>
          <p:cNvSpPr txBox="true"/>
          <p:nvPr/>
        </p:nvSpPr>
        <p:spPr>
          <a:xfrm rot="0">
            <a:off x="8179151" y="1637732"/>
            <a:ext cx="8098036" cy="970743"/>
          </a:xfrm>
          <a:prstGeom prst="rect">
            <a:avLst/>
          </a:prstGeom>
        </p:spPr>
        <p:txBody>
          <a:bodyPr anchor="t" rtlCol="false" tIns="0" lIns="0" bIns="0" rIns="0">
            <a:spAutoFit/>
          </a:bodyPr>
          <a:lstStyle/>
          <a:p>
            <a:pPr algn="l">
              <a:lnSpc>
                <a:spcPts val="7753"/>
              </a:lnSpc>
            </a:pPr>
            <a:r>
              <a:rPr lang="en-US" sz="6217" b="true">
                <a:solidFill>
                  <a:srgbClr val="2B2B2B"/>
                </a:solidFill>
                <a:latin typeface="Gordita Bold"/>
                <a:ea typeface="Gordita Bold"/>
                <a:cs typeface="Gordita Bold"/>
                <a:sym typeface="Gordita Bold"/>
              </a:rPr>
              <a:t>Common Network</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5400000">
            <a:off x="7084345" y="6879950"/>
            <a:ext cx="8049428" cy="3930118"/>
            <a:chOff x="0" y="0"/>
            <a:chExt cx="965105" cy="471211"/>
          </a:xfrm>
        </p:grpSpPr>
        <p:sp>
          <p:nvSpPr>
            <p:cNvPr name="Freeform 3" id="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4" id="4"/>
          <p:cNvGrpSpPr/>
          <p:nvPr/>
        </p:nvGrpSpPr>
        <p:grpSpPr>
          <a:xfrm rot="5400000">
            <a:off x="11633916" y="81734"/>
            <a:ext cx="8049428" cy="3930118"/>
            <a:chOff x="0" y="0"/>
            <a:chExt cx="965105" cy="471211"/>
          </a:xfrm>
        </p:grpSpPr>
        <p:sp>
          <p:nvSpPr>
            <p:cNvPr name="Freeform 5" id="5"/>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6" id="6"/>
          <p:cNvGrpSpPr/>
          <p:nvPr/>
        </p:nvGrpSpPr>
        <p:grpSpPr>
          <a:xfrm rot="5400000">
            <a:off x="11633916" y="3852280"/>
            <a:ext cx="8049428" cy="3930118"/>
            <a:chOff x="0" y="0"/>
            <a:chExt cx="965105" cy="471211"/>
          </a:xfrm>
        </p:grpSpPr>
        <p:sp>
          <p:nvSpPr>
            <p:cNvPr name="Freeform 7" id="7"/>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2"/>
              <a:stretch>
                <a:fillRect l="-76386" t="0" r="-130451" b="0"/>
              </a:stretch>
            </a:blipFill>
          </p:spPr>
        </p:sp>
      </p:grpSp>
      <p:grpSp>
        <p:nvGrpSpPr>
          <p:cNvPr name="Group 8" id="8"/>
          <p:cNvGrpSpPr/>
          <p:nvPr/>
        </p:nvGrpSpPr>
        <p:grpSpPr>
          <a:xfrm rot="5400000">
            <a:off x="11633916" y="3852280"/>
            <a:ext cx="8049428" cy="3930118"/>
            <a:chOff x="0" y="0"/>
            <a:chExt cx="965105" cy="471211"/>
          </a:xfrm>
        </p:grpSpPr>
        <p:sp>
          <p:nvSpPr>
            <p:cNvPr name="Freeform 9" id="9"/>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0" id="10"/>
          <p:cNvGrpSpPr/>
          <p:nvPr/>
        </p:nvGrpSpPr>
        <p:grpSpPr>
          <a:xfrm rot="5400000">
            <a:off x="7084345" y="2504602"/>
            <a:ext cx="8049428" cy="3930118"/>
            <a:chOff x="0" y="0"/>
            <a:chExt cx="965105" cy="471211"/>
          </a:xfrm>
        </p:grpSpPr>
        <p:sp>
          <p:nvSpPr>
            <p:cNvPr name="Freeform 11" id="11"/>
            <p:cNvSpPr/>
            <p:nvPr/>
          </p:nvSpPr>
          <p:spPr>
            <a:xfrm flipH="false" flipV="true" rot="5400000">
              <a:off x="246947" y="-246947"/>
              <a:ext cx="471211" cy="965105"/>
            </a:xfrm>
            <a:custGeom>
              <a:avLst/>
              <a:gdLst/>
              <a:ahLst/>
              <a:cxnLst/>
              <a:rect r="r" b="b" t="t" l="l"/>
              <a:pathLst>
                <a:path h="965105" w="471211">
                  <a:moveTo>
                    <a:pt x="0" y="761905"/>
                  </a:moveTo>
                  <a:cubicBezTo>
                    <a:pt x="0" y="874135"/>
                    <a:pt x="105478" y="965105"/>
                    <a:pt x="235606" y="965105"/>
                  </a:cubicBezTo>
                  <a:cubicBezTo>
                    <a:pt x="365733" y="965105"/>
                    <a:pt x="471211" y="874135"/>
                    <a:pt x="471211" y="761905"/>
                  </a:cubicBezTo>
                  <a:lnTo>
                    <a:pt x="471211" y="203200"/>
                  </a:lnTo>
                  <a:cubicBezTo>
                    <a:pt x="471211" y="90970"/>
                    <a:pt x="365733" y="0"/>
                    <a:pt x="235606" y="0"/>
                  </a:cubicBezTo>
                  <a:cubicBezTo>
                    <a:pt x="105478" y="0"/>
                    <a:pt x="0" y="90970"/>
                    <a:pt x="0" y="203200"/>
                  </a:cubicBezTo>
                  <a:lnTo>
                    <a:pt x="0" y="761905"/>
                  </a:lnTo>
                </a:path>
              </a:pathLst>
            </a:custGeom>
            <a:blipFill>
              <a:blip r:embed="rId3"/>
              <a:stretch>
                <a:fillRect l="-139599" t="0" r="-68391" b="0"/>
              </a:stretch>
            </a:blipFill>
          </p:spPr>
        </p:sp>
      </p:grpSp>
      <p:grpSp>
        <p:nvGrpSpPr>
          <p:cNvPr name="Group 12" id="12"/>
          <p:cNvGrpSpPr/>
          <p:nvPr/>
        </p:nvGrpSpPr>
        <p:grpSpPr>
          <a:xfrm rot="5400000">
            <a:off x="7084345" y="2504602"/>
            <a:ext cx="8049428" cy="3930118"/>
            <a:chOff x="0" y="0"/>
            <a:chExt cx="965105" cy="471211"/>
          </a:xfrm>
        </p:grpSpPr>
        <p:sp>
          <p:nvSpPr>
            <p:cNvPr name="Freeform 13" id="1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4" id="14"/>
          <p:cNvGrpSpPr/>
          <p:nvPr/>
        </p:nvGrpSpPr>
        <p:grpSpPr>
          <a:xfrm rot="0">
            <a:off x="-2209938" y="2245904"/>
            <a:ext cx="10811013" cy="2435901"/>
            <a:chOff x="0" y="0"/>
            <a:chExt cx="14414684" cy="3247867"/>
          </a:xfrm>
        </p:grpSpPr>
        <p:sp>
          <p:nvSpPr>
            <p:cNvPr name="Freeform 15" id="15"/>
            <p:cNvSpPr/>
            <p:nvPr/>
          </p:nvSpPr>
          <p:spPr>
            <a:xfrm flipH="false" flipV="false" rot="5400000">
              <a:off x="10522961" y="-643856"/>
              <a:ext cx="3247867" cy="4535579"/>
            </a:xfrm>
            <a:custGeom>
              <a:avLst/>
              <a:gdLst/>
              <a:ahLst/>
              <a:cxnLst/>
              <a:rect r="r" b="b" t="t" l="l"/>
              <a:pathLst>
                <a:path h="4535579" w="3247867">
                  <a:moveTo>
                    <a:pt x="0" y="0"/>
                  </a:moveTo>
                  <a:lnTo>
                    <a:pt x="3247868" y="0"/>
                  </a:lnTo>
                  <a:lnTo>
                    <a:pt x="3247868" y="4535579"/>
                  </a:lnTo>
                  <a:lnTo>
                    <a:pt x="0" y="4535579"/>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6" id="16"/>
            <p:cNvSpPr/>
            <p:nvPr/>
          </p:nvSpPr>
          <p:spPr>
            <a:xfrm flipH="false" flipV="false" rot="-5400000">
              <a:off x="643856" y="-643856"/>
              <a:ext cx="3247867" cy="4535579"/>
            </a:xfrm>
            <a:custGeom>
              <a:avLst/>
              <a:gdLst/>
              <a:ahLst/>
              <a:cxnLst/>
              <a:rect r="r" b="b" t="t" l="l"/>
              <a:pathLst>
                <a:path h="4535579" w="3247867">
                  <a:moveTo>
                    <a:pt x="0" y="0"/>
                  </a:moveTo>
                  <a:lnTo>
                    <a:pt x="3247867" y="0"/>
                  </a:lnTo>
                  <a:lnTo>
                    <a:pt x="3247867" y="4535579"/>
                  </a:lnTo>
                  <a:lnTo>
                    <a:pt x="0" y="4535579"/>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7" id="17"/>
            <p:cNvSpPr/>
            <p:nvPr/>
          </p:nvSpPr>
          <p:spPr>
            <a:xfrm flipH="false" flipV="false" rot="5400000">
              <a:off x="5604335" y="-1110609"/>
              <a:ext cx="3247867" cy="5469086"/>
            </a:xfrm>
            <a:custGeom>
              <a:avLst/>
              <a:gdLst/>
              <a:ahLst/>
              <a:cxnLst/>
              <a:rect r="r" b="b" t="t" l="l"/>
              <a:pathLst>
                <a:path h="5469086" w="3247867">
                  <a:moveTo>
                    <a:pt x="0" y="0"/>
                  </a:moveTo>
                  <a:lnTo>
                    <a:pt x="3247868" y="0"/>
                  </a:lnTo>
                  <a:lnTo>
                    <a:pt x="3247868" y="5469086"/>
                  </a:lnTo>
                  <a:lnTo>
                    <a:pt x="0" y="5469086"/>
                  </a:lnTo>
                  <a:lnTo>
                    <a:pt x="0" y="0"/>
                  </a:lnTo>
                  <a:close/>
                </a:path>
              </a:pathLst>
            </a:custGeom>
            <a:blipFill>
              <a:blip r:embed="rId6">
                <a:extLst>
                  <a:ext uri="{96DAC541-7B7A-43D3-8B79-37D633B846F1}">
                    <asvg:svgBlip xmlns:asvg="http://schemas.microsoft.com/office/drawing/2016/SVG/main" r:embed="rId7"/>
                  </a:ext>
                </a:extLst>
              </a:blip>
              <a:stretch>
                <a:fillRect l="0" t="-8696" r="0" b="-9484"/>
              </a:stretch>
            </a:blipFill>
          </p:spPr>
        </p:sp>
      </p:grpSp>
      <p:sp>
        <p:nvSpPr>
          <p:cNvPr name="TextBox 18" id="18"/>
          <p:cNvSpPr txBox="true"/>
          <p:nvPr/>
        </p:nvSpPr>
        <p:spPr>
          <a:xfrm rot="0">
            <a:off x="1028700" y="3416229"/>
            <a:ext cx="8115300" cy="871504"/>
          </a:xfrm>
          <a:prstGeom prst="rect">
            <a:avLst/>
          </a:prstGeom>
        </p:spPr>
        <p:txBody>
          <a:bodyPr anchor="t" rtlCol="false" tIns="0" lIns="0" bIns="0" rIns="0">
            <a:spAutoFit/>
          </a:bodyPr>
          <a:lstStyle/>
          <a:p>
            <a:pPr algn="l">
              <a:lnSpc>
                <a:spcPts val="6937"/>
              </a:lnSpc>
            </a:pPr>
            <a:r>
              <a:rPr lang="en-US" sz="5562" b="true">
                <a:solidFill>
                  <a:srgbClr val="32298D"/>
                </a:solidFill>
                <a:latin typeface="Gordita Bold"/>
                <a:ea typeface="Gordita Bold"/>
                <a:cs typeface="Gordita Bold"/>
                <a:sym typeface="Gordita Bold"/>
              </a:rPr>
              <a:t>Principles</a:t>
            </a:r>
          </a:p>
        </p:txBody>
      </p:sp>
      <p:sp>
        <p:nvSpPr>
          <p:cNvPr name="TextBox 19" id="19"/>
          <p:cNvSpPr txBox="true"/>
          <p:nvPr/>
        </p:nvSpPr>
        <p:spPr>
          <a:xfrm rot="0">
            <a:off x="1028700" y="2563741"/>
            <a:ext cx="8115300" cy="871504"/>
          </a:xfrm>
          <a:prstGeom prst="rect">
            <a:avLst/>
          </a:prstGeom>
        </p:spPr>
        <p:txBody>
          <a:bodyPr anchor="t" rtlCol="false" tIns="0" lIns="0" bIns="0" rIns="0">
            <a:spAutoFit/>
          </a:bodyPr>
          <a:lstStyle/>
          <a:p>
            <a:pPr algn="l">
              <a:lnSpc>
                <a:spcPts val="6937"/>
              </a:lnSpc>
            </a:pPr>
            <a:r>
              <a:rPr lang="en-US" sz="5562" b="true">
                <a:solidFill>
                  <a:srgbClr val="2B2B2B"/>
                </a:solidFill>
                <a:latin typeface="Gordita Bold"/>
                <a:ea typeface="Gordita Bold"/>
                <a:cs typeface="Gordita Bold"/>
                <a:sym typeface="Gordita Bold"/>
              </a:rPr>
              <a:t>Network Security </a:t>
            </a:r>
          </a:p>
        </p:txBody>
      </p:sp>
      <p:sp>
        <p:nvSpPr>
          <p:cNvPr name="TextBox 20" id="20"/>
          <p:cNvSpPr txBox="true"/>
          <p:nvPr/>
        </p:nvSpPr>
        <p:spPr>
          <a:xfrm rot="0">
            <a:off x="978803" y="4887570"/>
            <a:ext cx="6915783" cy="570139"/>
          </a:xfrm>
          <a:prstGeom prst="rect">
            <a:avLst/>
          </a:prstGeom>
        </p:spPr>
        <p:txBody>
          <a:bodyPr anchor="t" rtlCol="false" tIns="0" lIns="0" bIns="0" rIns="0">
            <a:spAutoFit/>
          </a:bodyPr>
          <a:lstStyle/>
          <a:p>
            <a:pPr algn="l">
              <a:lnSpc>
                <a:spcPts val="4885"/>
              </a:lnSpc>
            </a:pPr>
            <a:r>
              <a:rPr lang="en-US" sz="3000" b="true">
                <a:solidFill>
                  <a:srgbClr val="2B2B2B"/>
                </a:solidFill>
                <a:latin typeface="Gordita Bold"/>
                <a:ea typeface="Gordita Bold"/>
                <a:cs typeface="Gordita Bold"/>
                <a:sym typeface="Gordita Bold"/>
              </a:rPr>
              <a:t>Confidentiality</a:t>
            </a:r>
          </a:p>
        </p:txBody>
      </p:sp>
      <p:sp>
        <p:nvSpPr>
          <p:cNvPr name="TextBox 21" id="21"/>
          <p:cNvSpPr txBox="true"/>
          <p:nvPr/>
        </p:nvSpPr>
        <p:spPr>
          <a:xfrm rot="0">
            <a:off x="978803" y="6565732"/>
            <a:ext cx="6915783" cy="570139"/>
          </a:xfrm>
          <a:prstGeom prst="rect">
            <a:avLst/>
          </a:prstGeom>
        </p:spPr>
        <p:txBody>
          <a:bodyPr anchor="t" rtlCol="false" tIns="0" lIns="0" bIns="0" rIns="0">
            <a:spAutoFit/>
          </a:bodyPr>
          <a:lstStyle/>
          <a:p>
            <a:pPr algn="l">
              <a:lnSpc>
                <a:spcPts val="4885"/>
              </a:lnSpc>
            </a:pPr>
            <a:r>
              <a:rPr lang="en-US" sz="3000" b="true">
                <a:solidFill>
                  <a:srgbClr val="2B2B2B"/>
                </a:solidFill>
                <a:latin typeface="Gordita Bold"/>
                <a:ea typeface="Gordita Bold"/>
                <a:cs typeface="Gordita Bold"/>
                <a:sym typeface="Gordita Bold"/>
              </a:rPr>
              <a:t>Integrity</a:t>
            </a:r>
          </a:p>
        </p:txBody>
      </p:sp>
      <p:sp>
        <p:nvSpPr>
          <p:cNvPr name="TextBox 22" id="22"/>
          <p:cNvSpPr txBox="true"/>
          <p:nvPr/>
        </p:nvSpPr>
        <p:spPr>
          <a:xfrm rot="0">
            <a:off x="978803" y="8243894"/>
            <a:ext cx="6915783" cy="570139"/>
          </a:xfrm>
          <a:prstGeom prst="rect">
            <a:avLst/>
          </a:prstGeom>
        </p:spPr>
        <p:txBody>
          <a:bodyPr anchor="t" rtlCol="false" tIns="0" lIns="0" bIns="0" rIns="0">
            <a:spAutoFit/>
          </a:bodyPr>
          <a:lstStyle/>
          <a:p>
            <a:pPr algn="l">
              <a:lnSpc>
                <a:spcPts val="4885"/>
              </a:lnSpc>
            </a:pPr>
            <a:r>
              <a:rPr lang="en-US" sz="3000" b="true">
                <a:solidFill>
                  <a:srgbClr val="2B2B2B"/>
                </a:solidFill>
                <a:latin typeface="Gordita Bold"/>
                <a:ea typeface="Gordita Bold"/>
                <a:cs typeface="Gordita Bold"/>
                <a:sym typeface="Gordita Bold"/>
              </a:rPr>
              <a:t>Availability</a:t>
            </a:r>
          </a:p>
        </p:txBody>
      </p:sp>
      <p:sp>
        <p:nvSpPr>
          <p:cNvPr name="TextBox 23" id="23"/>
          <p:cNvSpPr txBox="true"/>
          <p:nvPr/>
        </p:nvSpPr>
        <p:spPr>
          <a:xfrm rot="0">
            <a:off x="978803" y="5494916"/>
            <a:ext cx="6915783" cy="861266"/>
          </a:xfrm>
          <a:prstGeom prst="rect">
            <a:avLst/>
          </a:prstGeom>
        </p:spPr>
        <p:txBody>
          <a:bodyPr anchor="t" rtlCol="false" tIns="0" lIns="0" bIns="0" rIns="0">
            <a:spAutoFit/>
          </a:bodyPr>
          <a:lstStyle/>
          <a:p>
            <a:pPr algn="l">
              <a:lnSpc>
                <a:spcPts val="3582"/>
              </a:lnSpc>
            </a:pPr>
            <a:r>
              <a:rPr lang="en-US" sz="2199">
                <a:solidFill>
                  <a:srgbClr val="2B2B2B"/>
                </a:solidFill>
                <a:latin typeface="Gordita"/>
                <a:ea typeface="Gordita"/>
                <a:cs typeface="Gordita"/>
                <a:sym typeface="Gordita"/>
              </a:rPr>
              <a:t>Protecting sensitive information from unauthorized access.</a:t>
            </a:r>
          </a:p>
        </p:txBody>
      </p:sp>
      <p:sp>
        <p:nvSpPr>
          <p:cNvPr name="TextBox 24" id="24"/>
          <p:cNvSpPr txBox="true"/>
          <p:nvPr/>
        </p:nvSpPr>
        <p:spPr>
          <a:xfrm rot="0">
            <a:off x="978803" y="7173078"/>
            <a:ext cx="6915783" cy="861266"/>
          </a:xfrm>
          <a:prstGeom prst="rect">
            <a:avLst/>
          </a:prstGeom>
        </p:spPr>
        <p:txBody>
          <a:bodyPr anchor="t" rtlCol="false" tIns="0" lIns="0" bIns="0" rIns="0">
            <a:spAutoFit/>
          </a:bodyPr>
          <a:lstStyle/>
          <a:p>
            <a:pPr algn="l">
              <a:lnSpc>
                <a:spcPts val="3582"/>
              </a:lnSpc>
            </a:pPr>
            <a:r>
              <a:rPr lang="en-US" sz="2199">
                <a:solidFill>
                  <a:srgbClr val="2B2B2B"/>
                </a:solidFill>
                <a:latin typeface="Gordita"/>
                <a:ea typeface="Gordita"/>
                <a:cs typeface="Gordita"/>
                <a:sym typeface="Gordita"/>
              </a:rPr>
              <a:t>Ensuring that data remains accurate and unaltered.</a:t>
            </a:r>
          </a:p>
        </p:txBody>
      </p:sp>
      <p:sp>
        <p:nvSpPr>
          <p:cNvPr name="TextBox 25" id="25"/>
          <p:cNvSpPr txBox="true"/>
          <p:nvPr/>
        </p:nvSpPr>
        <p:spPr>
          <a:xfrm rot="0">
            <a:off x="978803" y="8851239"/>
            <a:ext cx="6915783" cy="861266"/>
          </a:xfrm>
          <a:prstGeom prst="rect">
            <a:avLst/>
          </a:prstGeom>
        </p:spPr>
        <p:txBody>
          <a:bodyPr anchor="t" rtlCol="false" tIns="0" lIns="0" bIns="0" rIns="0">
            <a:spAutoFit/>
          </a:bodyPr>
          <a:lstStyle/>
          <a:p>
            <a:pPr algn="l">
              <a:lnSpc>
                <a:spcPts val="3582"/>
              </a:lnSpc>
            </a:pPr>
            <a:r>
              <a:rPr lang="en-US" sz="2199">
                <a:solidFill>
                  <a:srgbClr val="2B2B2B"/>
                </a:solidFill>
                <a:latin typeface="Gordita"/>
                <a:ea typeface="Gordita"/>
                <a:cs typeface="Gordita"/>
                <a:sym typeface="Gordita"/>
              </a:rPr>
              <a:t>Making sure that systems and data are accessible to authorized users.</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1392210"/>
            <a:ext cx="18288000" cy="7502580"/>
          </a:xfrm>
          <a:custGeom>
            <a:avLst/>
            <a:gdLst/>
            <a:ahLst/>
            <a:cxnLst/>
            <a:rect r="r" b="b" t="t" l="l"/>
            <a:pathLst>
              <a:path h="7502580" w="18288000">
                <a:moveTo>
                  <a:pt x="0" y="0"/>
                </a:moveTo>
                <a:lnTo>
                  <a:pt x="18288000" y="0"/>
                </a:lnTo>
                <a:lnTo>
                  <a:pt x="18288000" y="7502580"/>
                </a:lnTo>
                <a:lnTo>
                  <a:pt x="0" y="7502580"/>
                </a:lnTo>
                <a:lnTo>
                  <a:pt x="0" y="0"/>
                </a:lnTo>
                <a:close/>
              </a:path>
            </a:pathLst>
          </a:custGeom>
          <a:blipFill>
            <a:blip r:embed="rId2"/>
            <a:stretch>
              <a:fillRect l="0" t="-12411" r="0" b="-12411"/>
            </a:stretch>
          </a:blipFill>
        </p:spPr>
      </p:sp>
      <p:grpSp>
        <p:nvGrpSpPr>
          <p:cNvPr name="Group 3" id="3"/>
          <p:cNvGrpSpPr/>
          <p:nvPr/>
        </p:nvGrpSpPr>
        <p:grpSpPr>
          <a:xfrm rot="0">
            <a:off x="0" y="1392210"/>
            <a:ext cx="18288000" cy="7502580"/>
            <a:chOff x="0" y="0"/>
            <a:chExt cx="4816593" cy="1975988"/>
          </a:xfrm>
        </p:grpSpPr>
        <p:sp>
          <p:nvSpPr>
            <p:cNvPr name="Freeform 4" id="4"/>
            <p:cNvSpPr/>
            <p:nvPr/>
          </p:nvSpPr>
          <p:spPr>
            <a:xfrm flipH="false" flipV="false" rot="0">
              <a:off x="0" y="0"/>
              <a:ext cx="4816592" cy="1975988"/>
            </a:xfrm>
            <a:custGeom>
              <a:avLst/>
              <a:gdLst/>
              <a:ahLst/>
              <a:cxnLst/>
              <a:rect r="r" b="b" t="t" l="l"/>
              <a:pathLst>
                <a:path h="1975988" w="4816592">
                  <a:moveTo>
                    <a:pt x="0" y="0"/>
                  </a:moveTo>
                  <a:lnTo>
                    <a:pt x="4816592" y="0"/>
                  </a:lnTo>
                  <a:lnTo>
                    <a:pt x="4816592" y="1975988"/>
                  </a:lnTo>
                  <a:lnTo>
                    <a:pt x="0" y="1975988"/>
                  </a:lnTo>
                  <a:close/>
                </a:path>
              </a:pathLst>
            </a:custGeom>
            <a:gradFill rotWithShape="true">
              <a:gsLst>
                <a:gs pos="0">
                  <a:srgbClr val="940BB0">
                    <a:alpha val="52000"/>
                  </a:srgbClr>
                </a:gs>
                <a:gs pos="100000">
                  <a:srgbClr val="04377C">
                    <a:alpha val="52000"/>
                  </a:srgbClr>
                </a:gs>
              </a:gsLst>
              <a:path path="circle">
                <a:fillToRect l="0" r="100000" t="0" b="100000"/>
              </a:path>
              <a:tileRect r="0" l="-100000" b="0" t="-100000"/>
            </a:gradFill>
          </p:spPr>
        </p:sp>
        <p:sp>
          <p:nvSpPr>
            <p:cNvPr name="TextBox 5" id="5"/>
            <p:cNvSpPr txBox="true"/>
            <p:nvPr/>
          </p:nvSpPr>
          <p:spPr>
            <a:xfrm>
              <a:off x="0" y="-95250"/>
              <a:ext cx="4816593" cy="2071238"/>
            </a:xfrm>
            <a:prstGeom prst="rect">
              <a:avLst/>
            </a:prstGeom>
          </p:spPr>
          <p:txBody>
            <a:bodyPr anchor="ctr" rtlCol="false" tIns="50800" lIns="50800" bIns="50800" rIns="50800"/>
            <a:lstStyle/>
            <a:p>
              <a:pPr algn="ctr">
                <a:lnSpc>
                  <a:spcPts val="3562"/>
                </a:lnSpc>
              </a:pPr>
            </a:p>
          </p:txBody>
        </p:sp>
      </p:grpSp>
      <p:grpSp>
        <p:nvGrpSpPr>
          <p:cNvPr name="Group 6" id="6"/>
          <p:cNvGrpSpPr/>
          <p:nvPr/>
        </p:nvGrpSpPr>
        <p:grpSpPr>
          <a:xfrm rot="0">
            <a:off x="6972765" y="1392210"/>
            <a:ext cx="10286535" cy="7502580"/>
            <a:chOff x="0" y="0"/>
            <a:chExt cx="2709211" cy="1975988"/>
          </a:xfrm>
        </p:grpSpPr>
        <p:sp>
          <p:nvSpPr>
            <p:cNvPr name="Freeform 7" id="7"/>
            <p:cNvSpPr/>
            <p:nvPr/>
          </p:nvSpPr>
          <p:spPr>
            <a:xfrm flipH="false" flipV="false" rot="0">
              <a:off x="0" y="0"/>
              <a:ext cx="2709211" cy="1975988"/>
            </a:xfrm>
            <a:custGeom>
              <a:avLst/>
              <a:gdLst/>
              <a:ahLst/>
              <a:cxnLst/>
              <a:rect r="r" b="b" t="t" l="l"/>
              <a:pathLst>
                <a:path h="1975988" w="2709211">
                  <a:moveTo>
                    <a:pt x="0" y="0"/>
                  </a:moveTo>
                  <a:lnTo>
                    <a:pt x="2709211" y="0"/>
                  </a:lnTo>
                  <a:lnTo>
                    <a:pt x="2709211" y="1975988"/>
                  </a:lnTo>
                  <a:lnTo>
                    <a:pt x="0" y="1975988"/>
                  </a:lnTo>
                  <a:close/>
                </a:path>
              </a:pathLst>
            </a:custGeom>
            <a:solidFill>
              <a:srgbClr val="FFFFFF"/>
            </a:solidFill>
          </p:spPr>
        </p:sp>
        <p:sp>
          <p:nvSpPr>
            <p:cNvPr name="TextBox 8" id="8"/>
            <p:cNvSpPr txBox="true"/>
            <p:nvPr/>
          </p:nvSpPr>
          <p:spPr>
            <a:xfrm>
              <a:off x="0" y="-95250"/>
              <a:ext cx="2709211" cy="2071238"/>
            </a:xfrm>
            <a:prstGeom prst="rect">
              <a:avLst/>
            </a:prstGeom>
          </p:spPr>
          <p:txBody>
            <a:bodyPr anchor="ctr" rtlCol="false" tIns="50800" lIns="50800" bIns="50800" rIns="50800"/>
            <a:lstStyle/>
            <a:p>
              <a:pPr algn="ctr">
                <a:lnSpc>
                  <a:spcPts val="3562"/>
                </a:lnSpc>
              </a:pPr>
            </a:p>
          </p:txBody>
        </p:sp>
      </p:grpSp>
      <p:sp>
        <p:nvSpPr>
          <p:cNvPr name="TextBox 9" id="9"/>
          <p:cNvSpPr txBox="true"/>
          <p:nvPr/>
        </p:nvSpPr>
        <p:spPr>
          <a:xfrm rot="0">
            <a:off x="8169455" y="4453211"/>
            <a:ext cx="6074699" cy="420688"/>
          </a:xfrm>
          <a:prstGeom prst="rect">
            <a:avLst/>
          </a:prstGeom>
        </p:spPr>
        <p:txBody>
          <a:bodyPr anchor="t" rtlCol="false" tIns="0" lIns="0" bIns="0" rIns="0">
            <a:spAutoFit/>
          </a:bodyPr>
          <a:lstStyle/>
          <a:p>
            <a:pPr algn="l">
              <a:lnSpc>
                <a:spcPts val="3437"/>
              </a:lnSpc>
            </a:pPr>
            <a:r>
              <a:rPr lang="en-US" sz="2750" b="true">
                <a:solidFill>
                  <a:srgbClr val="32298D"/>
                </a:solidFill>
                <a:latin typeface="Gordita Bold"/>
                <a:ea typeface="Gordita Bold"/>
                <a:cs typeface="Gordita Bold"/>
                <a:sym typeface="Gordita Bold"/>
              </a:rPr>
              <a:t>Firewall</a:t>
            </a:r>
          </a:p>
        </p:txBody>
      </p:sp>
      <p:sp>
        <p:nvSpPr>
          <p:cNvPr name="TextBox 10" id="10"/>
          <p:cNvSpPr txBox="true"/>
          <p:nvPr/>
        </p:nvSpPr>
        <p:spPr>
          <a:xfrm rot="0">
            <a:off x="8179151" y="5067228"/>
            <a:ext cx="6065003" cy="555371"/>
          </a:xfrm>
          <a:prstGeom prst="rect">
            <a:avLst/>
          </a:prstGeom>
        </p:spPr>
        <p:txBody>
          <a:bodyPr anchor="t" rtlCol="false" tIns="0" lIns="0" bIns="0" rIns="0">
            <a:spAutoFit/>
          </a:bodyPr>
          <a:lstStyle/>
          <a:p>
            <a:pPr algn="l">
              <a:lnSpc>
                <a:spcPts val="2271"/>
              </a:lnSpc>
            </a:pPr>
            <a:r>
              <a:rPr lang="en-US" sz="1599">
                <a:solidFill>
                  <a:srgbClr val="1B1B27"/>
                </a:solidFill>
                <a:latin typeface="Gordita"/>
                <a:ea typeface="Gordita"/>
                <a:cs typeface="Gordita"/>
                <a:sym typeface="Gordita"/>
              </a:rPr>
              <a:t>Acts as a barrier between a network and the internet, blocking unauthorized access.</a:t>
            </a:r>
          </a:p>
        </p:txBody>
      </p:sp>
      <p:sp>
        <p:nvSpPr>
          <p:cNvPr name="TextBox 11" id="11"/>
          <p:cNvSpPr txBox="true"/>
          <p:nvPr/>
        </p:nvSpPr>
        <p:spPr>
          <a:xfrm rot="0">
            <a:off x="8127359" y="6235733"/>
            <a:ext cx="6116795" cy="420688"/>
          </a:xfrm>
          <a:prstGeom prst="rect">
            <a:avLst/>
          </a:prstGeom>
        </p:spPr>
        <p:txBody>
          <a:bodyPr anchor="t" rtlCol="false" tIns="0" lIns="0" bIns="0" rIns="0">
            <a:spAutoFit/>
          </a:bodyPr>
          <a:lstStyle/>
          <a:p>
            <a:pPr algn="l">
              <a:lnSpc>
                <a:spcPts val="3437"/>
              </a:lnSpc>
            </a:pPr>
            <a:r>
              <a:rPr lang="en-US" sz="2750" b="true">
                <a:solidFill>
                  <a:srgbClr val="32298D"/>
                </a:solidFill>
                <a:latin typeface="Gordita Bold"/>
                <a:ea typeface="Gordita Bold"/>
                <a:cs typeface="Gordita Bold"/>
                <a:sym typeface="Gordita Bold"/>
              </a:rPr>
              <a:t>Intrusion Detection System (IDS)</a:t>
            </a:r>
          </a:p>
        </p:txBody>
      </p:sp>
      <p:sp>
        <p:nvSpPr>
          <p:cNvPr name="TextBox 12" id="12"/>
          <p:cNvSpPr txBox="true"/>
          <p:nvPr/>
        </p:nvSpPr>
        <p:spPr>
          <a:xfrm rot="0">
            <a:off x="8127359" y="6848755"/>
            <a:ext cx="6116795" cy="555371"/>
          </a:xfrm>
          <a:prstGeom prst="rect">
            <a:avLst/>
          </a:prstGeom>
        </p:spPr>
        <p:txBody>
          <a:bodyPr anchor="t" rtlCol="false" tIns="0" lIns="0" bIns="0" rIns="0">
            <a:spAutoFit/>
          </a:bodyPr>
          <a:lstStyle/>
          <a:p>
            <a:pPr algn="l">
              <a:lnSpc>
                <a:spcPts val="2271"/>
              </a:lnSpc>
            </a:pPr>
            <a:r>
              <a:rPr lang="en-US" sz="1599">
                <a:solidFill>
                  <a:srgbClr val="1B1B27"/>
                </a:solidFill>
                <a:latin typeface="Gordita"/>
                <a:ea typeface="Gordita"/>
                <a:cs typeface="Gordita"/>
                <a:sym typeface="Gordita"/>
              </a:rPr>
              <a:t>Monitors network traffic for suspicious activity and alerts administrators to potential threats.</a:t>
            </a:r>
          </a:p>
        </p:txBody>
      </p:sp>
      <p:sp>
        <p:nvSpPr>
          <p:cNvPr name="TextBox 13" id="13"/>
          <p:cNvSpPr txBox="true"/>
          <p:nvPr/>
        </p:nvSpPr>
        <p:spPr>
          <a:xfrm rot="0">
            <a:off x="8179151" y="2590546"/>
            <a:ext cx="8098036" cy="970706"/>
          </a:xfrm>
          <a:prstGeom prst="rect">
            <a:avLst/>
          </a:prstGeom>
        </p:spPr>
        <p:txBody>
          <a:bodyPr anchor="t" rtlCol="false" tIns="0" lIns="0" bIns="0" rIns="0">
            <a:spAutoFit/>
          </a:bodyPr>
          <a:lstStyle/>
          <a:p>
            <a:pPr algn="l">
              <a:lnSpc>
                <a:spcPts val="7753"/>
              </a:lnSpc>
            </a:pPr>
            <a:r>
              <a:rPr lang="en-US" sz="6217" b="true">
                <a:solidFill>
                  <a:srgbClr val="32298D"/>
                </a:solidFill>
                <a:latin typeface="Gordita Bold"/>
                <a:ea typeface="Gordita Bold"/>
                <a:cs typeface="Gordita Bold"/>
                <a:sym typeface="Gordita Bold"/>
              </a:rPr>
              <a:t>Detection Systems</a:t>
            </a:r>
          </a:p>
        </p:txBody>
      </p:sp>
      <p:sp>
        <p:nvSpPr>
          <p:cNvPr name="TextBox 14" id="14"/>
          <p:cNvSpPr txBox="true"/>
          <p:nvPr/>
        </p:nvSpPr>
        <p:spPr>
          <a:xfrm rot="0">
            <a:off x="8179151" y="1637732"/>
            <a:ext cx="8098036" cy="899186"/>
          </a:xfrm>
          <a:prstGeom prst="rect">
            <a:avLst/>
          </a:prstGeom>
        </p:spPr>
        <p:txBody>
          <a:bodyPr anchor="t" rtlCol="false" tIns="0" lIns="0" bIns="0" rIns="0">
            <a:spAutoFit/>
          </a:bodyPr>
          <a:lstStyle/>
          <a:p>
            <a:pPr algn="l">
              <a:lnSpc>
                <a:spcPts val="7130"/>
              </a:lnSpc>
            </a:pPr>
            <a:r>
              <a:rPr lang="en-US" sz="5717" b="true">
                <a:solidFill>
                  <a:srgbClr val="2B2B2B"/>
                </a:solidFill>
                <a:latin typeface="Gordita Bold"/>
                <a:ea typeface="Gordita Bold"/>
                <a:cs typeface="Gordita Bold"/>
                <a:sym typeface="Gordita Bold"/>
              </a:rPr>
              <a:t>Firewall and Intrusion </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5400000">
            <a:off x="7084345" y="6879950"/>
            <a:ext cx="8049428" cy="3930118"/>
            <a:chOff x="0" y="0"/>
            <a:chExt cx="965105" cy="471211"/>
          </a:xfrm>
        </p:grpSpPr>
        <p:sp>
          <p:nvSpPr>
            <p:cNvPr name="Freeform 3" id="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4" id="4"/>
          <p:cNvGrpSpPr/>
          <p:nvPr/>
        </p:nvGrpSpPr>
        <p:grpSpPr>
          <a:xfrm rot="5400000">
            <a:off x="11633916" y="81734"/>
            <a:ext cx="8049428" cy="3930118"/>
            <a:chOff x="0" y="0"/>
            <a:chExt cx="965105" cy="471211"/>
          </a:xfrm>
        </p:grpSpPr>
        <p:sp>
          <p:nvSpPr>
            <p:cNvPr name="Freeform 5" id="5"/>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6" id="6"/>
          <p:cNvGrpSpPr/>
          <p:nvPr/>
        </p:nvGrpSpPr>
        <p:grpSpPr>
          <a:xfrm rot="5400000">
            <a:off x="11633916" y="3852280"/>
            <a:ext cx="8049428" cy="3930118"/>
            <a:chOff x="0" y="0"/>
            <a:chExt cx="965105" cy="471211"/>
          </a:xfrm>
        </p:grpSpPr>
        <p:sp>
          <p:nvSpPr>
            <p:cNvPr name="Freeform 7" id="7"/>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2"/>
              <a:stretch>
                <a:fillRect l="-100322" t="0" r="-100322" b="0"/>
              </a:stretch>
            </a:blipFill>
          </p:spPr>
        </p:sp>
      </p:grpSp>
      <p:grpSp>
        <p:nvGrpSpPr>
          <p:cNvPr name="Group 8" id="8"/>
          <p:cNvGrpSpPr/>
          <p:nvPr/>
        </p:nvGrpSpPr>
        <p:grpSpPr>
          <a:xfrm rot="5400000">
            <a:off x="11633916" y="3852280"/>
            <a:ext cx="8049428" cy="3930118"/>
            <a:chOff x="0" y="0"/>
            <a:chExt cx="965105" cy="471211"/>
          </a:xfrm>
        </p:grpSpPr>
        <p:sp>
          <p:nvSpPr>
            <p:cNvPr name="Freeform 9" id="9"/>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0" id="10"/>
          <p:cNvGrpSpPr/>
          <p:nvPr/>
        </p:nvGrpSpPr>
        <p:grpSpPr>
          <a:xfrm rot="5400000">
            <a:off x="7084345" y="2504602"/>
            <a:ext cx="8049428" cy="3930118"/>
            <a:chOff x="0" y="0"/>
            <a:chExt cx="965105" cy="471211"/>
          </a:xfrm>
        </p:grpSpPr>
        <p:sp>
          <p:nvSpPr>
            <p:cNvPr name="Freeform 11" id="11"/>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3"/>
              <a:stretch>
                <a:fillRect l="-112649" t="0" r="-94188" b="0"/>
              </a:stretch>
            </a:blipFill>
          </p:spPr>
        </p:sp>
      </p:grpSp>
      <p:grpSp>
        <p:nvGrpSpPr>
          <p:cNvPr name="Group 12" id="12"/>
          <p:cNvGrpSpPr/>
          <p:nvPr/>
        </p:nvGrpSpPr>
        <p:grpSpPr>
          <a:xfrm rot="5400000">
            <a:off x="7084345" y="2504602"/>
            <a:ext cx="8049428" cy="3930118"/>
            <a:chOff x="0" y="0"/>
            <a:chExt cx="965105" cy="471211"/>
          </a:xfrm>
        </p:grpSpPr>
        <p:sp>
          <p:nvSpPr>
            <p:cNvPr name="Freeform 13" id="1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4" id="14"/>
          <p:cNvGrpSpPr/>
          <p:nvPr/>
        </p:nvGrpSpPr>
        <p:grpSpPr>
          <a:xfrm rot="0">
            <a:off x="-2209938" y="2245904"/>
            <a:ext cx="10811013" cy="2435901"/>
            <a:chOff x="0" y="0"/>
            <a:chExt cx="14414684" cy="3247867"/>
          </a:xfrm>
        </p:grpSpPr>
        <p:sp>
          <p:nvSpPr>
            <p:cNvPr name="Freeform 15" id="15"/>
            <p:cNvSpPr/>
            <p:nvPr/>
          </p:nvSpPr>
          <p:spPr>
            <a:xfrm flipH="false" flipV="false" rot="5400000">
              <a:off x="10522961" y="-643856"/>
              <a:ext cx="3247867" cy="4535579"/>
            </a:xfrm>
            <a:custGeom>
              <a:avLst/>
              <a:gdLst/>
              <a:ahLst/>
              <a:cxnLst/>
              <a:rect r="r" b="b" t="t" l="l"/>
              <a:pathLst>
                <a:path h="4535579" w="3247867">
                  <a:moveTo>
                    <a:pt x="0" y="0"/>
                  </a:moveTo>
                  <a:lnTo>
                    <a:pt x="3247868" y="0"/>
                  </a:lnTo>
                  <a:lnTo>
                    <a:pt x="3247868" y="4535579"/>
                  </a:lnTo>
                  <a:lnTo>
                    <a:pt x="0" y="4535579"/>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6" id="16"/>
            <p:cNvSpPr/>
            <p:nvPr/>
          </p:nvSpPr>
          <p:spPr>
            <a:xfrm flipH="false" flipV="false" rot="-5400000">
              <a:off x="643856" y="-643856"/>
              <a:ext cx="3247867" cy="4535579"/>
            </a:xfrm>
            <a:custGeom>
              <a:avLst/>
              <a:gdLst/>
              <a:ahLst/>
              <a:cxnLst/>
              <a:rect r="r" b="b" t="t" l="l"/>
              <a:pathLst>
                <a:path h="4535579" w="3247867">
                  <a:moveTo>
                    <a:pt x="0" y="0"/>
                  </a:moveTo>
                  <a:lnTo>
                    <a:pt x="3247867" y="0"/>
                  </a:lnTo>
                  <a:lnTo>
                    <a:pt x="3247867" y="4535579"/>
                  </a:lnTo>
                  <a:lnTo>
                    <a:pt x="0" y="4535579"/>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7" id="17"/>
            <p:cNvSpPr/>
            <p:nvPr/>
          </p:nvSpPr>
          <p:spPr>
            <a:xfrm flipH="false" flipV="false" rot="5400000">
              <a:off x="5604335" y="-1110609"/>
              <a:ext cx="3247867" cy="5469086"/>
            </a:xfrm>
            <a:custGeom>
              <a:avLst/>
              <a:gdLst/>
              <a:ahLst/>
              <a:cxnLst/>
              <a:rect r="r" b="b" t="t" l="l"/>
              <a:pathLst>
                <a:path h="5469086" w="3247867">
                  <a:moveTo>
                    <a:pt x="0" y="0"/>
                  </a:moveTo>
                  <a:lnTo>
                    <a:pt x="3247868" y="0"/>
                  </a:lnTo>
                  <a:lnTo>
                    <a:pt x="3247868" y="5469086"/>
                  </a:lnTo>
                  <a:lnTo>
                    <a:pt x="0" y="5469086"/>
                  </a:lnTo>
                  <a:lnTo>
                    <a:pt x="0" y="0"/>
                  </a:lnTo>
                  <a:close/>
                </a:path>
              </a:pathLst>
            </a:custGeom>
            <a:blipFill>
              <a:blip r:embed="rId6">
                <a:extLst>
                  <a:ext uri="{96DAC541-7B7A-43D3-8B79-37D633B846F1}">
                    <asvg:svgBlip xmlns:asvg="http://schemas.microsoft.com/office/drawing/2016/SVG/main" r:embed="rId7"/>
                  </a:ext>
                </a:extLst>
              </a:blip>
              <a:stretch>
                <a:fillRect l="0" t="-8696" r="0" b="-9484"/>
              </a:stretch>
            </a:blipFill>
          </p:spPr>
        </p:sp>
      </p:grpSp>
      <p:sp>
        <p:nvSpPr>
          <p:cNvPr name="TextBox 18" id="18"/>
          <p:cNvSpPr txBox="true"/>
          <p:nvPr/>
        </p:nvSpPr>
        <p:spPr>
          <a:xfrm rot="0">
            <a:off x="1028700" y="3416229"/>
            <a:ext cx="8115300" cy="871504"/>
          </a:xfrm>
          <a:prstGeom prst="rect">
            <a:avLst/>
          </a:prstGeom>
        </p:spPr>
        <p:txBody>
          <a:bodyPr anchor="t" rtlCol="false" tIns="0" lIns="0" bIns="0" rIns="0">
            <a:spAutoFit/>
          </a:bodyPr>
          <a:lstStyle/>
          <a:p>
            <a:pPr algn="l">
              <a:lnSpc>
                <a:spcPts val="6937"/>
              </a:lnSpc>
            </a:pPr>
            <a:r>
              <a:rPr lang="en-US" sz="5562" b="true">
                <a:solidFill>
                  <a:srgbClr val="32298D"/>
                </a:solidFill>
                <a:latin typeface="Gordita Bold"/>
                <a:ea typeface="Gordita Bold"/>
                <a:cs typeface="Gordita Bold"/>
                <a:sym typeface="Gordita Bold"/>
              </a:rPr>
              <a:t>and Authentication</a:t>
            </a:r>
          </a:p>
        </p:txBody>
      </p:sp>
      <p:sp>
        <p:nvSpPr>
          <p:cNvPr name="TextBox 19" id="19"/>
          <p:cNvSpPr txBox="true"/>
          <p:nvPr/>
        </p:nvSpPr>
        <p:spPr>
          <a:xfrm rot="0">
            <a:off x="1028700" y="2563741"/>
            <a:ext cx="8115300" cy="871504"/>
          </a:xfrm>
          <a:prstGeom prst="rect">
            <a:avLst/>
          </a:prstGeom>
        </p:spPr>
        <p:txBody>
          <a:bodyPr anchor="t" rtlCol="false" tIns="0" lIns="0" bIns="0" rIns="0">
            <a:spAutoFit/>
          </a:bodyPr>
          <a:lstStyle/>
          <a:p>
            <a:pPr algn="l">
              <a:lnSpc>
                <a:spcPts val="6937"/>
              </a:lnSpc>
            </a:pPr>
            <a:r>
              <a:rPr lang="en-US" sz="5562" b="true">
                <a:solidFill>
                  <a:srgbClr val="2B2B2B"/>
                </a:solidFill>
                <a:latin typeface="Gordita Bold"/>
                <a:ea typeface="Gordita Bold"/>
                <a:cs typeface="Gordita Bold"/>
                <a:sym typeface="Gordita Bold"/>
              </a:rPr>
              <a:t>Access Control </a:t>
            </a:r>
          </a:p>
        </p:txBody>
      </p:sp>
      <p:sp>
        <p:nvSpPr>
          <p:cNvPr name="TextBox 20" id="20"/>
          <p:cNvSpPr txBox="true"/>
          <p:nvPr/>
        </p:nvSpPr>
        <p:spPr>
          <a:xfrm rot="0">
            <a:off x="978803" y="5357358"/>
            <a:ext cx="6915783" cy="570139"/>
          </a:xfrm>
          <a:prstGeom prst="rect">
            <a:avLst/>
          </a:prstGeom>
        </p:spPr>
        <p:txBody>
          <a:bodyPr anchor="t" rtlCol="false" tIns="0" lIns="0" bIns="0" rIns="0">
            <a:spAutoFit/>
          </a:bodyPr>
          <a:lstStyle/>
          <a:p>
            <a:pPr algn="l">
              <a:lnSpc>
                <a:spcPts val="4885"/>
              </a:lnSpc>
            </a:pPr>
            <a:r>
              <a:rPr lang="en-US" sz="3000" b="true">
                <a:solidFill>
                  <a:srgbClr val="2B2B2B"/>
                </a:solidFill>
                <a:latin typeface="Gordita Bold"/>
                <a:ea typeface="Gordita Bold"/>
                <a:cs typeface="Gordita Bold"/>
                <a:sym typeface="Gordita Bold"/>
              </a:rPr>
              <a:t>Access Control</a:t>
            </a:r>
          </a:p>
        </p:txBody>
      </p:sp>
      <p:sp>
        <p:nvSpPr>
          <p:cNvPr name="TextBox 21" id="21"/>
          <p:cNvSpPr txBox="true"/>
          <p:nvPr/>
        </p:nvSpPr>
        <p:spPr>
          <a:xfrm rot="0">
            <a:off x="978803" y="7376397"/>
            <a:ext cx="6915783" cy="570139"/>
          </a:xfrm>
          <a:prstGeom prst="rect">
            <a:avLst/>
          </a:prstGeom>
        </p:spPr>
        <p:txBody>
          <a:bodyPr anchor="t" rtlCol="false" tIns="0" lIns="0" bIns="0" rIns="0">
            <a:spAutoFit/>
          </a:bodyPr>
          <a:lstStyle/>
          <a:p>
            <a:pPr algn="l">
              <a:lnSpc>
                <a:spcPts val="4885"/>
              </a:lnSpc>
            </a:pPr>
            <a:r>
              <a:rPr lang="en-US" sz="3000" b="true">
                <a:solidFill>
                  <a:srgbClr val="2B2B2B"/>
                </a:solidFill>
                <a:latin typeface="Gordita Bold"/>
                <a:ea typeface="Gordita Bold"/>
                <a:cs typeface="Gordita Bold"/>
                <a:sym typeface="Gordita Bold"/>
              </a:rPr>
              <a:t>Authentication</a:t>
            </a:r>
          </a:p>
        </p:txBody>
      </p:sp>
      <p:sp>
        <p:nvSpPr>
          <p:cNvPr name="TextBox 22" id="22"/>
          <p:cNvSpPr txBox="true"/>
          <p:nvPr/>
        </p:nvSpPr>
        <p:spPr>
          <a:xfrm rot="0">
            <a:off x="978803" y="5964703"/>
            <a:ext cx="6915783" cy="861266"/>
          </a:xfrm>
          <a:prstGeom prst="rect">
            <a:avLst/>
          </a:prstGeom>
        </p:spPr>
        <p:txBody>
          <a:bodyPr anchor="t" rtlCol="false" tIns="0" lIns="0" bIns="0" rIns="0">
            <a:spAutoFit/>
          </a:bodyPr>
          <a:lstStyle/>
          <a:p>
            <a:pPr algn="l">
              <a:lnSpc>
                <a:spcPts val="3582"/>
              </a:lnSpc>
            </a:pPr>
            <a:r>
              <a:rPr lang="en-US" sz="2199">
                <a:solidFill>
                  <a:srgbClr val="2B2B2B"/>
                </a:solidFill>
                <a:latin typeface="Gordita"/>
                <a:ea typeface="Gordita"/>
                <a:cs typeface="Gordita"/>
                <a:sym typeface="Gordita"/>
              </a:rPr>
              <a:t>Restricting access to resources based on user identity and permissions.</a:t>
            </a:r>
          </a:p>
        </p:txBody>
      </p:sp>
      <p:sp>
        <p:nvSpPr>
          <p:cNvPr name="TextBox 23" id="23"/>
          <p:cNvSpPr txBox="true"/>
          <p:nvPr/>
        </p:nvSpPr>
        <p:spPr>
          <a:xfrm rot="0">
            <a:off x="978803" y="7983743"/>
            <a:ext cx="6915783" cy="861266"/>
          </a:xfrm>
          <a:prstGeom prst="rect">
            <a:avLst/>
          </a:prstGeom>
        </p:spPr>
        <p:txBody>
          <a:bodyPr anchor="t" rtlCol="false" tIns="0" lIns="0" bIns="0" rIns="0">
            <a:spAutoFit/>
          </a:bodyPr>
          <a:lstStyle/>
          <a:p>
            <a:pPr algn="l">
              <a:lnSpc>
                <a:spcPts val="3582"/>
              </a:lnSpc>
            </a:pPr>
            <a:r>
              <a:rPr lang="en-US" sz="2199">
                <a:solidFill>
                  <a:srgbClr val="2B2B2B"/>
                </a:solidFill>
                <a:latin typeface="Gordita"/>
                <a:ea typeface="Gordita"/>
                <a:cs typeface="Gordita"/>
                <a:sym typeface="Gordita"/>
              </a:rPr>
              <a:t>Verifying user identities before granting access to a network.</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1392210"/>
            <a:ext cx="18288000" cy="7502580"/>
          </a:xfrm>
          <a:custGeom>
            <a:avLst/>
            <a:gdLst/>
            <a:ahLst/>
            <a:cxnLst/>
            <a:rect r="r" b="b" t="t" l="l"/>
            <a:pathLst>
              <a:path h="7502580" w="18288000">
                <a:moveTo>
                  <a:pt x="0" y="0"/>
                </a:moveTo>
                <a:lnTo>
                  <a:pt x="18288000" y="0"/>
                </a:lnTo>
                <a:lnTo>
                  <a:pt x="18288000" y="7502580"/>
                </a:lnTo>
                <a:lnTo>
                  <a:pt x="0" y="7502580"/>
                </a:lnTo>
                <a:lnTo>
                  <a:pt x="0" y="0"/>
                </a:lnTo>
                <a:close/>
              </a:path>
            </a:pathLst>
          </a:custGeom>
          <a:blipFill>
            <a:blip r:embed="rId2"/>
            <a:stretch>
              <a:fillRect l="0" t="-31201" r="0" b="-31201"/>
            </a:stretch>
          </a:blipFill>
        </p:spPr>
      </p:sp>
      <p:grpSp>
        <p:nvGrpSpPr>
          <p:cNvPr name="Group 3" id="3"/>
          <p:cNvGrpSpPr/>
          <p:nvPr/>
        </p:nvGrpSpPr>
        <p:grpSpPr>
          <a:xfrm rot="0">
            <a:off x="0" y="1392210"/>
            <a:ext cx="18288000" cy="7502580"/>
            <a:chOff x="0" y="0"/>
            <a:chExt cx="4816593" cy="1975988"/>
          </a:xfrm>
        </p:grpSpPr>
        <p:sp>
          <p:nvSpPr>
            <p:cNvPr name="Freeform 4" id="4"/>
            <p:cNvSpPr/>
            <p:nvPr/>
          </p:nvSpPr>
          <p:spPr>
            <a:xfrm flipH="false" flipV="false" rot="0">
              <a:off x="0" y="0"/>
              <a:ext cx="4816592" cy="1975988"/>
            </a:xfrm>
            <a:custGeom>
              <a:avLst/>
              <a:gdLst/>
              <a:ahLst/>
              <a:cxnLst/>
              <a:rect r="r" b="b" t="t" l="l"/>
              <a:pathLst>
                <a:path h="1975988" w="4816592">
                  <a:moveTo>
                    <a:pt x="0" y="0"/>
                  </a:moveTo>
                  <a:lnTo>
                    <a:pt x="4816592" y="0"/>
                  </a:lnTo>
                  <a:lnTo>
                    <a:pt x="4816592" y="1975988"/>
                  </a:lnTo>
                  <a:lnTo>
                    <a:pt x="0" y="1975988"/>
                  </a:lnTo>
                  <a:close/>
                </a:path>
              </a:pathLst>
            </a:custGeom>
            <a:gradFill rotWithShape="true">
              <a:gsLst>
                <a:gs pos="0">
                  <a:srgbClr val="940BB0">
                    <a:alpha val="52000"/>
                  </a:srgbClr>
                </a:gs>
                <a:gs pos="100000">
                  <a:srgbClr val="04377C">
                    <a:alpha val="52000"/>
                  </a:srgbClr>
                </a:gs>
              </a:gsLst>
              <a:path path="circle">
                <a:fillToRect l="0" r="100000" t="0" b="100000"/>
              </a:path>
              <a:tileRect r="0" l="-100000" b="0" t="-100000"/>
            </a:gradFill>
          </p:spPr>
        </p:sp>
        <p:sp>
          <p:nvSpPr>
            <p:cNvPr name="TextBox 5" id="5"/>
            <p:cNvSpPr txBox="true"/>
            <p:nvPr/>
          </p:nvSpPr>
          <p:spPr>
            <a:xfrm>
              <a:off x="0" y="-95250"/>
              <a:ext cx="4816593" cy="2071238"/>
            </a:xfrm>
            <a:prstGeom prst="rect">
              <a:avLst/>
            </a:prstGeom>
          </p:spPr>
          <p:txBody>
            <a:bodyPr anchor="ctr" rtlCol="false" tIns="50800" lIns="50800" bIns="50800" rIns="50800"/>
            <a:lstStyle/>
            <a:p>
              <a:pPr algn="ctr">
                <a:lnSpc>
                  <a:spcPts val="3562"/>
                </a:lnSpc>
              </a:pPr>
            </a:p>
          </p:txBody>
        </p:sp>
      </p:grpSp>
      <p:grpSp>
        <p:nvGrpSpPr>
          <p:cNvPr name="Group 6" id="6"/>
          <p:cNvGrpSpPr/>
          <p:nvPr/>
        </p:nvGrpSpPr>
        <p:grpSpPr>
          <a:xfrm rot="0">
            <a:off x="6972765" y="1392210"/>
            <a:ext cx="10286535" cy="7502580"/>
            <a:chOff x="0" y="0"/>
            <a:chExt cx="2709211" cy="1975988"/>
          </a:xfrm>
        </p:grpSpPr>
        <p:sp>
          <p:nvSpPr>
            <p:cNvPr name="Freeform 7" id="7"/>
            <p:cNvSpPr/>
            <p:nvPr/>
          </p:nvSpPr>
          <p:spPr>
            <a:xfrm flipH="false" flipV="false" rot="0">
              <a:off x="0" y="0"/>
              <a:ext cx="2709211" cy="1975988"/>
            </a:xfrm>
            <a:custGeom>
              <a:avLst/>
              <a:gdLst/>
              <a:ahLst/>
              <a:cxnLst/>
              <a:rect r="r" b="b" t="t" l="l"/>
              <a:pathLst>
                <a:path h="1975988" w="2709211">
                  <a:moveTo>
                    <a:pt x="0" y="0"/>
                  </a:moveTo>
                  <a:lnTo>
                    <a:pt x="2709211" y="0"/>
                  </a:lnTo>
                  <a:lnTo>
                    <a:pt x="2709211" y="1975988"/>
                  </a:lnTo>
                  <a:lnTo>
                    <a:pt x="0" y="1975988"/>
                  </a:lnTo>
                  <a:close/>
                </a:path>
              </a:pathLst>
            </a:custGeom>
            <a:solidFill>
              <a:srgbClr val="FFFFFF"/>
            </a:solidFill>
          </p:spPr>
        </p:sp>
        <p:sp>
          <p:nvSpPr>
            <p:cNvPr name="TextBox 8" id="8"/>
            <p:cNvSpPr txBox="true"/>
            <p:nvPr/>
          </p:nvSpPr>
          <p:spPr>
            <a:xfrm>
              <a:off x="0" y="-95250"/>
              <a:ext cx="2709211" cy="2071238"/>
            </a:xfrm>
            <a:prstGeom prst="rect">
              <a:avLst/>
            </a:prstGeom>
          </p:spPr>
          <p:txBody>
            <a:bodyPr anchor="ctr" rtlCol="false" tIns="50800" lIns="50800" bIns="50800" rIns="50800"/>
            <a:lstStyle/>
            <a:p>
              <a:pPr algn="ctr">
                <a:lnSpc>
                  <a:spcPts val="3562"/>
                </a:lnSpc>
              </a:pPr>
            </a:p>
          </p:txBody>
        </p:sp>
      </p:grpSp>
      <p:sp>
        <p:nvSpPr>
          <p:cNvPr name="TextBox 9" id="9"/>
          <p:cNvSpPr txBox="true"/>
          <p:nvPr/>
        </p:nvSpPr>
        <p:spPr>
          <a:xfrm rot="0">
            <a:off x="8169455" y="4453211"/>
            <a:ext cx="6074699" cy="420688"/>
          </a:xfrm>
          <a:prstGeom prst="rect">
            <a:avLst/>
          </a:prstGeom>
        </p:spPr>
        <p:txBody>
          <a:bodyPr anchor="t" rtlCol="false" tIns="0" lIns="0" bIns="0" rIns="0">
            <a:spAutoFit/>
          </a:bodyPr>
          <a:lstStyle/>
          <a:p>
            <a:pPr algn="l">
              <a:lnSpc>
                <a:spcPts val="3437"/>
              </a:lnSpc>
            </a:pPr>
            <a:r>
              <a:rPr lang="en-US" sz="2750" b="true">
                <a:solidFill>
                  <a:srgbClr val="32298D"/>
                </a:solidFill>
                <a:latin typeface="Gordita Bold"/>
                <a:ea typeface="Gordita Bold"/>
                <a:cs typeface="Gordita Bold"/>
                <a:sym typeface="Gordita Bold"/>
              </a:rPr>
              <a:t>Encryption </a:t>
            </a:r>
          </a:p>
        </p:txBody>
      </p:sp>
      <p:sp>
        <p:nvSpPr>
          <p:cNvPr name="TextBox 10" id="10"/>
          <p:cNvSpPr txBox="true"/>
          <p:nvPr/>
        </p:nvSpPr>
        <p:spPr>
          <a:xfrm rot="0">
            <a:off x="8179151" y="5067228"/>
            <a:ext cx="6065003" cy="555371"/>
          </a:xfrm>
          <a:prstGeom prst="rect">
            <a:avLst/>
          </a:prstGeom>
        </p:spPr>
        <p:txBody>
          <a:bodyPr anchor="t" rtlCol="false" tIns="0" lIns="0" bIns="0" rIns="0">
            <a:spAutoFit/>
          </a:bodyPr>
          <a:lstStyle/>
          <a:p>
            <a:pPr algn="l">
              <a:lnSpc>
                <a:spcPts val="2271"/>
              </a:lnSpc>
            </a:pPr>
            <a:r>
              <a:rPr lang="en-US" sz="1599">
                <a:solidFill>
                  <a:srgbClr val="1B1B27"/>
                </a:solidFill>
                <a:latin typeface="Gordita"/>
                <a:ea typeface="Gordita"/>
                <a:cs typeface="Gordita"/>
                <a:sym typeface="Gordita"/>
              </a:rPr>
              <a:t>Encryption converts data into an unreadable format, protecting it during transmission or storage.</a:t>
            </a:r>
          </a:p>
        </p:txBody>
      </p:sp>
      <p:sp>
        <p:nvSpPr>
          <p:cNvPr name="TextBox 11" id="11"/>
          <p:cNvSpPr txBox="true"/>
          <p:nvPr/>
        </p:nvSpPr>
        <p:spPr>
          <a:xfrm rot="0">
            <a:off x="8127359" y="6235733"/>
            <a:ext cx="6116795" cy="420688"/>
          </a:xfrm>
          <a:prstGeom prst="rect">
            <a:avLst/>
          </a:prstGeom>
        </p:spPr>
        <p:txBody>
          <a:bodyPr anchor="t" rtlCol="false" tIns="0" lIns="0" bIns="0" rIns="0">
            <a:spAutoFit/>
          </a:bodyPr>
          <a:lstStyle/>
          <a:p>
            <a:pPr algn="l">
              <a:lnSpc>
                <a:spcPts val="3437"/>
              </a:lnSpc>
            </a:pPr>
            <a:r>
              <a:rPr lang="en-US" sz="2750" b="true">
                <a:solidFill>
                  <a:srgbClr val="32298D"/>
                </a:solidFill>
                <a:latin typeface="Gordita Bold"/>
                <a:ea typeface="Gordita Bold"/>
                <a:cs typeface="Gordita Bold"/>
                <a:sym typeface="Gordita Bold"/>
              </a:rPr>
              <a:t>VPNs </a:t>
            </a:r>
          </a:p>
        </p:txBody>
      </p:sp>
      <p:sp>
        <p:nvSpPr>
          <p:cNvPr name="TextBox 12" id="12"/>
          <p:cNvSpPr txBox="true"/>
          <p:nvPr/>
        </p:nvSpPr>
        <p:spPr>
          <a:xfrm rot="0">
            <a:off x="8127359" y="6848755"/>
            <a:ext cx="6116795" cy="555371"/>
          </a:xfrm>
          <a:prstGeom prst="rect">
            <a:avLst/>
          </a:prstGeom>
        </p:spPr>
        <p:txBody>
          <a:bodyPr anchor="t" rtlCol="false" tIns="0" lIns="0" bIns="0" rIns="0">
            <a:spAutoFit/>
          </a:bodyPr>
          <a:lstStyle/>
          <a:p>
            <a:pPr algn="l">
              <a:lnSpc>
                <a:spcPts val="2271"/>
              </a:lnSpc>
            </a:pPr>
            <a:r>
              <a:rPr lang="en-US" sz="1599">
                <a:solidFill>
                  <a:srgbClr val="1B1B27"/>
                </a:solidFill>
                <a:latin typeface="Gordita"/>
                <a:ea typeface="Gordita"/>
                <a:cs typeface="Gordita"/>
                <a:sym typeface="Gordita"/>
              </a:rPr>
              <a:t>VPNs create a secure connection over a public network, protecting data from eavesdropping.</a:t>
            </a:r>
          </a:p>
        </p:txBody>
      </p:sp>
      <p:sp>
        <p:nvSpPr>
          <p:cNvPr name="TextBox 13" id="13"/>
          <p:cNvSpPr txBox="true"/>
          <p:nvPr/>
        </p:nvSpPr>
        <p:spPr>
          <a:xfrm rot="0">
            <a:off x="12368256" y="2409046"/>
            <a:ext cx="4444395" cy="970706"/>
          </a:xfrm>
          <a:prstGeom prst="rect">
            <a:avLst/>
          </a:prstGeom>
        </p:spPr>
        <p:txBody>
          <a:bodyPr anchor="t" rtlCol="false" tIns="0" lIns="0" bIns="0" rIns="0">
            <a:spAutoFit/>
          </a:bodyPr>
          <a:lstStyle/>
          <a:p>
            <a:pPr algn="l">
              <a:lnSpc>
                <a:spcPts val="7753"/>
              </a:lnSpc>
            </a:pPr>
            <a:r>
              <a:rPr lang="en-US" sz="6217" b="true">
                <a:solidFill>
                  <a:srgbClr val="32298D"/>
                </a:solidFill>
                <a:latin typeface="Gordita Bold"/>
                <a:ea typeface="Gordita Bold"/>
                <a:cs typeface="Gordita Bold"/>
                <a:sym typeface="Gordita Bold"/>
              </a:rPr>
              <a:t>and VPNs</a:t>
            </a:r>
          </a:p>
        </p:txBody>
      </p:sp>
      <p:sp>
        <p:nvSpPr>
          <p:cNvPr name="TextBox 14" id="14"/>
          <p:cNvSpPr txBox="true"/>
          <p:nvPr/>
        </p:nvSpPr>
        <p:spPr>
          <a:xfrm rot="0">
            <a:off x="8127359" y="2409046"/>
            <a:ext cx="4153741" cy="899186"/>
          </a:xfrm>
          <a:prstGeom prst="rect">
            <a:avLst/>
          </a:prstGeom>
        </p:spPr>
        <p:txBody>
          <a:bodyPr anchor="t" rtlCol="false" tIns="0" lIns="0" bIns="0" rIns="0">
            <a:spAutoFit/>
          </a:bodyPr>
          <a:lstStyle/>
          <a:p>
            <a:pPr algn="l">
              <a:lnSpc>
                <a:spcPts val="7130"/>
              </a:lnSpc>
            </a:pPr>
            <a:r>
              <a:rPr lang="en-US" sz="5717" b="true">
                <a:solidFill>
                  <a:srgbClr val="2B2B2B"/>
                </a:solidFill>
                <a:latin typeface="Gordita Bold"/>
                <a:ea typeface="Gordita Bold"/>
                <a:cs typeface="Gordita Bold"/>
                <a:sym typeface="Gordita Bold"/>
              </a:rPr>
              <a:t>Encryption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5400000">
            <a:off x="7084345" y="6879950"/>
            <a:ext cx="8049428" cy="3930118"/>
            <a:chOff x="0" y="0"/>
            <a:chExt cx="965105" cy="471211"/>
          </a:xfrm>
        </p:grpSpPr>
        <p:sp>
          <p:nvSpPr>
            <p:cNvPr name="Freeform 3" id="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4" id="4"/>
          <p:cNvGrpSpPr/>
          <p:nvPr/>
        </p:nvGrpSpPr>
        <p:grpSpPr>
          <a:xfrm rot="5400000">
            <a:off x="11633916" y="81734"/>
            <a:ext cx="8049428" cy="3930118"/>
            <a:chOff x="0" y="0"/>
            <a:chExt cx="965105" cy="471211"/>
          </a:xfrm>
        </p:grpSpPr>
        <p:sp>
          <p:nvSpPr>
            <p:cNvPr name="Freeform 5" id="5"/>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6" id="6"/>
          <p:cNvGrpSpPr/>
          <p:nvPr/>
        </p:nvGrpSpPr>
        <p:grpSpPr>
          <a:xfrm rot="5400000">
            <a:off x="11633916" y="3852280"/>
            <a:ext cx="8049428" cy="3930118"/>
            <a:chOff x="0" y="0"/>
            <a:chExt cx="965105" cy="471211"/>
          </a:xfrm>
        </p:grpSpPr>
        <p:sp>
          <p:nvSpPr>
            <p:cNvPr name="Freeform 7" id="7"/>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2"/>
              <a:stretch>
                <a:fillRect l="-154122" t="0" r="-180495" b="0"/>
              </a:stretch>
            </a:blipFill>
          </p:spPr>
        </p:sp>
      </p:grpSp>
      <p:grpSp>
        <p:nvGrpSpPr>
          <p:cNvPr name="Group 8" id="8"/>
          <p:cNvGrpSpPr/>
          <p:nvPr/>
        </p:nvGrpSpPr>
        <p:grpSpPr>
          <a:xfrm rot="5400000">
            <a:off x="11633916" y="3852280"/>
            <a:ext cx="8049428" cy="3930118"/>
            <a:chOff x="0" y="0"/>
            <a:chExt cx="965105" cy="471211"/>
          </a:xfrm>
        </p:grpSpPr>
        <p:sp>
          <p:nvSpPr>
            <p:cNvPr name="Freeform 9" id="9"/>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0" id="10"/>
          <p:cNvGrpSpPr/>
          <p:nvPr/>
        </p:nvGrpSpPr>
        <p:grpSpPr>
          <a:xfrm rot="5400000">
            <a:off x="7084345" y="2504602"/>
            <a:ext cx="8049428" cy="3930118"/>
            <a:chOff x="0" y="0"/>
            <a:chExt cx="965105" cy="471211"/>
          </a:xfrm>
        </p:grpSpPr>
        <p:sp>
          <p:nvSpPr>
            <p:cNvPr name="Freeform 11" id="11"/>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3"/>
              <a:stretch>
                <a:fillRect l="-109352" t="0" r="-97484" b="0"/>
              </a:stretch>
            </a:blipFill>
          </p:spPr>
        </p:sp>
      </p:grpSp>
      <p:grpSp>
        <p:nvGrpSpPr>
          <p:cNvPr name="Group 12" id="12"/>
          <p:cNvGrpSpPr/>
          <p:nvPr/>
        </p:nvGrpSpPr>
        <p:grpSpPr>
          <a:xfrm rot="5400000">
            <a:off x="7084345" y="2504602"/>
            <a:ext cx="8049428" cy="3930118"/>
            <a:chOff x="0" y="0"/>
            <a:chExt cx="965105" cy="471211"/>
          </a:xfrm>
        </p:grpSpPr>
        <p:sp>
          <p:nvSpPr>
            <p:cNvPr name="Freeform 13" id="1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sp>
        <p:nvSpPr>
          <p:cNvPr name="Freeform 14" id="14"/>
          <p:cNvSpPr/>
          <p:nvPr/>
        </p:nvSpPr>
        <p:spPr>
          <a:xfrm flipH="false" flipV="false" rot="5400000">
            <a:off x="5606082" y="345951"/>
            <a:ext cx="2435901" cy="3401685"/>
          </a:xfrm>
          <a:custGeom>
            <a:avLst/>
            <a:gdLst/>
            <a:ahLst/>
            <a:cxnLst/>
            <a:rect r="r" b="b" t="t" l="l"/>
            <a:pathLst>
              <a:path h="3401685" w="2435901">
                <a:moveTo>
                  <a:pt x="0" y="0"/>
                </a:moveTo>
                <a:lnTo>
                  <a:pt x="2435901" y="0"/>
                </a:lnTo>
                <a:lnTo>
                  <a:pt x="2435901" y="3401684"/>
                </a:lnTo>
                <a:lnTo>
                  <a:pt x="0" y="3401684"/>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5" id="15"/>
          <p:cNvSpPr/>
          <p:nvPr/>
        </p:nvSpPr>
        <p:spPr>
          <a:xfrm flipH="false" flipV="false" rot="-5400000">
            <a:off x="-1803246" y="345951"/>
            <a:ext cx="2435901" cy="3401685"/>
          </a:xfrm>
          <a:custGeom>
            <a:avLst/>
            <a:gdLst/>
            <a:ahLst/>
            <a:cxnLst/>
            <a:rect r="r" b="b" t="t" l="l"/>
            <a:pathLst>
              <a:path h="3401685" w="2435901">
                <a:moveTo>
                  <a:pt x="0" y="0"/>
                </a:moveTo>
                <a:lnTo>
                  <a:pt x="2435900" y="0"/>
                </a:lnTo>
                <a:lnTo>
                  <a:pt x="2435900" y="3401684"/>
                </a:lnTo>
                <a:lnTo>
                  <a:pt x="0" y="3401684"/>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6" id="16"/>
          <p:cNvSpPr/>
          <p:nvPr/>
        </p:nvSpPr>
        <p:spPr>
          <a:xfrm flipH="false" flipV="false" rot="5400000">
            <a:off x="1917113" y="-4114"/>
            <a:ext cx="2435901" cy="4101814"/>
          </a:xfrm>
          <a:custGeom>
            <a:avLst/>
            <a:gdLst/>
            <a:ahLst/>
            <a:cxnLst/>
            <a:rect r="r" b="b" t="t" l="l"/>
            <a:pathLst>
              <a:path h="4101814" w="2435901">
                <a:moveTo>
                  <a:pt x="0" y="0"/>
                </a:moveTo>
                <a:lnTo>
                  <a:pt x="2435901" y="0"/>
                </a:lnTo>
                <a:lnTo>
                  <a:pt x="2435901" y="4101814"/>
                </a:lnTo>
                <a:lnTo>
                  <a:pt x="0" y="4101814"/>
                </a:lnTo>
                <a:lnTo>
                  <a:pt x="0" y="0"/>
                </a:lnTo>
                <a:close/>
              </a:path>
            </a:pathLst>
          </a:custGeom>
          <a:blipFill>
            <a:blip r:embed="rId6">
              <a:extLst>
                <a:ext uri="{96DAC541-7B7A-43D3-8B79-37D633B846F1}">
                  <asvg:svgBlip xmlns:asvg="http://schemas.microsoft.com/office/drawing/2016/SVG/main" r:embed="rId7"/>
                </a:ext>
              </a:extLst>
            </a:blip>
            <a:stretch>
              <a:fillRect l="0" t="-8696" r="0" b="-9484"/>
            </a:stretch>
          </a:blipFill>
        </p:spPr>
      </p:sp>
      <p:sp>
        <p:nvSpPr>
          <p:cNvPr name="TextBox 17" id="17"/>
          <p:cNvSpPr txBox="true"/>
          <p:nvPr/>
        </p:nvSpPr>
        <p:spPr>
          <a:xfrm rot="0">
            <a:off x="302844" y="1146681"/>
            <a:ext cx="8115300" cy="871537"/>
          </a:xfrm>
          <a:prstGeom prst="rect">
            <a:avLst/>
          </a:prstGeom>
        </p:spPr>
        <p:txBody>
          <a:bodyPr anchor="t" rtlCol="false" tIns="0" lIns="0" bIns="0" rIns="0">
            <a:spAutoFit/>
          </a:bodyPr>
          <a:lstStyle/>
          <a:p>
            <a:pPr algn="l">
              <a:lnSpc>
                <a:spcPts val="6937"/>
              </a:lnSpc>
            </a:pPr>
            <a:r>
              <a:rPr lang="en-US" sz="5562" b="true">
                <a:solidFill>
                  <a:srgbClr val="32298D"/>
                </a:solidFill>
                <a:latin typeface="Gordita Bold"/>
                <a:ea typeface="Gordita Bold"/>
                <a:cs typeface="Gordita Bold"/>
                <a:sym typeface="Gordita Bold"/>
              </a:rPr>
              <a:t>REAL LIFE TESTING</a:t>
            </a:r>
          </a:p>
        </p:txBody>
      </p:sp>
      <p:sp>
        <p:nvSpPr>
          <p:cNvPr name="Freeform 18" id="18"/>
          <p:cNvSpPr/>
          <p:nvPr/>
        </p:nvSpPr>
        <p:spPr>
          <a:xfrm flipH="false" flipV="false" rot="0">
            <a:off x="357516" y="3643176"/>
            <a:ext cx="7960894" cy="5970671"/>
          </a:xfrm>
          <a:custGeom>
            <a:avLst/>
            <a:gdLst/>
            <a:ahLst/>
            <a:cxnLst/>
            <a:rect r="r" b="b" t="t" l="l"/>
            <a:pathLst>
              <a:path h="5970671" w="7960894">
                <a:moveTo>
                  <a:pt x="0" y="0"/>
                </a:moveTo>
                <a:lnTo>
                  <a:pt x="7960894" y="0"/>
                </a:lnTo>
                <a:lnTo>
                  <a:pt x="7960894" y="5970671"/>
                </a:lnTo>
                <a:lnTo>
                  <a:pt x="0" y="5970671"/>
                </a:lnTo>
                <a:lnTo>
                  <a:pt x="0" y="0"/>
                </a:lnTo>
                <a:close/>
              </a:path>
            </a:pathLst>
          </a:custGeom>
          <a:blipFill>
            <a:blip r:embed="rId8"/>
            <a:stretch>
              <a:fillRect l="0" t="0" r="0" b="0"/>
            </a:stretch>
          </a:blipFill>
        </p:spPr>
      </p:sp>
      <p:sp>
        <p:nvSpPr>
          <p:cNvPr name="TextBox 19" id="19"/>
          <p:cNvSpPr txBox="true"/>
          <p:nvPr/>
        </p:nvSpPr>
        <p:spPr>
          <a:xfrm rot="0">
            <a:off x="1516584" y="2345741"/>
            <a:ext cx="5064277" cy="568000"/>
          </a:xfrm>
          <a:prstGeom prst="rect">
            <a:avLst/>
          </a:prstGeom>
        </p:spPr>
        <p:txBody>
          <a:bodyPr anchor="t" rtlCol="false" tIns="0" lIns="0" bIns="0" rIns="0">
            <a:spAutoFit/>
          </a:bodyPr>
          <a:lstStyle/>
          <a:p>
            <a:pPr algn="l">
              <a:lnSpc>
                <a:spcPts val="4692"/>
              </a:lnSpc>
            </a:pPr>
            <a:r>
              <a:rPr lang="en-US" sz="3762" b="true">
                <a:solidFill>
                  <a:srgbClr val="32298D"/>
                </a:solidFill>
                <a:latin typeface="Gordita Bold"/>
                <a:ea typeface="Gordita Bold"/>
                <a:cs typeface="Gordita Bold"/>
                <a:sym typeface="Gordita Bold"/>
              </a:rPr>
              <a:t>Before Rules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5400000">
            <a:off x="7084345" y="6879950"/>
            <a:ext cx="8049428" cy="3930118"/>
            <a:chOff x="0" y="0"/>
            <a:chExt cx="965105" cy="471211"/>
          </a:xfrm>
        </p:grpSpPr>
        <p:sp>
          <p:nvSpPr>
            <p:cNvPr name="Freeform 3" id="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4" id="4"/>
          <p:cNvGrpSpPr/>
          <p:nvPr/>
        </p:nvGrpSpPr>
        <p:grpSpPr>
          <a:xfrm rot="5400000">
            <a:off x="11633916" y="81734"/>
            <a:ext cx="8049428" cy="3930118"/>
            <a:chOff x="0" y="0"/>
            <a:chExt cx="965105" cy="471211"/>
          </a:xfrm>
        </p:grpSpPr>
        <p:sp>
          <p:nvSpPr>
            <p:cNvPr name="Freeform 5" id="5"/>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6" id="6"/>
          <p:cNvGrpSpPr/>
          <p:nvPr/>
        </p:nvGrpSpPr>
        <p:grpSpPr>
          <a:xfrm rot="5400000">
            <a:off x="11633916" y="3852280"/>
            <a:ext cx="8049428" cy="3930118"/>
            <a:chOff x="0" y="0"/>
            <a:chExt cx="965105" cy="471211"/>
          </a:xfrm>
        </p:grpSpPr>
        <p:sp>
          <p:nvSpPr>
            <p:cNvPr name="Freeform 7" id="7"/>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2"/>
              <a:stretch>
                <a:fillRect l="-154122" t="0" r="-180495" b="0"/>
              </a:stretch>
            </a:blipFill>
          </p:spPr>
        </p:sp>
      </p:grpSp>
      <p:grpSp>
        <p:nvGrpSpPr>
          <p:cNvPr name="Group 8" id="8"/>
          <p:cNvGrpSpPr/>
          <p:nvPr/>
        </p:nvGrpSpPr>
        <p:grpSpPr>
          <a:xfrm rot="5400000">
            <a:off x="11633916" y="3852280"/>
            <a:ext cx="8049428" cy="3930118"/>
            <a:chOff x="0" y="0"/>
            <a:chExt cx="965105" cy="471211"/>
          </a:xfrm>
        </p:grpSpPr>
        <p:sp>
          <p:nvSpPr>
            <p:cNvPr name="Freeform 9" id="9"/>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0" id="10"/>
          <p:cNvGrpSpPr/>
          <p:nvPr/>
        </p:nvGrpSpPr>
        <p:grpSpPr>
          <a:xfrm rot="5400000">
            <a:off x="7084345" y="2504602"/>
            <a:ext cx="8049428" cy="3930118"/>
            <a:chOff x="0" y="0"/>
            <a:chExt cx="965105" cy="471211"/>
          </a:xfrm>
        </p:grpSpPr>
        <p:sp>
          <p:nvSpPr>
            <p:cNvPr name="Freeform 11" id="11"/>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3"/>
              <a:stretch>
                <a:fillRect l="-109352" t="0" r="-97484" b="0"/>
              </a:stretch>
            </a:blipFill>
          </p:spPr>
        </p:sp>
      </p:grpSp>
      <p:grpSp>
        <p:nvGrpSpPr>
          <p:cNvPr name="Group 12" id="12"/>
          <p:cNvGrpSpPr/>
          <p:nvPr/>
        </p:nvGrpSpPr>
        <p:grpSpPr>
          <a:xfrm rot="5400000">
            <a:off x="7084345" y="2504602"/>
            <a:ext cx="8049428" cy="3930118"/>
            <a:chOff x="0" y="0"/>
            <a:chExt cx="965105" cy="471211"/>
          </a:xfrm>
        </p:grpSpPr>
        <p:sp>
          <p:nvSpPr>
            <p:cNvPr name="Freeform 13" id="1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sp>
        <p:nvSpPr>
          <p:cNvPr name="Freeform 14" id="14"/>
          <p:cNvSpPr/>
          <p:nvPr/>
        </p:nvSpPr>
        <p:spPr>
          <a:xfrm flipH="false" flipV="false" rot="5400000">
            <a:off x="5606082" y="345951"/>
            <a:ext cx="2435901" cy="3401685"/>
          </a:xfrm>
          <a:custGeom>
            <a:avLst/>
            <a:gdLst/>
            <a:ahLst/>
            <a:cxnLst/>
            <a:rect r="r" b="b" t="t" l="l"/>
            <a:pathLst>
              <a:path h="3401685" w="2435901">
                <a:moveTo>
                  <a:pt x="0" y="0"/>
                </a:moveTo>
                <a:lnTo>
                  <a:pt x="2435901" y="0"/>
                </a:lnTo>
                <a:lnTo>
                  <a:pt x="2435901" y="3401684"/>
                </a:lnTo>
                <a:lnTo>
                  <a:pt x="0" y="3401684"/>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5" id="15"/>
          <p:cNvSpPr/>
          <p:nvPr/>
        </p:nvSpPr>
        <p:spPr>
          <a:xfrm flipH="false" flipV="false" rot="-5400000">
            <a:off x="-1803246" y="345951"/>
            <a:ext cx="2435901" cy="3401685"/>
          </a:xfrm>
          <a:custGeom>
            <a:avLst/>
            <a:gdLst/>
            <a:ahLst/>
            <a:cxnLst/>
            <a:rect r="r" b="b" t="t" l="l"/>
            <a:pathLst>
              <a:path h="3401685" w="2435901">
                <a:moveTo>
                  <a:pt x="0" y="0"/>
                </a:moveTo>
                <a:lnTo>
                  <a:pt x="2435900" y="0"/>
                </a:lnTo>
                <a:lnTo>
                  <a:pt x="2435900" y="3401684"/>
                </a:lnTo>
                <a:lnTo>
                  <a:pt x="0" y="3401684"/>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6" id="16"/>
          <p:cNvSpPr/>
          <p:nvPr/>
        </p:nvSpPr>
        <p:spPr>
          <a:xfrm flipH="false" flipV="false" rot="5400000">
            <a:off x="1917113" y="-4114"/>
            <a:ext cx="2435901" cy="4101814"/>
          </a:xfrm>
          <a:custGeom>
            <a:avLst/>
            <a:gdLst/>
            <a:ahLst/>
            <a:cxnLst/>
            <a:rect r="r" b="b" t="t" l="l"/>
            <a:pathLst>
              <a:path h="4101814" w="2435901">
                <a:moveTo>
                  <a:pt x="0" y="0"/>
                </a:moveTo>
                <a:lnTo>
                  <a:pt x="2435901" y="0"/>
                </a:lnTo>
                <a:lnTo>
                  <a:pt x="2435901" y="4101814"/>
                </a:lnTo>
                <a:lnTo>
                  <a:pt x="0" y="4101814"/>
                </a:lnTo>
                <a:lnTo>
                  <a:pt x="0" y="0"/>
                </a:lnTo>
                <a:close/>
              </a:path>
            </a:pathLst>
          </a:custGeom>
          <a:blipFill>
            <a:blip r:embed="rId6">
              <a:extLst>
                <a:ext uri="{96DAC541-7B7A-43D3-8B79-37D633B846F1}">
                  <asvg:svgBlip xmlns:asvg="http://schemas.microsoft.com/office/drawing/2016/SVG/main" r:embed="rId7"/>
                </a:ext>
              </a:extLst>
            </a:blip>
            <a:stretch>
              <a:fillRect l="0" t="-8696" r="0" b="-9484"/>
            </a:stretch>
          </a:blipFill>
        </p:spPr>
      </p:sp>
      <p:sp>
        <p:nvSpPr>
          <p:cNvPr name="Freeform 17" id="17"/>
          <p:cNvSpPr/>
          <p:nvPr/>
        </p:nvSpPr>
        <p:spPr>
          <a:xfrm flipH="false" flipV="false" rot="0">
            <a:off x="457250" y="3617168"/>
            <a:ext cx="7960894" cy="5970671"/>
          </a:xfrm>
          <a:custGeom>
            <a:avLst/>
            <a:gdLst/>
            <a:ahLst/>
            <a:cxnLst/>
            <a:rect r="r" b="b" t="t" l="l"/>
            <a:pathLst>
              <a:path h="5970671" w="7960894">
                <a:moveTo>
                  <a:pt x="0" y="0"/>
                </a:moveTo>
                <a:lnTo>
                  <a:pt x="7960894" y="0"/>
                </a:lnTo>
                <a:lnTo>
                  <a:pt x="7960894" y="5970671"/>
                </a:lnTo>
                <a:lnTo>
                  <a:pt x="0" y="5970671"/>
                </a:lnTo>
                <a:lnTo>
                  <a:pt x="0" y="0"/>
                </a:lnTo>
                <a:close/>
              </a:path>
            </a:pathLst>
          </a:custGeom>
          <a:blipFill>
            <a:blip r:embed="rId8"/>
            <a:stretch>
              <a:fillRect l="0" t="0" r="0" b="0"/>
            </a:stretch>
          </a:blipFill>
        </p:spPr>
      </p:sp>
      <p:sp>
        <p:nvSpPr>
          <p:cNvPr name="TextBox 18" id="18"/>
          <p:cNvSpPr txBox="true"/>
          <p:nvPr/>
        </p:nvSpPr>
        <p:spPr>
          <a:xfrm rot="0">
            <a:off x="302844" y="1146681"/>
            <a:ext cx="8115300" cy="871537"/>
          </a:xfrm>
          <a:prstGeom prst="rect">
            <a:avLst/>
          </a:prstGeom>
        </p:spPr>
        <p:txBody>
          <a:bodyPr anchor="t" rtlCol="false" tIns="0" lIns="0" bIns="0" rIns="0">
            <a:spAutoFit/>
          </a:bodyPr>
          <a:lstStyle/>
          <a:p>
            <a:pPr algn="l">
              <a:lnSpc>
                <a:spcPts val="6937"/>
              </a:lnSpc>
            </a:pPr>
            <a:r>
              <a:rPr lang="en-US" sz="5562" b="true">
                <a:solidFill>
                  <a:srgbClr val="32298D"/>
                </a:solidFill>
                <a:latin typeface="Gordita Bold"/>
                <a:ea typeface="Gordita Bold"/>
                <a:cs typeface="Gordita Bold"/>
                <a:sym typeface="Gordita Bold"/>
              </a:rPr>
              <a:t>REAL LIFE TESTING</a:t>
            </a:r>
          </a:p>
        </p:txBody>
      </p:sp>
      <p:sp>
        <p:nvSpPr>
          <p:cNvPr name="TextBox 19" id="19"/>
          <p:cNvSpPr txBox="true"/>
          <p:nvPr/>
        </p:nvSpPr>
        <p:spPr>
          <a:xfrm rot="0">
            <a:off x="2380761" y="2372741"/>
            <a:ext cx="4443272" cy="568000"/>
          </a:xfrm>
          <a:prstGeom prst="rect">
            <a:avLst/>
          </a:prstGeom>
        </p:spPr>
        <p:txBody>
          <a:bodyPr anchor="t" rtlCol="false" tIns="0" lIns="0" bIns="0" rIns="0">
            <a:spAutoFit/>
          </a:bodyPr>
          <a:lstStyle/>
          <a:p>
            <a:pPr algn="l">
              <a:lnSpc>
                <a:spcPts val="4692"/>
              </a:lnSpc>
            </a:pPr>
            <a:r>
              <a:rPr lang="en-US" sz="3762" b="true">
                <a:solidFill>
                  <a:srgbClr val="32298D"/>
                </a:solidFill>
                <a:latin typeface="Gordita Bold"/>
                <a:ea typeface="Gordita Bold"/>
                <a:cs typeface="Gordita Bold"/>
                <a:sym typeface="Gordita Bold"/>
              </a:rPr>
              <a:t>Rules Added</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5400000">
            <a:off x="7084345" y="6879950"/>
            <a:ext cx="8049428" cy="3930118"/>
            <a:chOff x="0" y="0"/>
            <a:chExt cx="965105" cy="471211"/>
          </a:xfrm>
        </p:grpSpPr>
        <p:sp>
          <p:nvSpPr>
            <p:cNvPr name="Freeform 3" id="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4" id="4"/>
          <p:cNvGrpSpPr/>
          <p:nvPr/>
        </p:nvGrpSpPr>
        <p:grpSpPr>
          <a:xfrm rot="5400000">
            <a:off x="11633916" y="81734"/>
            <a:ext cx="8049428" cy="3930118"/>
            <a:chOff x="0" y="0"/>
            <a:chExt cx="965105" cy="471211"/>
          </a:xfrm>
        </p:grpSpPr>
        <p:sp>
          <p:nvSpPr>
            <p:cNvPr name="Freeform 5" id="5"/>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6" id="6"/>
          <p:cNvGrpSpPr/>
          <p:nvPr/>
        </p:nvGrpSpPr>
        <p:grpSpPr>
          <a:xfrm rot="5400000">
            <a:off x="11633916" y="3852280"/>
            <a:ext cx="8049428" cy="3930118"/>
            <a:chOff x="0" y="0"/>
            <a:chExt cx="965105" cy="471211"/>
          </a:xfrm>
        </p:grpSpPr>
        <p:sp>
          <p:nvSpPr>
            <p:cNvPr name="Freeform 7" id="7"/>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2"/>
              <a:stretch>
                <a:fillRect l="-154122" t="0" r="-180495" b="0"/>
              </a:stretch>
            </a:blipFill>
          </p:spPr>
        </p:sp>
      </p:grpSp>
      <p:grpSp>
        <p:nvGrpSpPr>
          <p:cNvPr name="Group 8" id="8"/>
          <p:cNvGrpSpPr/>
          <p:nvPr/>
        </p:nvGrpSpPr>
        <p:grpSpPr>
          <a:xfrm rot="5400000">
            <a:off x="11633916" y="3852280"/>
            <a:ext cx="8049428" cy="3930118"/>
            <a:chOff x="0" y="0"/>
            <a:chExt cx="965105" cy="471211"/>
          </a:xfrm>
        </p:grpSpPr>
        <p:sp>
          <p:nvSpPr>
            <p:cNvPr name="Freeform 9" id="9"/>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0" id="10"/>
          <p:cNvGrpSpPr/>
          <p:nvPr/>
        </p:nvGrpSpPr>
        <p:grpSpPr>
          <a:xfrm rot="5400000">
            <a:off x="7084345" y="2504602"/>
            <a:ext cx="8049428" cy="3930118"/>
            <a:chOff x="0" y="0"/>
            <a:chExt cx="965105" cy="471211"/>
          </a:xfrm>
        </p:grpSpPr>
        <p:sp>
          <p:nvSpPr>
            <p:cNvPr name="Freeform 11" id="11"/>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3"/>
              <a:stretch>
                <a:fillRect l="-109352" t="0" r="-97484" b="0"/>
              </a:stretch>
            </a:blipFill>
          </p:spPr>
        </p:sp>
      </p:grpSp>
      <p:grpSp>
        <p:nvGrpSpPr>
          <p:cNvPr name="Group 12" id="12"/>
          <p:cNvGrpSpPr/>
          <p:nvPr/>
        </p:nvGrpSpPr>
        <p:grpSpPr>
          <a:xfrm rot="5400000">
            <a:off x="7084345" y="2504602"/>
            <a:ext cx="8049428" cy="3930118"/>
            <a:chOff x="0" y="0"/>
            <a:chExt cx="965105" cy="471211"/>
          </a:xfrm>
        </p:grpSpPr>
        <p:sp>
          <p:nvSpPr>
            <p:cNvPr name="Freeform 13" id="1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sp>
        <p:nvSpPr>
          <p:cNvPr name="Freeform 14" id="14"/>
          <p:cNvSpPr/>
          <p:nvPr/>
        </p:nvSpPr>
        <p:spPr>
          <a:xfrm flipH="false" flipV="false" rot="5400000">
            <a:off x="5606082" y="345951"/>
            <a:ext cx="2435901" cy="3401685"/>
          </a:xfrm>
          <a:custGeom>
            <a:avLst/>
            <a:gdLst/>
            <a:ahLst/>
            <a:cxnLst/>
            <a:rect r="r" b="b" t="t" l="l"/>
            <a:pathLst>
              <a:path h="3401685" w="2435901">
                <a:moveTo>
                  <a:pt x="0" y="0"/>
                </a:moveTo>
                <a:lnTo>
                  <a:pt x="2435901" y="0"/>
                </a:lnTo>
                <a:lnTo>
                  <a:pt x="2435901" y="3401684"/>
                </a:lnTo>
                <a:lnTo>
                  <a:pt x="0" y="3401684"/>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5" id="15"/>
          <p:cNvSpPr/>
          <p:nvPr/>
        </p:nvSpPr>
        <p:spPr>
          <a:xfrm flipH="false" flipV="false" rot="-5400000">
            <a:off x="-1803246" y="345951"/>
            <a:ext cx="2435901" cy="3401685"/>
          </a:xfrm>
          <a:custGeom>
            <a:avLst/>
            <a:gdLst/>
            <a:ahLst/>
            <a:cxnLst/>
            <a:rect r="r" b="b" t="t" l="l"/>
            <a:pathLst>
              <a:path h="3401685" w="2435901">
                <a:moveTo>
                  <a:pt x="0" y="0"/>
                </a:moveTo>
                <a:lnTo>
                  <a:pt x="2435900" y="0"/>
                </a:lnTo>
                <a:lnTo>
                  <a:pt x="2435900" y="3401684"/>
                </a:lnTo>
                <a:lnTo>
                  <a:pt x="0" y="3401684"/>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6" id="16"/>
          <p:cNvSpPr/>
          <p:nvPr/>
        </p:nvSpPr>
        <p:spPr>
          <a:xfrm flipH="false" flipV="false" rot="5400000">
            <a:off x="1917113" y="-4114"/>
            <a:ext cx="2435901" cy="4101814"/>
          </a:xfrm>
          <a:custGeom>
            <a:avLst/>
            <a:gdLst/>
            <a:ahLst/>
            <a:cxnLst/>
            <a:rect r="r" b="b" t="t" l="l"/>
            <a:pathLst>
              <a:path h="4101814" w="2435901">
                <a:moveTo>
                  <a:pt x="0" y="0"/>
                </a:moveTo>
                <a:lnTo>
                  <a:pt x="2435901" y="0"/>
                </a:lnTo>
                <a:lnTo>
                  <a:pt x="2435901" y="4101814"/>
                </a:lnTo>
                <a:lnTo>
                  <a:pt x="0" y="4101814"/>
                </a:lnTo>
                <a:lnTo>
                  <a:pt x="0" y="0"/>
                </a:lnTo>
                <a:close/>
              </a:path>
            </a:pathLst>
          </a:custGeom>
          <a:blipFill>
            <a:blip r:embed="rId6">
              <a:extLst>
                <a:ext uri="{96DAC541-7B7A-43D3-8B79-37D633B846F1}">
                  <asvg:svgBlip xmlns:asvg="http://schemas.microsoft.com/office/drawing/2016/SVG/main" r:embed="rId7"/>
                </a:ext>
              </a:extLst>
            </a:blip>
            <a:stretch>
              <a:fillRect l="0" t="-8696" r="0" b="-9484"/>
            </a:stretch>
          </a:blipFill>
        </p:spPr>
      </p:sp>
      <p:sp>
        <p:nvSpPr>
          <p:cNvPr name="Freeform 17" id="17"/>
          <p:cNvSpPr/>
          <p:nvPr/>
        </p:nvSpPr>
        <p:spPr>
          <a:xfrm flipH="false" flipV="false" rot="0">
            <a:off x="380047" y="3569543"/>
            <a:ext cx="7960894" cy="5970671"/>
          </a:xfrm>
          <a:custGeom>
            <a:avLst/>
            <a:gdLst/>
            <a:ahLst/>
            <a:cxnLst/>
            <a:rect r="r" b="b" t="t" l="l"/>
            <a:pathLst>
              <a:path h="5970671" w="7960894">
                <a:moveTo>
                  <a:pt x="0" y="0"/>
                </a:moveTo>
                <a:lnTo>
                  <a:pt x="7960894" y="0"/>
                </a:lnTo>
                <a:lnTo>
                  <a:pt x="7960894" y="5970671"/>
                </a:lnTo>
                <a:lnTo>
                  <a:pt x="0" y="5970671"/>
                </a:lnTo>
                <a:lnTo>
                  <a:pt x="0" y="0"/>
                </a:lnTo>
                <a:close/>
              </a:path>
            </a:pathLst>
          </a:custGeom>
          <a:blipFill>
            <a:blip r:embed="rId8"/>
            <a:stretch>
              <a:fillRect l="0" t="0" r="0" b="0"/>
            </a:stretch>
          </a:blipFill>
        </p:spPr>
      </p:sp>
      <p:sp>
        <p:nvSpPr>
          <p:cNvPr name="TextBox 18" id="18"/>
          <p:cNvSpPr txBox="true"/>
          <p:nvPr/>
        </p:nvSpPr>
        <p:spPr>
          <a:xfrm rot="0">
            <a:off x="302844" y="1146681"/>
            <a:ext cx="8115300" cy="871537"/>
          </a:xfrm>
          <a:prstGeom prst="rect">
            <a:avLst/>
          </a:prstGeom>
        </p:spPr>
        <p:txBody>
          <a:bodyPr anchor="t" rtlCol="false" tIns="0" lIns="0" bIns="0" rIns="0">
            <a:spAutoFit/>
          </a:bodyPr>
          <a:lstStyle/>
          <a:p>
            <a:pPr algn="l">
              <a:lnSpc>
                <a:spcPts val="6937"/>
              </a:lnSpc>
            </a:pPr>
            <a:r>
              <a:rPr lang="en-US" sz="5562" b="true">
                <a:solidFill>
                  <a:srgbClr val="32298D"/>
                </a:solidFill>
                <a:latin typeface="Gordita Bold"/>
                <a:ea typeface="Gordita Bold"/>
                <a:cs typeface="Gordita Bold"/>
                <a:sym typeface="Gordita Bold"/>
              </a:rPr>
              <a:t>REAL LIFE TESTING</a:t>
            </a:r>
          </a:p>
        </p:txBody>
      </p:sp>
      <p:sp>
        <p:nvSpPr>
          <p:cNvPr name="TextBox 19" id="19"/>
          <p:cNvSpPr txBox="true"/>
          <p:nvPr/>
        </p:nvSpPr>
        <p:spPr>
          <a:xfrm rot="0">
            <a:off x="3135063" y="2318740"/>
            <a:ext cx="4443272" cy="568000"/>
          </a:xfrm>
          <a:prstGeom prst="rect">
            <a:avLst/>
          </a:prstGeom>
        </p:spPr>
        <p:txBody>
          <a:bodyPr anchor="t" rtlCol="false" tIns="0" lIns="0" bIns="0" rIns="0">
            <a:spAutoFit/>
          </a:bodyPr>
          <a:lstStyle/>
          <a:p>
            <a:pPr algn="l">
              <a:lnSpc>
                <a:spcPts val="4692"/>
              </a:lnSpc>
            </a:pPr>
            <a:r>
              <a:rPr lang="en-US" sz="3762" b="true">
                <a:solidFill>
                  <a:srgbClr val="32298D"/>
                </a:solidFill>
                <a:latin typeface="Gordita Bold"/>
                <a:ea typeface="Gordita Bold"/>
                <a:cs typeface="Gordita Bold"/>
                <a:sym typeface="Gordita Bold"/>
              </a:rPr>
              <a:t>Result</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5400000">
            <a:off x="7084345" y="6879950"/>
            <a:ext cx="8049428" cy="3930118"/>
            <a:chOff x="0" y="0"/>
            <a:chExt cx="965105" cy="471211"/>
          </a:xfrm>
        </p:grpSpPr>
        <p:sp>
          <p:nvSpPr>
            <p:cNvPr name="Freeform 3" id="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4" id="4"/>
          <p:cNvGrpSpPr/>
          <p:nvPr/>
        </p:nvGrpSpPr>
        <p:grpSpPr>
          <a:xfrm rot="5400000">
            <a:off x="11633916" y="81734"/>
            <a:ext cx="8049428" cy="3930118"/>
            <a:chOff x="0" y="0"/>
            <a:chExt cx="965105" cy="471211"/>
          </a:xfrm>
        </p:grpSpPr>
        <p:sp>
          <p:nvSpPr>
            <p:cNvPr name="Freeform 5" id="5"/>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6" id="6"/>
          <p:cNvGrpSpPr/>
          <p:nvPr/>
        </p:nvGrpSpPr>
        <p:grpSpPr>
          <a:xfrm rot="5400000">
            <a:off x="11633916" y="3852280"/>
            <a:ext cx="8049428" cy="3930118"/>
            <a:chOff x="0" y="0"/>
            <a:chExt cx="965105" cy="471211"/>
          </a:xfrm>
        </p:grpSpPr>
        <p:sp>
          <p:nvSpPr>
            <p:cNvPr name="Freeform 7" id="7"/>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2"/>
              <a:stretch>
                <a:fillRect l="-103706" t="0" r="-103706" b="0"/>
              </a:stretch>
            </a:blipFill>
          </p:spPr>
        </p:sp>
      </p:grpSp>
      <p:grpSp>
        <p:nvGrpSpPr>
          <p:cNvPr name="Group 8" id="8"/>
          <p:cNvGrpSpPr/>
          <p:nvPr/>
        </p:nvGrpSpPr>
        <p:grpSpPr>
          <a:xfrm rot="5400000">
            <a:off x="11633916" y="3852280"/>
            <a:ext cx="8049428" cy="3930118"/>
            <a:chOff x="0" y="0"/>
            <a:chExt cx="965105" cy="471211"/>
          </a:xfrm>
        </p:grpSpPr>
        <p:sp>
          <p:nvSpPr>
            <p:cNvPr name="Freeform 9" id="9"/>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0" id="10"/>
          <p:cNvGrpSpPr/>
          <p:nvPr/>
        </p:nvGrpSpPr>
        <p:grpSpPr>
          <a:xfrm rot="5400000">
            <a:off x="7084345" y="2504602"/>
            <a:ext cx="8049428" cy="3930118"/>
            <a:chOff x="0" y="0"/>
            <a:chExt cx="965105" cy="471211"/>
          </a:xfrm>
        </p:grpSpPr>
        <p:sp>
          <p:nvSpPr>
            <p:cNvPr name="Freeform 11" id="11"/>
            <p:cNvSpPr/>
            <p:nvPr/>
          </p:nvSpPr>
          <p:spPr>
            <a:xfrm flipH="false" flipV="false" rot="-5400000">
              <a:off x="246947" y="-246947"/>
              <a:ext cx="471211" cy="965105"/>
            </a:xfrm>
            <a:custGeom>
              <a:avLst/>
              <a:gdLst/>
              <a:ahLst/>
              <a:cxnLst/>
              <a:rect r="r" b="b" t="t" l="l"/>
              <a:pathLst>
                <a:path h="965105" w="471211">
                  <a:moveTo>
                    <a:pt x="471211" y="761905"/>
                  </a:moveTo>
                  <a:cubicBezTo>
                    <a:pt x="471211" y="874135"/>
                    <a:pt x="365733" y="965105"/>
                    <a:pt x="235606" y="965105"/>
                  </a:cubicBezTo>
                  <a:cubicBezTo>
                    <a:pt x="105478" y="965105"/>
                    <a:pt x="0" y="874135"/>
                    <a:pt x="0" y="761905"/>
                  </a:cubicBezTo>
                  <a:lnTo>
                    <a:pt x="0" y="203200"/>
                  </a:lnTo>
                  <a:cubicBezTo>
                    <a:pt x="0" y="90970"/>
                    <a:pt x="105478" y="0"/>
                    <a:pt x="235606" y="0"/>
                  </a:cubicBezTo>
                  <a:cubicBezTo>
                    <a:pt x="365733" y="0"/>
                    <a:pt x="471211" y="90970"/>
                    <a:pt x="471211" y="203200"/>
                  </a:cubicBezTo>
                  <a:lnTo>
                    <a:pt x="471211" y="761905"/>
                  </a:lnTo>
                </a:path>
              </a:pathLst>
            </a:custGeom>
            <a:blipFill>
              <a:blip r:embed="rId3"/>
              <a:stretch>
                <a:fillRect l="-69421" t="0" r="-137991" b="0"/>
              </a:stretch>
            </a:blipFill>
          </p:spPr>
        </p:sp>
      </p:grpSp>
      <p:grpSp>
        <p:nvGrpSpPr>
          <p:cNvPr name="Group 12" id="12"/>
          <p:cNvGrpSpPr/>
          <p:nvPr/>
        </p:nvGrpSpPr>
        <p:grpSpPr>
          <a:xfrm rot="5400000">
            <a:off x="7084345" y="2504602"/>
            <a:ext cx="8049428" cy="3930118"/>
            <a:chOff x="0" y="0"/>
            <a:chExt cx="965105" cy="471211"/>
          </a:xfrm>
        </p:grpSpPr>
        <p:sp>
          <p:nvSpPr>
            <p:cNvPr name="Freeform 13" id="13"/>
            <p:cNvSpPr/>
            <p:nvPr/>
          </p:nvSpPr>
          <p:spPr>
            <a:xfrm flipH="false" flipV="false" rot="0">
              <a:off x="0" y="0"/>
              <a:ext cx="965105" cy="471211"/>
            </a:xfrm>
            <a:custGeom>
              <a:avLst/>
              <a:gdLst/>
              <a:ahLst/>
              <a:cxnLst/>
              <a:rect r="r" b="b" t="t" l="l"/>
              <a:pathLst>
                <a:path h="471211" w="965105">
                  <a:moveTo>
                    <a:pt x="761905" y="0"/>
                  </a:moveTo>
                  <a:cubicBezTo>
                    <a:pt x="874135" y="0"/>
                    <a:pt x="965105" y="105478"/>
                    <a:pt x="965105" y="235605"/>
                  </a:cubicBezTo>
                  <a:cubicBezTo>
                    <a:pt x="965105" y="365733"/>
                    <a:pt x="874135" y="471211"/>
                    <a:pt x="761905" y="471211"/>
                  </a:cubicBezTo>
                  <a:lnTo>
                    <a:pt x="203200" y="471211"/>
                  </a:lnTo>
                  <a:cubicBezTo>
                    <a:pt x="90970" y="471211"/>
                    <a:pt x="0" y="365733"/>
                    <a:pt x="0" y="235605"/>
                  </a:cubicBezTo>
                  <a:cubicBezTo>
                    <a:pt x="0" y="105478"/>
                    <a:pt x="90970" y="0"/>
                    <a:pt x="203200" y="0"/>
                  </a:cubicBezTo>
                  <a:lnTo>
                    <a:pt x="761905" y="0"/>
                  </a:lnTo>
                </a:path>
              </a:pathLst>
            </a:custGeom>
            <a:gradFill rotWithShape="true">
              <a:gsLst>
                <a:gs pos="0">
                  <a:srgbClr val="940BB0">
                    <a:alpha val="100000"/>
                  </a:srgbClr>
                </a:gs>
                <a:gs pos="50000">
                  <a:srgbClr val="04377C">
                    <a:alpha val="0"/>
                  </a:srgbClr>
                </a:gs>
                <a:gs pos="100000">
                  <a:srgbClr val="04377C">
                    <a:alpha val="100000"/>
                  </a:srgbClr>
                </a:gs>
              </a:gsLst>
              <a:path path="circle">
                <a:fillToRect l="0" r="100000" t="0" b="100000"/>
              </a:path>
              <a:tileRect r="0" l="-100000" b="0" t="-100000"/>
            </a:gradFill>
            <a:ln w="12700">
              <a:solidFill>
                <a:srgbClr val="000000"/>
              </a:solidFill>
            </a:ln>
          </p:spPr>
        </p:sp>
      </p:grpSp>
      <p:grpSp>
        <p:nvGrpSpPr>
          <p:cNvPr name="Group 14" id="14"/>
          <p:cNvGrpSpPr/>
          <p:nvPr/>
        </p:nvGrpSpPr>
        <p:grpSpPr>
          <a:xfrm rot="0">
            <a:off x="-2209938" y="2245904"/>
            <a:ext cx="10811013" cy="2435901"/>
            <a:chOff x="0" y="0"/>
            <a:chExt cx="14414684" cy="3247867"/>
          </a:xfrm>
        </p:grpSpPr>
        <p:sp>
          <p:nvSpPr>
            <p:cNvPr name="Freeform 15" id="15"/>
            <p:cNvSpPr/>
            <p:nvPr/>
          </p:nvSpPr>
          <p:spPr>
            <a:xfrm flipH="false" flipV="false" rot="5400000">
              <a:off x="10522961" y="-643856"/>
              <a:ext cx="3247867" cy="4535579"/>
            </a:xfrm>
            <a:custGeom>
              <a:avLst/>
              <a:gdLst/>
              <a:ahLst/>
              <a:cxnLst/>
              <a:rect r="r" b="b" t="t" l="l"/>
              <a:pathLst>
                <a:path h="4535579" w="3247867">
                  <a:moveTo>
                    <a:pt x="0" y="0"/>
                  </a:moveTo>
                  <a:lnTo>
                    <a:pt x="3247868" y="0"/>
                  </a:lnTo>
                  <a:lnTo>
                    <a:pt x="3247868" y="4535579"/>
                  </a:lnTo>
                  <a:lnTo>
                    <a:pt x="0" y="4535579"/>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6" id="16"/>
            <p:cNvSpPr/>
            <p:nvPr/>
          </p:nvSpPr>
          <p:spPr>
            <a:xfrm flipH="false" flipV="false" rot="-5400000">
              <a:off x="643856" y="-643856"/>
              <a:ext cx="3247867" cy="4535579"/>
            </a:xfrm>
            <a:custGeom>
              <a:avLst/>
              <a:gdLst/>
              <a:ahLst/>
              <a:cxnLst/>
              <a:rect r="r" b="b" t="t" l="l"/>
              <a:pathLst>
                <a:path h="4535579" w="3247867">
                  <a:moveTo>
                    <a:pt x="0" y="0"/>
                  </a:moveTo>
                  <a:lnTo>
                    <a:pt x="3247867" y="0"/>
                  </a:lnTo>
                  <a:lnTo>
                    <a:pt x="3247867" y="4535579"/>
                  </a:lnTo>
                  <a:lnTo>
                    <a:pt x="0" y="4535579"/>
                  </a:lnTo>
                  <a:lnTo>
                    <a:pt x="0" y="0"/>
                  </a:lnTo>
                  <a:close/>
                </a:path>
              </a:pathLst>
            </a:custGeom>
            <a:blipFill>
              <a:blip r:embed="rId4">
                <a:extLst>
                  <a:ext uri="{96DAC541-7B7A-43D3-8B79-37D633B846F1}">
                    <asvg:svgBlip xmlns:asvg="http://schemas.microsoft.com/office/drawing/2016/SVG/main" r:embed="rId5"/>
                  </a:ext>
                </a:extLst>
              </a:blip>
              <a:stretch>
                <a:fillRect l="0" t="0" r="0" b="-23463"/>
              </a:stretch>
            </a:blipFill>
          </p:spPr>
        </p:sp>
        <p:sp>
          <p:nvSpPr>
            <p:cNvPr name="Freeform 17" id="17"/>
            <p:cNvSpPr/>
            <p:nvPr/>
          </p:nvSpPr>
          <p:spPr>
            <a:xfrm flipH="false" flipV="false" rot="5400000">
              <a:off x="5604335" y="-1110609"/>
              <a:ext cx="3247867" cy="5469086"/>
            </a:xfrm>
            <a:custGeom>
              <a:avLst/>
              <a:gdLst/>
              <a:ahLst/>
              <a:cxnLst/>
              <a:rect r="r" b="b" t="t" l="l"/>
              <a:pathLst>
                <a:path h="5469086" w="3247867">
                  <a:moveTo>
                    <a:pt x="0" y="0"/>
                  </a:moveTo>
                  <a:lnTo>
                    <a:pt x="3247868" y="0"/>
                  </a:lnTo>
                  <a:lnTo>
                    <a:pt x="3247868" y="5469086"/>
                  </a:lnTo>
                  <a:lnTo>
                    <a:pt x="0" y="5469086"/>
                  </a:lnTo>
                  <a:lnTo>
                    <a:pt x="0" y="0"/>
                  </a:lnTo>
                  <a:close/>
                </a:path>
              </a:pathLst>
            </a:custGeom>
            <a:blipFill>
              <a:blip r:embed="rId6">
                <a:extLst>
                  <a:ext uri="{96DAC541-7B7A-43D3-8B79-37D633B846F1}">
                    <asvg:svgBlip xmlns:asvg="http://schemas.microsoft.com/office/drawing/2016/SVG/main" r:embed="rId7"/>
                  </a:ext>
                </a:extLst>
              </a:blip>
              <a:stretch>
                <a:fillRect l="0" t="-8696" r="0" b="-9484"/>
              </a:stretch>
            </a:blipFill>
          </p:spPr>
        </p:sp>
      </p:grpSp>
      <p:sp>
        <p:nvSpPr>
          <p:cNvPr name="TextBox 18" id="18"/>
          <p:cNvSpPr txBox="true"/>
          <p:nvPr/>
        </p:nvSpPr>
        <p:spPr>
          <a:xfrm rot="0">
            <a:off x="1028700" y="3013814"/>
            <a:ext cx="4389271" cy="871537"/>
          </a:xfrm>
          <a:prstGeom prst="rect">
            <a:avLst/>
          </a:prstGeom>
        </p:spPr>
        <p:txBody>
          <a:bodyPr anchor="t" rtlCol="false" tIns="0" lIns="0" bIns="0" rIns="0">
            <a:spAutoFit/>
          </a:bodyPr>
          <a:lstStyle/>
          <a:p>
            <a:pPr algn="l">
              <a:lnSpc>
                <a:spcPts val="6937"/>
              </a:lnSpc>
            </a:pPr>
            <a:r>
              <a:rPr lang="en-US" sz="5562" b="true">
                <a:solidFill>
                  <a:srgbClr val="2B2B2B"/>
                </a:solidFill>
                <a:latin typeface="Gordita Bold"/>
                <a:ea typeface="Gordita Bold"/>
                <a:cs typeface="Gordita Bold"/>
                <a:sym typeface="Gordita Bold"/>
              </a:rPr>
              <a:t>Conclusion</a:t>
            </a:r>
          </a:p>
        </p:txBody>
      </p:sp>
      <p:sp>
        <p:nvSpPr>
          <p:cNvPr name="TextBox 19" id="19"/>
          <p:cNvSpPr txBox="true"/>
          <p:nvPr/>
        </p:nvSpPr>
        <p:spPr>
          <a:xfrm rot="0">
            <a:off x="573799" y="4956073"/>
            <a:ext cx="6915783" cy="4442892"/>
          </a:xfrm>
          <a:prstGeom prst="rect">
            <a:avLst/>
          </a:prstGeom>
        </p:spPr>
        <p:txBody>
          <a:bodyPr anchor="t" rtlCol="false" tIns="0" lIns="0" bIns="0" rIns="0">
            <a:spAutoFit/>
          </a:bodyPr>
          <a:lstStyle/>
          <a:p>
            <a:pPr algn="l">
              <a:lnSpc>
                <a:spcPts val="3581"/>
              </a:lnSpc>
            </a:pPr>
            <a:r>
              <a:rPr lang="en-US" sz="2199">
                <a:solidFill>
                  <a:srgbClr val="2B2B2B"/>
                </a:solidFill>
                <a:latin typeface="Gordita"/>
                <a:ea typeface="Gordita"/>
                <a:cs typeface="Gordita"/>
                <a:sym typeface="Gordita"/>
              </a:rPr>
              <a:t>Enterprise Network Security ensures safe and controlled operation of organisational networks.</a:t>
            </a:r>
          </a:p>
          <a:p>
            <a:pPr algn="l">
              <a:lnSpc>
                <a:spcPts val="3581"/>
              </a:lnSpc>
            </a:pPr>
            <a:r>
              <a:rPr lang="en-US" sz="2199">
                <a:solidFill>
                  <a:srgbClr val="2B2B2B"/>
                </a:solidFill>
                <a:latin typeface="Gordita"/>
                <a:ea typeface="Gordita"/>
                <a:cs typeface="Gordita"/>
                <a:sym typeface="Gordita"/>
              </a:rPr>
              <a:t> Unauthorised access is blocked by default, allowing only required services through security policies.</a:t>
            </a:r>
          </a:p>
          <a:p>
            <a:pPr algn="l">
              <a:lnSpc>
                <a:spcPts val="3582"/>
              </a:lnSpc>
            </a:pPr>
            <a:r>
              <a:rPr lang="en-US" sz="2199">
                <a:solidFill>
                  <a:srgbClr val="2B2B2B"/>
                </a:solidFill>
                <a:latin typeface="Gordita"/>
                <a:ea typeface="Gordita"/>
                <a:cs typeface="Gordita"/>
                <a:sym typeface="Gordita"/>
              </a:rPr>
              <a:t> This implementation shows how enterprise security protects resources, controls traffic, and maintains system integrity, resulting in a secure and reliable network environment.</a:t>
            </a:r>
          </a:p>
          <a:p>
            <a:pPr algn="l">
              <a:lnSpc>
                <a:spcPts val="3581"/>
              </a:lnSpc>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8C52FF">
                <a:alpha val="100000"/>
              </a:srgbClr>
            </a:gs>
            <a:gs pos="100000">
              <a:srgbClr val="FF914D">
                <a:alpha val="100000"/>
              </a:srgbClr>
            </a:gs>
          </a:gsLst>
          <a:lin ang="0"/>
        </a:gradFill>
      </p:bgPr>
    </p:bg>
    <p:spTree>
      <p:nvGrpSpPr>
        <p:cNvPr id="1" name=""/>
        <p:cNvGrpSpPr/>
        <p:nvPr/>
      </p:nvGrpSpPr>
      <p:grpSpPr>
        <a:xfrm>
          <a:off x="0" y="0"/>
          <a:ext cx="0" cy="0"/>
          <a:chOff x="0" y="0"/>
          <a:chExt cx="0" cy="0"/>
        </a:xfrm>
      </p:grpSpPr>
      <p:sp>
        <p:nvSpPr>
          <p:cNvPr name="Freeform 2" id="2"/>
          <p:cNvSpPr/>
          <p:nvPr/>
        </p:nvSpPr>
        <p:spPr>
          <a:xfrm flipH="false" flipV="false" rot="0">
            <a:off x="5386304" y="2499196"/>
            <a:ext cx="7515391" cy="6256563"/>
          </a:xfrm>
          <a:custGeom>
            <a:avLst/>
            <a:gdLst/>
            <a:ahLst/>
            <a:cxnLst/>
            <a:rect r="r" b="b" t="t" l="l"/>
            <a:pathLst>
              <a:path h="6256563" w="7515391">
                <a:moveTo>
                  <a:pt x="0" y="0"/>
                </a:moveTo>
                <a:lnTo>
                  <a:pt x="7515392" y="0"/>
                </a:lnTo>
                <a:lnTo>
                  <a:pt x="7515392" y="6256564"/>
                </a:lnTo>
                <a:lnTo>
                  <a:pt x="0" y="6256564"/>
                </a:lnTo>
                <a:lnTo>
                  <a:pt x="0" y="0"/>
                </a:lnTo>
                <a:close/>
              </a:path>
            </a:pathLst>
          </a:custGeom>
          <a:blipFill>
            <a:blip r:embed="rId2">
              <a:alphaModFix amt="28000"/>
            </a:blip>
            <a:stretch>
              <a:fillRect l="0" t="0" r="0" b="0"/>
            </a:stretch>
          </a:blipFill>
        </p:spPr>
      </p:sp>
      <p:sp>
        <p:nvSpPr>
          <p:cNvPr name="TextBox 3" id="3"/>
          <p:cNvSpPr txBox="true"/>
          <p:nvPr/>
        </p:nvSpPr>
        <p:spPr>
          <a:xfrm rot="0">
            <a:off x="3220299" y="4456958"/>
            <a:ext cx="11847401" cy="2159638"/>
          </a:xfrm>
          <a:prstGeom prst="rect">
            <a:avLst/>
          </a:prstGeom>
        </p:spPr>
        <p:txBody>
          <a:bodyPr anchor="t" rtlCol="false" tIns="0" lIns="0" bIns="0" rIns="0">
            <a:spAutoFit/>
          </a:bodyPr>
          <a:lstStyle/>
          <a:p>
            <a:pPr algn="ctr">
              <a:lnSpc>
                <a:spcPts val="17414"/>
              </a:lnSpc>
            </a:pPr>
            <a:r>
              <a:rPr lang="en-US" sz="12995">
                <a:solidFill>
                  <a:srgbClr val="000000"/>
                </a:solidFill>
                <a:latin typeface="League Spartan"/>
                <a:ea typeface="League Spartan"/>
                <a:cs typeface="League Spartan"/>
                <a:sym typeface="League Spartan"/>
              </a:rPr>
              <a:t>THANK YOU</a:t>
            </a:r>
          </a:p>
        </p:txBody>
      </p:sp>
      <p:sp>
        <p:nvSpPr>
          <p:cNvPr name="AutoShape 4" id="4"/>
          <p:cNvSpPr/>
          <p:nvPr/>
        </p:nvSpPr>
        <p:spPr>
          <a:xfrm flipV="true">
            <a:off x="6374004" y="3788672"/>
            <a:ext cx="5539992" cy="19050"/>
          </a:xfrm>
          <a:prstGeom prst="line">
            <a:avLst/>
          </a:prstGeom>
          <a:ln cap="flat" w="38100">
            <a:solidFill>
              <a:srgbClr val="000000"/>
            </a:solidFill>
            <a:prstDash val="solid"/>
            <a:headEnd type="none" len="sm" w="sm"/>
            <a:tailEnd type="none" len="sm" w="sm"/>
          </a:ln>
        </p:spPr>
      </p:sp>
      <p:sp>
        <p:nvSpPr>
          <p:cNvPr name="AutoShape 5" id="5"/>
          <p:cNvSpPr/>
          <p:nvPr/>
        </p:nvSpPr>
        <p:spPr>
          <a:xfrm flipV="true">
            <a:off x="6373939" y="7116685"/>
            <a:ext cx="5539992" cy="19050"/>
          </a:xfrm>
          <a:prstGeom prst="line">
            <a:avLst/>
          </a:prstGeom>
          <a:ln cap="flat" w="38100">
            <a:solidFill>
              <a:srgbClr val="000000"/>
            </a:solidFill>
            <a:prstDash val="solid"/>
            <a:headEnd type="none" len="sm" w="sm"/>
            <a:tailEnd type="none" len="sm" w="sm"/>
          </a:ln>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DAG_MnpPctA</dc:identifier>
  <dcterms:modified xsi:type="dcterms:W3CDTF">2011-08-01T06:04:30Z</dcterms:modified>
  <cp:revision>1</cp:revision>
  <dc:title>Network Security</dc:title>
</cp:coreProperties>
</file>