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3" r:id="rId2"/>
    <p:sldId id="257" r:id="rId3"/>
    <p:sldId id="267" r:id="rId4"/>
    <p:sldId id="258" r:id="rId5"/>
    <p:sldId id="271" r:id="rId6"/>
    <p:sldId id="265" r:id="rId7"/>
    <p:sldId id="259" r:id="rId8"/>
    <p:sldId id="270" r:id="rId9"/>
    <p:sldId id="260" r:id="rId10"/>
    <p:sldId id="261" r:id="rId11"/>
    <p:sldId id="262" r:id="rId12"/>
    <p:sldId id="269" r:id="rId13"/>
    <p:sldId id="263" r:id="rId14"/>
    <p:sldId id="268" r:id="rId15"/>
    <p:sldId id="266" r:id="rId16"/>
    <p:sldId id="264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6"/>
    <p:restoredTop sz="94557"/>
  </p:normalViewPr>
  <p:slideViewPr>
    <p:cSldViewPr snapToGrid="0" snapToObjects="1">
      <p:cViewPr>
        <p:scale>
          <a:sx n="100" d="100"/>
          <a:sy n="100" d="100"/>
        </p:scale>
        <p:origin x="18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9517A-7CBF-E14A-A323-8E4EDCD3EC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A04786-1E4D-7D4B-9940-81B4882462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F549F8-E126-ED44-8D78-BBE8C7022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A62764-4F8E-BD40-BB4C-9863C9FDB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EE29B-0A72-D149-9642-A5AFF5F1B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051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F2A0D-5404-1349-9099-6A2DD8E63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D42E8-ADD8-3F4B-A57D-23A044E2C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D9D167-CB72-C542-9C9A-B8280EC9D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09DBD-7614-0341-8076-B42A91A89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AC3A6-F548-4B49-B784-0562B6CFB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2364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3696E-3264-1049-A120-7599DE211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EEF438-5A35-2C4D-8CC6-D30E54C779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50ADD5-F662-AD40-A94A-EC0B87CC2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7C7E8D-5B26-DC40-9BA6-FA74CDEEE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7A71EB-257E-DD48-8B70-0B4A9CC25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612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508F0-C328-F148-820E-419F64683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F913C-C694-CC4C-A2A6-952B4684E9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211045-5118-A542-B7B5-D92E3384E2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61642-C37F-A643-A093-DE3A5F0E9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28456-9A37-C047-A27E-38120931A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A8D0E-12E2-CA40-B2A7-CF3BF66CE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66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2983A-0C53-664A-8836-03B9B8CE6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286894-2423-D24D-A029-1265BC139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CC4426-B470-0447-92FC-E4C2F551A3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72986B-52AD-4F43-AB5E-ECC0C9F7AF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C0A1A2-DE92-0645-A961-99B3F18365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8D600B-01BD-3241-82EE-85006970B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514600-F07B-2046-9ABF-B08C50814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9BA3A6-2874-2C46-A771-7681E99AE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885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B1868-B5C4-5647-B314-4D7645A8D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059DF2-85FB-3341-BD3C-7D58BAC2B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515183-DEA1-924A-BFE1-726897C5C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6174CE-CD0E-1544-A8A3-7A721358C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902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F77F46-D35A-7148-AAA2-01090DD06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0F41BF-2B04-8B46-8D7A-59700B735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7B3913-BF95-0E41-A26A-E24EA69F1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54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8EED5-5DE6-E144-A9A9-19455ED48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923D4-7251-084A-9F7C-3CD82EECA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76C67C-FEC3-7449-AF85-446D05B3F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D5AC58-54F5-6D43-AFF9-6AA133C44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D94A6-5D4E-674F-B835-96A8F64DA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2E2FF1-E11A-7D4B-9899-20253987C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210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CE7EC-8E80-3945-84BA-6C0306DCF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947781-1930-154A-AB0C-40E8ADA7CC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167A49-9A3B-0B4E-B6D4-FBA04DCC8A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D12E79-B76E-4E47-B7BA-39E9F5F07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E0B7B6-F8B3-7F42-8789-48A01F592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8EA43C-4371-FC49-9E7A-EB72C82AF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714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0001D-0903-A74D-BA5D-B45D1721B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625D40-E0B1-4E47-97E9-18461A55FB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5BEB-AF28-834C-81DD-D99E1AD864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1FB87-5B2E-F543-B22C-03F30393F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3CF4B-ECB3-DA4A-8053-32B7CC3CF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9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9BC183-9CA9-924A-ADED-FF824B3D9C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0037F-AFDC-F349-A6F7-F730163CC9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3EA69-FC66-D144-BA6D-1C22A799A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24E459-E31C-524B-BDB2-AB931B0B0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C09C9-FD1C-5C48-A991-0300406DF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090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589C8A-B67C-794D-9BAD-C78AE66CF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1A5B5D-EE74-4145-9E01-3F91C90EB0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58BC1C-53B6-F445-AC20-7B123B105A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89638-C5EA-3C46-AF23-9CC0F99D4AE6}" type="datetimeFigureOut">
              <a:rPr lang="en-US" smtClean="0"/>
              <a:t>16-Feb-26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0E2B6A-BF83-0F4D-BB15-39B698EA48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AEA0E-E3B5-5444-8A62-A463836A95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FADC3-94AE-EF43-BD42-3702B316FB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649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45805-3359-EA40-9ADE-7D561E391D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+mn-lt"/>
              </a:rPr>
              <a:t>Feb 16. Week 3: </a:t>
            </a:r>
            <a:br>
              <a:rPr lang="en-GB" sz="4800" dirty="0">
                <a:latin typeface="+mn-lt"/>
              </a:rPr>
            </a:br>
            <a:r>
              <a:rPr lang="en-GB" sz="4800" dirty="0">
                <a:latin typeface="+mn-lt"/>
              </a:rPr>
              <a:t>Self-Consciousness, Well-Being and Peacefulness (Continued)</a:t>
            </a:r>
            <a:endParaRPr lang="en-US" sz="48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EFEDE9-3D4E-5D44-A81C-90559ACF2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2376"/>
            <a:ext cx="9144000" cy="1035424"/>
          </a:xfrm>
        </p:spPr>
        <p:txBody>
          <a:bodyPr>
            <a:normAutofit/>
          </a:bodyPr>
          <a:lstStyle/>
          <a:p>
            <a:r>
              <a:rPr lang="en-GB" sz="2800" dirty="0"/>
              <a:t>Garrett Thomson (Guest Lecturer)</a:t>
            </a:r>
          </a:p>
          <a:p>
            <a:r>
              <a:rPr lang="en-GB" sz="2800" dirty="0"/>
              <a:t>Scherto Gill</a:t>
            </a:r>
          </a:p>
        </p:txBody>
      </p:sp>
    </p:spTree>
    <p:extLst>
      <p:ext uri="{BB962C8B-B14F-4D97-AF65-F5344CB8AC3E}">
        <p14:creationId xmlns:p14="http://schemas.microsoft.com/office/powerpoint/2010/main" val="2750433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CD0C7-C39D-9447-963A-7C5DD7CDA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7CE50-A60F-F946-9989-685A37693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There are two fundamentally different ways things can be valuable, and we instrumentalize when we mix them up by treating people as objects or as less than a person. </a:t>
            </a:r>
          </a:p>
          <a:p>
            <a:pPr marL="457200" lvl="1" indent="0">
              <a:buNone/>
            </a:pPr>
            <a:r>
              <a:rPr lang="en-US" dirty="0"/>
              <a:t>A) This infects practical reasoning. Hence, the domination of the instrumentalized conception of rationality. Hence, the problems with the idea of fighting for peace </a:t>
            </a:r>
          </a:p>
          <a:p>
            <a:pPr lvl="1"/>
            <a:r>
              <a:rPr lang="en-US" dirty="0"/>
              <a:t>We tend to get the value of activities and results back to front. This is NOT a question of misplaced priorities. Results are for the sake of  activities rather than </a:t>
            </a:r>
            <a:r>
              <a:rPr lang="en-US" i="1" dirty="0"/>
              <a:t>vice versa </a:t>
            </a:r>
            <a:r>
              <a:rPr lang="en-US" dirty="0"/>
              <a:t>as we typically suppose. </a:t>
            </a:r>
          </a:p>
          <a:p>
            <a:pPr marL="457200" lvl="1" indent="0">
              <a:buNone/>
            </a:pPr>
            <a:r>
              <a:rPr lang="en-US" dirty="0"/>
              <a:t>B) Instrumentalization also infests our sense of ourselves. This is today’s theme. 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784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7213E-9B60-3049-BE0F-CB5F4779C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Violence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08855-CD17-E74C-AA33-8D7580676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The standard definition: violence is </a:t>
            </a:r>
            <a:r>
              <a:rPr lang="en-US" sz="2400" b="0" i="0" dirty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behavior involving physical force intended to hurt, damage, or kill someone or something.</a:t>
            </a:r>
          </a:p>
          <a:p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</a:rPr>
              <a:t>Problems with this definition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</a:rPr>
              <a:t>Behavior typically means actions; this is atomistic; it leaves out…. 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</a:rPr>
              <a:t>It is restricted to overt violence (physical force); this leaves out….</a:t>
            </a:r>
          </a:p>
          <a:p>
            <a:pPr marL="914400" lvl="1" indent="-457200">
              <a:buFont typeface="+mj-lt"/>
              <a:buAutoNum type="arabicParenR"/>
            </a:pPr>
            <a:r>
              <a:rPr lang="en-US" dirty="0">
                <a:solidFill>
                  <a:srgbClr val="1F1F1F"/>
                </a:solidFill>
                <a:latin typeface="Arial" panose="020B0604020202020204" pitchFamily="34" charset="0"/>
              </a:rPr>
              <a:t>What is bad about violence is restricted to the harmful effects and the intention to cause them. This leaves out….</a:t>
            </a:r>
          </a:p>
          <a:p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</a:rPr>
              <a:t>Conclusion: violence does not only cause harm. Also, it itself is a form of harm. This is because its essence is instrumentalization. </a:t>
            </a:r>
          </a:p>
          <a:p>
            <a:r>
              <a:rPr lang="en-US" sz="2400" dirty="0">
                <a:solidFill>
                  <a:srgbClr val="1F1F1F"/>
                </a:solidFill>
                <a:latin typeface="Arial" panose="020B0604020202020204" pitchFamily="34" charset="0"/>
              </a:rPr>
              <a:t>This applies to self-instrumentalization. 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76282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1F924-401A-754F-818E-F32F303E6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Varieties of self-consciousness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FD143-A98D-E24C-8C9E-3DF5DC7FA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Consciousness vs self consciousness: in general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US" dirty="0"/>
              <a:t>Simple self-reflexive consciousness as the “I”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US" dirty="0"/>
              <a:t>Awareness of oneself (in the mirror)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US" dirty="0"/>
              <a:t>Self-conscious awareness of one’s experience relative to various descriptions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US" dirty="0"/>
              <a:t>Awareness of oneself relative to various descriptions but which is not self-conscious</a:t>
            </a:r>
          </a:p>
          <a:p>
            <a:r>
              <a:rPr lang="en-US" dirty="0"/>
              <a:t>Conclusion: we need not be aware of the intentional content of one’s consciousness of oneself.</a:t>
            </a:r>
          </a:p>
          <a:p>
            <a:r>
              <a:rPr lang="en-US" dirty="0"/>
              <a:t>Local and global</a:t>
            </a:r>
          </a:p>
        </p:txBody>
      </p:sp>
    </p:spTree>
    <p:extLst>
      <p:ext uri="{BB962C8B-B14F-4D97-AF65-F5344CB8AC3E}">
        <p14:creationId xmlns:p14="http://schemas.microsoft.com/office/powerpoint/2010/main" val="2756712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4AC81-78EC-1E45-83B4-C1567F948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Two forms of ill-being regarding self-relation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DE18B-7DE1-5F48-840D-6D17C5F36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Dignity: we have dignity because we are beings who are non-instrumentally valuable. </a:t>
            </a:r>
          </a:p>
          <a:p>
            <a:r>
              <a:rPr lang="en-US" dirty="0"/>
              <a:t>We don’t have to do anything to attain this dignity, and we cannot add to it or subtract from it. </a:t>
            </a:r>
          </a:p>
          <a:p>
            <a:r>
              <a:rPr lang="en-US" dirty="0"/>
              <a:t>Nevertheless:</a:t>
            </a:r>
          </a:p>
          <a:p>
            <a:pPr marL="0" indent="0">
              <a:buNone/>
            </a:pPr>
            <a:r>
              <a:rPr lang="en-US" dirty="0"/>
              <a:t>	a) we can violate by instrumentalizing ourselves  and </a:t>
            </a:r>
          </a:p>
          <a:p>
            <a:pPr marL="0" indent="0">
              <a:buNone/>
            </a:pPr>
            <a:r>
              <a:rPr lang="en-US" dirty="0"/>
              <a:t>	b) we can fail to appreciate it or connect to it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093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32896-A4D0-FF48-83A5-9D9DB4848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A. Self-instrumentalization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AC472-C156-0E4E-B328-0638B979F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What is bad about it (causes vs the phenomenon itself vs symptoms)</a:t>
            </a:r>
          </a:p>
          <a:p>
            <a:pPr marL="0" indent="0">
              <a:buNone/>
            </a:pPr>
            <a:r>
              <a:rPr lang="en-US" dirty="0"/>
              <a:t>	The feeling of being injured is not the injury </a:t>
            </a:r>
          </a:p>
          <a:p>
            <a:r>
              <a:rPr lang="en-US" dirty="0"/>
              <a:t>A three-way distinction:</a:t>
            </a:r>
          </a:p>
          <a:p>
            <a:pPr marL="0" indent="0">
              <a:buNone/>
            </a:pPr>
            <a:r>
              <a:rPr lang="en-US" dirty="0"/>
              <a:t>	a) Underlying causes of the condition such as insecurity &amp; 	humiliation and their social causes</a:t>
            </a:r>
          </a:p>
          <a:p>
            <a:pPr marL="0" indent="0">
              <a:buNone/>
            </a:pPr>
            <a:r>
              <a:rPr lang="en-US" dirty="0"/>
              <a:t>	b) the condition itself and </a:t>
            </a:r>
          </a:p>
          <a:p>
            <a:pPr marL="0" indent="0">
              <a:buNone/>
            </a:pPr>
            <a:r>
              <a:rPr lang="en-US" dirty="0"/>
              <a:t>	c) the symptoms of  or expressions including judgments </a:t>
            </a:r>
          </a:p>
          <a:p>
            <a:r>
              <a:rPr lang="en-US" dirty="0"/>
              <a:t>The pathology is the self-relation that is expressed by self-instrumentalizing judgments. This self-relation is not the judgments. It is more holistic.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376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ED7D9-3189-844B-BF7C-54CED1C3E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Examples of self-instrumentalization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52914-1841-3549-AB62-D3CCC9ED73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Depreciating oneself </a:t>
            </a:r>
          </a:p>
          <a:p>
            <a:pPr lvl="1"/>
            <a:r>
              <a:rPr lang="en-US" dirty="0"/>
              <a:t>Feeling that one has to accomplish to be worthy</a:t>
            </a:r>
          </a:p>
          <a:p>
            <a:pPr lvl="1"/>
            <a:r>
              <a:rPr lang="en-US" dirty="0"/>
              <a:t>Feeling that one has to be admired to be worthy. </a:t>
            </a:r>
          </a:p>
          <a:p>
            <a:pPr lvl="1"/>
            <a:r>
              <a:rPr lang="en-US" dirty="0"/>
              <a:t>Feeling that one must be of special status to be worthy</a:t>
            </a:r>
          </a:p>
          <a:p>
            <a:pPr lvl="1"/>
            <a:r>
              <a:rPr lang="en-US" dirty="0"/>
              <a:t>Comparing oneself to others unfavorably and favorably</a:t>
            </a:r>
          </a:p>
          <a:p>
            <a:r>
              <a:rPr lang="en-US" dirty="0"/>
              <a:t>Conclusion: the relational content of self-consciousness</a:t>
            </a:r>
          </a:p>
          <a:p>
            <a:r>
              <a:rPr lang="en-US" dirty="0"/>
              <a:t>Other forms of self-instrumentalization? </a:t>
            </a:r>
          </a:p>
          <a:p>
            <a:pPr lvl="1"/>
            <a:r>
              <a:rPr lang="en-US" dirty="0"/>
              <a:t>Self-deception </a:t>
            </a:r>
          </a:p>
          <a:p>
            <a:pPr lvl="1"/>
            <a:r>
              <a:rPr lang="en-US" dirty="0"/>
              <a:t>????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48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4BD5F-DAD9-824A-B412-12AC885D4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B: Not connecting to one’s dignity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F38A0-C684-F845-893A-4481C1039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One aspect of well-being is to directly emotionally appreciate that one is a being of non-instrumental value. </a:t>
            </a:r>
          </a:p>
          <a:p>
            <a:r>
              <a:rPr lang="en-US" dirty="0"/>
              <a:t>Of course, there are many forms of emotions, beliefs, attitudes and feelings that can block this direct appreciation.</a:t>
            </a:r>
          </a:p>
          <a:p>
            <a:r>
              <a:rPr lang="en-US" dirty="0"/>
              <a:t>For example, we can self-identify in ways that are not consistent with connecting to our dignity. </a:t>
            </a:r>
          </a:p>
          <a:p>
            <a:r>
              <a:rPr lang="en-US" dirty="0"/>
              <a:t>The issue is not whether such a connection causes well-being (which would make it instrumental) but whether it constitutes well-being (in part).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23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7D927-3939-7049-9212-F035937E5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Relationship to oneself: the past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55B2E-688B-1047-AB45-94D792253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Narratives as stories one tells about oneself to oneself</a:t>
            </a:r>
          </a:p>
          <a:p>
            <a:r>
              <a:rPr lang="en-US" dirty="0"/>
              <a:t>They allow one to make sense of one’s past, and new narratives can allow one to make a transformed sense of one’s life. </a:t>
            </a:r>
          </a:p>
          <a:p>
            <a:r>
              <a:rPr lang="en-US" dirty="0"/>
              <a:t>One might have narratives that dehumanize oneself or that prevent one from connecting to one’s dignity. Or else, one might have ones that connect better to one’s dignity. </a:t>
            </a:r>
          </a:p>
          <a:p>
            <a:r>
              <a:rPr lang="en-US" dirty="0"/>
              <a:t>Therefore, narratives can constitute an appreciative relation with one’s past. </a:t>
            </a:r>
          </a:p>
          <a:p>
            <a:r>
              <a:rPr lang="en-US" dirty="0"/>
              <a:t>A narrative is a selective story about one’s past; it itself isn’t the past. Narratives can be self-deceptive </a:t>
            </a:r>
          </a:p>
        </p:txBody>
      </p:sp>
    </p:spTree>
    <p:extLst>
      <p:ext uri="{BB962C8B-B14F-4D97-AF65-F5344CB8AC3E}">
        <p14:creationId xmlns:p14="http://schemas.microsoft.com/office/powerpoint/2010/main" val="2201202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3ED6C-CFA6-434F-81E4-B73DB002F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Relationship to oneself: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C1244-34E2-2142-9886-55E4C47D31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person has well-being with regard to their own future insofar as they relate to it as appropriately open.</a:t>
            </a:r>
          </a:p>
          <a:p>
            <a:r>
              <a:rPr lang="en-US" dirty="0"/>
              <a:t>A necessary aspect of being a person is that one is an agent (capable of acting out of reasons). </a:t>
            </a:r>
          </a:p>
          <a:p>
            <a:r>
              <a:rPr lang="en-US" dirty="0"/>
              <a:t>When one is closed in relation to one’s own future (in an inappropriate way) then one is not treating oneself fully as a person (that is as an agent). </a:t>
            </a:r>
          </a:p>
        </p:txBody>
      </p:sp>
    </p:spTree>
    <p:extLst>
      <p:ext uri="{BB962C8B-B14F-4D97-AF65-F5344CB8AC3E}">
        <p14:creationId xmlns:p14="http://schemas.microsoft.com/office/powerpoint/2010/main" val="3029322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2AA3E-DDBA-7444-9202-06DFAEA21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Relationship to oneself: the present moment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4066A-3E56-0845-8FE1-DDC11B943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the present moment, I can be conscious of myself as a person  who is non-instrumentally valuable. </a:t>
            </a:r>
          </a:p>
          <a:p>
            <a:r>
              <a:rPr lang="en-US" dirty="0"/>
              <a:t>Or, I can be blocked from such self-consciousness by being aware of myself under descriptions that are inconsistent with such value. </a:t>
            </a:r>
          </a:p>
          <a:p>
            <a:r>
              <a:rPr lang="en-US" dirty="0"/>
              <a:t>Appreciation of oneself as an I that is non-instrumentally valuable is a necessary aspect of well-being. </a:t>
            </a:r>
          </a:p>
          <a:p>
            <a:r>
              <a:rPr lang="en-US" dirty="0"/>
              <a:t>The direct pleasure or joy of being an I (Epicurus 341-270 BC). </a:t>
            </a:r>
          </a:p>
          <a:p>
            <a:r>
              <a:rPr lang="en-US" dirty="0"/>
              <a:t>Some things that can block this. </a:t>
            </a:r>
          </a:p>
        </p:txBody>
      </p:sp>
    </p:spTree>
    <p:extLst>
      <p:ext uri="{BB962C8B-B14F-4D97-AF65-F5344CB8AC3E}">
        <p14:creationId xmlns:p14="http://schemas.microsoft.com/office/powerpoint/2010/main" val="921958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CD782-5E08-8E46-8E19-2CA80C2C29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Phenomenology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A3EED-4CD6-234F-82D6-148C9D84EE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Phenomenology is a philosophical position about mental states and also a method (Husserl). </a:t>
            </a:r>
          </a:p>
          <a:p>
            <a:r>
              <a:rPr lang="en-US" dirty="0"/>
              <a:t>As a position, it claims that all mental states are intentional, which means that in addition to their object (usually something in the world), they also have a content which is aspectual.  </a:t>
            </a:r>
          </a:p>
          <a:p>
            <a:r>
              <a:rPr lang="en-US" dirty="0"/>
              <a:t> As a method, one tries to characterize the lived experiential qualities of an activity or process as from the point of view of the one who experiences that. </a:t>
            </a:r>
          </a:p>
          <a:p>
            <a:r>
              <a:rPr lang="en-US" dirty="0"/>
              <a:t>Bracketing </a:t>
            </a:r>
          </a:p>
          <a:p>
            <a:r>
              <a:rPr lang="en-US" dirty="0"/>
              <a:t>Some example and relevance to us.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650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DD23B-1646-294F-BA1C-71508EBD9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Self-identifying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CD6EC-90F4-9D4D-B7B5-251BD136B7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Strict identity and an indefinite number of qualities</a:t>
            </a:r>
          </a:p>
          <a:p>
            <a:r>
              <a:rPr lang="en-US" dirty="0"/>
              <a:t>Identity is </a:t>
            </a:r>
            <a:r>
              <a:rPr lang="en-US" b="1" dirty="0"/>
              <a:t>not a noun but a verb</a:t>
            </a:r>
            <a:r>
              <a:rPr lang="en-US" dirty="0"/>
              <a:t>: to select and what one attaches oneself to</a:t>
            </a:r>
          </a:p>
          <a:p>
            <a:r>
              <a:rPr lang="en-US" dirty="0"/>
              <a:t>Self-identifying as what descriptions one takes to be essential to oneself</a:t>
            </a:r>
          </a:p>
          <a:p>
            <a:r>
              <a:rPr lang="en-US" dirty="0"/>
              <a:t>Separate the I who does the identifying and what it identifies with (I and me)</a:t>
            </a:r>
          </a:p>
          <a:p>
            <a:r>
              <a:rPr lang="en-US" dirty="0"/>
              <a:t>The person is non-derivatively valuable and we connect to that value insofar as our self-consciousness includes it (in its content). This applies to how we self-identify.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548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BF40C-E6C4-BE44-8B80-9D77B06FC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Self-Identifying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FF7FB-F96C-9D47-A081-656413011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dirty="0"/>
              <a:t>More basic and less basic (or derivative) self-identifying </a:t>
            </a:r>
          </a:p>
          <a:p>
            <a:r>
              <a:rPr lang="en-US" sz="2000" dirty="0"/>
              <a:t>We non-derivatively self-identify in ways that are more peaceful when: </a:t>
            </a:r>
          </a:p>
          <a:p>
            <a:pPr marL="457200" lvl="1" indent="0">
              <a:buNone/>
            </a:pPr>
            <a:r>
              <a:rPr lang="en-US" sz="2000" dirty="0"/>
              <a:t> 1) such non-derivative self-identifying is consistent with what one is most fundamentally   (i.e. a being with dignity) and when</a:t>
            </a:r>
          </a:p>
          <a:p>
            <a:pPr marL="457200" lvl="1" indent="0">
              <a:buNone/>
            </a:pPr>
            <a:r>
              <a:rPr lang="en-US" sz="2000" dirty="0"/>
              <a:t>2) non-derivative self-identifying doesn’t exclude other people or groups. </a:t>
            </a:r>
          </a:p>
          <a:p>
            <a:r>
              <a:rPr lang="en-US" sz="2000" dirty="0"/>
              <a:t>This does not rule out self-identifying </a:t>
            </a:r>
            <a:r>
              <a:rPr lang="en-US" sz="2000" i="1" dirty="0"/>
              <a:t>derivatively</a:t>
            </a:r>
            <a:r>
              <a:rPr lang="en-US" sz="2000" dirty="0"/>
              <a:t> in ways that exclude. Rather, it means that self-identifying in a </a:t>
            </a:r>
            <a:r>
              <a:rPr lang="en-US" sz="2000" i="1" dirty="0"/>
              <a:t>non</a:t>
            </a:r>
            <a:r>
              <a:rPr lang="en-US" sz="2000" dirty="0"/>
              <a:t>-</a:t>
            </a:r>
            <a:r>
              <a:rPr lang="en-US" sz="2000" i="1" dirty="0"/>
              <a:t>derivatively </a:t>
            </a:r>
            <a:r>
              <a:rPr lang="en-US" sz="2000" dirty="0"/>
              <a:t>way that excludes others would not be consistent with connecting to one’s dignity. </a:t>
            </a:r>
          </a:p>
          <a:p>
            <a:r>
              <a:rPr lang="en-US" sz="2000" dirty="0"/>
              <a:t>Peaceful self-identifying is an important constituent of well-being because as such it requires non-derivative self-identifying as a being who is non-instrumentally valuable (i.e. as a person). </a:t>
            </a:r>
          </a:p>
          <a:p>
            <a:r>
              <a:rPr lang="en-US" sz="2000" dirty="0"/>
              <a:t>The importance of this for deep dialogue </a:t>
            </a:r>
          </a:p>
          <a:p>
            <a:r>
              <a:rPr lang="en-US" sz="2000" dirty="0"/>
              <a:t>Deep dialogue can shift the perpetrator/victim dichotomy and thereby deconstruct the conditions that make peoples enemies.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209215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CDC23-6584-5644-95F4-58C39253E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1FD51-8F92-3846-826F-C81C7DFDB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principle of equal non-instrumental value of all persons</a:t>
            </a:r>
          </a:p>
          <a:p>
            <a:r>
              <a:rPr lang="en-US" dirty="0"/>
              <a:t>What this principle negates in terms of racism, sexism, nationalism and class divisions. </a:t>
            </a:r>
          </a:p>
          <a:p>
            <a:r>
              <a:rPr lang="en-US" dirty="0"/>
              <a:t>The equal reality of others</a:t>
            </a:r>
          </a:p>
          <a:p>
            <a:r>
              <a:rPr lang="en-US" dirty="0"/>
              <a:t>Ones being more in tune with this principle is a core aspect of well-being. </a:t>
            </a:r>
          </a:p>
          <a:p>
            <a:r>
              <a:rPr lang="en-US" dirty="0"/>
              <a:t>This view contradicts a traditional view of well-being as self-interest (Hobbes). Why the traditional view is mistaken</a:t>
            </a:r>
          </a:p>
          <a:p>
            <a:r>
              <a:rPr lang="en-US" dirty="0"/>
              <a:t> Why this is an essential aspect of peacefulness (re the self-relation)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682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7C49A-1A60-2244-9B1B-58068CA0A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Equality is not the same as Justice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F4AF4-AA01-9B47-925F-8FB648FAC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principle of equal value is more fundamental than the notion of social justice understood as rights. </a:t>
            </a:r>
          </a:p>
          <a:p>
            <a:r>
              <a:rPr lang="en-US" dirty="0"/>
              <a:t>Rights depend on people getting what they deserve.</a:t>
            </a:r>
          </a:p>
          <a:p>
            <a:r>
              <a:rPr lang="en-US" dirty="0"/>
              <a:t>Desert is punitive or retributivist as well as positive. Desert depends on conditions; it is conditional.  </a:t>
            </a:r>
          </a:p>
          <a:p>
            <a:r>
              <a:rPr lang="en-US" dirty="0"/>
              <a:t>Dignity is not something deserved; it is a way of being non-instrumentally valuable. </a:t>
            </a:r>
          </a:p>
          <a:p>
            <a:r>
              <a:rPr lang="en-US" dirty="0"/>
              <a:t>Right-claims are inherently conflictual.</a:t>
            </a:r>
          </a:p>
          <a:p>
            <a:r>
              <a:rPr lang="en-US" dirty="0"/>
              <a:t>Justice as fairness is not the same as equal value, although justice may require a principle of equality.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496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F9F65-2DC0-A74F-85F4-E2E23AF58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Next sessions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DDA9A-AA09-9140-9B3A-566A593C4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the next two sessions, we will cover our relations with other people insofar as this is part of our well-being. This is Chapter 5.</a:t>
            </a:r>
          </a:p>
          <a:p>
            <a:r>
              <a:rPr lang="en-US" dirty="0"/>
              <a:t>Week 4 will cover close friendships and family relationships and how these are integral to well-being</a:t>
            </a:r>
          </a:p>
          <a:p>
            <a:r>
              <a:rPr lang="en-US" dirty="0"/>
              <a:t>Week 5 will look at the dynamics of such relationships with respect to well-being and peace. </a:t>
            </a:r>
          </a:p>
        </p:txBody>
      </p:sp>
    </p:spTree>
    <p:extLst>
      <p:ext uri="{BB962C8B-B14F-4D97-AF65-F5344CB8AC3E}">
        <p14:creationId xmlns:p14="http://schemas.microsoft.com/office/powerpoint/2010/main" val="1683457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1455</Words>
  <Application>Microsoft Office PowerPoint</Application>
  <PresentationFormat>Widescreen</PresentationFormat>
  <Paragraphs>118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Feb 16. Week 3:  Self-Consciousness, Well-Being and Peacefulness (Continued)</vt:lpstr>
      <vt:lpstr>Recap</vt:lpstr>
      <vt:lpstr>Violence</vt:lpstr>
      <vt:lpstr>Varieties of self-consciousness</vt:lpstr>
      <vt:lpstr>Two forms of ill-being regarding self-relation</vt:lpstr>
      <vt:lpstr>A. Self-instrumentalization</vt:lpstr>
      <vt:lpstr>Examples of self-instrumentalization</vt:lpstr>
      <vt:lpstr>B: Not connecting to one’s dignity</vt:lpstr>
      <vt:lpstr>Relationship to oneself: the past</vt:lpstr>
      <vt:lpstr>Relationship to oneself: the future</vt:lpstr>
      <vt:lpstr>Relationship to oneself: the present moment</vt:lpstr>
      <vt:lpstr>Phenomenology</vt:lpstr>
      <vt:lpstr>Self-identifying (1)</vt:lpstr>
      <vt:lpstr>Self-Identifying (2)</vt:lpstr>
      <vt:lpstr>Equality</vt:lpstr>
      <vt:lpstr>Equality is not the same as Justice</vt:lpstr>
      <vt:lpstr>Next sessions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3</dc:title>
  <dc:creator>Garrett Thomson</dc:creator>
  <cp:lastModifiedBy>Scherto Gill</cp:lastModifiedBy>
  <cp:revision>74</cp:revision>
  <dcterms:created xsi:type="dcterms:W3CDTF">2026-02-07T01:45:27Z</dcterms:created>
  <dcterms:modified xsi:type="dcterms:W3CDTF">2026-02-16T14:53:36Z</dcterms:modified>
</cp:coreProperties>
</file>