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60" r:id="rId5"/>
    <p:sldId id="450" r:id="rId6"/>
    <p:sldId id="463" r:id="rId7"/>
    <p:sldId id="501" r:id="rId8"/>
    <p:sldId id="462" r:id="rId9"/>
    <p:sldId id="484" r:id="rId10"/>
    <p:sldId id="502" r:id="rId11"/>
    <p:sldId id="503" r:id="rId12"/>
    <p:sldId id="470" r:id="rId13"/>
    <p:sldId id="496" r:id="rId14"/>
    <p:sldId id="497" r:id="rId15"/>
    <p:sldId id="460" r:id="rId16"/>
    <p:sldId id="504" r:id="rId17"/>
    <p:sldId id="499" r:id="rId18"/>
    <p:sldId id="486" r:id="rId19"/>
    <p:sldId id="472" r:id="rId20"/>
    <p:sldId id="453" r:id="rId21"/>
    <p:sldId id="505" r:id="rId22"/>
    <p:sldId id="475" r:id="rId23"/>
    <p:sldId id="506" r:id="rId24"/>
    <p:sldId id="476" r:id="rId25"/>
    <p:sldId id="483" r:id="rId26"/>
    <p:sldId id="507" r:id="rId27"/>
    <p:sldId id="485" r:id="rId28"/>
    <p:sldId id="481" r:id="rId29"/>
    <p:sldId id="508" r:id="rId30"/>
    <p:sldId id="482" r:id="rId31"/>
    <p:sldId id="473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533CCD-2B31-487E-BD75-8FA40B978E22}" v="8" dt="2026-02-04T08:34:58.5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103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3840" y="6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history.nasa.gov/SP-4003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nasa.gov/content/a-brief-history-of-nasa-s-contributions-to-telemedicine#_edn2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7261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3550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dirty="0"/>
              <a:t>1960s- first modern upgrade when </a:t>
            </a:r>
            <a:r>
              <a:rPr lang="en-GB" b="0" i="0" dirty="0">
                <a:solidFill>
                  <a:srgbClr val="270601"/>
                </a:solidFill>
                <a:effectLst/>
                <a:latin typeface="Lato" panose="020F0502020204030203" pitchFamily="34" charset="0"/>
              </a:rPr>
              <a:t>This was a true unknown before the first human astronaut made it to space. Medical experts were particularly </a:t>
            </a:r>
            <a:r>
              <a:rPr lang="en-GB" b="0" i="0" u="none" strike="noStrike" dirty="0">
                <a:solidFill>
                  <a:srgbClr val="CC3366"/>
                </a:solidFill>
                <a:effectLst/>
                <a:latin typeface="Lato" panose="020F0502020204030203" pitchFamily="34" charset="0"/>
                <a:hlinkClick r:id="rId3"/>
              </a:rPr>
              <a:t>concerned about blood circulation and respiration issues</a:t>
            </a:r>
            <a:r>
              <a:rPr lang="en-GB" b="0" i="0" dirty="0">
                <a:solidFill>
                  <a:srgbClr val="270601"/>
                </a:solidFill>
                <a:effectLst/>
                <a:latin typeface="Lato" panose="020F0502020204030203" pitchFamily="34" charset="0"/>
              </a:rPr>
              <a:t>.</a:t>
            </a:r>
          </a:p>
          <a:p>
            <a:pPr algn="l"/>
            <a:r>
              <a:rPr lang="en-GB" b="0" i="0" dirty="0">
                <a:solidFill>
                  <a:srgbClr val="270601"/>
                </a:solidFill>
                <a:effectLst/>
                <a:latin typeface="Lato" panose="020F0502020204030203" pitchFamily="34" charset="0"/>
              </a:rPr>
              <a:t>To find out, the US and Soviet hooked animals up to medical monitoring systems and sent them into space. </a:t>
            </a:r>
            <a:r>
              <a:rPr lang="en-GB" b="0" i="0" u="none" strike="noStrike" dirty="0">
                <a:solidFill>
                  <a:srgbClr val="CC3366"/>
                </a:solidFill>
                <a:effectLst/>
                <a:latin typeface="Lato" panose="020F0502020204030203" pitchFamily="34" charset="0"/>
                <a:hlinkClick r:id="rId4"/>
              </a:rPr>
              <a:t>Biometric data was transmitted back to scientists on Earth</a:t>
            </a:r>
            <a:r>
              <a:rPr lang="en-GB" b="0" i="0" dirty="0">
                <a:solidFill>
                  <a:srgbClr val="270601"/>
                </a:solidFill>
                <a:effectLst/>
                <a:latin typeface="Lato" panose="020F0502020204030203" pitchFamily="34" charset="0"/>
              </a:rPr>
              <a:t> via a telemetric link.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029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aetonix.com/telehealth-remote-patient-monitoring/50-reasons-explaining-the-rise-of-telehealth-in-usa-the-ultimate-list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4fKW7NoBmU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share/telehealth-in-health-promotion/b1828d9e-791a-49dd-a841-acba27142171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pulse/10-examples-telehealth-action-gives-glimpse-future-care-ventricelli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Week 4</a:t>
            </a: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Telehealth systems in health promotion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230651"/>
            <a:ext cx="309634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20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Raheela Shaikh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r.sha</a:t>
            </a:r>
            <a:r>
              <a:rPr lang="en-GB" sz="20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ikh@uwtsd.ac.uk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telehealth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use of telehealth in behaviour change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telehealth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delivery health promotion intervention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CD0D0-89CB-B921-354E-290542BA1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550FA-2F8B-249C-5C44-FDAEE0054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“Telehealth is the remote exchange of data between an individual and healthcare professionals” (O’Neil, 2019).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Telehealth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involves the delivery of health-related services when patients and healthcare professionals are geographically separated through information and communication technologies (WHO, 2010; WHO, 2022) 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312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4B710-1BDB-79ED-900A-F357706DE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/>
              <a:t>Examples include: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E351A-9CA5-5566-5145-F2A372B5D4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Video and telephone consultations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Remote patient monitoring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Secure electronic communication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health education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Mobile health applications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Telehealth can extend access to healthcare services and overcome geographical barriers.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0233848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C9E35-19B5-D0C5-340C-9EB2C5F3A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Telehealth, telemedicine and telecare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39387-DC2D-488A-3074-B76A1DF18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Telehealth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a broader term that denote both remote non-clinical services (such as administrative meetings) and remote clinical services.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Telemedicine-</a:t>
            </a: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limited to remote clinical services only.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Telecare</a:t>
            </a: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remote monitoring of an individual’s condition or lifestyle in their home environment</a:t>
            </a:r>
          </a:p>
          <a:p>
            <a:pPr marL="0" indent="0">
              <a:buNone/>
            </a:pP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(Bitar &amp;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Alismail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2021)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3534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B11D3-426D-9360-CDBC-0985A55AC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Historical context of telehealth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36933-9A55-1943-78EA-1EFC03445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Telehealth through the years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1840s via Telegraph cable during the CIVIL war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Late 1800s use of telephone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1900s via Radio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Mid 1950s via Television 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1960s- first modern upgrade With NASA</a:t>
            </a:r>
          </a:p>
          <a:p>
            <a:pPr marL="0" indent="0" algn="l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Drive- Internet use and COVID</a:t>
            </a:r>
          </a:p>
          <a:p>
            <a:pPr marL="0" indent="0" algn="l">
              <a:buNone/>
            </a:pPr>
            <a:r>
              <a:rPr lang="en-GB" b="1" i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other drivers can you think of? </a:t>
            </a:r>
          </a:p>
          <a:p>
            <a:pPr algn="l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9756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7F249-1EC9-2181-CE90-338564E81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29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Telehealth and Health Promotion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59908-889B-49BA-8556-74F91536C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Telehealth can contribute to health promotion by supporting: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education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Disease prevention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Self-management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 change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Lifestyle modification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Patient engagement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Continuous communication with healthcare professionals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health strategies can support health promotion and disease prevention while improving access to health services (WHO, 2021; WHO, 2025)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5947052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59ACD-C31C-C105-92BF-14AE8D2BF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2800" b="1" dirty="0"/>
              <a:t>Major Components of Telehealth Systems</a:t>
            </a:r>
            <a:endParaRPr lang="en-GB" sz="280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11740AE-CB51-BC10-EB76-913B193929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5116133"/>
              </p:ext>
            </p:extLst>
          </p:nvPr>
        </p:nvGraphicFramePr>
        <p:xfrm>
          <a:off x="457200" y="1600200"/>
          <a:ext cx="8229600" cy="37010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1707548848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664361627"/>
                    </a:ext>
                  </a:extLst>
                </a:gridCol>
              </a:tblGrid>
              <a:tr h="52871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1" i="0" dirty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Component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1" i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Examples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96429956"/>
                  </a:ext>
                </a:extLst>
              </a:tr>
              <a:tr h="52871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0" i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Communication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0" i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Video, telephone, messaging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55892483"/>
                  </a:ext>
                </a:extLst>
              </a:tr>
              <a:tr h="52871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0" i="0" dirty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Monitoring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0" i="0" dirty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Blood pressure, glucose, weight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03599681"/>
                  </a:ext>
                </a:extLst>
              </a:tr>
              <a:tr h="52871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0" i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Education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0" i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Webinars, online resources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56230779"/>
                  </a:ext>
                </a:extLst>
              </a:tr>
              <a:tr h="52871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0" i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Patient engagement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0" i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Apps and portals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69053872"/>
                  </a:ext>
                </a:extLst>
              </a:tr>
              <a:tr h="52871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0" i="0" dirty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Data management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0" i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Electronic health records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20774289"/>
                  </a:ext>
                </a:extLst>
              </a:tr>
              <a:tr h="528715"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0" i="0" dirty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Professional support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algn="l">
                        <a:buNone/>
                      </a:pPr>
                      <a:r>
                        <a:rPr lang="en-GB" sz="2400" b="0" i="0" dirty="0">
                          <a:solidFill>
                            <a:srgbClr val="0D0D0D"/>
                          </a:solidFill>
                          <a:effectLst/>
                          <a:latin typeface="-apple-system-body"/>
                        </a:rPr>
                        <a:t>Virtual consultations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217819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9371212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70DD1-EB07-4891-F424-D540D7D23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06115"/>
          </a:xfrm>
        </p:spPr>
        <p:txBody>
          <a:bodyPr/>
          <a:lstStyle/>
          <a:p>
            <a:r>
              <a:rPr lang="en-GB" b="1" dirty="0"/>
              <a:t>Means of delivery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1B6480-2DBB-EA57-70A6-C12F3D345A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7859216" cy="906115"/>
          </a:xfrm>
        </p:spPr>
        <p:txBody>
          <a:bodyPr>
            <a:normAutofit/>
          </a:bodyPr>
          <a:lstStyle/>
          <a:p>
            <a:r>
              <a:rPr lang="en-GB" dirty="0"/>
              <a:t>Thinking of the definition of telehealth</a:t>
            </a:r>
          </a:p>
          <a:p>
            <a:r>
              <a:rPr lang="en-GB" dirty="0"/>
              <a:t>What are the means telehealth can be delivered?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563EEA-522F-DF0A-8789-7EB91F7856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Video applications </a:t>
            </a:r>
          </a:p>
          <a:p>
            <a:r>
              <a:rPr lang="en-GB" dirty="0"/>
              <a:t>Text based applications</a:t>
            </a:r>
          </a:p>
          <a:p>
            <a:r>
              <a:rPr lang="en-GB" dirty="0"/>
              <a:t>Wearables and sensor Devices</a:t>
            </a:r>
          </a:p>
          <a:p>
            <a:r>
              <a:rPr lang="en-GB" dirty="0"/>
              <a:t>Website</a:t>
            </a:r>
          </a:p>
          <a:p>
            <a:r>
              <a:rPr lang="en-GB" dirty="0"/>
              <a:t>Apps</a:t>
            </a:r>
          </a:p>
          <a:p>
            <a:r>
              <a:rPr lang="en-GB" dirty="0"/>
              <a:t>Virtual reality</a:t>
            </a:r>
          </a:p>
          <a:p>
            <a:r>
              <a:rPr lang="en-GB" dirty="0"/>
              <a:t>Therapeutic gaming </a:t>
            </a:r>
          </a:p>
          <a:p>
            <a:pPr marL="0" indent="0">
              <a:buNone/>
            </a:pPr>
            <a:r>
              <a:rPr lang="en-GB" sz="1900" dirty="0"/>
              <a:t>(WHO, 2021; WHO,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392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25827-0DE2-9A9B-5088-F15F78133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Data Transferred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860B7-89DE-1480-FA23-8EE939868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Audio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Images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Videos</a:t>
            </a:r>
          </a:p>
        </p:txBody>
      </p:sp>
    </p:spTree>
    <p:extLst>
      <p:ext uri="{BB962C8B-B14F-4D97-AF65-F5344CB8AC3E}">
        <p14:creationId xmlns:p14="http://schemas.microsoft.com/office/powerpoint/2010/main" val="7927560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7CE21-76C6-8ECE-3CDE-9B9140056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/>
              <a:t>Types of Telehealth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6ADBE-7C45-7C6E-F541-5998FD1B76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Store and forward </a:t>
            </a:r>
          </a:p>
          <a:p>
            <a:pPr lvl="1"/>
            <a:r>
              <a:rPr lang="en-GB" dirty="0"/>
              <a:t>Telehealth equipment or apps or devices that collect and electronically send information </a:t>
            </a:r>
          </a:p>
          <a:p>
            <a:r>
              <a:rPr lang="en-GB" dirty="0"/>
              <a:t>Remote monitoring </a:t>
            </a:r>
          </a:p>
          <a:p>
            <a:pPr lvl="1"/>
            <a:r>
              <a:rPr lang="en-GB" dirty="0"/>
              <a:t>Also known as telemonitoring. It involves remotely collecting and send patients data</a:t>
            </a:r>
          </a:p>
          <a:p>
            <a:r>
              <a:rPr lang="en-GB" dirty="0"/>
              <a:t>Real-time interactive</a:t>
            </a:r>
          </a:p>
          <a:p>
            <a:pPr lvl="1"/>
            <a:r>
              <a:rPr lang="en-GB" dirty="0"/>
              <a:t>Nearest substitute to face to face. </a:t>
            </a:r>
          </a:p>
          <a:p>
            <a:pPr lvl="1"/>
            <a:r>
              <a:rPr lang="en-GB" dirty="0"/>
              <a:t>Information is collected in real time</a:t>
            </a:r>
          </a:p>
          <a:p>
            <a:pPr lvl="1"/>
            <a:r>
              <a:rPr lang="en-GB" dirty="0"/>
              <a:t>Usually done using telephone or video interactions  </a:t>
            </a:r>
          </a:p>
          <a:p>
            <a:r>
              <a:rPr lang="en-GB" dirty="0"/>
              <a:t>Hybrid </a:t>
            </a:r>
          </a:p>
          <a:p>
            <a:pPr lvl="1"/>
            <a:r>
              <a:rPr lang="en-GB" dirty="0"/>
              <a:t>Combines the use of one or more types of telehealth or other forms of digital technology </a:t>
            </a:r>
          </a:p>
        </p:txBody>
      </p:sp>
    </p:spTree>
    <p:extLst>
      <p:ext uri="{BB962C8B-B14F-4D97-AF65-F5344CB8AC3E}">
        <p14:creationId xmlns:p14="http://schemas.microsoft.com/office/powerpoint/2010/main" val="41708737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A72A4-65D8-9AE7-A8E2-4623C8C7F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b="1" dirty="0"/>
              <a:t>Types of Telehealth, continued..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4E0F6-D648-71B9-37DA-5A165EF89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417638"/>
            <a:ext cx="8435280" cy="4099594"/>
          </a:xfrm>
        </p:spPr>
        <p:txBody>
          <a:bodyPr>
            <a:normAutofit fontScale="92500" lnSpcReduction="20000"/>
          </a:bodyPr>
          <a:lstStyle/>
          <a:p>
            <a:r>
              <a:rPr lang="en-GB" sz="3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eHealth is the use of information and communications technology to support health and health-related fields. </a:t>
            </a:r>
          </a:p>
          <a:p>
            <a:pPr marL="457200" lvl="1" indent="0">
              <a:buNone/>
            </a:pPr>
            <a:r>
              <a:rPr lang="en-GB" sz="3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example: apps and websites for health promotion, screening, assessment, and video-chat sessions. </a:t>
            </a:r>
          </a:p>
          <a:p>
            <a:r>
              <a:rPr lang="en-GB" sz="3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eHealth encompass mHealth</a:t>
            </a:r>
            <a:endParaRPr lang="en-GB" sz="3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Mobile health (mHealth) is the use of digital devices or tools with mobile and wireless technologies to support health objectives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088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9D7F3-0941-6EE5-B3EF-400BFEB99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algn="l"/>
            <a:r>
              <a:rPr lang="en-GB" sz="3200" b="1" dirty="0"/>
              <a:t>Examples of Application on Health Promotion: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4CF4B95-41D8-E65A-7FA7-BF4D39EBA8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1234463"/>
              </p:ext>
            </p:extLst>
          </p:nvPr>
        </p:nvGraphicFramePr>
        <p:xfrm>
          <a:off x="683568" y="1124744"/>
          <a:ext cx="7920880" cy="43216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0">
                  <a:extLst>
                    <a:ext uri="{9D8B030D-6E8A-4147-A177-3AD203B41FA5}">
                      <a16:colId xmlns:a16="http://schemas.microsoft.com/office/drawing/2014/main" val="684054221"/>
                    </a:ext>
                  </a:extLst>
                </a:gridCol>
                <a:gridCol w="3960440">
                  <a:extLst>
                    <a:ext uri="{9D8B030D-6E8A-4147-A177-3AD203B41FA5}">
                      <a16:colId xmlns:a16="http://schemas.microsoft.com/office/drawing/2014/main" val="3571461081"/>
                    </a:ext>
                  </a:extLst>
                </a:gridCol>
              </a:tblGrid>
              <a:tr h="1008112">
                <a:tc>
                  <a:txBody>
                    <a:bodyPr/>
                    <a:lstStyle/>
                    <a:p>
                      <a:r>
                        <a:rPr lang="en-GB" dirty="0"/>
                        <a:t>Cardiovascular 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rtl="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Blood-pressure monitoring</a:t>
                      </a:r>
                    </a:p>
                    <a:p>
                      <a:pPr marL="285750" lvl="0" indent="-285750" rtl="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Lifestyle education</a:t>
                      </a:r>
                    </a:p>
                    <a:p>
                      <a:pPr marL="285750" lvl="0" indent="-285750" rtl="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Physical-activity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3272629"/>
                  </a:ext>
                </a:extLst>
              </a:tr>
              <a:tr h="936104"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Diabetes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rtl="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Glucose monitoring</a:t>
                      </a:r>
                    </a:p>
                    <a:p>
                      <a:pPr marL="285750" lvl="0" indent="-285750" rtl="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Nutrition education</a:t>
                      </a:r>
                    </a:p>
                    <a:p>
                      <a:pPr marL="285750" lvl="0" indent="-285750" rtl="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Self-management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5840736"/>
                  </a:ext>
                </a:extLst>
              </a:tr>
              <a:tr h="273381">
                <a:tc>
                  <a:txBody>
                    <a:bodyPr/>
                    <a:lstStyle/>
                    <a:p>
                      <a:pPr rtl="0"/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Mental health</a:t>
                      </a:r>
                      <a:endParaRPr lang="en-GB" sz="18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br>
                        <a:rPr lang="en-GB" dirty="0"/>
                      </a:b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rtl="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Remote counselling</a:t>
                      </a:r>
                    </a:p>
                    <a:p>
                      <a:pPr marL="285750" lvl="0" indent="-285750" rtl="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Digital psychological interventions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7642520"/>
                  </a:ext>
                </a:extLst>
              </a:tr>
              <a:tr h="1395847">
                <a:tc>
                  <a:txBody>
                    <a:bodyPr/>
                    <a:lstStyle/>
                    <a:p>
                      <a:pPr rtl="0"/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Healthy ageing</a:t>
                      </a:r>
                      <a:endParaRPr lang="en-GB" sz="18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br>
                        <a:rPr lang="en-GB" dirty="0"/>
                      </a:b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rtl="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Remote monitoring</a:t>
                      </a:r>
                    </a:p>
                    <a:p>
                      <a:pPr marL="285750" lvl="0" indent="-285750" rtl="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Falls-prevention support</a:t>
                      </a:r>
                    </a:p>
                    <a:p>
                      <a:pPr marL="285750" indent="-285750" rtl="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Telehealth can extend health services beyond traditional healthcare settings.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63403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3446182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C06DF-C818-5220-85C0-7226D0936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Drive for Telehealth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78BBD-B695-78F4-D9ED-2399BCCCE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Using the Link below. </a:t>
            </a:r>
          </a:p>
          <a:p>
            <a:pPr marL="0" indent="0" algn="l">
              <a:buNone/>
            </a:pPr>
            <a:endParaRPr lang="en-GB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Write out at least 5 reasons for the drive for Telehealth </a:t>
            </a:r>
          </a:p>
          <a:p>
            <a:pPr marL="0" indent="0" algn="l">
              <a:buNone/>
            </a:pPr>
            <a:endParaRPr lang="en-GB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Do you think these reasons are promoting the concepts of health promotion such as addressing the determinants of health, health improvement, health literacy, quality of life </a:t>
            </a: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https://aetonix.com/telehealth-remote-patient-monitoring/50-reasons-explaining-the-rise-of-telehealth-in-usa-the-ultimate-list/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5891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3549855916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E372C-BB1C-7F94-F435-3498D9464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065AA-7A7B-5460-CE82-59ABD50D0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Leading Change, Adding Value – Telehealth, Airedale NHS Foundation Trust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962182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6781-770A-4451-85EE-8A9C441DE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351D9-A64D-B78A-C279-76620D017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Defined as- “the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increase control over and to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their health” (WHO,1986)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disease prevention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improvement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Enhancing well-being</a:t>
            </a:r>
          </a:p>
        </p:txBody>
      </p:sp>
    </p:spTree>
    <p:extLst>
      <p:ext uri="{BB962C8B-B14F-4D97-AF65-F5344CB8AC3E}">
        <p14:creationId xmlns:p14="http://schemas.microsoft.com/office/powerpoint/2010/main" val="2749344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39B4E-89CB-4433-A5F2-196CA1157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b="1" dirty="0"/>
              <a:t>Health Behaviour Change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7387F-FBFA-26B0-8403-25747193C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Behaviour change is about altering habits/behaviours to influence health.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Telehealth can facilitate:</a:t>
            </a:r>
          </a:p>
          <a:p>
            <a:pPr lvl="0"/>
            <a:r>
              <a:rPr lang="en-GB" b="1" dirty="0"/>
              <a:t>Self-monitoring</a:t>
            </a:r>
            <a:r>
              <a:rPr lang="en-GB" dirty="0"/>
              <a:t> — tracking health behaviours.</a:t>
            </a:r>
          </a:p>
          <a:p>
            <a:pPr lvl="0"/>
            <a:r>
              <a:rPr lang="en-GB" b="1" dirty="0"/>
              <a:t>Goal setting</a:t>
            </a:r>
            <a:r>
              <a:rPr lang="en-GB" dirty="0"/>
              <a:t> — establishing measurable objectives.</a:t>
            </a:r>
          </a:p>
          <a:p>
            <a:pPr lvl="0"/>
            <a:r>
              <a:rPr lang="en-GB" b="1" dirty="0"/>
              <a:t>Feedback</a:t>
            </a:r>
            <a:r>
              <a:rPr lang="en-GB" dirty="0"/>
              <a:t> — providing information about progress.</a:t>
            </a:r>
          </a:p>
          <a:p>
            <a:pPr lvl="0"/>
            <a:r>
              <a:rPr lang="en-GB" b="1" dirty="0"/>
              <a:t>Social support</a:t>
            </a:r>
            <a:r>
              <a:rPr lang="en-GB" dirty="0"/>
              <a:t> — facilitating virtual interaction.</a:t>
            </a:r>
          </a:p>
          <a:p>
            <a:pPr lvl="0"/>
            <a:r>
              <a:rPr lang="en-GB" b="1" dirty="0"/>
              <a:t>Personalisation</a:t>
            </a:r>
            <a:r>
              <a:rPr lang="en-GB" dirty="0"/>
              <a:t> — adapting interventions to individual needs.</a:t>
            </a:r>
          </a:p>
          <a:p>
            <a:pPr lvl="0"/>
            <a:r>
              <a:rPr lang="en-GB" b="1" dirty="0"/>
              <a:t>Patient engagement</a:t>
            </a:r>
            <a:r>
              <a:rPr lang="en-GB" dirty="0"/>
              <a:t> — encouraging active participation in health management.</a:t>
            </a:r>
          </a:p>
          <a:p>
            <a:r>
              <a:rPr lang="en-GB" b="1" dirty="0"/>
              <a:t>(WHO, 2021; WHO, 2025)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9155176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7FBC2-76B6-13BA-003C-7D03FB216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Telehealth and behaviour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E04CA-D3DE-B183-5CBD-2EA02FE1F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600" dirty="0">
                <a:latin typeface="Arial" panose="020B0604020202020204" pitchFamily="34" charset="0"/>
                <a:cs typeface="Arial" panose="020B0604020202020204" pitchFamily="34" charset="0"/>
              </a:rPr>
              <a:t>Fosters empowerment and self-efficacy via: </a:t>
            </a:r>
          </a:p>
          <a:p>
            <a:pPr marL="0" indent="0">
              <a:buNone/>
            </a:pPr>
            <a:endParaRPr lang="en-GB" sz="8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Self-regulation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Provision of information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Rewards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8800" dirty="0">
                <a:latin typeface="Arial" panose="020B0604020202020204" pitchFamily="34" charset="0"/>
                <a:cs typeface="Arial" panose="020B0604020202020204" pitchFamily="34" charset="0"/>
              </a:rPr>
              <a:t>Goal-setting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7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sz="7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</a:t>
            </a:r>
            <a:r>
              <a:rPr lang="en-GB" sz="7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et al., 2016)</a:t>
            </a:r>
            <a:endParaRPr lang="en-GB" sz="7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1052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96626-E5DA-C47C-8B55-03C0169F7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Benefits of Telehealth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11EBC-DC7F-0B6C-46FB-D32098373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Potential benefits include: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access to healthcare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Reduced geographical barriers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Greater continuity of care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Increased opportunities for monitoring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for self-management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Reduced travel requirements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Greater flexibility for patients and professionals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However, outcomes depend on the design, population, context and implementation of the telehealth intervention (WHO, 2010; WHO, 2022).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5189059"/>
      </p:ext>
    </p:extLst>
  </p:cSld>
  <p:clrMapOvr>
    <a:masterClrMapping/>
  </p:clrMapOvr>
  <p:transition spd="slow">
    <p:push dir="u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30648-97EA-52D0-6EE3-3BEA1EF2D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8D364-87A1-9C3F-67F6-57106844A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Personal choice-</a:t>
            </a:r>
            <a:r>
              <a:rPr lang="en-GB" sz="24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time/priority/cost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adherence or motivation/support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Unclear device or information/wrong interpretation/lack of guidance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Barriers related with technology/device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Socio demographical barriers (age, educational level, skills with electronic device)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Lack of resource for telecare</a:t>
            </a:r>
          </a:p>
          <a:p>
            <a:pPr algn="l"/>
            <a:r>
              <a:rPr lang="en-GB" sz="24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Policy/reimbursement changes required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19690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AA326-077E-2B77-D8A3-11FCD4BA7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Criticism (O’Neil)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5AA4D-CB3F-B7C4-B593-C6D17EC9D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Misleading information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Inaccurate information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Safety concerns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Privacy concerns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Impersonal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Device cost and compatibility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Telehealth should be an aid and not a replacement </a:t>
            </a:r>
          </a:p>
        </p:txBody>
      </p:sp>
    </p:spTree>
    <p:extLst>
      <p:ext uri="{BB962C8B-B14F-4D97-AF65-F5344CB8AC3E}">
        <p14:creationId xmlns:p14="http://schemas.microsoft.com/office/powerpoint/2010/main" val="40073324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5F1FC-173E-9D46-DC15-42E59F795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Digital Health Inequalities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AF500-505B-3EAC-8272-4B9ED77651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health can potentially improve access, but unequal access to technology may reproduce existing health inequalities.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Relevant factors include: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Socioeconomic status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Disability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literacy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Internet connectivity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Availability of devices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identifies access to equipment, broadband and digital literacy as important digital determinants of health (WHO, 2021).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03485"/>
      </p:ext>
    </p:extLst>
  </p:cSld>
  <p:clrMapOvr>
    <a:masterClrMapping/>
  </p:clrMapOvr>
  <p:transition spd="slow">
    <p:push dir="u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2049B-E9DD-5972-3E5B-F253BAF55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Kahoot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EE69D-5C22-44E3-48F9-B8578DDE3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https://create.kahoot.it/share/telehealth-in-health-promotion/b1828d9e-791a-49dd-a841-acba27142171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3676383"/>
      </p:ext>
    </p:extLst>
  </p:cSld>
  <p:clrMapOvr>
    <a:masterClrMapping/>
  </p:clrMapOvr>
  <p:transition spd="slow">
    <p:push dir="u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7D86E-E96D-EC37-3B30-5C0DB3F4E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Class activity- 50 mins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D2DB3-374E-316F-62AF-704688666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groups of two to three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Pick a health promotion activity and discuss how telehealth tools can be used to deliver the intervention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Choose someone to present </a:t>
            </a:r>
          </a:p>
        </p:txBody>
      </p:sp>
    </p:spTree>
    <p:extLst>
      <p:ext uri="{BB962C8B-B14F-4D97-AF65-F5344CB8AC3E}">
        <p14:creationId xmlns:p14="http://schemas.microsoft.com/office/powerpoint/2010/main" val="1304406290"/>
      </p:ext>
    </p:extLst>
  </p:cSld>
  <p:clrMapOvr>
    <a:masterClrMapping/>
  </p:clrMapOvr>
  <p:transition spd="slow">
    <p:push dir="u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8F811-975B-1932-8323-C14B9A908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Key Messages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7DEC2-8B4A-3FF0-E306-459751351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Telehealth can extend healthcare and health-promotion services beyond traditional settings.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can support prevention, education, monitoring and self-management.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 alone does not guarantee improved health outcomes.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exclusion can contribute to health inequalities.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Privacy, cybersecurity and ethics are essential.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Telehealth should be evaluated using clinical, behavioural, patient, economic and equity outcomes (WHO, 2021; WHO, 2022; WHO, 2025). 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3734535"/>
      </p:ext>
    </p:extLst>
  </p:cSld>
  <p:clrMapOvr>
    <a:masterClrMapping/>
  </p:clrMapOvr>
  <p:transition spd="slow">
    <p:push dir="u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C4F86-2CD8-6F94-C114-8A1A4369C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4DAC7-E542-C377-54FC-2CA3AD9EA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hlinkClick r:id="rId2"/>
              </a:rPr>
              <a:t>10 examples of telehealth in action that give a glimpse into the future of care</a:t>
            </a:r>
            <a:endParaRPr lang="en-GB" dirty="0"/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Rispoli, M.,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Machalicek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 (2020). Advances in telehealth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assessment and intervention in education: Introduction to the special issue.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Behavioral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Education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29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189-194.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Kampmeijer, R., Pavlova, M., Tambor,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Golinowska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&amp; Groot, W. (2016). The use of e-health and m-health tools in health promotion and primary prevention among older adults: a systematic literature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Health Services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467-479.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5557"/>
      </p:ext>
    </p:extLst>
  </p:cSld>
  <p:clrMapOvr>
    <a:masterClrMapping/>
  </p:clrMapOvr>
  <p:transition spd="slow">
    <p:push dir="u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A36F1-7428-8561-67B0-097B345FC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5524C-EA48-0B11-79BA-E3F5E872D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Bitar, H.,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Alismail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(2021). The role of eHealth, telehealth, and telemedicine for chronic disease patients during COVID-19 pandemic: A rapid systematic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20552076211009396. 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Coyle, M. K., Duffy, J. R., &amp; Martin, E. M. (2007). Teaching/learning health promoting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behaviors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through telehealth.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Nursing education perspectives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18-23.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Kampmeijer, R., Pavlova, M., Tambor,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Golinowska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&amp; Groot, W. (2016). The use of e-health and m-health tools in health promotion and primary prevention among older adults: a systematic literature review.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BMC Health Services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467-479.</a:t>
            </a:r>
          </a:p>
          <a:p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Global strategy on digital health 2020–2025.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Geneva: WHO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Consolidated telemedicine implementation guide.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Geneva: WHO. 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(2025).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Global Strategy on Digital Health 2020–2027.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Geneva: WHO.</a:t>
            </a:r>
          </a:p>
        </p:txBody>
      </p:sp>
    </p:spTree>
    <p:extLst>
      <p:ext uri="{BB962C8B-B14F-4D97-AF65-F5344CB8AC3E}">
        <p14:creationId xmlns:p14="http://schemas.microsoft.com/office/powerpoint/2010/main" val="1446722080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1484</Words>
  <Application>Microsoft Office PowerPoint</Application>
  <PresentationFormat>On-screen Show (4:3)</PresentationFormat>
  <Paragraphs>224</Paragraphs>
  <Slides>28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-apple-system</vt:lpstr>
      <vt:lpstr>-apple-system-body</vt:lpstr>
      <vt:lpstr>Myriad Pro</vt:lpstr>
      <vt:lpstr>Arial</vt:lpstr>
      <vt:lpstr>Calibri</vt:lpstr>
      <vt:lpstr>Lato</vt:lpstr>
      <vt:lpstr>Wingdings</vt:lpstr>
      <vt:lpstr>20140311PresentationUWTSDTemplate</vt:lpstr>
      <vt:lpstr> Week 4 Telehealth systems in health promotion</vt:lpstr>
      <vt:lpstr>Learning objectives</vt:lpstr>
      <vt:lpstr>Introduction </vt:lpstr>
      <vt:lpstr>Examples include:</vt:lpstr>
      <vt:lpstr>Telehealth, telemedicine and telecare </vt:lpstr>
      <vt:lpstr>Historical context of telehealth</vt:lpstr>
      <vt:lpstr> Telehealth and Health Promotion</vt:lpstr>
      <vt:lpstr>Major Components of Telehealth Systems</vt:lpstr>
      <vt:lpstr>Means of delivery </vt:lpstr>
      <vt:lpstr>Data Transferred </vt:lpstr>
      <vt:lpstr>Types of Telehealth </vt:lpstr>
      <vt:lpstr>Types of Telehealth, continued..</vt:lpstr>
      <vt:lpstr>Examples of Application on Health Promotion:</vt:lpstr>
      <vt:lpstr>Drive for Telehealth </vt:lpstr>
      <vt:lpstr>BREAK</vt:lpstr>
      <vt:lpstr>videos</vt:lpstr>
      <vt:lpstr>Health promotion</vt:lpstr>
      <vt:lpstr>Health Behaviour Change</vt:lpstr>
      <vt:lpstr>Telehealth and behaviour change </vt:lpstr>
      <vt:lpstr>Benefits of Telehealth</vt:lpstr>
      <vt:lpstr>Barriers </vt:lpstr>
      <vt:lpstr>Criticism (O’Neil)</vt:lpstr>
      <vt:lpstr>Digital Health Inequalities</vt:lpstr>
      <vt:lpstr>Kahoot</vt:lpstr>
      <vt:lpstr>Class activity- 50 mins </vt:lpstr>
      <vt:lpstr>Key Messages</vt:lpstr>
      <vt:lpstr>Further reading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Raheela Shaikh</cp:lastModifiedBy>
  <cp:revision>77</cp:revision>
  <dcterms:created xsi:type="dcterms:W3CDTF">2015-04-14T15:21:28Z</dcterms:created>
  <dcterms:modified xsi:type="dcterms:W3CDTF">2026-09-28T16:12:17Z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