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24" r:id="rId5"/>
  </p:sldMasterIdLst>
  <p:notesMasterIdLst>
    <p:notesMasterId r:id="rId53"/>
  </p:notesMasterIdLst>
  <p:handoutMasterIdLst>
    <p:handoutMasterId r:id="rId54"/>
  </p:handoutMasterIdLst>
  <p:sldIdLst>
    <p:sldId id="347" r:id="rId6"/>
    <p:sldId id="289" r:id="rId7"/>
    <p:sldId id="290" r:id="rId8"/>
    <p:sldId id="305" r:id="rId9"/>
    <p:sldId id="291" r:id="rId10"/>
    <p:sldId id="292" r:id="rId11"/>
    <p:sldId id="293" r:id="rId12"/>
    <p:sldId id="294" r:id="rId13"/>
    <p:sldId id="295" r:id="rId14"/>
    <p:sldId id="296" r:id="rId15"/>
    <p:sldId id="297" r:id="rId16"/>
    <p:sldId id="299" r:id="rId17"/>
    <p:sldId id="300" r:id="rId18"/>
    <p:sldId id="301" r:id="rId19"/>
    <p:sldId id="302" r:id="rId20"/>
    <p:sldId id="303" r:id="rId21"/>
    <p:sldId id="304" r:id="rId22"/>
    <p:sldId id="345" r:id="rId23"/>
    <p:sldId id="307" r:id="rId24"/>
    <p:sldId id="308" r:id="rId25"/>
    <p:sldId id="309" r:id="rId26"/>
    <p:sldId id="310" r:id="rId27"/>
    <p:sldId id="341" r:id="rId28"/>
    <p:sldId id="342" r:id="rId29"/>
    <p:sldId id="311" r:id="rId30"/>
    <p:sldId id="314" r:id="rId31"/>
    <p:sldId id="315" r:id="rId32"/>
    <p:sldId id="316" r:id="rId33"/>
    <p:sldId id="306" r:id="rId34"/>
    <p:sldId id="321" r:id="rId35"/>
    <p:sldId id="322" r:id="rId36"/>
    <p:sldId id="323" r:id="rId37"/>
    <p:sldId id="324" r:id="rId38"/>
    <p:sldId id="325" r:id="rId39"/>
    <p:sldId id="329" r:id="rId40"/>
    <p:sldId id="330" r:id="rId41"/>
    <p:sldId id="332" r:id="rId42"/>
    <p:sldId id="333" r:id="rId43"/>
    <p:sldId id="334" r:id="rId44"/>
    <p:sldId id="335" r:id="rId45"/>
    <p:sldId id="336" r:id="rId46"/>
    <p:sldId id="343" r:id="rId47"/>
    <p:sldId id="344" r:id="rId48"/>
    <p:sldId id="337" r:id="rId49"/>
    <p:sldId id="338" r:id="rId50"/>
    <p:sldId id="339" r:id="rId51"/>
    <p:sldId id="346" r:id="rId52"/>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3756"/>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Master" Target="slideMasters/slideMaster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D9736433-4C5D-4DE3-9D33-5BB03732A2C5}"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2048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03F6CDA7-409F-42DE-ACD5-32B78FBCC216}"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662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61403003-FCCA-42BC-BC0A-7DD19F36ABDC}" type="slidenum">
              <a:rPr lang="en-US" altLang="en-US" sz="1200" b="0" smtClean="0">
                <a:solidFill>
                  <a:schemeClr val="tx1"/>
                </a:solidFill>
                <a:latin typeface="Times New Roman" panose="02020603050405020304" pitchFamily="18" charset="0"/>
              </a:rPr>
              <a:pPr/>
              <a:t>2</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explains the significance of VO</a:t>
            </a:r>
            <a:r>
              <a:rPr lang="en-US" altLang="en-US" baseline="-25000"/>
              <a:t>2max</a:t>
            </a:r>
            <a:r>
              <a:rPr lang="en-US" altLang="en-US"/>
              <a:t> for sport performance.</a:t>
            </a: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882510BA-C7F7-4C8A-8D22-0CDFFAE3B696}" type="slidenum">
              <a:rPr lang="en-US" altLang="en-US" sz="1200" b="0" smtClean="0">
                <a:solidFill>
                  <a:schemeClr val="tx1"/>
                </a:solidFill>
                <a:latin typeface="Times New Roman" panose="02020603050405020304" pitchFamily="18" charset="0"/>
              </a:rPr>
              <a:pPr/>
              <a:t>4</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2ED8229-C828-407E-8949-A2A3C1C511FB}" type="slidenum">
              <a:rPr lang="en-US" altLang="en-US" sz="1200" b="0" smtClean="0">
                <a:solidFill>
                  <a:schemeClr val="tx1"/>
                </a:solidFill>
                <a:latin typeface="Times New Roman" panose="02020603050405020304" pitchFamily="18" charset="0"/>
              </a:rPr>
              <a:pPr/>
              <a:t>6</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1F2EAF10-55B7-4022-9E64-91EE97977031}" type="slidenum">
              <a:rPr lang="en-US" altLang="en-US" sz="1200" b="0" smtClean="0">
                <a:solidFill>
                  <a:schemeClr val="tx1"/>
                </a:solidFill>
                <a:latin typeface="Times New Roman" panose="02020603050405020304" pitchFamily="18" charset="0"/>
              </a:rPr>
              <a:pPr/>
              <a:t>8</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9072A39-DA71-4ED7-B207-39B224FA1C30}" type="slidenum">
              <a:rPr lang="en-US" altLang="en-US" sz="1200" b="0" smtClean="0">
                <a:solidFill>
                  <a:schemeClr val="tx1"/>
                </a:solidFill>
                <a:latin typeface="Times New Roman" panose="02020603050405020304" pitchFamily="18" charset="0"/>
              </a:rPr>
              <a:pPr/>
              <a:t>15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14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A052B71-F990-46BB-B0BE-5AB7A43E1F7E}" type="slidenum">
              <a:rPr lang="en-US" altLang="en-US" sz="1200" b="0" smtClean="0">
                <a:solidFill>
                  <a:schemeClr val="tx1"/>
                </a:solidFill>
                <a:latin typeface="Times New Roman" panose="02020603050405020304" pitchFamily="18" charset="0"/>
              </a:rPr>
              <a:pPr/>
              <a:t>30</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34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1A33069-3DD3-475E-A64E-D13DE476EE9E}" type="slidenum">
              <a:rPr lang="en-US" altLang="en-US" sz="1200" b="0" smtClean="0">
                <a:solidFill>
                  <a:schemeClr val="tx1"/>
                </a:solidFill>
                <a:latin typeface="Times New Roman" panose="02020603050405020304" pitchFamily="18" charset="0"/>
              </a:rPr>
              <a:pPr/>
              <a:t>31</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55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5E89AB89-C4D8-4D92-8283-FCB81E5C5A61}" type="slidenum">
              <a:rPr lang="en-US" altLang="en-US" sz="1200" b="0" smtClean="0">
                <a:solidFill>
                  <a:schemeClr val="tx1"/>
                </a:solidFill>
                <a:latin typeface="Times New Roman" panose="02020603050405020304" pitchFamily="18" charset="0"/>
              </a:rPr>
              <a:pPr/>
              <a:t>32</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6F40C2D-8235-410C-8AE5-1A8FD3F94A91}"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ln/>
        </p:spPr>
      </p:sp>
      <p:sp>
        <p:nvSpPr>
          <p:cNvPr id="829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In this video, Stephen Piazza discusses what makes a good sprinter.</a:t>
            </a:r>
          </a:p>
        </p:txBody>
      </p:sp>
      <p:sp>
        <p:nvSpPr>
          <p:cNvPr id="829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D5052E6-2FE1-4537-99E3-D27E1C313D48}" type="slidenum">
              <a:rPr lang="en-US" altLang="en-US" sz="1200" b="0" smtClean="0">
                <a:solidFill>
                  <a:schemeClr val="tx1"/>
                </a:solidFill>
                <a:latin typeface="Times New Roman" panose="02020603050405020304" pitchFamily="18" charset="0"/>
              </a:rPr>
              <a:pPr/>
              <a:t>47</a:t>
            </a:fld>
            <a:endParaRPr lang="en-US" altLang="en-US" sz="1200" b="0">
              <a:solidFill>
                <a:schemeClr val="tx1"/>
              </a:solidFill>
              <a:latin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03451311"/>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57798092"/>
      </p:ext>
    </p:extLst>
  </p:cSld>
  <p:clrMapOvr>
    <a:masterClrMapping/>
  </p:clrMapOvr>
  <p:transition>
    <p:split orient="vert" dir="in"/>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9291234"/>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1493827156"/>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151715865"/>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774959235"/>
      </p:ext>
    </p:extLst>
  </p:cSld>
  <p:clrMapOvr>
    <a:masterClrMapping/>
  </p:clrMapOvr>
  <p:transition>
    <p:split orient="vert" dir="in"/>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77315763"/>
      </p:ext>
    </p:extLst>
  </p:cSld>
  <p:clrMapOvr>
    <a:masterClrMapping/>
  </p:clrMapOvr>
  <p:transition>
    <p:split orient="vert" dir="in"/>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9410289"/>
      </p:ext>
    </p:extLst>
  </p:cSld>
  <p:clrMapOvr>
    <a:masterClrMapping/>
  </p:clrMapOvr>
  <p:transition>
    <p:split orient="vert" dir="in"/>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819476509"/>
      </p:ext>
    </p:extLst>
  </p:cSld>
  <p:clrMapOvr>
    <a:masterClrMapping/>
  </p:clrMapOvr>
  <p:transition>
    <p:split orient="vert" dir="in"/>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1875325257"/>
      </p:ext>
    </p:extLst>
  </p:cSld>
  <p:clrMapOvr>
    <a:masterClrMapping/>
  </p:clrMapOvr>
  <p:transition>
    <p:split orient="vert" dir="in"/>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5825054"/>
      </p:ext>
    </p:extLst>
  </p:cSld>
  <p:clrMapOvr>
    <a:masterClrMapping/>
  </p:clrMapOvr>
  <p:transition>
    <p:wipe di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BD642C5A-AF1A-49A4-A48B-CB8FC2698B1C}" type="datetimeFigureOut">
              <a:rPr lang="en-US" altLang="en-US"/>
              <a:pPr>
                <a:defRPr/>
              </a:pPr>
              <a:t>11/27/17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1CBE87D-EEEE-4F85-9AF2-ED05EDFBF8B0}" type="slidenum">
              <a:rPr lang="en-US" altLang="en-US"/>
              <a:pPr>
                <a:defRPr/>
              </a:pPr>
              <a:t>‹#›</a:t>
            </a:fld>
            <a:endParaRPr lang="en-US" altLang="en-US"/>
          </a:p>
        </p:txBody>
      </p:sp>
    </p:spTree>
    <p:extLst>
      <p:ext uri="{BB962C8B-B14F-4D97-AF65-F5344CB8AC3E}">
        <p14:creationId xmlns:p14="http://schemas.microsoft.com/office/powerpoint/2010/main" val="28398548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A40E4F8B-B736-4989-A490-C7D959BE4F31}" type="datetimeFigureOut">
              <a:rPr lang="en-US" altLang="en-US"/>
              <a:pPr>
                <a:defRPr/>
              </a:pPr>
              <a:t>11/27/17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C1D9CCF1-84F9-4F16-9F9A-0DA65CBF6F4B}" type="slidenum">
              <a:rPr lang="en-US" altLang="en-US"/>
              <a:pPr>
                <a:defRPr/>
              </a:pPr>
              <a:t>‹#›</a:t>
            </a:fld>
            <a:endParaRPr lang="en-US" altLang="en-US"/>
          </a:p>
        </p:txBody>
      </p:sp>
    </p:spTree>
    <p:extLst>
      <p:ext uri="{BB962C8B-B14F-4D97-AF65-F5344CB8AC3E}">
        <p14:creationId xmlns:p14="http://schemas.microsoft.com/office/powerpoint/2010/main" val="28688169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DDAA6A3-3E6D-42DE-9A23-4411A108DC70}" type="datetimeFigureOut">
              <a:rPr lang="en-US" altLang="en-US"/>
              <a:pPr>
                <a:defRPr/>
              </a:pPr>
              <a:t>11/27/17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120AB5CE-12F4-4706-9052-F8888E1DC6F4}" type="slidenum">
              <a:rPr lang="en-US" altLang="en-US"/>
              <a:pPr>
                <a:defRPr/>
              </a:pPr>
              <a:t>‹#›</a:t>
            </a:fld>
            <a:endParaRPr lang="en-US" altLang="en-US"/>
          </a:p>
        </p:txBody>
      </p:sp>
    </p:spTree>
    <p:extLst>
      <p:ext uri="{BB962C8B-B14F-4D97-AF65-F5344CB8AC3E}">
        <p14:creationId xmlns:p14="http://schemas.microsoft.com/office/powerpoint/2010/main" val="33540325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721656"/>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CF058D02-99AE-471D-AE4B-71F3788E9F35}" type="datetimeFigureOut">
              <a:rPr lang="en-US" altLang="en-US"/>
              <a:pPr>
                <a:defRPr/>
              </a:pPr>
              <a:t>11/27/17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5C091A01-8DE6-4B43-88FA-DC9694C833CE}" type="slidenum">
              <a:rPr lang="en-US" altLang="en-US"/>
              <a:pPr>
                <a:defRPr/>
              </a:pPr>
              <a:t>‹#›</a:t>
            </a:fld>
            <a:endParaRPr lang="en-US" altLang="en-US"/>
          </a:p>
        </p:txBody>
      </p:sp>
    </p:spTree>
    <p:extLst>
      <p:ext uri="{BB962C8B-B14F-4D97-AF65-F5344CB8AC3E}">
        <p14:creationId xmlns:p14="http://schemas.microsoft.com/office/powerpoint/2010/main" val="41830130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5F62356-32FA-4E96-9601-3CF9015A1D1C}" type="datetimeFigureOut">
              <a:rPr lang="en-US" altLang="en-US"/>
              <a:pPr>
                <a:defRPr/>
              </a:pPr>
              <a:t>11/27/17</a:t>
            </a:fld>
            <a:endParaRPr lang="en-US" alt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B41E25B-D217-429F-8921-B7359B289EC2}" type="slidenum">
              <a:rPr lang="en-US" altLang="en-US"/>
              <a:pPr>
                <a:defRPr/>
              </a:pPr>
              <a:t>‹#›</a:t>
            </a:fld>
            <a:endParaRPr lang="en-US" altLang="en-US"/>
          </a:p>
        </p:txBody>
      </p:sp>
    </p:spTree>
    <p:extLst>
      <p:ext uri="{BB962C8B-B14F-4D97-AF65-F5344CB8AC3E}">
        <p14:creationId xmlns:p14="http://schemas.microsoft.com/office/powerpoint/2010/main" val="37797102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B8B2A76-C069-40C5-BCA8-5840D74B66D7}" type="datetimeFigureOut">
              <a:rPr lang="en-US" altLang="en-US"/>
              <a:pPr>
                <a:defRPr/>
              </a:pPr>
              <a:t>11/27/17</a:t>
            </a:fld>
            <a:endParaRPr lang="en-US" alt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76A072BB-7FC8-4159-AACD-DAA7987D1948}" type="slidenum">
              <a:rPr lang="en-US" altLang="en-US"/>
              <a:pPr>
                <a:defRPr/>
              </a:pPr>
              <a:t>‹#›</a:t>
            </a:fld>
            <a:endParaRPr lang="en-US" altLang="en-US"/>
          </a:p>
        </p:txBody>
      </p:sp>
    </p:spTree>
    <p:extLst>
      <p:ext uri="{BB962C8B-B14F-4D97-AF65-F5344CB8AC3E}">
        <p14:creationId xmlns:p14="http://schemas.microsoft.com/office/powerpoint/2010/main" val="234621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F12EB2DA-1F1D-472D-8497-72E6C6F56A5A}" type="datetimeFigureOut">
              <a:rPr lang="en-US" altLang="en-US"/>
              <a:pPr>
                <a:defRPr/>
              </a:pPr>
              <a:t>11/27/17</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447F8D29-1FEF-4AE5-91AD-34E1CE7B161B}" type="slidenum">
              <a:rPr lang="en-US" altLang="en-US"/>
              <a:pPr>
                <a:defRPr/>
              </a:pPr>
              <a:t>‹#›</a:t>
            </a:fld>
            <a:endParaRPr lang="en-US" altLang="en-US"/>
          </a:p>
        </p:txBody>
      </p:sp>
    </p:spTree>
    <p:extLst>
      <p:ext uri="{BB962C8B-B14F-4D97-AF65-F5344CB8AC3E}">
        <p14:creationId xmlns:p14="http://schemas.microsoft.com/office/powerpoint/2010/main" val="24409430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pPr>
              <a:defRPr/>
            </a:pPr>
            <a:fld id="{D8F8C99B-5DF4-4EE7-BE63-E3B763734200}" type="datetimeFigureOut">
              <a:rPr lang="en-US" altLang="en-US"/>
              <a:pPr>
                <a:defRPr/>
              </a:pPr>
              <a:t>11/27/17</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C4A297B6-C29F-417C-92E7-AAD721C4F4EF}" type="slidenum">
              <a:rPr lang="en-US" altLang="en-US"/>
              <a:pPr>
                <a:defRPr/>
              </a:pPr>
              <a:t>‹#›</a:t>
            </a:fld>
            <a:endParaRPr lang="en-US" altLang="en-US"/>
          </a:p>
        </p:txBody>
      </p:sp>
    </p:spTree>
    <p:extLst>
      <p:ext uri="{BB962C8B-B14F-4D97-AF65-F5344CB8AC3E}">
        <p14:creationId xmlns:p14="http://schemas.microsoft.com/office/powerpoint/2010/main" val="115055756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pPr>
              <a:defRPr/>
            </a:pPr>
            <a:fld id="{42E61314-464A-4A76-8BE1-3E3D52735D29}" type="datetimeFigureOut">
              <a:rPr lang="en-US" altLang="en-US"/>
              <a:pPr>
                <a:defRPr/>
              </a:pPr>
              <a:t>11/27/17</a:t>
            </a:fld>
            <a:endParaRPr lang="en-US" altLang="en-US"/>
          </a:p>
        </p:txBody>
      </p:sp>
      <p:sp>
        <p:nvSpPr>
          <p:cNvPr id="8" name="Slide Number Placeholder 8"/>
          <p:cNvSpPr>
            <a:spLocks noGrp="1"/>
          </p:cNvSpPr>
          <p:nvPr>
            <p:ph type="sldNum" sz="quarter" idx="11"/>
          </p:nvPr>
        </p:nvSpPr>
        <p:spPr/>
        <p:txBody>
          <a:bodyPr/>
          <a:lstStyle>
            <a:lvl1pPr>
              <a:defRPr/>
            </a:lvl1pPr>
          </a:lstStyle>
          <a:p>
            <a:pPr>
              <a:defRPr/>
            </a:pPr>
            <a:fld id="{A5F8E898-C261-4AC7-B206-6C4827C91561}" type="slidenum">
              <a:rPr lang="en-US" altLang="en-US"/>
              <a:pPr>
                <a:defRPr/>
              </a:pPr>
              <a:t>‹#›</a:t>
            </a:fld>
            <a:endParaRPr lang="en-US" altLang="en-US"/>
          </a:p>
        </p:txBody>
      </p:sp>
    </p:spTree>
    <p:extLst>
      <p:ext uri="{BB962C8B-B14F-4D97-AF65-F5344CB8AC3E}">
        <p14:creationId xmlns:p14="http://schemas.microsoft.com/office/powerpoint/2010/main" val="12463376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pPr>
              <a:defRPr/>
            </a:pPr>
            <a:fld id="{665D14D0-678F-417F-83D0-47E3B56D3CAB}" type="datetimeFigureOut">
              <a:rPr lang="en-US" altLang="en-US"/>
              <a:pPr>
                <a:defRPr/>
              </a:pPr>
              <a:t>11/27/17</a:t>
            </a:fld>
            <a:endParaRPr lang="en-US" altLang="en-US"/>
          </a:p>
        </p:txBody>
      </p:sp>
      <p:sp>
        <p:nvSpPr>
          <p:cNvPr id="4" name="Slide Number Placeholder 4"/>
          <p:cNvSpPr>
            <a:spLocks noGrp="1"/>
          </p:cNvSpPr>
          <p:nvPr>
            <p:ph type="sldNum" sz="quarter" idx="11"/>
          </p:nvPr>
        </p:nvSpPr>
        <p:spPr/>
        <p:txBody>
          <a:bodyPr/>
          <a:lstStyle>
            <a:lvl1pPr>
              <a:defRPr/>
            </a:lvl1pPr>
          </a:lstStyle>
          <a:p>
            <a:pPr>
              <a:defRPr/>
            </a:pPr>
            <a:fld id="{E9D6DD00-03C0-466F-A2C9-CF4D5BA7057F}" type="slidenum">
              <a:rPr lang="en-US" altLang="en-US"/>
              <a:pPr>
                <a:defRPr/>
              </a:pPr>
              <a:t>‹#›</a:t>
            </a:fld>
            <a:endParaRPr lang="en-US" altLang="en-US"/>
          </a:p>
        </p:txBody>
      </p:sp>
    </p:spTree>
    <p:extLst>
      <p:ext uri="{BB962C8B-B14F-4D97-AF65-F5344CB8AC3E}">
        <p14:creationId xmlns:p14="http://schemas.microsoft.com/office/powerpoint/2010/main" val="15149510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pPr>
              <a:defRPr/>
            </a:pPr>
            <a:fld id="{2A2E96B5-E7DF-424B-B23D-223BB209BA35}" type="datetimeFigureOut">
              <a:rPr lang="en-US" altLang="en-US"/>
              <a:pPr>
                <a:defRPr/>
              </a:pPr>
              <a:t>11/27/17</a:t>
            </a:fld>
            <a:endParaRPr lang="en-US" altLang="en-US"/>
          </a:p>
        </p:txBody>
      </p:sp>
      <p:sp>
        <p:nvSpPr>
          <p:cNvPr id="3" name="Slide Number Placeholder 3"/>
          <p:cNvSpPr>
            <a:spLocks noGrp="1"/>
          </p:cNvSpPr>
          <p:nvPr>
            <p:ph type="sldNum" sz="quarter" idx="11"/>
          </p:nvPr>
        </p:nvSpPr>
        <p:spPr/>
        <p:txBody>
          <a:bodyPr/>
          <a:lstStyle>
            <a:lvl1pPr>
              <a:defRPr/>
            </a:lvl1pPr>
          </a:lstStyle>
          <a:p>
            <a:pPr>
              <a:defRPr/>
            </a:pPr>
            <a:fld id="{9AB5D22C-BF89-4614-85D5-A73484835897}" type="slidenum">
              <a:rPr lang="en-US" altLang="en-US"/>
              <a:pPr>
                <a:defRPr/>
              </a:pPr>
              <a:t>‹#›</a:t>
            </a:fld>
            <a:endParaRPr lang="en-US" altLang="en-US"/>
          </a:p>
        </p:txBody>
      </p:sp>
    </p:spTree>
    <p:extLst>
      <p:ext uri="{BB962C8B-B14F-4D97-AF65-F5344CB8AC3E}">
        <p14:creationId xmlns:p14="http://schemas.microsoft.com/office/powerpoint/2010/main" val="426350045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C45DE01E-4303-481C-A9EA-B957FBE76CE3}" type="datetimeFigureOut">
              <a:rPr lang="en-US" altLang="en-US"/>
              <a:pPr>
                <a:defRPr/>
              </a:pPr>
              <a:t>11/27/17</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B27C6906-6FFB-463B-B4FE-460BA558243D}" type="slidenum">
              <a:rPr lang="en-US" altLang="en-US"/>
              <a:pPr>
                <a:defRPr/>
              </a:pPr>
              <a:t>‹#›</a:t>
            </a:fld>
            <a:endParaRPr lang="en-US" altLang="en-US"/>
          </a:p>
        </p:txBody>
      </p:sp>
    </p:spTree>
    <p:extLst>
      <p:ext uri="{BB962C8B-B14F-4D97-AF65-F5344CB8AC3E}">
        <p14:creationId xmlns:p14="http://schemas.microsoft.com/office/powerpoint/2010/main" val="318951481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pPr>
              <a:defRPr/>
            </a:pPr>
            <a:fld id="{6511B63A-0CF8-4CB1-97CA-618420D1571D}" type="datetimeFigureOut">
              <a:rPr lang="en-US" altLang="en-US"/>
              <a:pPr>
                <a:defRPr/>
              </a:pPr>
              <a:t>11/27/17</a:t>
            </a:fld>
            <a:endParaRPr lang="en-US" altLang="en-US"/>
          </a:p>
        </p:txBody>
      </p:sp>
      <p:sp>
        <p:nvSpPr>
          <p:cNvPr id="6" name="Slide Number Placeholder 6"/>
          <p:cNvSpPr>
            <a:spLocks noGrp="1"/>
          </p:cNvSpPr>
          <p:nvPr>
            <p:ph type="sldNum" sz="quarter" idx="11"/>
          </p:nvPr>
        </p:nvSpPr>
        <p:spPr/>
        <p:txBody>
          <a:bodyPr/>
          <a:lstStyle>
            <a:lvl1pPr>
              <a:defRPr/>
            </a:lvl1pPr>
          </a:lstStyle>
          <a:p>
            <a:pPr>
              <a:defRPr/>
            </a:pPr>
            <a:fld id="{3FED4904-29BB-405A-8BEF-1B1FB1612C74}" type="slidenum">
              <a:rPr lang="en-US" altLang="en-US"/>
              <a:pPr>
                <a:defRPr/>
              </a:pPr>
              <a:t>‹#›</a:t>
            </a:fld>
            <a:endParaRPr lang="en-US" altLang="en-US"/>
          </a:p>
        </p:txBody>
      </p:sp>
    </p:spTree>
    <p:extLst>
      <p:ext uri="{BB962C8B-B14F-4D97-AF65-F5344CB8AC3E}">
        <p14:creationId xmlns:p14="http://schemas.microsoft.com/office/powerpoint/2010/main" val="12878888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0445F1C-B9D5-417C-9161-B3C7D4EC45C1}" type="datetimeFigureOut">
              <a:rPr lang="en-US" altLang="en-US"/>
              <a:pPr>
                <a:defRPr/>
              </a:pPr>
              <a:t>11/27/17</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D1D1C8BC-3A1D-4A24-8AAE-6C9D5BAF1DF1}" type="slidenum">
              <a:rPr lang="en-US" altLang="en-US"/>
              <a:pPr>
                <a:defRPr/>
              </a:pPr>
              <a:t>‹#›</a:t>
            </a:fld>
            <a:endParaRPr lang="en-US" altLang="en-US"/>
          </a:p>
        </p:txBody>
      </p:sp>
    </p:spTree>
    <p:extLst>
      <p:ext uri="{BB962C8B-B14F-4D97-AF65-F5344CB8AC3E}">
        <p14:creationId xmlns:p14="http://schemas.microsoft.com/office/powerpoint/2010/main" val="8717108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3504A32-D366-4604-A858-3E9945D32B2F}" type="datetimeFigureOut">
              <a:rPr lang="en-US" altLang="en-US"/>
              <a:pPr>
                <a:defRPr/>
              </a:pPr>
              <a:t>11/27/17</a:t>
            </a:fld>
            <a:endParaRPr lang="en-US" altLang="en-US"/>
          </a:p>
        </p:txBody>
      </p:sp>
      <p:sp>
        <p:nvSpPr>
          <p:cNvPr id="5" name="Slide Number Placeholder 5"/>
          <p:cNvSpPr>
            <a:spLocks noGrp="1"/>
          </p:cNvSpPr>
          <p:nvPr>
            <p:ph type="sldNum" sz="quarter" idx="11"/>
          </p:nvPr>
        </p:nvSpPr>
        <p:spPr/>
        <p:txBody>
          <a:bodyPr/>
          <a:lstStyle>
            <a:lvl1pPr>
              <a:defRPr/>
            </a:lvl1pPr>
          </a:lstStyle>
          <a:p>
            <a:pPr>
              <a:defRPr/>
            </a:pPr>
            <a:fld id="{146C5F3C-3E80-4C6D-8565-F84B3309CB0F}" type="slidenum">
              <a:rPr lang="en-US" altLang="en-US"/>
              <a:pPr>
                <a:defRPr/>
              </a:pPr>
              <a:t>‹#›</a:t>
            </a:fld>
            <a:endParaRPr lang="en-US" altLang="en-US"/>
          </a:p>
        </p:txBody>
      </p:sp>
    </p:spTree>
    <p:extLst>
      <p:ext uri="{BB962C8B-B14F-4D97-AF65-F5344CB8AC3E}">
        <p14:creationId xmlns:p14="http://schemas.microsoft.com/office/powerpoint/2010/main" val="330647457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5231156"/>
      </p:ext>
    </p:extLst>
  </p:cSld>
  <p:clrMapOvr>
    <a:masterClrMapping/>
  </p:clrMapOvr>
  <p:transition>
    <p:split orient="vert" dir="in"/>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5.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56" r:id="rId1"/>
    <p:sldLayoutId id="2147483957" r:id="rId2"/>
    <p:sldLayoutId id="2147483958" r:id="rId3"/>
    <p:sldLayoutId id="2147483959" r:id="rId4"/>
    <p:sldLayoutId id="2147483960" r:id="rId5"/>
    <p:sldLayoutId id="2147483965" r:id="rId6"/>
  </p:sldLayoutIdLst>
  <p:transition>
    <p:split orient="vert" dir="in"/>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523FFBDF-02EC-43A7-95C7-3DF457F97641}" type="datetimeFigureOut">
              <a:rPr lang="en-US" altLang="en-US"/>
              <a:pPr>
                <a:defRPr/>
              </a:pPr>
              <a:t>11/27/17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1C38165A-5B88-41E7-A19A-C6BE1E3216EE}"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Tree>
  </p:cSld>
  <p:clrMap bg1="dk1" tx1="lt1" bg2="dk2" tx2="lt2" accent1="accent1" accent2="accent2" accent3="accent3" accent4="accent4" accent5="accent5" accent6="accent6" hlink="hlink" folHlink="folHlink"/>
  <p:sldLayoutIdLst>
    <p:sldLayoutId id="2147483961" r:id="rId1"/>
    <p:sldLayoutId id="2147483962" r:id="rId2"/>
    <p:sldLayoutId id="2147483963" r:id="rId3"/>
    <p:sldLayoutId id="2147483966"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B4272E93-1168-4BA5-9EF7-9DA0B75CAFC7}" type="datetimeFigureOut">
              <a:rPr lang="en-US" altLang="en-US"/>
              <a:pPr>
                <a:defRPr/>
              </a:pPr>
              <a:t>11/27/17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8A6897E0-68AF-49B7-B960-077A42E683FA}"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64"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5122"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5123"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a:defRPr sz="1050" smtClean="0">
                <a:solidFill>
                  <a:schemeClr val="tx1">
                    <a:tint val="75000"/>
                  </a:schemeClr>
                </a:solidFill>
              </a:defRPr>
            </a:lvl1pPr>
          </a:lstStyle>
          <a:p>
            <a:pPr>
              <a:defRPr/>
            </a:pPr>
            <a:fld id="{09E83F2B-1BFE-4C84-A7D3-D5921A95A8D7}" type="datetimeFigureOut">
              <a:rPr lang="en-GB"/>
              <a:pPr>
                <a:defRPr/>
              </a:pPr>
              <a:t>27/11/2017</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28259432-59A9-4EF6-9DE3-6A5DB9E4DF94}"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967" r:id="rId1"/>
    <p:sldLayoutId id="2147483968" r:id="rId2"/>
    <p:sldLayoutId id="2147483969" r:id="rId3"/>
    <p:sldLayoutId id="2147483970" r:id="rId4"/>
    <p:sldLayoutId id="2147483971" r:id="rId5"/>
    <p:sldLayoutId id="2147483972" r:id="rId6"/>
    <p:sldLayoutId id="2147483973" r:id="rId7"/>
    <p:sldLayoutId id="2147483974" r:id="rId8"/>
    <p:sldLayoutId id="2147483975" r:id="rId9"/>
    <p:sldLayoutId id="2147483976" r:id="rId10"/>
    <p:sldLayoutId id="2147483977" r:id="rId11"/>
    <p:sldLayoutId id="2147483978" r:id="rId12"/>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hyperlink" Target="http://bcove.me/pfdw6iih" TargetMode="External"/><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3" Type="http://schemas.openxmlformats.org/officeDocument/2006/relationships/hyperlink" Target="http://bcove.me/68a5ygw7" TargetMode="External"/><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ctrTitle"/>
          </p:nvPr>
        </p:nvSpPr>
        <p:spPr>
          <a:xfrm>
            <a:off x="684213" y="1989138"/>
            <a:ext cx="7772400" cy="1470025"/>
          </a:xfrm>
        </p:spPr>
        <p:txBody>
          <a:bodyPr/>
          <a:lstStyle/>
          <a:p>
            <a:r>
              <a:rPr lang="en-US" altLang="en-US" dirty="0">
                <a:latin typeface="Arial (Body)" charset="0"/>
                <a:ea typeface="Arial (Body)" charset="0"/>
                <a:cs typeface="Arial (Body)" charset="0"/>
              </a:rPr>
              <a:t>	Adaptations to Aerobic and Anaerobic Training</a:t>
            </a:r>
            <a:br>
              <a:rPr lang="en-US" altLang="en-US" dirty="0">
                <a:latin typeface="Arial (Body)" charset="0"/>
                <a:ea typeface="Arial (Body)" charset="0"/>
                <a:cs typeface="Arial (Body)" charset="0"/>
              </a:rPr>
            </a:br>
            <a:endParaRPr lang="en-GB" altLang="en-US" dirty="0"/>
          </a:p>
        </p:txBody>
      </p:sp>
      <p:sp>
        <p:nvSpPr>
          <p:cNvPr id="3" name="Subtitle 2"/>
          <p:cNvSpPr>
            <a:spLocks noGrp="1"/>
          </p:cNvSpPr>
          <p:nvPr>
            <p:ph type="subTitle" idx="1"/>
          </p:nvPr>
        </p:nvSpPr>
        <p:spPr>
          <a:xfrm>
            <a:off x="1370013" y="3744913"/>
            <a:ext cx="6400800" cy="1752600"/>
          </a:xfrm>
        </p:spPr>
        <p:txBody>
          <a:bodyPr rtlCol="0">
            <a:normAutofit/>
          </a:bodyPr>
          <a:lstStyle/>
          <a:p>
            <a:pPr fontAlgn="auto">
              <a:spcAft>
                <a:spcPts val="0"/>
              </a:spcAft>
              <a:defRPr/>
            </a:pPr>
            <a:r>
              <a:rPr lang="en-US" dirty="0"/>
              <a:t>Based on Chapter 11 – Kenney, Wilmore &amp; </a:t>
            </a:r>
            <a:r>
              <a:rPr lang="en-US" dirty="0" err="1"/>
              <a:t>Costill</a:t>
            </a:r>
            <a:r>
              <a:rPr lang="en-US" dirty="0"/>
              <a:t> (2015)</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Cardiorespiratory Endurance</a:t>
            </a:r>
          </a:p>
        </p:txBody>
      </p:sp>
      <p:sp>
        <p:nvSpPr>
          <p:cNvPr id="11267" name="Content Placeholder 13"/>
          <p:cNvSpPr>
            <a:spLocks noGrp="1"/>
          </p:cNvSpPr>
          <p:nvPr>
            <p:ph idx="1"/>
          </p:nvPr>
        </p:nvSpPr>
        <p:spPr>
          <a:xfrm>
            <a:off x="457200" y="1439188"/>
            <a:ext cx="8318500" cy="4310448"/>
          </a:xfrm>
        </p:spPr>
        <p:txBody>
          <a:bodyPr rtlCol="0">
            <a:normAutofit fontScale="92500" lnSpcReduction="20000"/>
          </a:bodyPr>
          <a:lstStyle/>
          <a:p>
            <a:pPr fontAlgn="auto">
              <a:spcAft>
                <a:spcPts val="0"/>
              </a:spcAft>
              <a:defRPr/>
            </a:pPr>
            <a:r>
              <a:rPr lang="en-US" altLang="en-US" dirty="0">
                <a:sym typeface="Wingdings" panose="05000000000000000000" pitchFamily="2" charset="2"/>
              </a:rPr>
              <a:t>Cardiorespiratory endurance</a:t>
            </a:r>
          </a:p>
          <a:p>
            <a:pPr lvl="1" fontAlgn="auto">
              <a:spcAft>
                <a:spcPts val="0"/>
              </a:spcAft>
              <a:defRPr/>
            </a:pPr>
            <a:r>
              <a:rPr lang="en-US" altLang="en-US" dirty="0">
                <a:sym typeface="Wingdings" panose="05000000000000000000" pitchFamily="2" charset="2"/>
              </a:rPr>
              <a:t>Ability to sustain prolonged, dynamic exercise</a:t>
            </a:r>
          </a:p>
          <a:p>
            <a:pPr lvl="1" fontAlgn="auto">
              <a:spcAft>
                <a:spcPts val="0"/>
              </a:spcAft>
              <a:defRPr/>
            </a:pPr>
            <a:r>
              <a:rPr lang="en-US" altLang="en-US" dirty="0">
                <a:sym typeface="Wingdings" panose="05000000000000000000" pitchFamily="2" charset="2"/>
              </a:rPr>
              <a:t>Improvements achieved through multisystem adaptations (cardiovascular, respiratory, muscle, metabolic)</a:t>
            </a:r>
          </a:p>
          <a:p>
            <a:pPr lvl="1" fontAlgn="auto">
              <a:spcAft>
                <a:spcPts val="0"/>
              </a:spcAft>
              <a:defRPr/>
            </a:pPr>
            <a:endParaRPr lang="en-US" altLang="en-US" sz="800" dirty="0">
              <a:sym typeface="Wingdings" panose="05000000000000000000" pitchFamily="2" charset="2"/>
            </a:endParaRPr>
          </a:p>
          <a:p>
            <a:pPr fontAlgn="auto">
              <a:spcAft>
                <a:spcPts val="0"/>
              </a:spcAft>
              <a:defRPr/>
            </a:pPr>
            <a:r>
              <a:rPr lang="en-US" altLang="en-US" dirty="0">
                <a:sym typeface="Wingdings" panose="05000000000000000000" pitchFamily="2" charset="2"/>
              </a:rPr>
              <a:t>Endurance training</a:t>
            </a:r>
          </a:p>
          <a:p>
            <a:pPr lvl="1" fontAlgn="auto">
              <a:spcAft>
                <a:spcPts val="0"/>
              </a:spcAft>
              <a:buFontTx/>
              <a:buNone/>
              <a:defRPr/>
            </a:pPr>
            <a:r>
              <a:rPr lang="en-US" altLang="en-US" dirty="0">
                <a:cs typeface="Times New Roman" panose="02020603050405020304" pitchFamily="18" charset="0"/>
                <a:sym typeface="Wingdings" panose="05000000000000000000" pitchFamily="2" charset="2"/>
              </a:rPr>
              <a:t>–</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 </a:t>
            </a:r>
            <a:r>
              <a:rPr lang="en-US" altLang="en-US" dirty="0">
                <a:sym typeface="Wingdings" panose="05000000000000000000" pitchFamily="2" charset="2"/>
              </a:rPr>
              <a:t> Maximal endurance capacity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baseline="-25000" dirty="0">
              <a:sym typeface="Wingdings" panose="05000000000000000000" pitchFamily="2" charset="2"/>
            </a:endParaRPr>
          </a:p>
          <a:p>
            <a:pPr lvl="1" fontAlgn="auto">
              <a:spcAft>
                <a:spcPts val="0"/>
              </a:spcAft>
              <a:buFontTx/>
              <a:buNone/>
              <a:defRPr/>
            </a:pPr>
            <a:r>
              <a:rPr lang="en-US" altLang="en-US" dirty="0">
                <a:cs typeface="Times New Roman" panose="02020603050405020304" pitchFamily="18" charset="0"/>
                <a:sym typeface="Wingdings" panose="05000000000000000000" pitchFamily="2" charset="2"/>
              </a:rPr>
              <a:t>–</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 </a:t>
            </a:r>
            <a:r>
              <a:rPr lang="en-US" altLang="en-US" dirty="0">
                <a:sym typeface="Wingdings" panose="05000000000000000000" pitchFamily="2" charset="2"/>
              </a:rPr>
              <a:t> Submaximal endurance capacity</a:t>
            </a:r>
          </a:p>
          <a:p>
            <a:pPr lvl="2" fontAlgn="auto">
              <a:spcAft>
                <a:spcPts val="0"/>
              </a:spcAft>
              <a:defRPr/>
            </a:pPr>
            <a:r>
              <a:rPr lang="en-US" altLang="en-US" dirty="0">
                <a:sym typeface="Wingdings" panose="05000000000000000000" pitchFamily="2" charset="2"/>
              </a:rPr>
              <a:t>Lower HR at same submaximal exercise intensity</a:t>
            </a:r>
          </a:p>
          <a:p>
            <a:pPr lvl="2" fontAlgn="auto">
              <a:spcAft>
                <a:spcPts val="0"/>
              </a:spcAft>
              <a:defRPr/>
            </a:pPr>
            <a:r>
              <a:rPr lang="en-US" altLang="en-US" dirty="0">
                <a:sym typeface="Wingdings" panose="05000000000000000000" pitchFamily="2" charset="2"/>
              </a:rPr>
              <a:t>More related to competitive endurance performance</a:t>
            </a:r>
          </a:p>
        </p:txBody>
      </p:sp>
    </p:spTree>
  </p:cSld>
  <p:clrMapOvr>
    <a:masterClrMapping/>
  </p:clrMapOvr>
  <p:transition spd="slow"/>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lstStyle/>
          <a:p>
            <a:r>
              <a:rPr lang="en-US" altLang="en-US"/>
              <a:t>Figure 11.1</a:t>
            </a:r>
          </a:p>
        </p:txBody>
      </p:sp>
      <p:pic>
        <p:nvPicPr>
          <p:cNvPr id="276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02534" y="274638"/>
            <a:ext cx="5241925" cy="5116513"/>
          </a:xfrm>
        </p:spPr>
      </p:pic>
    </p:spTree>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2"/>
          <p:cNvSpPr>
            <a:spLocks noGrp="1"/>
          </p:cNvSpPr>
          <p:nvPr>
            <p:ph type="title"/>
          </p:nvPr>
        </p:nvSpPr>
        <p:spPr/>
        <p:txBody>
          <a:bodyPr/>
          <a:lstStyle/>
          <a:p>
            <a:r>
              <a:rPr lang="en-US" altLang="en-US"/>
              <a:t>Video 11.1</a:t>
            </a:r>
          </a:p>
        </p:txBody>
      </p:sp>
      <p:pic>
        <p:nvPicPr>
          <p:cNvPr id="28675" name="Content Placeholder 4">
            <a:hlinkClick r:id="rId3" invalidUrl="http://bcove.me/pfdw6iih"/>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714500" y="1546802"/>
            <a:ext cx="5715000" cy="3219450"/>
          </a:xfrm>
        </p:spPr>
      </p:pic>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Major Cardiovascular Changes</a:t>
            </a:r>
          </a:p>
        </p:txBody>
      </p:sp>
      <p:sp>
        <p:nvSpPr>
          <p:cNvPr id="16387" name="Content Placeholder 13"/>
          <p:cNvSpPr>
            <a:spLocks noGrp="1"/>
          </p:cNvSpPr>
          <p:nvPr>
            <p:ph idx="1"/>
          </p:nvPr>
        </p:nvSpPr>
        <p:spPr>
          <a:xfrm>
            <a:off x="546100" y="1417638"/>
            <a:ext cx="8051800" cy="4140344"/>
          </a:xfrm>
        </p:spPr>
        <p:txBody>
          <a:bodyPr rtlCol="0">
            <a:normAutofit fontScale="92500" lnSpcReduction="10000"/>
          </a:bodyPr>
          <a:lstStyle/>
          <a:p>
            <a:pPr fontAlgn="auto">
              <a:spcAft>
                <a:spcPts val="0"/>
              </a:spcAft>
              <a:defRPr/>
            </a:pPr>
            <a:r>
              <a:rPr lang="en-US" altLang="en-US"/>
              <a:t>Heart size</a:t>
            </a:r>
          </a:p>
          <a:p>
            <a:pPr fontAlgn="auto">
              <a:spcAft>
                <a:spcPts val="0"/>
              </a:spcAft>
              <a:defRPr/>
            </a:pPr>
            <a:endParaRPr lang="en-US" altLang="en-US" sz="500"/>
          </a:p>
          <a:p>
            <a:pPr fontAlgn="auto">
              <a:spcAft>
                <a:spcPts val="0"/>
              </a:spcAft>
              <a:defRPr/>
            </a:pPr>
            <a:r>
              <a:rPr lang="en-US" altLang="en-US"/>
              <a:t>Stroke volume</a:t>
            </a:r>
          </a:p>
          <a:p>
            <a:pPr fontAlgn="auto">
              <a:spcAft>
                <a:spcPts val="0"/>
              </a:spcAft>
              <a:defRPr/>
            </a:pPr>
            <a:endParaRPr lang="en-US" altLang="en-US" sz="500"/>
          </a:p>
          <a:p>
            <a:pPr fontAlgn="auto">
              <a:spcAft>
                <a:spcPts val="0"/>
              </a:spcAft>
              <a:defRPr/>
            </a:pPr>
            <a:r>
              <a:rPr lang="en-US" altLang="en-US"/>
              <a:t>Heart rate</a:t>
            </a:r>
          </a:p>
          <a:p>
            <a:pPr fontAlgn="auto">
              <a:spcAft>
                <a:spcPts val="0"/>
              </a:spcAft>
              <a:defRPr/>
            </a:pPr>
            <a:endParaRPr lang="en-US" altLang="en-US" sz="500"/>
          </a:p>
          <a:p>
            <a:pPr fontAlgn="auto">
              <a:spcAft>
                <a:spcPts val="0"/>
              </a:spcAft>
              <a:defRPr/>
            </a:pPr>
            <a:r>
              <a:rPr lang="en-US" altLang="en-US"/>
              <a:t>Cardiac output</a:t>
            </a:r>
          </a:p>
          <a:p>
            <a:pPr fontAlgn="auto">
              <a:spcAft>
                <a:spcPts val="0"/>
              </a:spcAft>
              <a:defRPr/>
            </a:pPr>
            <a:endParaRPr lang="en-US" altLang="en-US" sz="500"/>
          </a:p>
          <a:p>
            <a:pPr fontAlgn="auto">
              <a:spcAft>
                <a:spcPts val="0"/>
              </a:spcAft>
              <a:defRPr/>
            </a:pPr>
            <a:r>
              <a:rPr lang="en-US" altLang="en-US"/>
              <a:t>Blood flow</a:t>
            </a:r>
          </a:p>
          <a:p>
            <a:pPr fontAlgn="auto">
              <a:spcAft>
                <a:spcPts val="0"/>
              </a:spcAft>
              <a:defRPr/>
            </a:pPr>
            <a:endParaRPr lang="en-US" altLang="en-US" sz="500"/>
          </a:p>
          <a:p>
            <a:pPr fontAlgn="auto">
              <a:spcAft>
                <a:spcPts val="0"/>
              </a:spcAft>
              <a:defRPr/>
            </a:pPr>
            <a:r>
              <a:rPr lang="en-US" altLang="en-US"/>
              <a:t>Blood pressure</a:t>
            </a:r>
          </a:p>
          <a:p>
            <a:pPr fontAlgn="auto">
              <a:spcAft>
                <a:spcPts val="0"/>
              </a:spcAft>
              <a:defRPr/>
            </a:pPr>
            <a:endParaRPr lang="en-US" altLang="en-US" sz="500"/>
          </a:p>
          <a:p>
            <a:pPr fontAlgn="auto">
              <a:spcAft>
                <a:spcPts val="0"/>
              </a:spcAft>
              <a:defRPr/>
            </a:pPr>
            <a:r>
              <a:rPr lang="en-US" altLang="en-US"/>
              <a:t>Blood volume</a:t>
            </a:r>
          </a:p>
        </p:txBody>
      </p:sp>
    </p:spTree>
  </p:cSld>
  <p:clrMapOvr>
    <a:masterClrMapping/>
  </p:clrMapOvr>
  <p:transition spd="slow"/>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Cardiovascular</a:t>
            </a:r>
          </a:p>
        </p:txBody>
      </p:sp>
      <p:sp>
        <p:nvSpPr>
          <p:cNvPr id="15363" name="Content Placeholder 13"/>
          <p:cNvSpPr>
            <a:spLocks noGrp="1"/>
          </p:cNvSpPr>
          <p:nvPr>
            <p:ph idx="1"/>
          </p:nvPr>
        </p:nvSpPr>
        <p:spPr>
          <a:xfrm>
            <a:off x="582613" y="1439863"/>
            <a:ext cx="8051800" cy="4852410"/>
          </a:xfrm>
        </p:spPr>
        <p:txBody>
          <a:bodyPr rtlCol="0">
            <a:normAutofit fontScale="85000" lnSpcReduction="10000"/>
          </a:bodyPr>
          <a:lstStyle/>
          <a:p>
            <a:pPr fontAlgn="auto">
              <a:spcAft>
                <a:spcPts val="0"/>
              </a:spcAft>
              <a:defRPr/>
            </a:pPr>
            <a:r>
              <a:rPr lang="en-US" altLang="en-US" dirty="0"/>
              <a:t>O</a:t>
            </a:r>
            <a:r>
              <a:rPr lang="en-US" altLang="en-US" baseline="-25000" dirty="0"/>
              <a:t>2</a:t>
            </a:r>
            <a:r>
              <a:rPr lang="en-US" altLang="en-US" dirty="0"/>
              <a:t> transport system and Fick equation</a:t>
            </a:r>
          </a:p>
          <a:p>
            <a:pPr lvl="1" fontAlgn="auto">
              <a:spcAft>
                <a:spcPts val="0"/>
              </a:spcAft>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sym typeface="Wingdings" panose="05000000000000000000" pitchFamily="2" charset="2"/>
              </a:rPr>
              <a:t> = SV x HR 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9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sym typeface="Wingdings" panose="05000000000000000000" pitchFamily="2" charset="2"/>
              </a:rPr>
              <a:t> difference</a:t>
            </a:r>
          </a:p>
          <a:p>
            <a:pPr lvl="1" fontAlgn="auto">
              <a:lnSpc>
                <a:spcPts val="32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max SV x max HR </a:t>
            </a:r>
            <a:br>
              <a:rPr lang="en-US" altLang="en-US" dirty="0">
                <a:sym typeface="Wingdings" panose="05000000000000000000" pitchFamily="2" charset="2"/>
              </a:rPr>
            </a:br>
            <a:r>
              <a:rPr lang="en-US" altLang="en-US" dirty="0">
                <a:sym typeface="Wingdings" panose="05000000000000000000" pitchFamily="2" charset="2"/>
              </a:rPr>
              <a:t>x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max </a:t>
            </a:r>
            <a:r>
              <a:rPr lang="en-US" altLang="en-US" dirty="0">
                <a:ea typeface="ＭＳ Ｐゴシック" charset="0"/>
              </a:rPr>
              <a:t>(</a:t>
            </a:r>
            <a:r>
              <a:rPr lang="en-US" altLang="en-US" dirty="0" err="1">
                <a:ea typeface="ＭＳ Ｐゴシック" charset="0"/>
              </a:rPr>
              <a:t>a-</a:t>
            </a:r>
            <a:r>
              <a:rPr lang="en-US" altLang="en-US" spc="-1200" dirty="0" err="1">
                <a:ea typeface="ＭＳ Ｐゴシック" charset="0"/>
              </a:rPr>
              <a:t>v</a:t>
            </a:r>
            <a:r>
              <a:rPr lang="en-US" altLang="en-US" spc="-1200" baseline="60000" dirty="0">
                <a:ea typeface="ＭＳ Ｐゴシック" charset="0"/>
              </a:rPr>
              <a:t>-</a:t>
            </a:r>
            <a:r>
              <a:rPr lang="en-US" altLang="en-US" dirty="0">
                <a:ea typeface="ＭＳ Ｐゴシック" charset="0"/>
              </a:rPr>
              <a:t> </a:t>
            </a:r>
            <a:r>
              <a:rPr lang="en-US" altLang="en-US" sz="900" dirty="0">
                <a:ea typeface="ＭＳ Ｐゴシック" charset="0"/>
              </a:rPr>
              <a:t> </a:t>
            </a:r>
            <a:r>
              <a:rPr lang="en-US" altLang="en-US" dirty="0">
                <a:ea typeface="ＭＳ Ｐゴシック" charset="0"/>
              </a:rPr>
              <a:t>)</a:t>
            </a:r>
            <a:r>
              <a:rPr lang="en-US" altLang="en-US" dirty="0"/>
              <a:t>O</a:t>
            </a:r>
            <a:r>
              <a:rPr lang="en-US" altLang="en-US" baseline="-25000" dirty="0"/>
              <a:t>2</a:t>
            </a:r>
            <a:r>
              <a:rPr lang="en-US" altLang="en-US" dirty="0">
                <a:sym typeface="Wingdings" panose="05000000000000000000" pitchFamily="2" charset="2"/>
              </a:rPr>
              <a:t> difference</a:t>
            </a:r>
            <a:endParaRPr lang="en-US" altLang="en-US" dirty="0"/>
          </a:p>
          <a:p>
            <a:pPr lvl="1" fontAlgn="auto">
              <a:spcAft>
                <a:spcPts val="0"/>
              </a:spcAft>
              <a:defRPr/>
            </a:pPr>
            <a:endParaRPr lang="en-US" altLang="en-US" sz="800" dirty="0"/>
          </a:p>
          <a:p>
            <a:pPr fontAlgn="auto">
              <a:spcAft>
                <a:spcPts val="0"/>
              </a:spcAft>
              <a:defRPr/>
            </a:pPr>
            <a:r>
              <a:rPr lang="en-US" altLang="en-US" dirty="0"/>
              <a:t>Heart size</a:t>
            </a:r>
          </a:p>
          <a:p>
            <a:pPr lvl="1" fontAlgn="auto">
              <a:spcAft>
                <a:spcPts val="0"/>
              </a:spcAft>
              <a:defRPr/>
            </a:pPr>
            <a:r>
              <a:rPr lang="en-US" altLang="en-US" dirty="0"/>
              <a:t>With training, heart mass and LV volume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t>
            </a:r>
          </a:p>
          <a:p>
            <a:pPr lvl="1" fontAlgn="auto">
              <a:lnSpc>
                <a:spcPts val="32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Target pulse rate (TPR) </a:t>
            </a:r>
            <a:r>
              <a:rPr lang="en-US" altLang="en-US" dirty="0">
                <a:sym typeface="Wingdings" panose="05000000000000000000" pitchFamily="2" charset="2"/>
              </a:rPr>
              <a:t> cardiac hypertrophy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a:t>
            </a:r>
          </a:p>
          <a:p>
            <a:pPr lvl="1" fontAlgn="auto">
              <a:lnSpc>
                <a:spcPts val="3000"/>
              </a:lnSpc>
              <a:spcAft>
                <a:spcPts val="0"/>
              </a:spcAft>
              <a:buFontTx/>
              <a:buNone/>
              <a:defRPr/>
            </a:pPr>
            <a:r>
              <a:rPr lang="en-US" altLang="en-US" dirty="0">
                <a:cs typeface="Times New Roman" panose="02020603050405020304" pitchFamily="18" charset="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Plasma volume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LV volume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EDV </a:t>
            </a:r>
            <a:br>
              <a:rPr lang="en-US" altLang="en-US" dirty="0">
                <a:sym typeface="Wingdings" panose="05000000000000000000" pitchFamily="2" charset="2"/>
              </a:rPr>
            </a:br>
            <a:r>
              <a:rPr lang="en-US" altLang="en-US" dirty="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a:t>
            </a:r>
          </a:p>
          <a:p>
            <a:pPr lvl="1" fontAlgn="auto">
              <a:spcAft>
                <a:spcPts val="0"/>
              </a:spcAft>
              <a:defRPr/>
            </a:pPr>
            <a:r>
              <a:rPr lang="en-US" altLang="en-US" dirty="0">
                <a:sym typeface="Wingdings" panose="05000000000000000000" pitchFamily="2" charset="2"/>
              </a:rPr>
              <a:t>Volume loading effect</a:t>
            </a:r>
          </a:p>
          <a:p>
            <a:pPr lvl="1" algn="r" fontAlgn="auto">
              <a:spcAft>
                <a:spcPts val="0"/>
              </a:spcAft>
              <a:buFontTx/>
              <a:buNone/>
              <a:defRPr/>
            </a:pPr>
            <a:r>
              <a:rPr lang="en-US" altLang="en-US" sz="1400" i="1" dirty="0">
                <a:sym typeface="Wingdings" panose="05000000000000000000" pitchFamily="2" charset="2"/>
              </a:rPr>
              <a:t>(continued)</a:t>
            </a:r>
          </a:p>
          <a:p>
            <a:pPr lvl="1" fontAlgn="auto">
              <a:spcAft>
                <a:spcPts val="0"/>
              </a:spcAft>
              <a:defRPr/>
            </a:pPr>
            <a:endParaRPr lang="en-US" altLang="en-US" dirty="0"/>
          </a:p>
          <a:p>
            <a:pPr lvl="1" fontAlgn="auto">
              <a:spcAft>
                <a:spcPts val="0"/>
              </a:spcAft>
              <a:defRPr/>
            </a:pPr>
            <a:endParaRPr lang="en-US" altLang="en-US" dirty="0"/>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2"/>
          <p:cNvSpPr>
            <a:spLocks noGrp="1"/>
          </p:cNvSpPr>
          <p:nvPr>
            <p:ph type="title"/>
          </p:nvPr>
        </p:nvSpPr>
        <p:spPr/>
        <p:txBody>
          <a:bodyPr/>
          <a:lstStyle/>
          <a:p>
            <a:r>
              <a:rPr lang="en-US" altLang="en-US"/>
              <a:t>Figure 11.2</a:t>
            </a:r>
          </a:p>
        </p:txBody>
      </p:sp>
      <p:pic>
        <p:nvPicPr>
          <p:cNvPr id="337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16000" y="274638"/>
            <a:ext cx="7112000" cy="5116513"/>
          </a:xfrm>
        </p:spPr>
      </p:pic>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Cardiovascular</a:t>
            </a:r>
            <a:r>
              <a:rPr lang="en-US" altLang="en-US" sz="2400" i="1"/>
              <a:t> (continued)</a:t>
            </a:r>
          </a:p>
        </p:txBody>
      </p:sp>
      <p:sp>
        <p:nvSpPr>
          <p:cNvPr id="20483" name="Content Placeholder 13"/>
          <p:cNvSpPr>
            <a:spLocks noGrp="1"/>
          </p:cNvSpPr>
          <p:nvPr>
            <p:ph idx="1"/>
          </p:nvPr>
        </p:nvSpPr>
        <p:spPr>
          <a:xfrm>
            <a:off x="546100" y="1552720"/>
            <a:ext cx="8051800" cy="4433887"/>
          </a:xfrm>
        </p:spPr>
        <p:txBody>
          <a:bodyPr rtlCol="0">
            <a:normAutofit fontScale="92500" lnSpcReduction="10000"/>
          </a:bodyPr>
          <a:lstStyle/>
          <a:p>
            <a:pPr fontAlgn="auto">
              <a:spcAft>
                <a:spcPts val="0"/>
              </a:spcAft>
              <a:defRPr/>
            </a:pPr>
            <a:r>
              <a:rPr lang="en-US" altLang="en-US"/>
              <a:t>SV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after training</a:t>
            </a:r>
          </a:p>
          <a:p>
            <a:pPr lvl="1" fontAlgn="auto">
              <a:spcAft>
                <a:spcPts val="0"/>
              </a:spcAft>
              <a:defRPr/>
            </a:pPr>
            <a:r>
              <a:rPr lang="en-US" altLang="en-US"/>
              <a:t>Resting, submaximal, and maximal</a:t>
            </a:r>
          </a:p>
          <a:p>
            <a:pPr lvl="1" fontAlgn="auto">
              <a:spcAft>
                <a:spcPts val="0"/>
              </a:spcAft>
              <a:defRPr/>
            </a:pPr>
            <a:r>
              <a:rPr lang="en-US" altLang="en-US"/>
              <a:t>Plasma volume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training </a:t>
            </a: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EDV </a:t>
            </a:r>
            <a:br>
              <a:rPr lang="en-US" altLang="en-US">
                <a:sym typeface="Wingdings" panose="05000000000000000000" pitchFamily="2" charset="2"/>
              </a:rPr>
            </a:b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preload</a:t>
            </a:r>
          </a:p>
          <a:p>
            <a:pPr lvl="1" fontAlgn="auto">
              <a:spcAft>
                <a:spcPts val="0"/>
              </a:spcAft>
              <a:defRPr/>
            </a:pPr>
            <a:r>
              <a:rPr lang="en-US" altLang="en-US">
                <a:sym typeface="Wingdings" panose="05000000000000000000" pitchFamily="2" charset="2"/>
              </a:rPr>
              <a:t>Resting and submaximal HR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with training </a:t>
            </a:r>
            <a:br>
              <a:rPr lang="en-US" altLang="en-US">
                <a:sym typeface="Wingdings" panose="05000000000000000000" pitchFamily="2" charset="2"/>
              </a:rPr>
            </a:br>
            <a:r>
              <a:rPr lang="en-US" altLang="en-US">
                <a:sym typeface="Wingdings" panose="05000000000000000000" pitchFamily="2" charset="2"/>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filling time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EDV</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sym typeface="Wingdings" panose="05000000000000000000" pitchFamily="2" charset="2"/>
              </a:rPr>
              <a:t> LV mass with training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force of contraction</a:t>
            </a:r>
          </a:p>
          <a:p>
            <a:pPr lvl="1" fontAlgn="auto">
              <a:spcAft>
                <a:spcPts val="0"/>
              </a:spcAft>
              <a:defRPr/>
            </a:pPr>
            <a:r>
              <a:rPr lang="en-US" altLang="en-US">
                <a:sym typeface="Wingdings" panose="05000000000000000000" pitchFamily="2" charset="2"/>
              </a:rPr>
              <a:t>Attenuated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TPR with training 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sym typeface="Wingdings" panose="05000000000000000000" pitchFamily="2" charset="2"/>
              </a:rPr>
              <a:t> afterload</a:t>
            </a:r>
          </a:p>
          <a:p>
            <a:pPr fontAlgn="auto">
              <a:spcAft>
                <a:spcPts val="0"/>
              </a:spcAft>
              <a:buFontTx/>
              <a:buNone/>
              <a:defRPr/>
            </a:pPr>
            <a:endParaRPr lang="en-US" altLang="en-US" sz="800"/>
          </a:p>
          <a:p>
            <a:pPr fontAlgn="auto">
              <a:spcAft>
                <a:spcPts val="0"/>
              </a:spcAft>
              <a:defRPr/>
            </a:pPr>
            <a:r>
              <a:rPr lang="en-US" altLang="en-US"/>
              <a:t>SV adaptations to training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age</a:t>
            </a:r>
          </a:p>
          <a:p>
            <a:pPr fontAlgn="auto">
              <a:spcAft>
                <a:spcPts val="0"/>
              </a:spcAft>
              <a:defRPr/>
            </a:pPr>
            <a:endParaRPr lang="en-US" altLang="en-US" sz="600"/>
          </a:p>
          <a:p>
            <a:pPr algn="r" fontAlgn="auto">
              <a:spcAft>
                <a:spcPts val="0"/>
              </a:spcAft>
              <a:buFontTx/>
              <a:buNone/>
              <a:defRPr/>
            </a:pPr>
            <a:r>
              <a:rPr lang="en-US" altLang="en-US" sz="1400" i="1"/>
              <a:t>(continued)</a:t>
            </a:r>
          </a:p>
          <a:p>
            <a:pPr lvl="1" fontAlgn="auto">
              <a:spcAft>
                <a:spcPts val="0"/>
              </a:spcAft>
              <a:defRPr/>
            </a:pPr>
            <a:endParaRPr lang="en-US" altLang="en-US"/>
          </a:p>
        </p:txBody>
      </p:sp>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2"/>
          <p:cNvSpPr>
            <a:spLocks noGrp="1"/>
          </p:cNvSpPr>
          <p:nvPr>
            <p:ph type="title"/>
          </p:nvPr>
        </p:nvSpPr>
        <p:spPr/>
        <p:txBody>
          <a:bodyPr/>
          <a:lstStyle/>
          <a:p>
            <a:r>
              <a:rPr lang="en-US" altLang="en-US"/>
              <a:t>Figure 11.3</a:t>
            </a:r>
          </a:p>
        </p:txBody>
      </p:sp>
      <p:pic>
        <p:nvPicPr>
          <p:cNvPr id="3686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73018" y="274638"/>
            <a:ext cx="6454775" cy="5116513"/>
          </a:xfrm>
        </p:spPr>
      </p:pic>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p:cNvSpPr>
            <a:spLocks noGrp="1"/>
          </p:cNvSpPr>
          <p:nvPr>
            <p:ph type="title"/>
          </p:nvPr>
        </p:nvSpPr>
        <p:spPr/>
        <p:txBody>
          <a:bodyPr/>
          <a:lstStyle/>
          <a:p>
            <a:r>
              <a:rPr lang="en-US" altLang="en-US"/>
              <a:t>Table 11.1</a:t>
            </a:r>
          </a:p>
        </p:txBody>
      </p:sp>
      <p:pic>
        <p:nvPicPr>
          <p:cNvPr id="378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94890" y="1417637"/>
            <a:ext cx="7787109" cy="3586169"/>
          </a:xfrm>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4579" name="Content Placeholder 13"/>
          <p:cNvSpPr>
            <a:spLocks noGrp="1"/>
          </p:cNvSpPr>
          <p:nvPr>
            <p:ph idx="1"/>
          </p:nvPr>
        </p:nvSpPr>
        <p:spPr>
          <a:xfrm>
            <a:off x="468745" y="1417638"/>
            <a:ext cx="8051800" cy="4737100"/>
          </a:xfrm>
        </p:spPr>
        <p:txBody>
          <a:bodyPr rtlCol="0">
            <a:normAutofit fontScale="92500" lnSpcReduction="10000"/>
          </a:bodyPr>
          <a:lstStyle/>
          <a:p>
            <a:pPr fontAlgn="auto">
              <a:spcAft>
                <a:spcPts val="0"/>
              </a:spcAft>
              <a:defRPr/>
            </a:pPr>
            <a:r>
              <a:rPr lang="en-US" altLang="en-US"/>
              <a:t>Resting HR</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Markedly (~1 beat/min per week of training)</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Parasympathetic,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sympathetic activity in heart</a:t>
            </a:r>
          </a:p>
          <a:p>
            <a:pPr fontAlgn="auto">
              <a:spcAft>
                <a:spcPts val="0"/>
              </a:spcAft>
              <a:defRPr/>
            </a:pPr>
            <a:endParaRPr lang="en-US" altLang="en-US" sz="800"/>
          </a:p>
          <a:p>
            <a:pPr fontAlgn="auto">
              <a:spcAft>
                <a:spcPts val="0"/>
              </a:spcAft>
              <a:defRPr/>
            </a:pPr>
            <a:r>
              <a:rPr lang="en-US" altLang="en-US"/>
              <a:t>Submaximal HR</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HR for same given absolute intensity</a:t>
            </a:r>
          </a:p>
          <a:p>
            <a:pPr lvl="1" fontAlgn="auto">
              <a:spcAft>
                <a:spcPts val="0"/>
              </a:spcAft>
              <a:defRPr/>
            </a:pPr>
            <a:r>
              <a:rPr lang="en-US" altLang="en-US"/>
              <a:t>More noticeable at higher submaximal intensities</a:t>
            </a:r>
          </a:p>
          <a:p>
            <a:pPr fontAlgn="auto">
              <a:spcAft>
                <a:spcPts val="0"/>
              </a:spcAft>
              <a:defRPr/>
            </a:pPr>
            <a:endParaRPr lang="en-US" altLang="en-US" sz="800"/>
          </a:p>
          <a:p>
            <a:pPr fontAlgn="auto">
              <a:spcAft>
                <a:spcPts val="0"/>
              </a:spcAft>
              <a:defRPr/>
            </a:pPr>
            <a:r>
              <a:rPr lang="en-US" altLang="en-US"/>
              <a:t>Maximal HR</a:t>
            </a:r>
          </a:p>
          <a:p>
            <a:pPr lvl="1" fontAlgn="auto">
              <a:spcAft>
                <a:spcPts val="0"/>
              </a:spcAft>
              <a:defRPr/>
            </a:pPr>
            <a:r>
              <a:rPr lang="en-US" altLang="en-US"/>
              <a:t>No significant change with training</a:t>
            </a:r>
          </a:p>
          <a:p>
            <a:pPr lvl="1" fontAlgn="auto">
              <a:spcAft>
                <a:spcPts val="0"/>
              </a:spcAft>
              <a:buFontTx/>
              <a:buNone/>
              <a:defRPr/>
            </a:pPr>
            <a:r>
              <a:rPr lang="en-US" altLang="en-US">
                <a:cs typeface="Times New Roman" panose="02020603050405020304" pitchFamily="18" charset="0"/>
                <a:sym typeface="Wingdings" panose="05000000000000000000" pitchFamily="2" charset="2"/>
              </a:rPr>
              <a:t>–</a:t>
            </a:r>
            <a:r>
              <a:rPr lang="en-US" altLang="en-US">
                <a:latin typeface="Times New Roman" panose="02020603050405020304" pitchFamily="18" charset="0"/>
                <a:cs typeface="Times New Roman" panose="02020603050405020304" pitchFamily="18" charset="0"/>
                <a:sym typeface="Wingdings" panose="05000000000000000000" pitchFamily="2" charset="2"/>
              </a:rPr>
              <a:t> </a:t>
            </a:r>
            <a:r>
              <a:rPr lang="en-US" altLang="en-US"/>
              <a:t> With age</a:t>
            </a:r>
          </a:p>
          <a:p>
            <a:pPr lvl="1" algn="r" fontAlgn="auto">
              <a:spcAft>
                <a:spcPts val="0"/>
              </a:spcAft>
              <a:buFontTx/>
              <a:buNone/>
              <a:defRPr/>
            </a:pPr>
            <a:r>
              <a:rPr lang="en-US" altLang="en-US" sz="1400" i="1"/>
              <a:t>(continued)</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6627" name="Content Placeholder 13"/>
          <p:cNvSpPr>
            <a:spLocks noGrp="1"/>
          </p:cNvSpPr>
          <p:nvPr>
            <p:ph idx="1"/>
          </p:nvPr>
        </p:nvSpPr>
        <p:spPr>
          <a:xfrm>
            <a:off x="560388" y="1465263"/>
            <a:ext cx="8051800" cy="5048250"/>
          </a:xfrm>
        </p:spPr>
        <p:txBody>
          <a:bodyPr rtlCol="0">
            <a:normAutofit fontScale="92500" lnSpcReduction="10000"/>
          </a:bodyPr>
          <a:lstStyle/>
          <a:p>
            <a:pPr fontAlgn="auto">
              <a:spcAft>
                <a:spcPts val="0"/>
              </a:spcAft>
              <a:defRPr/>
            </a:pPr>
            <a:r>
              <a:rPr lang="en-US" altLang="en-US" dirty="0"/>
              <a:t>HR-SV interactions</a:t>
            </a:r>
          </a:p>
          <a:p>
            <a:pPr lvl="1" fontAlgn="auto">
              <a:spcAft>
                <a:spcPts val="0"/>
              </a:spcAft>
              <a:defRPr/>
            </a:pPr>
            <a:r>
              <a:rPr lang="en-US" altLang="en-US" dirty="0"/>
              <a:t>Does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HR </a:t>
            </a:r>
            <a:r>
              <a:rPr lang="en-US" altLang="en-US" dirty="0">
                <a:sym typeface="Wingdings" panose="05000000000000000000" pitchFamily="2" charset="2"/>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 Does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SV 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HR?</a:t>
            </a:r>
          </a:p>
          <a:p>
            <a:pPr lvl="1" fontAlgn="auto">
              <a:spcAft>
                <a:spcPts val="0"/>
              </a:spcAft>
              <a:defRPr/>
            </a:pPr>
            <a:r>
              <a:rPr lang="en-US" altLang="en-US" dirty="0">
                <a:sym typeface="Wingdings" panose="05000000000000000000" pitchFamily="2" charset="2"/>
              </a:rPr>
              <a:t>HR, SV interact to optimize cardiac output</a:t>
            </a:r>
          </a:p>
          <a:p>
            <a:pPr lvl="1" fontAlgn="auto">
              <a:spcAft>
                <a:spcPts val="0"/>
              </a:spcAft>
              <a:defRPr/>
            </a:pPr>
            <a:endParaRPr lang="en-US" altLang="en-US" sz="800" dirty="0"/>
          </a:p>
          <a:p>
            <a:pPr fontAlgn="auto">
              <a:spcAft>
                <a:spcPts val="0"/>
              </a:spcAft>
              <a:defRPr/>
            </a:pPr>
            <a:r>
              <a:rPr lang="en-US" altLang="en-US" dirty="0"/>
              <a:t>HR recovery</a:t>
            </a:r>
          </a:p>
          <a:p>
            <a:pPr lvl="1" fontAlgn="auto">
              <a:spcAft>
                <a:spcPts val="0"/>
              </a:spcAft>
              <a:defRPr/>
            </a:pPr>
            <a:r>
              <a:rPr lang="en-US" altLang="en-US" dirty="0"/>
              <a:t>Faster recovery with training</a:t>
            </a:r>
          </a:p>
          <a:p>
            <a:pPr lvl="1" fontAlgn="auto">
              <a:spcAft>
                <a:spcPts val="0"/>
              </a:spcAft>
              <a:defRPr/>
            </a:pPr>
            <a:r>
              <a:rPr lang="en-US" altLang="en-US" dirty="0"/>
              <a:t>Indirect index of cardiorespiratory fitness</a:t>
            </a:r>
          </a:p>
          <a:p>
            <a:pPr lvl="1" fontAlgn="auto">
              <a:spcAft>
                <a:spcPts val="0"/>
              </a:spcAft>
              <a:defRPr/>
            </a:pPr>
            <a:endParaRPr lang="en-US" altLang="en-US" sz="800" dirty="0"/>
          </a:p>
          <a:p>
            <a:pPr fontAlgn="auto">
              <a:spcAft>
                <a:spcPts val="0"/>
              </a:spcAft>
              <a:defRPr/>
            </a:pPr>
            <a:r>
              <a:rPr lang="en-US" altLang="en-US" dirty="0"/>
              <a:t>Cardiac output (</a:t>
            </a:r>
            <a:r>
              <a:rPr lang="en-US" altLang="en-US" spc="-1400" dirty="0"/>
              <a:t>Q</a:t>
            </a:r>
            <a:r>
              <a:rPr lang="en-US" altLang="en-US" spc="1300" baseline="60000" dirty="0">
                <a:cs typeface="Arial" panose="020B0604020202020204" pitchFamily="34" charset="0"/>
              </a:rPr>
              <a:t>•</a:t>
            </a:r>
            <a:r>
              <a:rPr lang="en-US" altLang="en-US" dirty="0"/>
              <a:t>)</a:t>
            </a:r>
          </a:p>
          <a:p>
            <a:pPr lvl="1" fontAlgn="auto">
              <a:spcAft>
                <a:spcPts val="0"/>
              </a:spcAft>
              <a:defRPr/>
            </a:pPr>
            <a:r>
              <a:rPr lang="en-US" altLang="en-US" dirty="0"/>
              <a:t>Training creates little to no change at rest, submaximal exercise</a:t>
            </a:r>
          </a:p>
          <a:p>
            <a:pPr lvl="1" fontAlgn="auto">
              <a:spcAft>
                <a:spcPts val="0"/>
              </a:spcAft>
              <a:defRPr/>
            </a:pPr>
            <a:r>
              <a:rPr lang="en-US" altLang="en-US" dirty="0"/>
              <a:t>Maximal </a:t>
            </a:r>
            <a:r>
              <a:rPr lang="en-US" altLang="en-US" spc="-1200" dirty="0"/>
              <a:t>Q</a:t>
            </a:r>
            <a:r>
              <a:rPr lang="en-US" altLang="en-US" spc="1300" baseline="60000" dirty="0">
                <a:cs typeface="Arial" panose="020B0604020202020204" pitchFamily="34" charset="0"/>
              </a:rPr>
              <a:t>•</a:t>
            </a:r>
            <a:r>
              <a:rPr lang="en-US" altLang="en-US" dirty="0">
                <a:cs typeface="Arial" panose="020B0604020202020204" pitchFamily="34" charset="0"/>
              </a:rPr>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considerably (due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SV)</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r>
              <a:rPr lang="en-US" altLang="en-US"/>
              <a:t>Figure 11.5</a:t>
            </a:r>
          </a:p>
        </p:txBody>
      </p:sp>
      <p:pic>
        <p:nvPicPr>
          <p:cNvPr id="4198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664999" y="274638"/>
            <a:ext cx="5632450" cy="5116512"/>
          </a:xfrm>
        </p:spPr>
      </p:pic>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2"/>
          <p:cNvSpPr>
            <a:spLocks noGrp="1"/>
          </p:cNvSpPr>
          <p:nvPr>
            <p:ph type="title"/>
          </p:nvPr>
        </p:nvSpPr>
        <p:spPr/>
        <p:txBody>
          <a:bodyPr/>
          <a:lstStyle/>
          <a:p>
            <a:r>
              <a:rPr lang="en-US" altLang="en-US"/>
              <a:t>Figure 11.6</a:t>
            </a:r>
          </a:p>
        </p:txBody>
      </p:sp>
      <p:pic>
        <p:nvPicPr>
          <p:cNvPr id="4301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373476" y="274638"/>
            <a:ext cx="6076950" cy="5116512"/>
          </a:xfrm>
        </p:spPr>
      </p:pic>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29699" name="Content Placeholder 13"/>
          <p:cNvSpPr>
            <a:spLocks noGrp="1"/>
          </p:cNvSpPr>
          <p:nvPr>
            <p:ph idx="1"/>
          </p:nvPr>
        </p:nvSpPr>
        <p:spPr>
          <a:xfrm>
            <a:off x="571500" y="1771650"/>
            <a:ext cx="8051800" cy="4411663"/>
          </a:xfrm>
        </p:spPr>
        <p:txBody>
          <a:bodyPr rtlCol="0">
            <a:normAutofit fontScale="92500" lnSpcReduction="10000"/>
          </a:bodyPr>
          <a:lstStyle/>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Blood flow to active muscle</a:t>
            </a:r>
          </a:p>
          <a:p>
            <a:pPr fontAlgn="auto">
              <a:spcAft>
                <a:spcPts val="0"/>
              </a:spcAft>
              <a:buFontTx/>
              <a:buNone/>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Capillarization, capillary recruitment</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Capillary:fiber ratio</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Total cross-sectional area for capillary exchange</a:t>
            </a:r>
          </a:p>
          <a:p>
            <a:pPr fontAlgn="auto">
              <a:spcAft>
                <a:spcPts val="0"/>
              </a:spcAft>
              <a:buFontTx/>
              <a:buNone/>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Blood flow to inactive regions</a:t>
            </a:r>
          </a:p>
          <a:p>
            <a:pPr fontAlgn="auto">
              <a:spcAft>
                <a:spcPts val="0"/>
              </a:spcAft>
              <a:defRPr/>
            </a:pPr>
            <a:endParaRPr lang="en-US" altLang="en-US" sz="800">
              <a:latin typeface="Wingdings" panose="05000000000000000000" pitchFamily="2" charset="2"/>
            </a:endParaRPr>
          </a:p>
          <a:p>
            <a:pPr fontAlgn="auto">
              <a:spcAft>
                <a:spcPts val="0"/>
              </a:spcAft>
              <a:buFontTx/>
              <a:buNone/>
              <a:defRPr/>
            </a:pPr>
            <a:r>
              <a:rPr lang="en-US" altLang="en-US">
                <a:latin typeface="Times New Roman" panose="02020603050405020304" pitchFamily="18" charset="0"/>
                <a:cs typeface="Times New Roman" panose="02020603050405020304" pitchFamily="18" charset="0"/>
              </a:rPr>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Total blood volume </a:t>
            </a:r>
          </a:p>
          <a:p>
            <a:pPr lvl="1" fontAlgn="auto">
              <a:spcAft>
                <a:spcPts val="0"/>
              </a:spcAft>
              <a:defRPr/>
            </a:pPr>
            <a:r>
              <a:rPr lang="en-US" altLang="en-US"/>
              <a:t>Prevents any decrease in venous return as a result of more blood in capillaries</a:t>
            </a:r>
          </a:p>
          <a:p>
            <a:pPr lvl="1" algn="r" fontAlgn="auto">
              <a:spcAft>
                <a:spcPts val="0"/>
              </a:spcAft>
              <a:buFontTx/>
              <a:buNone/>
              <a:defRPr/>
            </a:pPr>
            <a:r>
              <a:rPr lang="en-US" altLang="en-US" sz="1400" i="1"/>
              <a:t>(continued)</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2"/>
          <p:cNvSpPr>
            <a:spLocks noGrp="1"/>
          </p:cNvSpPr>
          <p:nvPr>
            <p:ph type="title"/>
          </p:nvPr>
        </p:nvSpPr>
        <p:spPr/>
        <p:txBody>
          <a:bodyPr/>
          <a:lstStyle/>
          <a:p>
            <a:r>
              <a:rPr lang="en-US" altLang="en-US"/>
              <a:t>Table 11.2</a:t>
            </a:r>
          </a:p>
        </p:txBody>
      </p:sp>
      <p:pic>
        <p:nvPicPr>
          <p:cNvPr id="4608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50575" y="1277649"/>
            <a:ext cx="8199336" cy="3005715"/>
          </a:xfrm>
        </p:spPr>
      </p:pic>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Cardiovascular</a:t>
            </a:r>
            <a:r>
              <a:rPr lang="en-US" sz="2400" i="1" dirty="0"/>
              <a:t> (continued)</a:t>
            </a:r>
            <a:endParaRPr lang="en-US" i="1" dirty="0"/>
          </a:p>
        </p:txBody>
      </p:sp>
      <p:sp>
        <p:nvSpPr>
          <p:cNvPr id="32771" name="Content Placeholder 13"/>
          <p:cNvSpPr>
            <a:spLocks noGrp="1"/>
          </p:cNvSpPr>
          <p:nvPr>
            <p:ph idx="1"/>
          </p:nvPr>
        </p:nvSpPr>
        <p:spPr>
          <a:xfrm>
            <a:off x="457200" y="1417638"/>
            <a:ext cx="8051800" cy="4273550"/>
          </a:xfrm>
        </p:spPr>
        <p:txBody>
          <a:bodyPr rtlCol="0">
            <a:normAutofit fontScale="92500"/>
          </a:bodyPr>
          <a:lstStyle/>
          <a:p>
            <a:pPr fontAlgn="auto">
              <a:spcAft>
                <a:spcPts val="0"/>
              </a:spcAft>
              <a:defRPr/>
            </a:pPr>
            <a:r>
              <a:rPr lang="en-US" altLang="en-US"/>
              <a:t>Blood pressure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BP at given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Systolic BP,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diastolic BP at maximal intensity</a:t>
            </a:r>
          </a:p>
          <a:p>
            <a:pPr fontAlgn="auto">
              <a:spcAft>
                <a:spcPts val="0"/>
              </a:spcAft>
              <a:defRPr/>
            </a:pPr>
            <a:endParaRPr lang="en-US" altLang="en-US" sz="800"/>
          </a:p>
          <a:p>
            <a:pPr fontAlgn="auto">
              <a:spcAft>
                <a:spcPts val="0"/>
              </a:spcAft>
              <a:defRPr/>
            </a:pPr>
            <a:r>
              <a:rPr lang="en-US" altLang="en-US"/>
              <a:t>Blood volume: total volume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rapidly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volume via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proteins,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water and Na</a:t>
            </a:r>
            <a:r>
              <a:rPr lang="en-US" altLang="en-US" baseline="30000"/>
              <a:t>+</a:t>
            </a:r>
            <a:r>
              <a:rPr lang="en-US" altLang="en-US"/>
              <a:t> retention (all in first 2 weeks)</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Red blood cell volume (though hematocrit may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a:t>
            </a:r>
            <a:endParaRPr lang="en-US" altLang="en-US">
              <a:latin typeface="Wingdings" panose="05000000000000000000" pitchFamily="2" charset="2"/>
            </a:endParaRP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Plasma viscosity</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2"/>
          <p:cNvSpPr>
            <a:spLocks noGrp="1"/>
          </p:cNvSpPr>
          <p:nvPr>
            <p:ph type="title"/>
          </p:nvPr>
        </p:nvSpPr>
        <p:spPr/>
        <p:txBody>
          <a:bodyPr/>
          <a:lstStyle/>
          <a:p>
            <a:r>
              <a:rPr lang="en-US" altLang="en-US"/>
              <a:t>Figure 11.7</a:t>
            </a:r>
          </a:p>
        </p:txBody>
      </p:sp>
      <p:pic>
        <p:nvPicPr>
          <p:cNvPr id="481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98349" y="366568"/>
            <a:ext cx="5365750" cy="5116513"/>
          </a:xfrm>
        </p:spPr>
      </p:pic>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a:xfrm>
            <a:off x="328613" y="223838"/>
            <a:ext cx="8534400" cy="1143000"/>
          </a:xfrm>
        </p:spPr>
        <p:txBody>
          <a:bodyPr rtlCol="0">
            <a:normAutofit fontScale="90000"/>
          </a:bodyPr>
          <a:lstStyle/>
          <a:p>
            <a:pPr fontAlgn="auto">
              <a:spcAft>
                <a:spcPts val="0"/>
              </a:spcAft>
              <a:defRPr/>
            </a:pPr>
            <a:r>
              <a:rPr lang="en-US" altLang="en-US"/>
              <a:t>Adaptations to Aerobic Training:</a:t>
            </a:r>
            <a:br>
              <a:rPr lang="en-US" altLang="en-US"/>
            </a:br>
            <a:r>
              <a:rPr lang="en-US" altLang="en-US"/>
              <a:t>Respiratory</a:t>
            </a:r>
          </a:p>
        </p:txBody>
      </p:sp>
      <p:sp>
        <p:nvSpPr>
          <p:cNvPr id="34819" name="Content Placeholder 13"/>
          <p:cNvSpPr>
            <a:spLocks noGrp="1"/>
          </p:cNvSpPr>
          <p:nvPr>
            <p:ph idx="1"/>
          </p:nvPr>
        </p:nvSpPr>
        <p:spPr>
          <a:xfrm>
            <a:off x="595313" y="1390649"/>
            <a:ext cx="8051800" cy="5017077"/>
          </a:xfrm>
        </p:spPr>
        <p:txBody>
          <a:bodyPr rtlCol="0">
            <a:normAutofit fontScale="92500" lnSpcReduction="20000"/>
          </a:bodyPr>
          <a:lstStyle/>
          <a:p>
            <a:pPr fontAlgn="auto">
              <a:spcAft>
                <a:spcPts val="0"/>
              </a:spcAft>
              <a:defRPr/>
            </a:pPr>
            <a:r>
              <a:rPr lang="en-US" altLang="en-US"/>
              <a:t>Pulmonary ventilation</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given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maximal intensity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tidal volume and respiratory frequency</a:t>
            </a:r>
          </a:p>
          <a:p>
            <a:pPr lvl="1" fontAlgn="auto">
              <a:spcAft>
                <a:spcPts val="0"/>
              </a:spcAft>
              <a:buFontTx/>
              <a:buNone/>
              <a:defRPr/>
            </a:pPr>
            <a:endParaRPr lang="en-US" altLang="en-US" sz="800"/>
          </a:p>
          <a:p>
            <a:pPr fontAlgn="auto">
              <a:spcAft>
                <a:spcPts val="0"/>
              </a:spcAft>
              <a:defRPr/>
            </a:pPr>
            <a:r>
              <a:rPr lang="en-US" altLang="en-US"/>
              <a:t>Pulmonary diffusion</a:t>
            </a:r>
          </a:p>
          <a:p>
            <a:pPr lvl="1" fontAlgn="auto">
              <a:spcAft>
                <a:spcPts val="0"/>
              </a:spcAft>
              <a:defRPr/>
            </a:pPr>
            <a:r>
              <a:rPr lang="en-US" altLang="en-US"/>
              <a:t>Unchanged during rest and at submaximal intensity</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At maximal intensity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lung perfusion</a:t>
            </a:r>
          </a:p>
          <a:p>
            <a:pPr lvl="1" fontAlgn="auto">
              <a:spcAft>
                <a:spcPts val="0"/>
              </a:spcAft>
              <a:buFontTx/>
              <a:buNone/>
              <a:defRPr/>
            </a:pPr>
            <a:endParaRPr lang="en-US" altLang="en-US" sz="800"/>
          </a:p>
          <a:p>
            <a:pPr fontAlgn="auto">
              <a:spcAft>
                <a:spcPts val="0"/>
              </a:spcAft>
              <a:defRPr/>
            </a:pPr>
            <a:r>
              <a:rPr lang="en-US" altLang="en-US"/>
              <a:t>Arterial–venous O</a:t>
            </a:r>
            <a:r>
              <a:rPr lang="en-US" altLang="en-US" baseline="-25000"/>
              <a:t>2</a:t>
            </a:r>
            <a:r>
              <a:rPr lang="en-US" altLang="en-US"/>
              <a:t> difference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a:t>
            </a:r>
            <a:r>
              <a:rPr lang="en-US" altLang="en-US" baseline="-25000"/>
              <a:t>2</a:t>
            </a:r>
            <a:r>
              <a:rPr lang="en-US" altLang="en-US"/>
              <a:t> extraction and active muscle blood flow</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a:t>
            </a:r>
            <a:r>
              <a:rPr lang="en-US" altLang="en-US" baseline="-25000"/>
              <a:t>2</a:t>
            </a:r>
            <a:r>
              <a:rPr lang="en-US" altLang="en-US"/>
              <a:t> extraction due to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oxidative capacity</a:t>
            </a:r>
          </a:p>
          <a:p>
            <a:pPr lvl="1" fontAlgn="auto">
              <a:spcAft>
                <a:spcPts val="0"/>
              </a:spcAft>
              <a:defRPr/>
            </a:pPr>
            <a:endParaRPr lang="en-US" altLang="en-US"/>
          </a:p>
        </p:txBody>
      </p:sp>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Muscle</a:t>
            </a:r>
          </a:p>
        </p:txBody>
      </p:sp>
      <p:sp>
        <p:nvSpPr>
          <p:cNvPr id="35843" name="Content Placeholder 13"/>
          <p:cNvSpPr>
            <a:spLocks noGrp="1"/>
          </p:cNvSpPr>
          <p:nvPr>
            <p:ph idx="1"/>
          </p:nvPr>
        </p:nvSpPr>
        <p:spPr>
          <a:xfrm>
            <a:off x="546100" y="1327295"/>
            <a:ext cx="8051800" cy="4692650"/>
          </a:xfrm>
        </p:spPr>
        <p:txBody>
          <a:bodyPr rtlCol="0">
            <a:normAutofit fontScale="92500" lnSpcReduction="10000"/>
          </a:bodyPr>
          <a:lstStyle/>
          <a:p>
            <a:pPr fontAlgn="auto">
              <a:spcAft>
                <a:spcPts val="0"/>
              </a:spcAft>
              <a:defRPr/>
            </a:pPr>
            <a:r>
              <a:rPr lang="en-US" altLang="en-US" dirty="0"/>
              <a:t>Fiber type</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Size and number of type I fibers (type II </a:t>
            </a:r>
            <a:r>
              <a:rPr lang="en-US" altLang="en-US" dirty="0">
                <a:sym typeface="Wingdings" panose="05000000000000000000" pitchFamily="2" charset="2"/>
              </a:rPr>
              <a:t> type I)</a:t>
            </a:r>
            <a:endParaRPr lang="en-US" altLang="en-US" dirty="0"/>
          </a:p>
          <a:p>
            <a:pPr lvl="1" fontAlgn="auto">
              <a:spcAft>
                <a:spcPts val="0"/>
              </a:spcAft>
              <a:defRPr/>
            </a:pPr>
            <a:r>
              <a:rPr lang="en-US" altLang="en-US" dirty="0"/>
              <a:t>Type </a:t>
            </a:r>
            <a:r>
              <a:rPr lang="en-US" altLang="en-US" dirty="0" err="1"/>
              <a:t>IIx</a:t>
            </a:r>
            <a:r>
              <a:rPr lang="en-US" altLang="en-US" dirty="0"/>
              <a:t> may perform more like type </a:t>
            </a:r>
            <a:r>
              <a:rPr lang="en-US" altLang="en-US" dirty="0" err="1"/>
              <a:t>IIa</a:t>
            </a:r>
            <a:endParaRPr lang="en-US" altLang="en-US" dirty="0"/>
          </a:p>
          <a:p>
            <a:pPr fontAlgn="auto">
              <a:spcAft>
                <a:spcPts val="0"/>
              </a:spcAft>
              <a:defRPr/>
            </a:pPr>
            <a:endParaRPr lang="en-US" altLang="en-US" sz="800" dirty="0"/>
          </a:p>
          <a:p>
            <a:pPr fontAlgn="auto">
              <a:spcAft>
                <a:spcPts val="0"/>
              </a:spcAft>
              <a:defRPr/>
            </a:pPr>
            <a:r>
              <a:rPr lang="en-US" altLang="en-US" dirty="0"/>
              <a:t>Capillary supply</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Number of capillaries supplying each fiber</a:t>
            </a:r>
          </a:p>
          <a:p>
            <a:pPr lvl="1" fontAlgn="auto">
              <a:spcAft>
                <a:spcPts val="0"/>
              </a:spcAft>
              <a:defRPr/>
            </a:pPr>
            <a:r>
              <a:rPr lang="en-US" altLang="en-US" dirty="0"/>
              <a:t>May be key factor in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latin typeface="Lucida Grande" charset="0"/>
                <a:sym typeface="Wingdings" panose="05000000000000000000" pitchFamily="2" charset="2"/>
              </a:rPr>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fontAlgn="auto">
              <a:spcAft>
                <a:spcPts val="0"/>
              </a:spcAft>
              <a:defRPr/>
            </a:pPr>
            <a:endParaRPr lang="en-US" altLang="en-US" sz="800" dirty="0"/>
          </a:p>
          <a:p>
            <a:pPr fontAlgn="auto">
              <a:spcAft>
                <a:spcPts val="0"/>
              </a:spcAft>
              <a:defRPr/>
            </a:pPr>
            <a:r>
              <a:rPr lang="en-US" altLang="en-US" dirty="0"/>
              <a:t>Myoglobin</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Myoglobin content by 75 to 80%</a:t>
            </a:r>
          </a:p>
          <a:p>
            <a:pPr lvl="1" fontAlgn="auto">
              <a:spcAft>
                <a:spcPts val="0"/>
              </a:spcAft>
              <a:defRPr/>
            </a:pPr>
            <a:r>
              <a:rPr lang="en-US" altLang="en-US" dirty="0"/>
              <a:t>Supports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oxidative capacity in muscle</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Muscle</a:t>
            </a:r>
            <a:r>
              <a:rPr lang="en-US" altLang="en-US" sz="2400" i="1"/>
              <a:t> (continued)</a:t>
            </a:r>
          </a:p>
        </p:txBody>
      </p:sp>
      <p:sp>
        <p:nvSpPr>
          <p:cNvPr id="36867" name="Content Placeholder 13"/>
          <p:cNvSpPr>
            <a:spLocks noGrp="1"/>
          </p:cNvSpPr>
          <p:nvPr>
            <p:ph idx="1"/>
          </p:nvPr>
        </p:nvSpPr>
        <p:spPr>
          <a:xfrm>
            <a:off x="546100" y="1505383"/>
            <a:ext cx="8051800" cy="4273550"/>
          </a:xfrm>
        </p:spPr>
        <p:txBody>
          <a:bodyPr rtlCol="0">
            <a:normAutofit lnSpcReduction="10000"/>
          </a:bodyPr>
          <a:lstStyle/>
          <a:p>
            <a:pPr fontAlgn="auto">
              <a:spcAft>
                <a:spcPts val="0"/>
              </a:spcAft>
              <a:defRPr/>
            </a:pPr>
            <a:r>
              <a:rPr lang="en-US" altLang="en-US" dirty="0"/>
              <a:t>Mitochondrial function</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Size and number</a:t>
            </a:r>
          </a:p>
          <a:p>
            <a:pPr lvl="1" fontAlgn="auto">
              <a:spcAft>
                <a:spcPts val="0"/>
              </a:spcAft>
              <a:defRPr/>
            </a:pPr>
            <a:r>
              <a:rPr lang="en-US" altLang="en-US" dirty="0"/>
              <a:t>Magnitude of change depends on training volume</a:t>
            </a:r>
          </a:p>
          <a:p>
            <a:pPr fontAlgn="auto">
              <a:spcAft>
                <a:spcPts val="0"/>
              </a:spcAft>
              <a:defRPr/>
            </a:pPr>
            <a:endParaRPr lang="en-US" altLang="en-US" sz="800" dirty="0"/>
          </a:p>
          <a:p>
            <a:pPr fontAlgn="auto">
              <a:spcAft>
                <a:spcPts val="0"/>
              </a:spcAft>
              <a:defRPr/>
            </a:pPr>
            <a:r>
              <a:rPr lang="en-US" altLang="en-US" dirty="0"/>
              <a:t>Oxidative enzymes (SDH, citrate synthase)</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Activity with training</a:t>
            </a:r>
          </a:p>
          <a:p>
            <a:pPr lvl="1" fontAlgn="auto">
              <a:spcAft>
                <a:spcPts val="0"/>
              </a:spcAft>
              <a:defRPr/>
            </a:pPr>
            <a:r>
              <a:rPr lang="en-US" altLang="en-US" dirty="0"/>
              <a:t>Continue to increase even after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a:t>
            </a:r>
            <a:r>
              <a:rPr lang="en-US" altLang="en-US" dirty="0"/>
              <a:t>plateaus</a:t>
            </a:r>
          </a:p>
          <a:p>
            <a:pPr lvl="1" fontAlgn="auto">
              <a:spcAft>
                <a:spcPts val="0"/>
              </a:spcAft>
              <a:defRPr/>
            </a:pPr>
            <a:r>
              <a:rPr lang="en-US" altLang="en-US" dirty="0"/>
              <a:t>Enhanced glycogen sparing</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lstStyle/>
          <a:p>
            <a:r>
              <a:rPr lang="en-US" altLang="en-US"/>
              <a:t>Figure 11.8</a:t>
            </a:r>
            <a:r>
              <a:rPr lang="en-US" altLang="en-US" i="1"/>
              <a:t>a</a:t>
            </a:r>
            <a:endParaRPr lang="en-US" altLang="en-US"/>
          </a:p>
        </p:txBody>
      </p:sp>
      <p:pic>
        <p:nvPicPr>
          <p:cNvPr id="5222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141991" y="274638"/>
            <a:ext cx="6470650" cy="5116513"/>
          </a:xfrm>
        </p:spPr>
      </p:pic>
    </p:spTree>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2"/>
          <p:cNvSpPr>
            <a:spLocks noGrp="1"/>
          </p:cNvSpPr>
          <p:nvPr>
            <p:ph type="title"/>
          </p:nvPr>
        </p:nvSpPr>
        <p:spPr/>
        <p:txBody>
          <a:bodyPr/>
          <a:lstStyle/>
          <a:p>
            <a:r>
              <a:rPr lang="en-US" altLang="en-US"/>
              <a:t>Figure 11.8</a:t>
            </a:r>
            <a:r>
              <a:rPr lang="en-US" altLang="en-US" i="1"/>
              <a:t>b</a:t>
            </a:r>
            <a:endParaRPr lang="en-US" altLang="en-US"/>
          </a:p>
        </p:txBody>
      </p:sp>
      <p:pic>
        <p:nvPicPr>
          <p:cNvPr id="5325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82807" y="401205"/>
            <a:ext cx="6765925" cy="5116513"/>
          </a:xfrm>
        </p:spPr>
      </p:pic>
    </p:spTree>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lstStyle/>
          <a:p>
            <a:r>
              <a:rPr lang="en-US" altLang="en-US"/>
              <a:t>Figure 11.8</a:t>
            </a:r>
            <a:r>
              <a:rPr lang="en-US" altLang="en-US" i="1"/>
              <a:t>c</a:t>
            </a:r>
            <a:endParaRPr lang="en-US" altLang="en-US"/>
          </a:p>
        </p:txBody>
      </p:sp>
      <p:pic>
        <p:nvPicPr>
          <p:cNvPr id="5427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050059" y="274638"/>
            <a:ext cx="6746875" cy="5116513"/>
          </a:xfrm>
        </p:spPr>
      </p:pic>
    </p:spTree>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endParaRPr lang="en-US" altLang="en-US" dirty="0"/>
          </a:p>
        </p:txBody>
      </p:sp>
      <p:pic>
        <p:nvPicPr>
          <p:cNvPr id="552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655638"/>
            <a:ext cx="3995738" cy="3951287"/>
          </a:xfrm>
        </p:spPr>
      </p:pic>
      <p:pic>
        <p:nvPicPr>
          <p:cNvPr id="5530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58506" y="657225"/>
            <a:ext cx="4022725" cy="394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Metabolic</a:t>
            </a:r>
          </a:p>
        </p:txBody>
      </p:sp>
      <p:sp>
        <p:nvSpPr>
          <p:cNvPr id="41987" name="Content Placeholder 13"/>
          <p:cNvSpPr>
            <a:spLocks noGrp="1"/>
          </p:cNvSpPr>
          <p:nvPr>
            <p:ph idx="1"/>
          </p:nvPr>
        </p:nvSpPr>
        <p:spPr>
          <a:xfrm>
            <a:off x="571500" y="1874838"/>
            <a:ext cx="8051800" cy="4022725"/>
          </a:xfrm>
        </p:spPr>
        <p:txBody>
          <a:bodyPr rtlCol="0">
            <a:normAutofit fontScale="92500" lnSpcReduction="10000"/>
          </a:bodyPr>
          <a:lstStyle/>
          <a:p>
            <a:pPr fontAlgn="auto">
              <a:spcAft>
                <a:spcPts val="0"/>
              </a:spcAft>
              <a:defRPr/>
            </a:pPr>
            <a:r>
              <a:rPr lang="en-US" altLang="en-US" dirty="0"/>
              <a:t>Lactate threshold</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To higher percentage of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 </a:t>
            </a:r>
            <a:r>
              <a:rPr lang="en-US" altLang="en-US" dirty="0"/>
              <a:t> </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Lactate production,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lactate clearance</a:t>
            </a:r>
          </a:p>
          <a:p>
            <a:pPr lvl="1" fontAlgn="auto">
              <a:spcAft>
                <a:spcPts val="0"/>
              </a:spcAft>
              <a:defRPr/>
            </a:pPr>
            <a:r>
              <a:rPr lang="en-US" altLang="en-US" dirty="0"/>
              <a:t>Allows higher intensity without lactate accumulation</a:t>
            </a:r>
          </a:p>
          <a:p>
            <a:pPr fontAlgn="auto">
              <a:spcAft>
                <a:spcPts val="0"/>
              </a:spcAft>
              <a:defRPr/>
            </a:pPr>
            <a:endParaRPr lang="en-US" altLang="en-US" sz="800" dirty="0"/>
          </a:p>
          <a:p>
            <a:pPr fontAlgn="auto">
              <a:spcAft>
                <a:spcPts val="0"/>
              </a:spcAft>
              <a:defRPr/>
            </a:pPr>
            <a:r>
              <a:rPr lang="en-US" altLang="en-US" dirty="0"/>
              <a:t>Respiratory exchange ratio (RER)</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At both absolute and relative submaximal intensities</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Dependent on fat,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dependent on glucose</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a:lstStyle/>
          <a:p>
            <a:endParaRPr lang="en-US" altLang="en-US" dirty="0"/>
          </a:p>
        </p:txBody>
      </p:sp>
      <p:pic>
        <p:nvPicPr>
          <p:cNvPr id="5734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33387" y="846138"/>
            <a:ext cx="3925887" cy="3455988"/>
          </a:xfrm>
        </p:spPr>
      </p:pic>
      <p:pic>
        <p:nvPicPr>
          <p:cNvPr id="57348"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35500" y="846139"/>
            <a:ext cx="4051300" cy="345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Metabolic</a:t>
            </a:r>
            <a:r>
              <a:rPr lang="en-US" altLang="en-US" sz="2400" i="1"/>
              <a:t> (continued)</a:t>
            </a:r>
          </a:p>
        </p:txBody>
      </p:sp>
      <p:sp>
        <p:nvSpPr>
          <p:cNvPr id="44035" name="Content Placeholder 13"/>
          <p:cNvSpPr>
            <a:spLocks noGrp="1"/>
          </p:cNvSpPr>
          <p:nvPr>
            <p:ph idx="1"/>
          </p:nvPr>
        </p:nvSpPr>
        <p:spPr>
          <a:xfrm>
            <a:off x="571500" y="1874838"/>
            <a:ext cx="8051800" cy="4194175"/>
          </a:xfrm>
        </p:spPr>
        <p:txBody>
          <a:bodyPr rtlCol="0">
            <a:normAutofit fontScale="92500" lnSpcReduction="10000"/>
          </a:bodyPr>
          <a:lstStyle/>
          <a:p>
            <a:pPr fontAlgn="auto">
              <a:spcAft>
                <a:spcPts val="0"/>
              </a:spcAft>
              <a:defRPr/>
            </a:pPr>
            <a:r>
              <a:rPr lang="en-US" altLang="en-US" dirty="0"/>
              <a:t>Resting and submaximal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endParaRPr lang="en-US" altLang="en-US" dirty="0"/>
          </a:p>
          <a:p>
            <a:pPr lvl="1" fontAlgn="auto">
              <a:spcAft>
                <a:spcPts val="0"/>
              </a:spcAft>
              <a:defRPr/>
            </a:pPr>
            <a:r>
              <a:rPr lang="en-US" altLang="en-US" dirty="0"/>
              <a:t>Resting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unchanged with training</a:t>
            </a:r>
          </a:p>
          <a:p>
            <a:pPr lvl="1" fontAlgn="auto">
              <a:spcAft>
                <a:spcPts val="0"/>
              </a:spcAft>
              <a:defRPr/>
            </a:pPr>
            <a:r>
              <a:rPr lang="en-US" altLang="en-US" dirty="0"/>
              <a:t>Submaximal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dirty="0"/>
              <a:t> unchanged or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slightly with training</a:t>
            </a:r>
          </a:p>
          <a:p>
            <a:pPr fontAlgn="auto">
              <a:spcAft>
                <a:spcPts val="0"/>
              </a:spcAft>
              <a:defRPr/>
            </a:pPr>
            <a:endParaRPr lang="en-US" altLang="en-US" sz="800" dirty="0">
              <a:cs typeface="Arial" panose="020B0604020202020204" pitchFamily="34" charset="0"/>
              <a:sym typeface="Wingdings" panose="05000000000000000000" pitchFamily="2" charset="2"/>
            </a:endParaRPr>
          </a:p>
          <a:p>
            <a:pPr fontAlgn="auto">
              <a:spcAft>
                <a:spcPts val="0"/>
              </a:spcAft>
              <a:defRPr/>
            </a:pPr>
            <a:r>
              <a:rPr lang="en-US" altLang="en-US" dirty="0">
                <a:cs typeface="Arial" panose="020B0604020202020204" pitchFamily="34" charset="0"/>
                <a:sym typeface="Wingdings" panose="05000000000000000000" pitchFamily="2" charset="2"/>
              </a:rPr>
              <a:t>Maximal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a:t>
            </a:r>
            <a:r>
              <a:rPr lang="en-US" altLang="en-US" baseline="-25000" dirty="0">
                <a:sym typeface="Wingdings" panose="05000000000000000000" pitchFamily="2" charset="2"/>
              </a:rPr>
              <a:t> </a:t>
            </a:r>
            <a:r>
              <a:rPr lang="en-US" altLang="en-US" dirty="0">
                <a:sym typeface="Wingdings" panose="05000000000000000000" pitchFamily="2" charset="2"/>
              </a:rPr>
              <a:t>(</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sym typeface="Wingdings" panose="05000000000000000000" pitchFamily="2" charset="2"/>
              </a:rPr>
              <a:t>)</a:t>
            </a:r>
          </a:p>
          <a:p>
            <a:pPr lvl="1" fontAlgn="auto">
              <a:spcAft>
                <a:spcPts val="0"/>
              </a:spcAft>
              <a:defRPr/>
            </a:pPr>
            <a:r>
              <a:rPr lang="en-US" altLang="en-US" dirty="0">
                <a:sym typeface="Wingdings" panose="05000000000000000000" pitchFamily="2" charset="2"/>
              </a:rPr>
              <a:t>Best indicator of cardiorespiratory fitness</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Substantially with training (15-20%)</a:t>
            </a:r>
          </a:p>
          <a:p>
            <a:pPr lvl="1" fontAlgn="auto">
              <a:spcAft>
                <a:spcPts val="0"/>
              </a:spcAft>
              <a:buFontTx/>
              <a:buNone/>
              <a:defRPr/>
            </a:pPr>
            <a:r>
              <a:rPr lang="en-US" altLang="en-US" dirty="0"/>
              <a:t>–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Due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sym typeface="Wingdings" panose="05000000000000000000" pitchFamily="2" charset="2"/>
              </a:rPr>
              <a:t> cardiac output and capillary density</a:t>
            </a:r>
          </a:p>
          <a:p>
            <a:pPr lvl="1" fontAlgn="auto">
              <a:spcAft>
                <a:spcPts val="0"/>
              </a:spcAft>
              <a:buFontTx/>
              <a:buNone/>
              <a:defRPr/>
            </a:pPr>
            <a:endParaRPr lang="en-US" altLang="en-US" sz="600" dirty="0">
              <a:sym typeface="Wingdings" panose="05000000000000000000" pitchFamily="2" charset="2"/>
            </a:endParaRPr>
          </a:p>
          <a:p>
            <a:pPr lvl="1" algn="r" fontAlgn="auto">
              <a:spcAft>
                <a:spcPts val="0"/>
              </a:spcAft>
              <a:buFontTx/>
              <a:buNone/>
              <a:defRPr/>
            </a:pPr>
            <a:r>
              <a:rPr lang="en-US" altLang="en-US" sz="1400" i="1" dirty="0">
                <a:sym typeface="Wingdings" panose="05000000000000000000" pitchFamily="2" charset="2"/>
              </a:rPr>
              <a:t>(continued)</a:t>
            </a:r>
          </a:p>
          <a:p>
            <a:pPr lvl="1" fontAlgn="auto">
              <a:spcAft>
                <a:spcPts val="0"/>
              </a:spcAft>
              <a:defRPr/>
            </a:pPr>
            <a:endParaRPr lang="en-US" altLang="en-US" dirty="0">
              <a:sym typeface="Wingdings" panose="05000000000000000000" pitchFamily="2" charset="2"/>
            </a:endParaRPr>
          </a:p>
        </p:txBody>
      </p:sp>
    </p:spTree>
  </p:cSld>
  <p:clrMapOvr>
    <a:masterClrMapping/>
  </p:clrMapOvr>
  <p:transition spd="slow"/>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lstStyle/>
          <a:p>
            <a:endParaRPr lang="en-US" altLang="en-US" dirty="0"/>
          </a:p>
        </p:txBody>
      </p:sp>
      <p:pic>
        <p:nvPicPr>
          <p:cNvPr id="5939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67209" y="401205"/>
            <a:ext cx="7181850" cy="5116513"/>
          </a:xfrm>
        </p:spPr>
      </p:pic>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46083" name="Content Placeholder 13"/>
          <p:cNvSpPr>
            <a:spLocks noGrp="1"/>
          </p:cNvSpPr>
          <p:nvPr>
            <p:ph idx="1"/>
          </p:nvPr>
        </p:nvSpPr>
        <p:spPr>
          <a:xfrm>
            <a:off x="635000" y="1574368"/>
            <a:ext cx="8051800" cy="4273550"/>
          </a:xfrm>
        </p:spPr>
        <p:txBody>
          <a:bodyPr rtlCol="0">
            <a:normAutofit fontScale="92500" lnSpcReduction="20000"/>
          </a:bodyPr>
          <a:lstStyle/>
          <a:p>
            <a:pPr fontAlgn="auto">
              <a:spcAft>
                <a:spcPts val="0"/>
              </a:spcAft>
              <a:defRPr/>
            </a:pPr>
            <a:r>
              <a:rPr lang="en-US" altLang="en-US" dirty="0"/>
              <a:t>Long-term improvement</a:t>
            </a:r>
          </a:p>
          <a:p>
            <a:pPr lvl="1" fontAlgn="auto">
              <a:lnSpc>
                <a:spcPts val="3000"/>
              </a:lnSpc>
              <a:spcAft>
                <a:spcPts val="0"/>
              </a:spcAft>
              <a:defRPr/>
            </a:pPr>
            <a:r>
              <a:rPr lang="en-US" altLang="en-US" dirty="0"/>
              <a:t>Highest possible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baseline="-25000" dirty="0">
                <a:sym typeface="Wingdings" panose="05000000000000000000" pitchFamily="2" charset="2"/>
              </a:rPr>
              <a:t> </a:t>
            </a:r>
            <a:r>
              <a:rPr lang="en-US" altLang="en-US" dirty="0"/>
              <a:t>achieved after 12 to 18 months</a:t>
            </a:r>
          </a:p>
          <a:p>
            <a:pPr lvl="1" fontAlgn="auto">
              <a:lnSpc>
                <a:spcPts val="3200"/>
              </a:lnSpc>
              <a:spcAft>
                <a:spcPts val="0"/>
              </a:spcAft>
              <a:defRPr/>
            </a:pPr>
            <a:r>
              <a:rPr lang="en-US" altLang="en-US" dirty="0"/>
              <a:t>Performance continues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after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baseline="-25000" dirty="0">
                <a:sym typeface="Wingdings" panose="05000000000000000000" pitchFamily="2" charset="2"/>
              </a:rPr>
              <a:t> </a:t>
            </a:r>
            <a:r>
              <a:rPr lang="en-US" altLang="en-US" dirty="0">
                <a:sym typeface="Wingdings" panose="05000000000000000000" pitchFamily="2" charset="2"/>
              </a:rPr>
              <a:t>plateaus</a:t>
            </a:r>
            <a:r>
              <a:rPr lang="en-US" altLang="en-US" dirty="0"/>
              <a:t> because lactate threshold continues to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with training</a:t>
            </a:r>
          </a:p>
          <a:p>
            <a:pPr lvl="1" fontAlgn="auto">
              <a:spcAft>
                <a:spcPts val="0"/>
              </a:spcAft>
              <a:defRPr/>
            </a:pPr>
            <a:endParaRPr lang="en-US" altLang="en-US" sz="800" dirty="0"/>
          </a:p>
          <a:p>
            <a:pPr fontAlgn="auto">
              <a:spcAft>
                <a:spcPts val="0"/>
              </a:spcAft>
              <a:defRPr/>
            </a:pPr>
            <a:r>
              <a:rPr lang="en-US" altLang="en-US" dirty="0"/>
              <a:t>Individual responses dictated by</a:t>
            </a:r>
          </a:p>
          <a:p>
            <a:pPr lvl="1" fontAlgn="auto">
              <a:spcAft>
                <a:spcPts val="0"/>
              </a:spcAft>
              <a:defRPr/>
            </a:pPr>
            <a:r>
              <a:rPr lang="en-US" altLang="en-US" dirty="0"/>
              <a:t>Training status and </a:t>
            </a:r>
            <a:r>
              <a:rPr lang="en-US" altLang="en-US" dirty="0" err="1"/>
              <a:t>pretraining</a:t>
            </a:r>
            <a:r>
              <a:rPr lang="en-US" altLang="en-US" dirty="0"/>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defRPr/>
            </a:pPr>
            <a:r>
              <a:rPr lang="en-US" altLang="en-US" dirty="0"/>
              <a:t>Heredity</a:t>
            </a:r>
          </a:p>
          <a:p>
            <a:pPr lvl="1" algn="r" fontAlgn="auto">
              <a:spcAft>
                <a:spcPts val="0"/>
              </a:spcAft>
              <a:buFontTx/>
              <a:buNone/>
              <a:defRPr/>
            </a:pPr>
            <a:r>
              <a:rPr lang="en-US" altLang="en-US" sz="1400" i="1" dirty="0"/>
              <a:t>(continued)</a:t>
            </a:r>
          </a:p>
        </p:txBody>
      </p:sp>
    </p:spTree>
  </p:cSld>
  <p:clrMapOvr>
    <a:masterClrMapping/>
  </p:clrMapOvr>
  <p:transition spd="slow"/>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2"/>
          <p:cNvSpPr>
            <a:spLocks noGrp="1"/>
          </p:cNvSpPr>
          <p:nvPr>
            <p:ph type="title"/>
          </p:nvPr>
        </p:nvSpPr>
        <p:spPr/>
        <p:txBody>
          <a:bodyPr/>
          <a:lstStyle/>
          <a:p>
            <a:endParaRPr lang="en-US" altLang="en-US" dirty="0"/>
          </a:p>
        </p:txBody>
      </p:sp>
      <p:pic>
        <p:nvPicPr>
          <p:cNvPr id="62467"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574656" y="412750"/>
            <a:ext cx="5651500" cy="5116513"/>
          </a:xfrm>
        </p:spPr>
      </p:pic>
    </p:spTree>
  </p:cSld>
  <p:clrMapOvr>
    <a:masterClrMapping/>
  </p:clrMapOvr>
  <p:transition spd="slow"/>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50179" name="Content Placeholder 13"/>
          <p:cNvSpPr>
            <a:spLocks noGrp="1"/>
          </p:cNvSpPr>
          <p:nvPr>
            <p:ph idx="1"/>
          </p:nvPr>
        </p:nvSpPr>
        <p:spPr>
          <a:xfrm>
            <a:off x="546100" y="1514475"/>
            <a:ext cx="8051800" cy="4954588"/>
          </a:xfrm>
        </p:spPr>
        <p:txBody>
          <a:bodyPr rtlCol="0">
            <a:normAutofit fontScale="92500" lnSpcReduction="20000"/>
          </a:bodyPr>
          <a:lstStyle/>
          <a:p>
            <a:pPr fontAlgn="auto">
              <a:spcAft>
                <a:spcPts val="0"/>
              </a:spcAft>
              <a:defRPr/>
            </a:pPr>
            <a:r>
              <a:rPr lang="en-US" altLang="en-US" dirty="0"/>
              <a:t>Training status and </a:t>
            </a:r>
            <a:r>
              <a:rPr lang="en-US" altLang="en-US" dirty="0" err="1"/>
              <a:t>pretraining</a:t>
            </a:r>
            <a:r>
              <a:rPr lang="en-US" altLang="en-US" dirty="0"/>
              <a:t>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p>
          <a:p>
            <a:pPr lvl="1" fontAlgn="auto">
              <a:spcAft>
                <a:spcPts val="0"/>
              </a:spcAft>
              <a:defRPr/>
            </a:pPr>
            <a:r>
              <a:rPr lang="en-US" altLang="en-US" dirty="0">
                <a:sym typeface="Wingdings" panose="05000000000000000000" pitchFamily="2" charset="2"/>
              </a:rPr>
              <a:t>Relative improvement depends on fitness</a:t>
            </a:r>
          </a:p>
          <a:p>
            <a:pPr lvl="1" fontAlgn="auto">
              <a:spcAft>
                <a:spcPts val="0"/>
              </a:spcAft>
              <a:defRPr/>
            </a:pPr>
            <a:r>
              <a:rPr lang="en-US" altLang="en-US" dirty="0">
                <a:sym typeface="Wingdings" panose="05000000000000000000" pitchFamily="2" charset="2"/>
              </a:rPr>
              <a:t>The more sedentary the individual, the greater the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endParaRPr lang="en-US" altLang="en-US" dirty="0"/>
          </a:p>
          <a:p>
            <a:pPr lvl="1" fontAlgn="auto">
              <a:spcAft>
                <a:spcPts val="0"/>
              </a:spcAft>
              <a:defRPr/>
            </a:pPr>
            <a:r>
              <a:rPr lang="en-US" altLang="en-US" dirty="0">
                <a:sym typeface="Wingdings" panose="05000000000000000000" pitchFamily="2" charset="2"/>
              </a:rPr>
              <a:t>The more fit the individual, the smaller the </a:t>
            </a:r>
            <a:r>
              <a:rPr lang="en-US" altLang="en-US" dirty="0">
                <a:latin typeface="Times New Roman" panose="02020603050405020304" pitchFamily="18" charset="0"/>
                <a:cs typeface="Times New Roman" panose="02020603050405020304" pitchFamily="18" charset="0"/>
                <a:sym typeface="Wingdings" panose="05000000000000000000" pitchFamily="2" charset="2"/>
              </a:rPr>
              <a:t></a:t>
            </a:r>
            <a:endParaRPr lang="en-US" altLang="en-US" dirty="0"/>
          </a:p>
          <a:p>
            <a:pPr fontAlgn="auto">
              <a:spcAft>
                <a:spcPts val="0"/>
              </a:spcAft>
              <a:defRPr/>
            </a:pPr>
            <a:endParaRPr lang="en-US" altLang="en-US" sz="800" dirty="0"/>
          </a:p>
          <a:p>
            <a:pPr fontAlgn="auto">
              <a:spcAft>
                <a:spcPts val="0"/>
              </a:spcAft>
              <a:defRPr/>
            </a:pPr>
            <a:r>
              <a:rPr lang="en-US" altLang="en-US" dirty="0"/>
              <a:t>Heredity</a:t>
            </a:r>
          </a:p>
          <a:p>
            <a:pPr lvl="1" fontAlgn="auto">
              <a:spcAft>
                <a:spcPts val="0"/>
              </a:spcAft>
              <a:defRPr/>
            </a:pPr>
            <a:r>
              <a:rPr lang="en-US" altLang="en-US" dirty="0"/>
              <a:t>Finite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range determined by genetics, training alters V</a:t>
            </a:r>
            <a:r>
              <a:rPr lang="en-US" altLang="en-US" baseline="60000" dirty="0">
                <a:cs typeface="Arial" panose="020B0604020202020204" pitchFamily="34" charset="0"/>
              </a:rPr>
              <a:t>• </a:t>
            </a:r>
            <a:r>
              <a:rPr lang="en-US" altLang="en-US" dirty="0"/>
              <a:t>O</a:t>
            </a:r>
            <a:r>
              <a:rPr lang="en-US" altLang="en-US" baseline="-25000" dirty="0"/>
              <a:t>2max</a:t>
            </a:r>
            <a:r>
              <a:rPr lang="en-US" altLang="en-US" dirty="0"/>
              <a:t> within that range</a:t>
            </a:r>
          </a:p>
          <a:p>
            <a:pPr lvl="1" fontAlgn="auto">
              <a:spcAft>
                <a:spcPts val="0"/>
              </a:spcAft>
              <a:defRPr/>
            </a:pPr>
            <a:r>
              <a:rPr lang="en-US" altLang="en-US" dirty="0"/>
              <a:t>Identical twins’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more similar than fraternal twins’</a:t>
            </a:r>
          </a:p>
          <a:p>
            <a:pPr lvl="1" fontAlgn="auto">
              <a:spcAft>
                <a:spcPts val="0"/>
              </a:spcAft>
              <a:defRPr/>
            </a:pPr>
            <a:r>
              <a:rPr lang="en-US" altLang="en-US" dirty="0"/>
              <a:t>Accounts for 25 to 50% of variance in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a:t>
            </a:r>
          </a:p>
          <a:p>
            <a:pPr lvl="1" fontAlgn="auto">
              <a:spcAft>
                <a:spcPts val="0"/>
              </a:spcAft>
              <a:defRPr/>
            </a:pPr>
            <a:endParaRPr lang="en-US" altLang="en-US" sz="800" dirty="0"/>
          </a:p>
          <a:p>
            <a:pPr lvl="1" algn="r" fontAlgn="auto">
              <a:spcAft>
                <a:spcPts val="0"/>
              </a:spcAft>
              <a:buFontTx/>
              <a:buNone/>
              <a:defRPr/>
            </a:pPr>
            <a:r>
              <a:rPr lang="en-US" altLang="en-US" sz="1400" i="1" dirty="0"/>
              <a:t>(continued)</a:t>
            </a:r>
          </a:p>
          <a:p>
            <a:pPr lvl="1" fontAlgn="auto">
              <a:spcAft>
                <a:spcPts val="0"/>
              </a:spcAft>
              <a:defRPr/>
            </a:pPr>
            <a:endParaRPr lang="en-US" altLang="en-US" dirty="0"/>
          </a:p>
        </p:txBody>
      </p:sp>
    </p:spTree>
  </p:cSld>
  <p:clrMapOvr>
    <a:masterClrMapping/>
  </p:clrMapOvr>
  <p:transition spd="slow"/>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2"/>
          <p:cNvSpPr>
            <a:spLocks noGrp="1"/>
          </p:cNvSpPr>
          <p:nvPr>
            <p:ph type="title"/>
          </p:nvPr>
        </p:nvSpPr>
        <p:spPr/>
        <p:txBody>
          <a:bodyPr/>
          <a:lstStyle/>
          <a:p>
            <a:endParaRPr lang="en-US" altLang="en-US" dirty="0"/>
          </a:p>
        </p:txBody>
      </p:sp>
      <p:pic>
        <p:nvPicPr>
          <p:cNvPr id="66563"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07585" y="424296"/>
            <a:ext cx="5162550" cy="5116513"/>
          </a:xfrm>
        </p:spPr>
      </p:pic>
    </p:spTree>
  </p:cSld>
  <p:clrMapOvr>
    <a:masterClrMapping/>
  </p:clrMapOvr>
  <p:transition spd="slow"/>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rtlCol="0">
            <a:normAutofit fontScale="90000"/>
          </a:bodyPr>
          <a:lstStyle/>
          <a:p>
            <a:pPr fontAlgn="auto">
              <a:spcAft>
                <a:spcPts val="0"/>
              </a:spcAft>
              <a:defRPr/>
            </a:pPr>
            <a:r>
              <a:rPr lang="en-US" dirty="0"/>
              <a:t>Adaptations to Aerobic Training:</a:t>
            </a:r>
            <a:br>
              <a:rPr lang="en-US" dirty="0"/>
            </a:br>
            <a:r>
              <a:rPr lang="en-US" dirty="0"/>
              <a:t>Metabolic</a:t>
            </a:r>
            <a:r>
              <a:rPr lang="en-US" sz="2400" i="1" dirty="0"/>
              <a:t> (continued)</a:t>
            </a:r>
            <a:endParaRPr lang="en-US" i="1" dirty="0"/>
          </a:p>
        </p:txBody>
      </p:sp>
      <p:sp>
        <p:nvSpPr>
          <p:cNvPr id="53251" name="Content Placeholder 13"/>
          <p:cNvSpPr>
            <a:spLocks noGrp="1"/>
          </p:cNvSpPr>
          <p:nvPr>
            <p:ph idx="1"/>
          </p:nvPr>
        </p:nvSpPr>
        <p:spPr>
          <a:xfrm>
            <a:off x="546100" y="1417638"/>
            <a:ext cx="8051800" cy="4273550"/>
          </a:xfrm>
        </p:spPr>
        <p:txBody>
          <a:bodyPr rtlCol="0">
            <a:normAutofit lnSpcReduction="10000"/>
          </a:bodyPr>
          <a:lstStyle/>
          <a:p>
            <a:pPr fontAlgn="auto">
              <a:spcAft>
                <a:spcPts val="0"/>
              </a:spcAft>
              <a:defRPr/>
            </a:pPr>
            <a:r>
              <a:rPr lang="en-US" altLang="en-US" dirty="0"/>
              <a:t>Sex</a:t>
            </a:r>
          </a:p>
          <a:p>
            <a:pPr lvl="1" fontAlgn="auto">
              <a:spcAft>
                <a:spcPts val="0"/>
              </a:spcAft>
              <a:defRPr/>
            </a:pPr>
            <a:r>
              <a:rPr lang="en-US" altLang="en-US" dirty="0"/>
              <a:t>Untrained female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&lt; untrained 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defRPr/>
            </a:pPr>
            <a:r>
              <a:rPr lang="en-US" altLang="en-US" dirty="0"/>
              <a:t>Trained female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closer to male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endParaRPr lang="en-US" altLang="en-US" dirty="0"/>
          </a:p>
          <a:p>
            <a:pPr lvl="1" fontAlgn="auto">
              <a:spcAft>
                <a:spcPts val="0"/>
              </a:spcAft>
              <a:buFontTx/>
              <a:buNone/>
              <a:defRPr/>
            </a:pPr>
            <a:endParaRPr lang="en-US" altLang="en-US" sz="800" dirty="0"/>
          </a:p>
          <a:p>
            <a:pPr fontAlgn="auto">
              <a:spcAft>
                <a:spcPts val="0"/>
              </a:spcAft>
              <a:defRPr/>
            </a:pPr>
            <a:r>
              <a:rPr lang="en-US" altLang="en-US" dirty="0"/>
              <a:t>High versus low responders</a:t>
            </a:r>
          </a:p>
          <a:p>
            <a:pPr lvl="1" fontAlgn="auto">
              <a:spcAft>
                <a:spcPts val="0"/>
              </a:spcAft>
              <a:defRPr/>
            </a:pPr>
            <a:r>
              <a:rPr lang="en-US" altLang="en-US" dirty="0"/>
              <a:t>Genetically determined variation in </a:t>
            </a: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for same training stimulus and compliance</a:t>
            </a:r>
          </a:p>
          <a:p>
            <a:pPr lvl="1" fontAlgn="auto">
              <a:spcAft>
                <a:spcPts val="0"/>
              </a:spcAft>
              <a:defRPr/>
            </a:pPr>
            <a:r>
              <a:rPr lang="en-US" altLang="en-US" dirty="0"/>
              <a:t>Accounts for tremendous variation in training outcomes for given training conditions</a:t>
            </a:r>
          </a:p>
        </p:txBody>
      </p:sp>
    </p:spTree>
  </p:cSld>
  <p:clrMapOvr>
    <a:masterClrMapping/>
  </p:clrMapOvr>
  <p:transition spd="slow"/>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2"/>
          <p:cNvSpPr>
            <a:spLocks noGrp="1"/>
          </p:cNvSpPr>
          <p:nvPr>
            <p:ph type="title"/>
          </p:nvPr>
        </p:nvSpPr>
        <p:spPr/>
        <p:txBody>
          <a:bodyPr/>
          <a:lstStyle/>
          <a:p>
            <a:r>
              <a:rPr lang="en-US" altLang="en-US"/>
              <a:t>Figure 11.14</a:t>
            </a:r>
          </a:p>
        </p:txBody>
      </p:sp>
      <p:pic>
        <p:nvPicPr>
          <p:cNvPr id="6861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15197" y="389659"/>
            <a:ext cx="5816600" cy="5116513"/>
          </a:xfrm>
        </p:spPr>
      </p:pic>
    </p:spTree>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r>
              <a:rPr lang="en-US" altLang="en-US"/>
              <a:t>Figure 11.15</a:t>
            </a:r>
          </a:p>
        </p:txBody>
      </p:sp>
      <p:pic>
        <p:nvPicPr>
          <p:cNvPr id="6963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544945"/>
            <a:ext cx="8051800" cy="4621213"/>
          </a:xfrm>
        </p:spPr>
      </p:pic>
    </p:spTree>
  </p:cSld>
  <p:clrMapOvr>
    <a:masterClrMapping/>
  </p:clrMapOvr>
  <p:transition spd="slow"/>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2"/>
          <p:cNvSpPr>
            <a:spLocks noGrp="1"/>
          </p:cNvSpPr>
          <p:nvPr>
            <p:ph type="title"/>
          </p:nvPr>
        </p:nvSpPr>
        <p:spPr/>
        <p:txBody>
          <a:bodyPr rtlCol="0">
            <a:normAutofit fontScale="90000"/>
          </a:bodyPr>
          <a:lstStyle/>
          <a:p>
            <a:pPr fontAlgn="auto">
              <a:spcAft>
                <a:spcPts val="0"/>
              </a:spcAft>
              <a:defRPr/>
            </a:pPr>
            <a:r>
              <a:rPr lang="en-US" altLang="en-US"/>
              <a:t>Adaptations to Aerobic Training:</a:t>
            </a:r>
            <a:br>
              <a:rPr lang="en-US" altLang="en-US"/>
            </a:br>
            <a:r>
              <a:rPr lang="en-US" altLang="en-US"/>
              <a:t>Fatigue Across Sports</a:t>
            </a:r>
          </a:p>
        </p:txBody>
      </p:sp>
      <p:sp>
        <p:nvSpPr>
          <p:cNvPr id="70659" name="Content Placeholder 13"/>
          <p:cNvSpPr>
            <a:spLocks noGrp="1"/>
          </p:cNvSpPr>
          <p:nvPr>
            <p:ph idx="1"/>
          </p:nvPr>
        </p:nvSpPr>
        <p:spPr>
          <a:xfrm>
            <a:off x="571500" y="1874838"/>
            <a:ext cx="8051800" cy="4273550"/>
          </a:xfrm>
        </p:spPr>
        <p:txBody>
          <a:bodyPr/>
          <a:lstStyle/>
          <a:p>
            <a:r>
              <a:rPr lang="en-US" altLang="en-US"/>
              <a:t>Endurance training critical for endurance-based events</a:t>
            </a:r>
          </a:p>
          <a:p>
            <a:endParaRPr lang="en-US" altLang="en-US" sz="800"/>
          </a:p>
          <a:p>
            <a:r>
              <a:rPr lang="en-US" altLang="en-US"/>
              <a:t>Endurance training important for non-endurance-based sports too</a:t>
            </a:r>
          </a:p>
          <a:p>
            <a:endParaRPr lang="en-US" altLang="en-US" sz="800"/>
          </a:p>
          <a:p>
            <a:r>
              <a:rPr lang="en-US" altLang="en-US"/>
              <a:t>All athletes benefit from maximizing cardiorespiratory endurance</a:t>
            </a:r>
          </a:p>
        </p:txBody>
      </p:sp>
    </p:spTree>
  </p:cSld>
  <p:clrMapOvr>
    <a:masterClrMapping/>
  </p:clrMapOvr>
  <p:transition spd="slow"/>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Anaerobic Training</a:t>
            </a:r>
          </a:p>
        </p:txBody>
      </p:sp>
      <p:sp>
        <p:nvSpPr>
          <p:cNvPr id="57347" name="Content Placeholder 13"/>
          <p:cNvSpPr>
            <a:spLocks noGrp="1"/>
          </p:cNvSpPr>
          <p:nvPr>
            <p:ph idx="1"/>
          </p:nvPr>
        </p:nvSpPr>
        <p:spPr>
          <a:xfrm>
            <a:off x="571500" y="1874838"/>
            <a:ext cx="8051800" cy="4183062"/>
          </a:xfrm>
        </p:spPr>
        <p:txBody>
          <a:bodyPr rtlCol="0">
            <a:normAutofit fontScale="92500" lnSpcReduction="10000"/>
          </a:bodyPr>
          <a:lstStyle/>
          <a:p>
            <a:pPr fontAlgn="auto">
              <a:spcAft>
                <a:spcPts val="0"/>
              </a:spcAft>
              <a:defRPr/>
            </a:pPr>
            <a:r>
              <a:rPr lang="en-US" altLang="en-US"/>
              <a:t>Changes in anaerobic power and capacity</a:t>
            </a:r>
          </a:p>
          <a:p>
            <a:pPr lvl="1" fontAlgn="auto">
              <a:spcAft>
                <a:spcPts val="0"/>
              </a:spcAft>
              <a:defRPr/>
            </a:pPr>
            <a:r>
              <a:rPr lang="en-US" altLang="en-US"/>
              <a:t>Wingate anaerobic test closest to gold standard for anaerobic power test</a:t>
            </a:r>
          </a:p>
          <a:p>
            <a:pPr lvl="1" fontAlgn="auto">
              <a:spcAft>
                <a:spcPts val="0"/>
              </a:spcAft>
              <a:defRPr/>
            </a:pPr>
            <a:r>
              <a:rPr lang="en-US" altLang="en-US"/>
              <a:t>Anaerobic power and capacity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with training</a:t>
            </a:r>
          </a:p>
          <a:p>
            <a:pPr fontAlgn="auto">
              <a:spcAft>
                <a:spcPts val="0"/>
              </a:spcAft>
              <a:defRPr/>
            </a:pPr>
            <a:endParaRPr lang="en-US" altLang="en-US" sz="800"/>
          </a:p>
          <a:p>
            <a:pPr fontAlgn="auto">
              <a:spcAft>
                <a:spcPts val="0"/>
              </a:spcAft>
              <a:defRPr/>
            </a:pPr>
            <a:r>
              <a:rPr lang="en-US" altLang="en-US"/>
              <a:t>Adaptations in muscle</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type IIa, IIx cross-sectional area</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type I cross-sectional area (lesser extent)</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Percent of type I fibers,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percent of type II</a:t>
            </a:r>
          </a:p>
          <a:p>
            <a:pPr lvl="1" fontAlgn="auto">
              <a:spcAft>
                <a:spcPts val="0"/>
              </a:spcAft>
              <a:buFontTx/>
              <a:buNone/>
              <a:defRPr/>
            </a:pPr>
            <a:endParaRPr lang="en-US" altLang="en-US" sz="800"/>
          </a:p>
          <a:p>
            <a:pPr lvl="1" algn="r" fontAlgn="auto">
              <a:spcAft>
                <a:spcPts val="0"/>
              </a:spcAft>
              <a:buFontTx/>
              <a:buNone/>
              <a:defRPr/>
            </a:pPr>
            <a:r>
              <a:rPr lang="en-US" altLang="en-US" sz="1400" i="1"/>
              <a:t>(continued)</a:t>
            </a:r>
          </a:p>
        </p:txBody>
      </p:sp>
    </p:spTree>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Anaerobic Training</a:t>
            </a:r>
            <a:r>
              <a:rPr lang="en-US" altLang="en-US" sz="2400" i="1"/>
              <a:t> (continued)</a:t>
            </a:r>
          </a:p>
        </p:txBody>
      </p:sp>
      <p:sp>
        <p:nvSpPr>
          <p:cNvPr id="58371" name="Content Placeholder 13"/>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a:t>ATP-PCr system</a:t>
            </a:r>
          </a:p>
          <a:p>
            <a:pPr lvl="1" fontAlgn="auto">
              <a:spcAft>
                <a:spcPts val="0"/>
              </a:spcAft>
              <a:defRPr/>
            </a:pPr>
            <a:r>
              <a:rPr lang="en-US" altLang="en-US"/>
              <a:t>Little enzymatic change with training</a:t>
            </a:r>
          </a:p>
          <a:p>
            <a:pPr lvl="1" fontAlgn="auto">
              <a:spcAft>
                <a:spcPts val="0"/>
              </a:spcAft>
              <a:defRPr/>
            </a:pPr>
            <a:r>
              <a:rPr lang="en-US" altLang="en-US"/>
              <a:t>ATP-PCr system-specific training </a:t>
            </a:r>
            <a:r>
              <a:rPr lang="en-US" altLang="en-US">
                <a:sym typeface="Wingdings" panose="05000000000000000000" pitchFamily="2" charset="2"/>
              </a:rPr>
              <a:t> strength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endParaRPr lang="en-US" altLang="en-US"/>
          </a:p>
          <a:p>
            <a:pPr fontAlgn="auto">
              <a:spcAft>
                <a:spcPts val="0"/>
              </a:spcAft>
              <a:defRPr/>
            </a:pPr>
            <a:endParaRPr lang="en-US" altLang="en-US" sz="800"/>
          </a:p>
          <a:p>
            <a:pPr fontAlgn="auto">
              <a:spcAft>
                <a:spcPts val="0"/>
              </a:spcAft>
              <a:defRPr/>
            </a:pPr>
            <a:r>
              <a:rPr lang="en-US" altLang="en-US"/>
              <a:t>Glycolytic system</a:t>
            </a:r>
          </a:p>
          <a:p>
            <a:pPr lvl="1" fontAlgn="auto">
              <a:spcAft>
                <a:spcPts val="0"/>
              </a:spcAft>
              <a:buFontTx/>
              <a:buNone/>
              <a:defRPr/>
            </a:pPr>
            <a:r>
              <a:rPr lang="en-US" altLang="en-US"/>
              <a:t>–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key glycolytic enzyme activity with training (phosphorylase, PFK, LDH, hexokinase)</a:t>
            </a:r>
          </a:p>
          <a:p>
            <a:pPr lvl="1" fontAlgn="auto">
              <a:spcAft>
                <a:spcPts val="0"/>
              </a:spcAft>
              <a:defRPr/>
            </a:pPr>
            <a:r>
              <a:rPr lang="en-US" altLang="en-US"/>
              <a:t>However, performance gains from </a:t>
            </a:r>
            <a:r>
              <a:rPr lang="en-US" altLang="en-US">
                <a:latin typeface="Times New Roman" panose="02020603050405020304" pitchFamily="18" charset="0"/>
                <a:cs typeface="Times New Roman" panose="02020603050405020304" pitchFamily="18" charset="0"/>
                <a:sym typeface="Wingdings" panose="05000000000000000000" pitchFamily="2" charset="2"/>
              </a:rPr>
              <a:t></a:t>
            </a:r>
            <a:r>
              <a:rPr lang="en-US" altLang="en-US"/>
              <a:t> in strength</a:t>
            </a:r>
          </a:p>
        </p:txBody>
      </p:sp>
    </p:spTree>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lstStyle/>
          <a:p>
            <a:r>
              <a:rPr lang="en-US" altLang="en-US"/>
              <a:t>Figure 11.16</a:t>
            </a:r>
          </a:p>
        </p:txBody>
      </p:sp>
      <p:pic>
        <p:nvPicPr>
          <p:cNvPr id="7373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445222"/>
            <a:ext cx="8051800" cy="5005387"/>
          </a:xfrm>
        </p:spPr>
      </p:pic>
    </p:spTree>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lstStyle/>
          <a:p>
            <a:r>
              <a:rPr lang="en-US" altLang="en-US"/>
              <a:t>Figure 11.17</a:t>
            </a:r>
          </a:p>
        </p:txBody>
      </p:sp>
      <p:pic>
        <p:nvPicPr>
          <p:cNvPr id="74755"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882218" y="274638"/>
            <a:ext cx="6851650" cy="5116513"/>
          </a:xfrm>
        </p:spPr>
      </p:pic>
    </p:spTree>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rtlCol="0">
            <a:normAutofit fontScale="90000"/>
          </a:bodyPr>
          <a:lstStyle/>
          <a:p>
            <a:pPr fontAlgn="auto">
              <a:spcAft>
                <a:spcPts val="0"/>
              </a:spcAft>
              <a:defRPr/>
            </a:pPr>
            <a:r>
              <a:rPr lang="en-US" altLang="en-US"/>
              <a:t>Adaptations </a:t>
            </a:r>
            <a:br>
              <a:rPr lang="en-US" altLang="en-US"/>
            </a:br>
            <a:r>
              <a:rPr lang="en-US" altLang="en-US"/>
              <a:t>to High-Intensity Interval Training</a:t>
            </a:r>
          </a:p>
        </p:txBody>
      </p:sp>
      <p:sp>
        <p:nvSpPr>
          <p:cNvPr id="61443" name="Content Placeholder 13"/>
          <p:cNvSpPr>
            <a:spLocks noGrp="1"/>
          </p:cNvSpPr>
          <p:nvPr>
            <p:ph idx="1"/>
          </p:nvPr>
        </p:nvSpPr>
        <p:spPr>
          <a:xfrm>
            <a:off x="571500" y="1874838"/>
            <a:ext cx="8051800" cy="4273550"/>
          </a:xfrm>
        </p:spPr>
        <p:txBody>
          <a:bodyPr rtlCol="0">
            <a:normAutofit/>
          </a:bodyPr>
          <a:lstStyle/>
          <a:p>
            <a:pPr fontAlgn="auto">
              <a:spcAft>
                <a:spcPts val="0"/>
              </a:spcAft>
              <a:defRPr/>
            </a:pPr>
            <a:r>
              <a:rPr lang="en-US" altLang="en-US" dirty="0"/>
              <a:t>High-intensity inte</a:t>
            </a:r>
            <a:r>
              <a:rPr lang="en-US" altLang="en-US" spc="100" dirty="0"/>
              <a:t>r</a:t>
            </a:r>
            <a:r>
              <a:rPr lang="en-US" altLang="en-US" dirty="0"/>
              <a:t>val training (HIIT): time-efficient way to induce many adaptations normally associated with endurance training</a:t>
            </a:r>
          </a:p>
          <a:p>
            <a:pPr fontAlgn="auto">
              <a:spcAft>
                <a:spcPts val="0"/>
              </a:spcAft>
              <a:defRPr/>
            </a:pPr>
            <a:endParaRPr lang="en-US" altLang="en-US" sz="800" dirty="0"/>
          </a:p>
          <a:p>
            <a:pPr fontAlgn="auto">
              <a:spcAft>
                <a:spcPts val="0"/>
              </a:spcAft>
              <a:defRPr/>
            </a:pPr>
            <a:r>
              <a:rPr lang="en-US" altLang="en-US" dirty="0"/>
              <a:t>Mitochondrial enzyme cytochrome oxidase (COX) </a:t>
            </a:r>
            <a:r>
              <a:rPr lang="en-US" altLang="en-US" normalizeH="1" dirty="0">
                <a:latin typeface="Times New Roman" panose="02020603050405020304" pitchFamily="18" charset="0"/>
                <a:cs typeface="Times New Roman" panose="02020603050405020304" pitchFamily="18" charset="0"/>
                <a:sym typeface="Wingdings" panose="05000000000000000000" pitchFamily="2" charset="2"/>
              </a:rPr>
              <a:t></a:t>
            </a:r>
            <a:r>
              <a:rPr lang="en-US" altLang="en-US" dirty="0"/>
              <a:t> same after HIT versus traditional moderate-intensity endurance training</a:t>
            </a:r>
          </a:p>
        </p:txBody>
      </p:sp>
    </p:spTree>
  </p:cSld>
  <p:clrMapOvr>
    <a:masterClrMapping/>
  </p:clrMapOvr>
  <p:transition spd="slow"/>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2"/>
          <p:cNvSpPr>
            <a:spLocks noGrp="1"/>
          </p:cNvSpPr>
          <p:nvPr>
            <p:ph type="title"/>
          </p:nvPr>
        </p:nvSpPr>
        <p:spPr/>
        <p:txBody>
          <a:bodyPr/>
          <a:lstStyle/>
          <a:p>
            <a:r>
              <a:rPr lang="en-US" altLang="en-US"/>
              <a:t>Figure 11.18</a:t>
            </a:r>
          </a:p>
        </p:txBody>
      </p:sp>
      <p:pic>
        <p:nvPicPr>
          <p:cNvPr id="76803"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90525" y="2209800"/>
            <a:ext cx="4148138"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614863" y="2233613"/>
            <a:ext cx="4017962" cy="3044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rtlCol="0">
            <a:normAutofit fontScale="90000"/>
          </a:bodyPr>
          <a:lstStyle/>
          <a:p>
            <a:pPr fontAlgn="auto">
              <a:spcAft>
                <a:spcPts val="0"/>
              </a:spcAft>
              <a:defRPr/>
            </a:pPr>
            <a:r>
              <a:rPr lang="en-US" altLang="en-US"/>
              <a:t>Specificity of Training </a:t>
            </a:r>
            <a:br>
              <a:rPr lang="en-US" altLang="en-US"/>
            </a:br>
            <a:r>
              <a:rPr lang="en-US" altLang="en-US"/>
              <a:t>and Cross-Training</a:t>
            </a:r>
          </a:p>
        </p:txBody>
      </p:sp>
      <p:sp>
        <p:nvSpPr>
          <p:cNvPr id="63491" name="Content Placeholder 13"/>
          <p:cNvSpPr>
            <a:spLocks noGrp="1"/>
          </p:cNvSpPr>
          <p:nvPr>
            <p:ph idx="1"/>
          </p:nvPr>
        </p:nvSpPr>
        <p:spPr>
          <a:xfrm>
            <a:off x="457200" y="1417638"/>
            <a:ext cx="8051800" cy="4273550"/>
          </a:xfrm>
        </p:spPr>
        <p:txBody>
          <a:bodyPr rtlCol="0">
            <a:normAutofit fontScale="92500" lnSpcReduction="10000"/>
          </a:bodyPr>
          <a:lstStyle/>
          <a:p>
            <a:pPr fontAlgn="auto">
              <a:spcAft>
                <a:spcPts val="0"/>
              </a:spcAft>
              <a:defRPr/>
            </a:pPr>
            <a:r>
              <a:rPr lang="en-US" altLang="en-US" dirty="0"/>
              <a:t>Specificity of training</a:t>
            </a:r>
          </a:p>
          <a:p>
            <a:pPr lvl="1" fontAlgn="auto">
              <a:spcAft>
                <a:spcPts val="0"/>
              </a:spcAft>
              <a:defRPr/>
            </a:pPr>
            <a:r>
              <a:rPr lang="en-US" altLang="en-US" spc="-1200" dirty="0"/>
              <a:t>V</a:t>
            </a:r>
            <a:r>
              <a:rPr lang="en-US" altLang="en-US" spc="600" baseline="60000" dirty="0">
                <a:cs typeface="Arial" panose="020B0604020202020204" pitchFamily="34" charset="0"/>
              </a:rPr>
              <a:t>•</a:t>
            </a:r>
            <a:r>
              <a:rPr lang="en-US" altLang="en-US" dirty="0"/>
              <a:t>O</a:t>
            </a:r>
            <a:r>
              <a:rPr lang="en-US" altLang="en-US" baseline="-25000" dirty="0"/>
              <a:t>2max</a:t>
            </a:r>
            <a:r>
              <a:rPr lang="en-US" altLang="en-US" dirty="0"/>
              <a:t> substantially higher in athlete’s sport-specific activity</a:t>
            </a:r>
          </a:p>
          <a:p>
            <a:pPr lvl="1" fontAlgn="auto">
              <a:spcAft>
                <a:spcPts val="0"/>
              </a:spcAft>
              <a:defRPr/>
            </a:pPr>
            <a:r>
              <a:rPr lang="en-US" altLang="en-US" dirty="0"/>
              <a:t>Likely due to individual muscle group adaptations</a:t>
            </a:r>
          </a:p>
          <a:p>
            <a:pPr fontAlgn="auto">
              <a:spcAft>
                <a:spcPts val="0"/>
              </a:spcAft>
              <a:defRPr/>
            </a:pPr>
            <a:endParaRPr lang="en-US" altLang="en-US" sz="800" dirty="0"/>
          </a:p>
          <a:p>
            <a:pPr fontAlgn="auto">
              <a:spcAft>
                <a:spcPts val="0"/>
              </a:spcAft>
              <a:defRPr/>
            </a:pPr>
            <a:r>
              <a:rPr lang="en-US" altLang="en-US" dirty="0"/>
              <a:t>Cross-training</a:t>
            </a:r>
          </a:p>
          <a:p>
            <a:pPr lvl="1" fontAlgn="auto">
              <a:spcAft>
                <a:spcPts val="0"/>
              </a:spcAft>
              <a:defRPr/>
            </a:pPr>
            <a:r>
              <a:rPr lang="en-US" altLang="en-US" dirty="0"/>
              <a:t>Training different fitness components at once </a:t>
            </a:r>
            <a:r>
              <a:rPr lang="en-US" altLang="en-US" i="1" dirty="0"/>
              <a:t>or</a:t>
            </a:r>
            <a:r>
              <a:rPr lang="en-US" altLang="en-US" dirty="0"/>
              <a:t> training for more than one sport at once</a:t>
            </a:r>
          </a:p>
          <a:p>
            <a:pPr lvl="1" fontAlgn="auto">
              <a:spcAft>
                <a:spcPts val="0"/>
              </a:spcAft>
              <a:defRPr/>
            </a:pPr>
            <a:r>
              <a:rPr lang="en-US" altLang="en-US" dirty="0"/>
              <a:t>Strength benefits blunted by endurance training</a:t>
            </a:r>
          </a:p>
          <a:p>
            <a:pPr lvl="1" fontAlgn="auto">
              <a:spcAft>
                <a:spcPts val="0"/>
              </a:spcAft>
              <a:defRPr/>
            </a:pPr>
            <a:r>
              <a:rPr lang="en-US" altLang="en-US" dirty="0"/>
              <a:t>Endurance benefits </a:t>
            </a:r>
            <a:r>
              <a:rPr lang="en-US" altLang="en-US" i="1" dirty="0"/>
              <a:t>not </a:t>
            </a:r>
            <a:r>
              <a:rPr lang="en-US" altLang="en-US" dirty="0"/>
              <a:t>blunted by strength training</a:t>
            </a:r>
          </a:p>
        </p:txBody>
      </p:sp>
    </p:spTree>
  </p:cSld>
  <p:clrMapOvr>
    <a:masterClrMapping/>
  </p:clrMapOvr>
  <p:transition spd="slow"/>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r>
              <a:rPr lang="en-US" altLang="en-US"/>
              <a:t>Figure 11.19</a:t>
            </a:r>
          </a:p>
        </p:txBody>
      </p:sp>
      <p:pic>
        <p:nvPicPr>
          <p:cNvPr id="78851" name="Content Placeholder 2"/>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19362" y="458932"/>
            <a:ext cx="4105275" cy="5116513"/>
          </a:xfrm>
        </p:spPr>
      </p:pic>
    </p:spTree>
  </p:cSld>
  <p:clrMapOvr>
    <a:masterClrMapping/>
  </p:clrMapOvr>
  <p:transition spd="slow"/>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r>
              <a:rPr lang="en-US" altLang="en-US"/>
              <a:t>Table 11.5</a:t>
            </a:r>
          </a:p>
        </p:txBody>
      </p:sp>
      <p:pic>
        <p:nvPicPr>
          <p:cNvPr id="80899"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714231" y="414193"/>
            <a:ext cx="7372350" cy="3752850"/>
          </a:xfrm>
        </p:spPr>
      </p:pic>
    </p:spTree>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2"/>
          <p:cNvSpPr>
            <a:spLocks noGrp="1"/>
          </p:cNvSpPr>
          <p:nvPr>
            <p:ph type="title"/>
          </p:nvPr>
        </p:nvSpPr>
        <p:spPr/>
        <p:txBody>
          <a:bodyPr/>
          <a:lstStyle/>
          <a:p>
            <a:r>
              <a:rPr lang="en-US" altLang="en-US"/>
              <a:t>Video 11.2</a:t>
            </a:r>
          </a:p>
        </p:txBody>
      </p:sp>
      <p:pic>
        <p:nvPicPr>
          <p:cNvPr id="81923" name="Content Placeholder 2">
            <a:hlinkClick r:id="rId3" invalidUrl="http://bcove.me/68a5ygw7"/>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08270" y="565438"/>
            <a:ext cx="7050754" cy="3971925"/>
          </a:xfrm>
        </p:spPr>
      </p:pic>
    </p:spTree>
  </p:cSld>
  <p:clrMapOvr>
    <a:masterClrMapping/>
  </p:clrMapOvr>
  <p:transition spd="slow"/>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237</TotalTime>
  <Words>1227</Words>
  <Application>Microsoft Office PowerPoint</Application>
  <PresentationFormat>On-screen Show (4:3)</PresentationFormat>
  <Paragraphs>265</Paragraphs>
  <Slides>47</Slides>
  <Notes>10</Notes>
  <HiddenSlides>0</HiddenSlides>
  <MMClips>0</MMClips>
  <ScaleCrop>false</ScaleCrop>
  <HeadingPairs>
    <vt:vector size="4" baseType="variant">
      <vt:variant>
        <vt:lpstr>Theme</vt:lpstr>
      </vt:variant>
      <vt:variant>
        <vt:i4>5</vt:i4>
      </vt:variant>
      <vt:variant>
        <vt:lpstr>Slide Titles</vt:lpstr>
      </vt:variant>
      <vt:variant>
        <vt:i4>47</vt:i4>
      </vt:variant>
    </vt:vector>
  </HeadingPairs>
  <TitlesOfParts>
    <vt:vector size="52" baseType="lpstr">
      <vt:lpstr>Kenney template</vt:lpstr>
      <vt:lpstr>1_Kenney</vt:lpstr>
      <vt:lpstr>Office Theme</vt:lpstr>
      <vt:lpstr>1_Office Theme</vt:lpstr>
      <vt:lpstr>UWTSD Theme</vt:lpstr>
      <vt:lpstr> Adaptations to Aerobic and Anaerobic Training </vt:lpstr>
      <vt:lpstr>Adaptations to Aerobic Training: Cardiorespiratory Endurance</vt:lpstr>
      <vt:lpstr>Figure 11.1</vt:lpstr>
      <vt:lpstr>Video 11.1</vt:lpstr>
      <vt:lpstr>Adaptations to Aerobic Training: Major Cardiovascular Changes</vt:lpstr>
      <vt:lpstr>Adaptations to Aerobic Training: Cardiovascular</vt:lpstr>
      <vt:lpstr>Figure 11.2</vt:lpstr>
      <vt:lpstr>Adaptations to Aerobic Training: Cardiovascular (continued)</vt:lpstr>
      <vt:lpstr>Figure 11.3</vt:lpstr>
      <vt:lpstr>Table 11.1</vt:lpstr>
      <vt:lpstr>Adaptations to Aerobic Training: Cardiovascular (continued)</vt:lpstr>
      <vt:lpstr>Adaptations to Aerobic Training: Cardiovascular (continued)</vt:lpstr>
      <vt:lpstr>Figure 11.5</vt:lpstr>
      <vt:lpstr>Figure 11.6</vt:lpstr>
      <vt:lpstr>Adaptations to Aerobic Training: Cardiovascular (continued)</vt:lpstr>
      <vt:lpstr>Table 11.2</vt:lpstr>
      <vt:lpstr>Adaptations to Aerobic Training: Cardiovascular (continued)</vt:lpstr>
      <vt:lpstr>Figure 11.7</vt:lpstr>
      <vt:lpstr>Adaptations to Aerobic Training: Respiratory</vt:lpstr>
      <vt:lpstr>Adaptations to Aerobic Training: Muscle</vt:lpstr>
      <vt:lpstr>Adaptations to Aerobic Training: Muscle (continued)</vt:lpstr>
      <vt:lpstr>Figure 11.8a</vt:lpstr>
      <vt:lpstr>Figure 11.8b</vt:lpstr>
      <vt:lpstr>Figure 11.8c</vt:lpstr>
      <vt:lpstr>PowerPoint Presentation</vt:lpstr>
      <vt:lpstr>Adaptations to Aerobic Training: Metabolic</vt:lpstr>
      <vt:lpstr>PowerPoint Presentation</vt:lpstr>
      <vt:lpstr>Adaptations to Aerobic Training: Metabolic (continued)</vt:lpstr>
      <vt:lpstr>PowerPoint Presentation</vt:lpstr>
      <vt:lpstr>Adaptations to Aerobic Training: Metabolic (continued)</vt:lpstr>
      <vt:lpstr>PowerPoint Presentation</vt:lpstr>
      <vt:lpstr>Adaptations to Aerobic Training: Metabolic (continued)</vt:lpstr>
      <vt:lpstr>PowerPoint Presentation</vt:lpstr>
      <vt:lpstr>Adaptations to Aerobic Training: Metabolic (continued)</vt:lpstr>
      <vt:lpstr>Figure 11.14</vt:lpstr>
      <vt:lpstr>Figure 11.15</vt:lpstr>
      <vt:lpstr>Adaptations to Aerobic Training: Fatigue Across Sports</vt:lpstr>
      <vt:lpstr>Adaptations  to Anaerobic Training</vt:lpstr>
      <vt:lpstr>Adaptations  to Anaerobic Training (continued)</vt:lpstr>
      <vt:lpstr>Figure 11.16</vt:lpstr>
      <vt:lpstr>Figure 11.17</vt:lpstr>
      <vt:lpstr>Adaptations  to High-Intensity Interval Training</vt:lpstr>
      <vt:lpstr>Figure 11.18</vt:lpstr>
      <vt:lpstr>Specificity of Training  and Cross-Training</vt:lpstr>
      <vt:lpstr>Figure 11.19</vt:lpstr>
      <vt:lpstr>Table 11.5</vt:lpstr>
      <vt:lpstr>Video 11.2</vt:lpstr>
    </vt:vector>
  </TitlesOfParts>
  <Company>Human Kinetics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58</cp:revision>
  <dcterms:created xsi:type="dcterms:W3CDTF">2011-09-08T15:45:31Z</dcterms:created>
  <dcterms:modified xsi:type="dcterms:W3CDTF">2017-11-27T10:35:47Z</dcterms:modified>
</cp:coreProperties>
</file>