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DF9AB-1E46-4CEC-AAD0-F54C3B8004EB}" v="12" dt="2022-03-16T17:08:45.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BC32-6E7B-44A0-966F-24E9320346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69566A-50E5-42DE-B50E-19D987A18A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33088F-E47D-4028-8565-55C487414220}"/>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5" name="Footer Placeholder 4">
            <a:extLst>
              <a:ext uri="{FF2B5EF4-FFF2-40B4-BE49-F238E27FC236}">
                <a16:creationId xmlns:a16="http://schemas.microsoft.com/office/drawing/2014/main" id="{5889E9A5-A346-442C-83F0-80AB9D497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38125-0435-4FF9-983D-13AC450A1253}"/>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292896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8E51-D3BA-4C12-9E7C-4D77B5A223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93F049-332A-49D3-B62B-3DDA941D75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30F66-121B-4531-921E-D8819207AFBE}"/>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5" name="Footer Placeholder 4">
            <a:extLst>
              <a:ext uri="{FF2B5EF4-FFF2-40B4-BE49-F238E27FC236}">
                <a16:creationId xmlns:a16="http://schemas.microsoft.com/office/drawing/2014/main" id="{83B9ABA4-4C66-4323-ADF7-062C0CFF3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48EED-FD27-4CA9-9B69-5B91F37C4D90}"/>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256353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5F265-2A96-471C-8F37-55998AA884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BA394B-F5E9-48FB-8BBE-24D54F4A57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278CCE-54CC-4294-A26E-CAAAC93153EE}"/>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5" name="Footer Placeholder 4">
            <a:extLst>
              <a:ext uri="{FF2B5EF4-FFF2-40B4-BE49-F238E27FC236}">
                <a16:creationId xmlns:a16="http://schemas.microsoft.com/office/drawing/2014/main" id="{69CDC185-980E-4E43-93AC-24C53E67A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C2926-D840-474C-AA40-E19F652E43B6}"/>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325552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4C34A-9BA4-467D-906D-4CF5608BF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70B286-B205-4CFA-896F-5C47DCE52E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06C61F-4D12-4041-BFCC-83069D4A69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FCD090-5D6B-4ECA-A07E-2137241B49FC}"/>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6" name="Footer Placeholder 5">
            <a:extLst>
              <a:ext uri="{FF2B5EF4-FFF2-40B4-BE49-F238E27FC236}">
                <a16:creationId xmlns:a16="http://schemas.microsoft.com/office/drawing/2014/main" id="{B8B59613-DB5D-480A-9764-EEF9A75FE9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3D0E5-D459-48E3-B320-6B696F1B3E2C}"/>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401522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43105-CE2E-4ADE-8AB1-E0015A3908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88042E-F957-4D83-BC07-A8760AE264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9EAFF0-14ED-4840-925E-A242C4FF66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2BA0F5-D4AE-49B9-B074-7A6E14BCE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1D02B7-2E5B-4388-BB20-6A8D0F1AC9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8BAD11-0984-4F53-B3E3-F79C3DA3DB64}"/>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8" name="Footer Placeholder 7">
            <a:extLst>
              <a:ext uri="{FF2B5EF4-FFF2-40B4-BE49-F238E27FC236}">
                <a16:creationId xmlns:a16="http://schemas.microsoft.com/office/drawing/2014/main" id="{7E993C75-6B03-4249-9299-CBB0B896D0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7E223E-B12A-4542-8CFB-8EF5C1F4EF72}"/>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337224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8A2D0-1755-48A0-8787-E6E7C38F09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3AC8FA-423C-4D4E-88C9-EC2CF1F03763}"/>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4" name="Footer Placeholder 3">
            <a:extLst>
              <a:ext uri="{FF2B5EF4-FFF2-40B4-BE49-F238E27FC236}">
                <a16:creationId xmlns:a16="http://schemas.microsoft.com/office/drawing/2014/main" id="{A1301788-3DB7-4C2A-99B8-CCD2E8BDAA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C858E1-E4B7-473F-AE04-37B412841B9A}"/>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4058193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92AE90-29C8-4E51-89F7-7FEFE840DFC0}"/>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3" name="Footer Placeholder 2">
            <a:extLst>
              <a:ext uri="{FF2B5EF4-FFF2-40B4-BE49-F238E27FC236}">
                <a16:creationId xmlns:a16="http://schemas.microsoft.com/office/drawing/2014/main" id="{2A7BD8B3-C87F-45A5-9142-D6199D809E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428B8A-3CA2-43FF-8E6A-1C416ADF4EEE}"/>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2047232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696C-4070-430F-BBAD-4171BA35D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39902E-8301-4774-8B63-7CD4B80B29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E51357-6880-49AF-85FC-98E660714E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4D60EC-D098-490E-BCFD-CC8A09D336A2}"/>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6" name="Footer Placeholder 5">
            <a:extLst>
              <a:ext uri="{FF2B5EF4-FFF2-40B4-BE49-F238E27FC236}">
                <a16:creationId xmlns:a16="http://schemas.microsoft.com/office/drawing/2014/main" id="{952E1C2D-A371-4974-A069-9B395F6650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D8244-0721-4DF2-8BF7-20F02E9F8AA1}"/>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103110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F210B-BBCF-45D3-A0B1-7E7E81274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EA4491-84BD-4097-BE0F-4090B8A487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54EEE3-0730-42E6-9579-4E0D7F77C3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F6BAC1-ABB4-49FA-A8A1-76F5C71CD9CF}"/>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6" name="Footer Placeholder 5">
            <a:extLst>
              <a:ext uri="{FF2B5EF4-FFF2-40B4-BE49-F238E27FC236}">
                <a16:creationId xmlns:a16="http://schemas.microsoft.com/office/drawing/2014/main" id="{C4B6D92A-04CC-46C3-A5A2-0DE23E817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A84B84-F8E6-4D29-A98E-ABB4A7976257}"/>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548467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1F7DB-DCCF-409D-BDD8-B57E0A50A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81131-237F-4CFB-977F-7A1373A61C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13AD83-4E9C-4E5B-97FB-0C59C2E494BF}"/>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5" name="Footer Placeholder 4">
            <a:extLst>
              <a:ext uri="{FF2B5EF4-FFF2-40B4-BE49-F238E27FC236}">
                <a16:creationId xmlns:a16="http://schemas.microsoft.com/office/drawing/2014/main" id="{0BDE3FAE-DB14-416B-AD6F-8AFC25BDF7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F13690-71F7-46CE-A7E2-A85266647945}"/>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33361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0C38F8-F252-4E63-8ED0-C58D311D56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DC0ACE-FECB-46A2-B520-E139E59DF5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BDC84E-B570-45BE-B675-F3E64B6AAC58}"/>
              </a:ext>
            </a:extLst>
          </p:cNvPr>
          <p:cNvSpPr>
            <a:spLocks noGrp="1"/>
          </p:cNvSpPr>
          <p:nvPr>
            <p:ph type="dt" sz="half" idx="10"/>
          </p:nvPr>
        </p:nvSpPr>
        <p:spPr/>
        <p:txBody>
          <a:bodyPr/>
          <a:lstStyle/>
          <a:p>
            <a:fld id="{CA118379-71D5-47C9-8034-60D699DC0B20}" type="datetimeFigureOut">
              <a:rPr lang="en-GB" smtClean="0"/>
              <a:t>16/03/2022</a:t>
            </a:fld>
            <a:endParaRPr lang="en-GB"/>
          </a:p>
        </p:txBody>
      </p:sp>
      <p:sp>
        <p:nvSpPr>
          <p:cNvPr id="5" name="Footer Placeholder 4">
            <a:extLst>
              <a:ext uri="{FF2B5EF4-FFF2-40B4-BE49-F238E27FC236}">
                <a16:creationId xmlns:a16="http://schemas.microsoft.com/office/drawing/2014/main" id="{4FE3E9E6-B5F1-467F-B5DB-9B00EE4C6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1B56E3-6595-4F65-BAC9-EC7FED072DEB}"/>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504576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26DF47-17D7-4E96-9650-74B09B9F96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0CAC89-4B32-4B53-815E-4D8609B5F9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EC5F30-CBE0-4970-9349-BD5E0EBBE5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118379-71D5-47C9-8034-60D699DC0B20}" type="datetimeFigureOut">
              <a:rPr lang="en-GB" smtClean="0"/>
              <a:t>16/03/2022</a:t>
            </a:fld>
            <a:endParaRPr lang="en-GB"/>
          </a:p>
        </p:txBody>
      </p:sp>
      <p:sp>
        <p:nvSpPr>
          <p:cNvPr id="5" name="Footer Placeholder 4">
            <a:extLst>
              <a:ext uri="{FF2B5EF4-FFF2-40B4-BE49-F238E27FC236}">
                <a16:creationId xmlns:a16="http://schemas.microsoft.com/office/drawing/2014/main" id="{BCF5A007-39EB-442D-BC1A-9F8A40D9C8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BA9DC7-7F5D-41F8-8D7E-4D037B8472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6A7FF5-91B6-458D-B0FE-8F4A75FFA7BC}" type="slidenum">
              <a:rPr lang="en-GB" smtClean="0"/>
              <a:t>‹#›</a:t>
            </a:fld>
            <a:endParaRPr lang="en-GB"/>
          </a:p>
        </p:txBody>
      </p:sp>
    </p:spTree>
    <p:extLst>
      <p:ext uri="{BB962C8B-B14F-4D97-AF65-F5344CB8AC3E}">
        <p14:creationId xmlns:p14="http://schemas.microsoft.com/office/powerpoint/2010/main" val="1837203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8FD62-B817-4158-B298-84D32D85ACAD}"/>
              </a:ext>
            </a:extLst>
          </p:cNvPr>
          <p:cNvSpPr>
            <a:spLocks noGrp="1"/>
          </p:cNvSpPr>
          <p:nvPr>
            <p:ph type="title"/>
          </p:nvPr>
        </p:nvSpPr>
        <p:spPr>
          <a:xfrm>
            <a:off x="836612" y="219076"/>
            <a:ext cx="10518776" cy="361431"/>
          </a:xfrm>
        </p:spPr>
        <p:txBody>
          <a:bodyPr>
            <a:normAutofit fontScale="90000"/>
          </a:bodyPr>
          <a:lstStyle/>
          <a:p>
            <a:r>
              <a:rPr lang="en-GB" sz="1800" dirty="0">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UNDERSTANDING DEMENTIA</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F61CEFB3-BF53-471A-A315-568BE06904C9}"/>
              </a:ext>
            </a:extLst>
          </p:cNvPr>
          <p:cNvSpPr>
            <a:spLocks noGrp="1"/>
          </p:cNvSpPr>
          <p:nvPr>
            <p:ph type="body" idx="1"/>
          </p:nvPr>
        </p:nvSpPr>
        <p:spPr>
          <a:xfrm>
            <a:off x="288926" y="495299"/>
            <a:ext cx="5930899" cy="3343275"/>
          </a:xfrm>
        </p:spPr>
        <p:txBody>
          <a:bodyPr>
            <a:noAutofit/>
          </a:bodyPr>
          <a:lstStyle/>
          <a:p>
            <a:pPr algn="ctr"/>
            <a:r>
              <a:rPr lang="en-GB" sz="1000"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r>
              <a:rPr lang="en-GB" sz="1000" dirty="0">
                <a:ln>
                  <a:noFill/>
                </a:ln>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Dementia is an umbrella term for a range of progressive conditions that affect </a:t>
            </a:r>
            <a:r>
              <a:rPr lang="en-GB" sz="800" dirty="0">
                <a:ln>
                  <a:noFill/>
                </a:ln>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the</a:t>
            </a:r>
            <a:r>
              <a:rPr lang="en-GB" sz="1000" dirty="0">
                <a:ln>
                  <a:noFill/>
                </a:ln>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 brain.</a:t>
            </a:r>
            <a:br>
              <a:rPr lang="en-GB" sz="1000" dirty="0">
                <a:effectLst/>
                <a:latin typeface="Times New Roman" panose="02020603050405020304" pitchFamily="18" charset="0"/>
                <a:ea typeface="Times New Roman" panose="02020603050405020304" pitchFamily="18" charset="0"/>
              </a:rPr>
            </a:br>
            <a:endParaRPr lang="en-GB" sz="1000" dirty="0">
              <a:latin typeface="Arial" panose="020B0604020202020204" pitchFamily="34" charset="0"/>
              <a:cs typeface="Arial" panose="020B0604020202020204" pitchFamily="34" charset="0"/>
            </a:endParaRPr>
          </a:p>
          <a:p>
            <a:r>
              <a:rPr lang="en-GB" sz="600" dirty="0">
                <a:solidFill>
                  <a:schemeClr val="accent1">
                    <a:lumMod val="75000"/>
                  </a:schemeClr>
                </a:solidFill>
                <a:latin typeface="Arial" panose="020B0604020202020204" pitchFamily="34" charset="0"/>
                <a:cs typeface="Arial" panose="020B0604020202020204" pitchFamily="34" charset="0"/>
              </a:rPr>
              <a:t>Types of Dementia</a:t>
            </a:r>
          </a:p>
          <a:p>
            <a:pPr algn="just">
              <a:lnSpc>
                <a:spcPct val="107000"/>
              </a:lnSpc>
              <a:spcAft>
                <a:spcPts val="800"/>
              </a:spcAft>
            </a:pPr>
            <a:r>
              <a:rPr lang="en-GB" sz="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Alzheimer's disease is the most common cause of dementia in the United Kingdom.</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Vascular dementia is the second most common type of dementia, responsible for about 17% of cases in the United Kingdom</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Lewy body dementia affects the</a:t>
            </a:r>
            <a:r>
              <a:rPr lang="en-GB" sz="600" dirty="0">
                <a:solidFill>
                  <a:srgbClr val="353535"/>
                </a:solidFill>
                <a:effectLst/>
                <a:latin typeface="Arial" panose="020B0604020202020204" pitchFamily="34" charset="0"/>
                <a:ea typeface="Times New Roman" panose="02020603050405020304" pitchFamily="18" charset="0"/>
              </a:rPr>
              <a:t> nerves and cells are affected in areas of the brain that control our thinking, memory, and body movement.</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Parkinson's.</a:t>
            </a:r>
            <a:r>
              <a:rPr lang="en-GB" sz="600" dirty="0">
                <a:solidFill>
                  <a:srgbClr val="212B32"/>
                </a:solidFill>
                <a:effectLst/>
                <a:latin typeface="Arial" panose="020B0604020202020204" pitchFamily="34" charset="0"/>
                <a:ea typeface="Times New Roman" panose="02020603050405020304" pitchFamily="18" charset="0"/>
              </a:rPr>
              <a:t> disease is a condition in which parts of the brain become progressively damaged over the years.</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Frontotemporal dementia i</a:t>
            </a:r>
            <a:r>
              <a:rPr lang="en-GB" sz="600" spc="10" dirty="0">
                <a:solidFill>
                  <a:srgbClr val="414042"/>
                </a:solidFill>
                <a:effectLst/>
                <a:latin typeface="Arial" panose="020B0604020202020204" pitchFamily="34" charset="0"/>
                <a:ea typeface="Times New Roman" panose="02020603050405020304" pitchFamily="18" charset="0"/>
              </a:rPr>
              <a:t>t is sometimes called Pick's disease or frontal lobe dementia and is one of the less common types of dementia.</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Creutzfeldt-Jakob </a:t>
            </a:r>
            <a:r>
              <a:rPr lang="en-GB" sz="600" dirty="0">
                <a:solidFill>
                  <a:srgbClr val="4D5156"/>
                </a:solidFill>
                <a:effectLst/>
                <a:latin typeface="Arial" panose="020B0604020202020204" pitchFamily="34" charset="0"/>
                <a:ea typeface="Times New Roman" panose="02020603050405020304" pitchFamily="18" charset="0"/>
              </a:rPr>
              <a:t>is a rare and fatal condition that affects the brain and causes brain damage </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Wernicke-Korsakoff dementia is in the majority of cases caused by alcohol, and it is alcohol-related</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Normal Pressure Hydrocephalus very rare and it is characterized by mild memory impairment and apathy.</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Huntington’s dementia it is a genetic condition that causes a slow but progressive decline in a person's movement, memory, thinking and emotional state.</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Mixed dementia</a:t>
            </a:r>
            <a:r>
              <a:rPr lang="en-GB" sz="600" spc="10" dirty="0">
                <a:solidFill>
                  <a:srgbClr val="414042"/>
                </a:solidFill>
                <a:effectLst/>
                <a:latin typeface="Arial" panose="020B0604020202020204" pitchFamily="34" charset="0"/>
                <a:ea typeface="Times New Roman" panose="02020603050405020304" pitchFamily="18" charset="0"/>
              </a:rPr>
              <a:t> is a condition in which a person has more than one type of dementia. Alzheimer’s disease and vascular dementia is the most common type</a:t>
            </a:r>
            <a:endParaRPr lang="en-GB" sz="600" dirty="0">
              <a:effectLst/>
              <a:latin typeface="Times New Roman" panose="02020603050405020304" pitchFamily="18" charset="0"/>
              <a:ea typeface="Times New Roman" panose="02020603050405020304" pitchFamily="18" charset="0"/>
            </a:endParaRPr>
          </a:p>
          <a:p>
            <a:endParaRPr lang="en-GB" sz="1000" b="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6A71941-D10A-42A9-899B-AC7817D6C6DC}"/>
              </a:ext>
            </a:extLst>
          </p:cNvPr>
          <p:cNvSpPr>
            <a:spLocks noGrp="1"/>
          </p:cNvSpPr>
          <p:nvPr>
            <p:ph sz="half" idx="2"/>
          </p:nvPr>
        </p:nvSpPr>
        <p:spPr>
          <a:xfrm>
            <a:off x="628650" y="3838574"/>
            <a:ext cx="5565773" cy="3031577"/>
          </a:xfrm>
        </p:spPr>
        <p:txBody>
          <a:bodyPr>
            <a:normAutofit fontScale="25000" lnSpcReduction="20000"/>
          </a:bodyPr>
          <a:lstStyle/>
          <a:p>
            <a:pPr marL="0" indent="0">
              <a:buNone/>
            </a:pPr>
            <a:endParaRPr lang="en-GB" sz="8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800" b="1" dirty="0">
                <a:solidFill>
                  <a:schemeClr val="accent1">
                    <a:lumMod val="75000"/>
                  </a:schemeClr>
                </a:solidFill>
                <a:latin typeface="Arial" panose="020B0604020202020204" pitchFamily="34" charset="0"/>
                <a:cs typeface="Arial" panose="020B0604020202020204" pitchFamily="34" charset="0"/>
              </a:rPr>
              <a:t>Diagnosis and treatment for dementia</a:t>
            </a:r>
          </a:p>
          <a:p>
            <a:r>
              <a:rPr lang="en-GB" sz="1500" b="1" dirty="0">
                <a:solidFill>
                  <a:schemeClr val="accent1">
                    <a:lumMod val="75000"/>
                  </a:schemeClr>
                </a:solidFill>
                <a:latin typeface="Arial" panose="020B0604020202020204" pitchFamily="34" charset="0"/>
                <a:cs typeface="Arial" panose="020B0604020202020204" pitchFamily="34" charset="0"/>
              </a:rPr>
              <a:t>The Mini Mental State Examination (MMSE)</a:t>
            </a:r>
          </a:p>
          <a:p>
            <a:r>
              <a:rPr lang="en-GB" sz="1500" b="1" dirty="0">
                <a:solidFill>
                  <a:schemeClr val="accent1">
                    <a:lumMod val="75000"/>
                  </a:schemeClr>
                </a:solidFill>
                <a:latin typeface="Arial" panose="020B0604020202020204" pitchFamily="34" charset="0"/>
                <a:cs typeface="Arial" panose="020B0604020202020204" pitchFamily="34" charset="0"/>
              </a:rPr>
              <a:t>General Practitioner Assessment of Cognition (GPCOG)</a:t>
            </a:r>
          </a:p>
          <a:p>
            <a:r>
              <a:rPr lang="en-GB" sz="1500" b="1" dirty="0">
                <a:solidFill>
                  <a:schemeClr val="accent1">
                    <a:lumMod val="75000"/>
                  </a:schemeClr>
                </a:solidFill>
                <a:latin typeface="Arial" panose="020B0604020202020204" pitchFamily="34" charset="0"/>
                <a:cs typeface="Arial" panose="020B0604020202020204" pitchFamily="34" charset="0"/>
              </a:rPr>
              <a:t>Scans as CT, CAT and MRI all show structural changes to brain tissue</a:t>
            </a:r>
          </a:p>
          <a:p>
            <a:r>
              <a:rPr lang="en-GB" sz="1500" b="1" dirty="0">
                <a:solidFill>
                  <a:schemeClr val="accent1">
                    <a:lumMod val="75000"/>
                  </a:schemeClr>
                </a:solidFill>
                <a:latin typeface="Arial" panose="020B0604020202020204" pitchFamily="34" charset="0"/>
                <a:cs typeface="Arial" panose="020B0604020202020204" pitchFamily="34" charset="0"/>
              </a:rPr>
              <a:t>SPECT Scan show changes in brain activity</a:t>
            </a:r>
          </a:p>
          <a:p>
            <a:r>
              <a:rPr lang="en-GB" sz="1500" b="1" dirty="0">
                <a:solidFill>
                  <a:schemeClr val="accent1">
                    <a:lumMod val="75000"/>
                  </a:schemeClr>
                </a:solidFill>
                <a:latin typeface="Arial" panose="020B0604020202020204" pitchFamily="34" charset="0"/>
                <a:cs typeface="Arial" panose="020B0604020202020204" pitchFamily="34" charset="0"/>
              </a:rPr>
              <a:t>6-Item Cognitive Impairment Test (6-CIT)</a:t>
            </a:r>
          </a:p>
          <a:p>
            <a:r>
              <a:rPr lang="en-GB" sz="1500" b="1" dirty="0">
                <a:solidFill>
                  <a:schemeClr val="accent1">
                    <a:lumMod val="75000"/>
                  </a:schemeClr>
                </a:solidFill>
                <a:latin typeface="Arial" panose="020B0604020202020204" pitchFamily="34" charset="0"/>
                <a:cs typeface="Arial" panose="020B0604020202020204" pitchFamily="34" charset="0"/>
              </a:rPr>
              <a:t>Assessment by a GP</a:t>
            </a:r>
          </a:p>
          <a:p>
            <a:pPr marL="0" indent="0">
              <a:buNone/>
            </a:pPr>
            <a:endParaRPr lang="en-GB" sz="32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000" dirty="0">
                <a:solidFill>
                  <a:schemeClr val="accent1">
                    <a:lumMod val="75000"/>
                  </a:schemeClr>
                </a:solidFill>
                <a:latin typeface="Arial" panose="020B0604020202020204" pitchFamily="34" charset="0"/>
                <a:cs typeface="Arial" panose="020B0604020202020204" pitchFamily="34" charset="0"/>
              </a:rPr>
              <a:t>There is no cure for dementia but there are medication and treatments that can help people with dementia. Medication, cognitive stimulation therapy and cognitive rehabilitation can also temporarily reduce symptoms of dementia.</a:t>
            </a:r>
          </a:p>
          <a:p>
            <a:pPr marL="0" indent="0">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Dementia can affect a person at any age but it’s more common in people over the age of 65.</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Each type of dementia stops a person’s brain cells (neurones) working properly in specific areas, affecting their ability to remember, think and speak.</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000" kern="1200" dirty="0">
                <a:solidFill>
                  <a:srgbClr val="4472C4"/>
                </a:solidFill>
                <a:effectLst/>
                <a:latin typeface="Arial" panose="020B0604020202020204" pitchFamily="34" charset="0"/>
                <a:ea typeface="Times New Roman" panose="02020603050405020304" pitchFamily="18" charset="0"/>
                <a:cs typeface="Arial" panose="020B0604020202020204" pitchFamily="34" charset="0"/>
              </a:rPr>
              <a:t>Dementia is a syndrome – usually of a chronic or progressive nature- in which there is deterioration in cognitive function(the ability to process thought) beyond what might be expected from normal ageing.(WHO, 2017)</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000" dirty="0">
                <a:solidFill>
                  <a:schemeClr val="accent1"/>
                </a:solidFill>
                <a:latin typeface="Arial" panose="020B0604020202020204" pitchFamily="34" charset="0"/>
                <a:cs typeface="Arial" panose="020B0604020202020204" pitchFamily="34" charset="0"/>
              </a:rPr>
              <a:t>Dementia is a national health priority</a:t>
            </a:r>
          </a:p>
          <a:p>
            <a:pPr marL="0" indent="0">
              <a:buNone/>
            </a:pPr>
            <a:r>
              <a:rPr lang="en-GB" sz="2000" dirty="0">
                <a:solidFill>
                  <a:schemeClr val="accent1"/>
                </a:solidFill>
                <a:latin typeface="Arial" panose="020B0604020202020204" pitchFamily="34" charset="0"/>
                <a:cs typeface="Arial" panose="020B0604020202020204" pitchFamily="34" charset="0"/>
              </a:rPr>
              <a:t>Patients with dementia are at greater risk of harm</a:t>
            </a:r>
          </a:p>
          <a:p>
            <a:pPr marL="0" indent="0">
              <a:buNone/>
            </a:pPr>
            <a:r>
              <a:rPr lang="en-GB" sz="2000" dirty="0">
                <a:solidFill>
                  <a:schemeClr val="accent1"/>
                </a:solidFill>
                <a:latin typeface="Arial" panose="020B0604020202020204" pitchFamily="34" charset="0"/>
                <a:cs typeface="Arial" panose="020B0604020202020204" pitchFamily="34" charset="0"/>
              </a:rPr>
              <a:t>We can improve hospital care of patients with dementia</a:t>
            </a:r>
          </a:p>
        </p:txBody>
      </p:sp>
      <p:sp>
        <p:nvSpPr>
          <p:cNvPr id="5" name="Text Placeholder 4">
            <a:extLst>
              <a:ext uri="{FF2B5EF4-FFF2-40B4-BE49-F238E27FC236}">
                <a16:creationId xmlns:a16="http://schemas.microsoft.com/office/drawing/2014/main" id="{577EFAF1-67CE-42C7-956D-1E49431CB74B}"/>
              </a:ext>
            </a:extLst>
          </p:cNvPr>
          <p:cNvSpPr>
            <a:spLocks noGrp="1"/>
          </p:cNvSpPr>
          <p:nvPr>
            <p:ph type="body" sz="quarter" idx="3"/>
          </p:nvPr>
        </p:nvSpPr>
        <p:spPr>
          <a:xfrm>
            <a:off x="6792913" y="580507"/>
            <a:ext cx="5110161" cy="2334143"/>
          </a:xfrm>
        </p:spPr>
        <p:txBody>
          <a:bodyPr>
            <a:normAutofit fontScale="40000" lnSpcReduction="20000"/>
          </a:bodyPr>
          <a:lstStyle/>
          <a:p>
            <a:r>
              <a:rPr lang="en-GB" sz="1800" kern="1200" dirty="0">
                <a:solidFill>
                  <a:schemeClr val="accent1">
                    <a:lumMod val="75000"/>
                  </a:schemeClr>
                </a:solidFill>
                <a:effectLst/>
                <a:latin typeface="Arial" panose="020B0604020202020204" pitchFamily="34" charset="0"/>
                <a:ea typeface="Times New Roman" panose="02020603050405020304" pitchFamily="18" charset="0"/>
              </a:rPr>
              <a:t>SYMPTOMS OF DEMENTIA</a:t>
            </a:r>
            <a:br>
              <a:rPr lang="en-GB" sz="1800" kern="1200" dirty="0">
                <a:solidFill>
                  <a:srgbClr val="000000"/>
                </a:solidFill>
                <a:effectLst/>
                <a:latin typeface="Arial" panose="020B0604020202020204" pitchFamily="34" charset="0"/>
                <a:ea typeface="Times New Roman" panose="02020603050405020304" pitchFamily="18" charset="0"/>
              </a:rPr>
            </a:br>
            <a:br>
              <a:rPr lang="en-GB" sz="2500" kern="1200" dirty="0">
                <a:solidFill>
                  <a:srgbClr val="000000"/>
                </a:solidFill>
                <a:effectLst/>
                <a:latin typeface="Arial" panose="020B0604020202020204" pitchFamily="34" charset="0"/>
                <a:ea typeface="Times New Roman" panose="02020603050405020304" pitchFamily="18" charset="0"/>
              </a:rPr>
            </a:br>
            <a:r>
              <a:rPr lang="en-GB" sz="2500" kern="1200" dirty="0">
                <a:solidFill>
                  <a:srgbClr val="2F5597"/>
                </a:solidFill>
                <a:effectLst/>
                <a:latin typeface="Arial" panose="020B0604020202020204" pitchFamily="34" charset="0"/>
                <a:ea typeface="Times New Roman" panose="02020603050405020304" pitchFamily="18" charset="0"/>
              </a:rPr>
              <a:t>Memory problems</a:t>
            </a:r>
            <a:br>
              <a:rPr lang="en-GB" sz="250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increasing forgetfulness</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difficulty to retain new information</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getting lost in places that used to be familiar</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misplacing items</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forgetting names</a:t>
            </a:r>
            <a:br>
              <a:rPr lang="en-GB" sz="2500" b="0" kern="1200" dirty="0">
                <a:solidFill>
                  <a:srgbClr val="000000"/>
                </a:solidFill>
                <a:effectLst/>
                <a:latin typeface="Arial" panose="020B0604020202020204" pitchFamily="34" charset="0"/>
                <a:ea typeface="Times New Roman" panose="02020603050405020304" pitchFamily="18" charset="0"/>
              </a:rPr>
            </a:br>
            <a:br>
              <a:rPr lang="en-GB" sz="2500" kern="1200" dirty="0">
                <a:solidFill>
                  <a:srgbClr val="000000"/>
                </a:solidFill>
                <a:effectLst/>
                <a:latin typeface="Arial" panose="020B0604020202020204" pitchFamily="34" charset="0"/>
                <a:ea typeface="Times New Roman" panose="02020603050405020304" pitchFamily="18" charset="0"/>
              </a:rPr>
            </a:br>
            <a:r>
              <a:rPr lang="en-GB" sz="2500" kern="1200" dirty="0">
                <a:solidFill>
                  <a:srgbClr val="2F5597"/>
                </a:solidFill>
                <a:effectLst/>
                <a:latin typeface="Arial" panose="020B0604020202020204" pitchFamily="34" charset="0"/>
                <a:ea typeface="Times New Roman" panose="02020603050405020304" pitchFamily="18" charset="0"/>
              </a:rPr>
              <a:t>Cognitive ability</a:t>
            </a:r>
            <a:br>
              <a:rPr lang="en-GB" sz="2500" kern="1200" dirty="0">
                <a:solidFill>
                  <a:srgbClr val="2F5597"/>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difficulty understanding time and place</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loss of interest in activity</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struggling with decision-making and reasoning</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restlessness</a:t>
            </a:r>
            <a:br>
              <a:rPr lang="en-GB" sz="2500" kern="1200" dirty="0">
                <a:solidFill>
                  <a:srgbClr val="000000"/>
                </a:solidFill>
                <a:effectLst/>
                <a:latin typeface="Arial" panose="020B0604020202020204" pitchFamily="34" charset="0"/>
                <a:ea typeface="Times New Roman" panose="02020603050405020304" pitchFamily="18" charset="0"/>
              </a:rPr>
            </a:br>
            <a:br>
              <a:rPr lang="en-GB" sz="2500" kern="1200" dirty="0">
                <a:solidFill>
                  <a:srgbClr val="000000"/>
                </a:solidFill>
                <a:effectLst/>
                <a:latin typeface="Arial" panose="020B0604020202020204" pitchFamily="34" charset="0"/>
                <a:ea typeface="Times New Roman" panose="02020603050405020304" pitchFamily="18" charset="0"/>
              </a:rPr>
            </a:br>
            <a:r>
              <a:rPr lang="en-GB" sz="2500" kern="1200" dirty="0">
                <a:solidFill>
                  <a:srgbClr val="2F5597"/>
                </a:solidFill>
                <a:effectLst/>
                <a:latin typeface="Arial" panose="020B0604020202020204" pitchFamily="34" charset="0"/>
                <a:ea typeface="Times New Roman" panose="02020603050405020304" pitchFamily="18" charset="0"/>
              </a:rPr>
              <a:t>Communication</a:t>
            </a:r>
            <a:br>
              <a:rPr lang="en-GB" sz="250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struggling to find the right words</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loss of confidence</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changes in personality and behaviour</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mood swings, anxiety and depression</a:t>
            </a:r>
            <a:endParaRPr lang="en-GB" sz="2500" b="0" dirty="0">
              <a:effectLst/>
              <a:latin typeface="Times New Roman" panose="02020603050405020304" pitchFamily="18" charset="0"/>
              <a:ea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EBD0E104-CC48-4B09-9C2B-5B3CD9FF44A0}"/>
              </a:ext>
            </a:extLst>
          </p:cNvPr>
          <p:cNvSpPr>
            <a:spLocks noGrp="1"/>
          </p:cNvSpPr>
          <p:nvPr>
            <p:ph sz="quarter" idx="4"/>
          </p:nvPr>
        </p:nvSpPr>
        <p:spPr>
          <a:xfrm>
            <a:off x="6194423" y="3009898"/>
            <a:ext cx="5778502" cy="3629023"/>
          </a:xfrm>
        </p:spPr>
        <p:txBody>
          <a:bodyPr>
            <a:normAutofit fontScale="25000" lnSpcReduction="20000"/>
          </a:bodyPr>
          <a:lstStyle/>
          <a:p>
            <a:pPr marL="0" indent="0">
              <a:buNone/>
            </a:pPr>
            <a:r>
              <a:rPr lang="en-GB" sz="1000" b="1" dirty="0">
                <a:solidFill>
                  <a:schemeClr val="accent1">
                    <a:lumMod val="75000"/>
                  </a:schemeClr>
                </a:solidFill>
                <a:latin typeface="Arial" panose="020B0604020202020204" pitchFamily="34" charset="0"/>
                <a:cs typeface="Arial" panose="020B0604020202020204" pitchFamily="34" charset="0"/>
              </a:rPr>
              <a:t>                          </a:t>
            </a:r>
          </a:p>
          <a:p>
            <a:pPr marL="0" indent="0" algn="l">
              <a:buNone/>
            </a:pPr>
            <a:r>
              <a:rPr lang="en-GB" sz="3200" b="1" i="0" dirty="0">
                <a:solidFill>
                  <a:schemeClr val="accent1">
                    <a:lumMod val="75000"/>
                  </a:schemeClr>
                </a:solidFill>
                <a:effectLst/>
                <a:latin typeface="Arial" panose="020B0604020202020204" pitchFamily="34" charset="0"/>
                <a:cs typeface="Arial" panose="020B0604020202020204" pitchFamily="34" charset="0"/>
              </a:rPr>
              <a:t>                                            Risk Factors for Dementia</a:t>
            </a:r>
            <a:endParaRPr lang="en-GB" sz="3200" b="0" i="0" dirty="0">
              <a:solidFill>
                <a:schemeClr val="accent1">
                  <a:lumMod val="75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Age. The risk of Alzheimer's disease, vascular dementia, and several other dementias goes up significantly with advancing age.</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Genetics/family history.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Smoking and alcohol use.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Atherosclerosis.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Cholesterol.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Plasma homocysteine.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Diabetes.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Mild cognitive impairment.</a:t>
            </a:r>
            <a:endParaRPr lang="en-GB" sz="32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                                   HOW TO HELP PEOPLE WITH DEMENTIA</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Memory Book for Dementia ( close family and friends, special events and milestones, hobbies, pets, previous home and many more).</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Give them help and support in their everyday life and activities.</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Community and voluntary organisations can provide help and support to people affected by a dementia, their family and friends.</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Dementia Awareness Training for staff and family caregiver.</a:t>
            </a:r>
          </a:p>
        </p:txBody>
      </p:sp>
      <p:pic>
        <p:nvPicPr>
          <p:cNvPr id="1030" name="Picture 6" descr="Skip to content England Wales Menu English Cymraeg About Business  Resilience COVID-19: Business Resilience Animal welfare Brexit Contingency  planning Family &amp; Staffing Legal and regulatory Staying Connected Strategy  and Finance Technical ...">
            <a:extLst>
              <a:ext uri="{FF2B5EF4-FFF2-40B4-BE49-F238E27FC236}">
                <a16:creationId xmlns:a16="http://schemas.microsoft.com/office/drawing/2014/main" id="{5C2235BE-BF47-41A5-B902-3D85CF0A90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31211" y="941938"/>
            <a:ext cx="2371863" cy="18367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What is Dementia? Symptoms, Causes &amp; Treatment | alz.org">
            <a:extLst>
              <a:ext uri="{FF2B5EF4-FFF2-40B4-BE49-F238E27FC236}">
                <a16:creationId xmlns:a16="http://schemas.microsoft.com/office/drawing/2014/main" id="{29453F0D-86FA-4CCC-AED1-05A0FA826F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7051" y="3721872"/>
            <a:ext cx="2309320" cy="1221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981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642</Words>
  <Application>Microsoft Office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UNDERSTANDING DEMENTIA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DEMENTIA</dc:title>
  <dc:creator>Liliana Bolboceanu</dc:creator>
  <cp:lastModifiedBy>Marius Bolboceanu (1910342)</cp:lastModifiedBy>
  <cp:revision>2</cp:revision>
  <cp:lastPrinted>2022-03-16T17:12:35Z</cp:lastPrinted>
  <dcterms:created xsi:type="dcterms:W3CDTF">2022-03-16T15:11:14Z</dcterms:created>
  <dcterms:modified xsi:type="dcterms:W3CDTF">2022-03-16T17:18:54Z</dcterms:modified>
</cp:coreProperties>
</file>