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57" r:id="rId2"/>
    <p:sldId id="281" r:id="rId3"/>
    <p:sldId id="284" r:id="rId4"/>
    <p:sldId id="285" r:id="rId5"/>
    <p:sldId id="275" r:id="rId6"/>
    <p:sldId id="277" r:id="rId7"/>
    <p:sldId id="276" r:id="rId8"/>
    <p:sldId id="279" r:id="rId9"/>
    <p:sldId id="280" r:id="rId10"/>
    <p:sldId id="282" r:id="rId11"/>
    <p:sldId id="283" r:id="rId12"/>
    <p:sldId id="267" r:id="rId13"/>
    <p:sldId id="258" r:id="rId14"/>
    <p:sldId id="259" r:id="rId15"/>
    <p:sldId id="260" r:id="rId16"/>
    <p:sldId id="261" r:id="rId17"/>
    <p:sldId id="262" r:id="rId18"/>
    <p:sldId id="268" r:id="rId19"/>
    <p:sldId id="263" r:id="rId20"/>
    <p:sldId id="264" r:id="rId21"/>
    <p:sldId id="265" r:id="rId22"/>
    <p:sldId id="266" r:id="rId23"/>
    <p:sldId id="269" r:id="rId24"/>
    <p:sldId id="270" r:id="rId25"/>
    <p:sldId id="271" r:id="rId26"/>
    <p:sldId id="272" r:id="rId27"/>
    <p:sldId id="273" r:id="rId28"/>
    <p:sldId id="274"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74" d="100"/>
          <a:sy n="74" d="100"/>
        </p:scale>
        <p:origin x="3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86E2A3AE-89B8-451C-8AE9-194BFF603F6C}" type="datetimeFigureOut">
              <a:rPr lang="en-GB" smtClean="0"/>
              <a:t>15/02/2017</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1B3BFD09-0457-499A-AAE7-FF10B318416F}" type="slidenum">
              <a:rPr lang="en-GB" smtClean="0"/>
              <a:t>‹#›</a:t>
            </a:fld>
            <a:endParaRPr lang="en-GB"/>
          </a:p>
        </p:txBody>
      </p:sp>
    </p:spTree>
    <p:extLst>
      <p:ext uri="{BB962C8B-B14F-4D97-AF65-F5344CB8AC3E}">
        <p14:creationId xmlns:p14="http://schemas.microsoft.com/office/powerpoint/2010/main" val="40775192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04BEF8F2-48A7-4DAD-A177-F4F38E0CFD50}" type="slidenum">
              <a:rPr lang="en-GB"/>
              <a:pPr/>
              <a:t>13</a:t>
            </a:fld>
            <a:endParaRPr lang="en-GB"/>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393745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9EC5FE6C-1CCB-4140-B4E8-E9AC0919A9E7}" type="slidenum">
              <a:rPr lang="en-GB"/>
              <a:pPr/>
              <a:t>14</a:t>
            </a:fld>
            <a:endParaRPr lang="en-GB"/>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538173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3048E705-7C93-4441-8CEF-5C33C70B111E}" type="slidenum">
              <a:rPr lang="en-GB"/>
              <a:pPr/>
              <a:t>15</a:t>
            </a:fld>
            <a:endParaRPr lang="en-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796794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Temple of Romulus in the Roman</a:t>
            </a:r>
            <a:r>
              <a:rPr lang="en-GB" baseline="0" dirty="0" smtClean="0"/>
              <a:t> Forum.</a:t>
            </a:r>
            <a:endParaRPr lang="en-GB" dirty="0"/>
          </a:p>
        </p:txBody>
      </p:sp>
      <p:sp>
        <p:nvSpPr>
          <p:cNvPr id="4" name="Slide Number Placeholder 3"/>
          <p:cNvSpPr>
            <a:spLocks noGrp="1"/>
          </p:cNvSpPr>
          <p:nvPr>
            <p:ph type="sldNum" sz="quarter" idx="10"/>
          </p:nvPr>
        </p:nvSpPr>
        <p:spPr/>
        <p:txBody>
          <a:bodyPr/>
          <a:lstStyle/>
          <a:p>
            <a:fld id="{1A4A2E51-C5CC-433A-9D49-8B693D0B7E6A}" type="slidenum">
              <a:rPr lang="en-GB" smtClean="0"/>
              <a:pPr/>
              <a:t>21</a:t>
            </a:fld>
            <a:endParaRPr lang="en-GB" dirty="0"/>
          </a:p>
        </p:txBody>
      </p:sp>
    </p:spTree>
    <p:extLst>
      <p:ext uri="{BB962C8B-B14F-4D97-AF65-F5344CB8AC3E}">
        <p14:creationId xmlns:p14="http://schemas.microsoft.com/office/powerpoint/2010/main" val="3941796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15/02/2017</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217237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20880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033195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14433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15/02/2017</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20557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15/02/2017</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4154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15/02/2017</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58249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24006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15086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4876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434918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9"/>
          <p:cNvSpPr>
            <a:spLocks noGrp="1" noChangeArrowheads="1"/>
          </p:cNvSpPr>
          <p:nvPr>
            <p:ph type="dt" sz="half" idx="10"/>
          </p:nvPr>
        </p:nvSpPr>
        <p:spPr>
          <a:ln/>
        </p:spPr>
        <p:txBody>
          <a:bodyPr/>
          <a:lstStyle>
            <a:lvl1pPr>
              <a:defRPr/>
            </a:lvl1pPr>
          </a:lstStyle>
          <a:p>
            <a:pPr>
              <a:defRPr/>
            </a:pPr>
            <a:endParaRPr lang="sv-SE">
              <a:solidFill>
                <a:prstClr val="black">
                  <a:tint val="75000"/>
                </a:prstClr>
              </a:solidFill>
            </a:endParaRPr>
          </a:p>
        </p:txBody>
      </p:sp>
      <p:sp>
        <p:nvSpPr>
          <p:cNvPr id="6" name="Rectangle 10"/>
          <p:cNvSpPr>
            <a:spLocks noGrp="1" noChangeArrowheads="1"/>
          </p:cNvSpPr>
          <p:nvPr>
            <p:ph type="ftr" sz="quarter" idx="11"/>
          </p:nvPr>
        </p:nvSpPr>
        <p:spPr>
          <a:ln/>
        </p:spPr>
        <p:txBody>
          <a:bodyPr/>
          <a:lstStyle>
            <a:lvl1pPr>
              <a:defRPr/>
            </a:lvl1pPr>
          </a:lstStyle>
          <a:p>
            <a:pPr>
              <a:defRPr/>
            </a:pPr>
            <a:endParaRPr lang="sv-SE">
              <a:solidFill>
                <a:prstClr val="black">
                  <a:tint val="75000"/>
                </a:prstClr>
              </a:solidFill>
            </a:endParaRPr>
          </a:p>
        </p:txBody>
      </p:sp>
      <p:sp>
        <p:nvSpPr>
          <p:cNvPr id="7" name="Rectangle 11"/>
          <p:cNvSpPr>
            <a:spLocks noGrp="1" noChangeArrowheads="1"/>
          </p:cNvSpPr>
          <p:nvPr>
            <p:ph type="sldNum" sz="quarter" idx="12"/>
          </p:nvPr>
        </p:nvSpPr>
        <p:spPr>
          <a:ln/>
        </p:spPr>
        <p:txBody>
          <a:bodyPr/>
          <a:lstStyle>
            <a:lvl1pPr>
              <a:defRPr/>
            </a:lvl1pPr>
          </a:lstStyle>
          <a:p>
            <a:pPr>
              <a:defRPr/>
            </a:pPr>
            <a:fld id="{DAF1AA41-8F98-4BCD-8923-3404196B01CD}" type="slidenum">
              <a:rPr lang="sv-SE">
                <a:solidFill>
                  <a:prstClr val="black">
                    <a:tint val="75000"/>
                  </a:prstClr>
                </a:solidFill>
              </a:rPr>
              <a:pPr>
                <a:defRPr/>
              </a:pPr>
              <a:t>‹#›</a:t>
            </a:fld>
            <a:endParaRPr lang="sv-SE">
              <a:solidFill>
                <a:prstClr val="black">
                  <a:tint val="75000"/>
                </a:prstClr>
              </a:solidFill>
            </a:endParaRPr>
          </a:p>
        </p:txBody>
      </p:sp>
    </p:spTree>
    <p:extLst>
      <p:ext uri="{BB962C8B-B14F-4D97-AF65-F5344CB8AC3E}">
        <p14:creationId xmlns:p14="http://schemas.microsoft.com/office/powerpoint/2010/main" val="3190435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half" idx="3"/>
          </p:nvPr>
        </p:nvSpPr>
        <p:spPr>
          <a:xfrm>
            <a:off x="457200" y="3941763"/>
            <a:ext cx="8229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9"/>
          <p:cNvSpPr>
            <a:spLocks noGrp="1" noChangeArrowheads="1"/>
          </p:cNvSpPr>
          <p:nvPr>
            <p:ph type="dt" sz="half" idx="10"/>
          </p:nvPr>
        </p:nvSpPr>
        <p:spPr>
          <a:ln/>
        </p:spPr>
        <p:txBody>
          <a:bodyPr/>
          <a:lstStyle>
            <a:lvl1pPr>
              <a:defRPr/>
            </a:lvl1pPr>
          </a:lstStyle>
          <a:p>
            <a:pPr>
              <a:defRPr/>
            </a:pPr>
            <a:endParaRPr lang="sv-SE">
              <a:solidFill>
                <a:prstClr val="black">
                  <a:tint val="75000"/>
                </a:prstClr>
              </a:solidFill>
            </a:endParaRPr>
          </a:p>
        </p:txBody>
      </p:sp>
      <p:sp>
        <p:nvSpPr>
          <p:cNvPr id="7" name="Rectangle 10"/>
          <p:cNvSpPr>
            <a:spLocks noGrp="1" noChangeArrowheads="1"/>
          </p:cNvSpPr>
          <p:nvPr>
            <p:ph type="ftr" sz="quarter" idx="11"/>
          </p:nvPr>
        </p:nvSpPr>
        <p:spPr>
          <a:ln/>
        </p:spPr>
        <p:txBody>
          <a:bodyPr/>
          <a:lstStyle>
            <a:lvl1pPr>
              <a:defRPr/>
            </a:lvl1pPr>
          </a:lstStyle>
          <a:p>
            <a:pPr>
              <a:defRPr/>
            </a:pPr>
            <a:endParaRPr lang="sv-SE">
              <a:solidFill>
                <a:prstClr val="black">
                  <a:tint val="75000"/>
                </a:prstClr>
              </a:solidFill>
            </a:endParaRPr>
          </a:p>
        </p:txBody>
      </p:sp>
      <p:sp>
        <p:nvSpPr>
          <p:cNvPr id="8" name="Rectangle 11"/>
          <p:cNvSpPr>
            <a:spLocks noGrp="1" noChangeArrowheads="1"/>
          </p:cNvSpPr>
          <p:nvPr>
            <p:ph type="sldNum" sz="quarter" idx="12"/>
          </p:nvPr>
        </p:nvSpPr>
        <p:spPr>
          <a:ln/>
        </p:spPr>
        <p:txBody>
          <a:bodyPr/>
          <a:lstStyle>
            <a:lvl1pPr>
              <a:defRPr/>
            </a:lvl1pPr>
          </a:lstStyle>
          <a:p>
            <a:pPr>
              <a:defRPr/>
            </a:pPr>
            <a:fld id="{9E0AF9D4-9182-4C40-9137-DE8A228C998D}" type="slidenum">
              <a:rPr lang="sv-SE">
                <a:solidFill>
                  <a:prstClr val="black">
                    <a:tint val="75000"/>
                  </a:prstClr>
                </a:solidFill>
              </a:rPr>
              <a:pPr>
                <a:defRPr/>
              </a:pPr>
              <a:t>‹#›</a:t>
            </a:fld>
            <a:endParaRPr lang="sv-SE">
              <a:solidFill>
                <a:prstClr val="black">
                  <a:tint val="75000"/>
                </a:prstClr>
              </a:solidFill>
            </a:endParaRPr>
          </a:p>
        </p:txBody>
      </p:sp>
    </p:spTree>
    <p:extLst>
      <p:ext uri="{BB962C8B-B14F-4D97-AF65-F5344CB8AC3E}">
        <p14:creationId xmlns:p14="http://schemas.microsoft.com/office/powerpoint/2010/main" val="1237727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15/02/2017</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6811580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4.xml"/><Relationship Id="rId4" Type="http://schemas.openxmlformats.org/officeDocument/2006/relationships/image" Target="../media/image37.png"/></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197427" y="3284984"/>
            <a:ext cx="8946573" cy="2016224"/>
          </a:xfrm>
          <a:prstGeom prst="rect">
            <a:avLst/>
          </a:prstGeom>
        </p:spPr>
        <p:txBody>
          <a:bodyPr vert="horz">
            <a:normAutofit/>
          </a:bodyPr>
          <a:lstStyle/>
          <a:p>
            <a:pPr algn="ctr">
              <a:spcBef>
                <a:spcPct val="20000"/>
              </a:spcBef>
              <a:buClr>
                <a:prstClr val="white">
                  <a:shade val="95000"/>
                </a:prstClr>
              </a:buClr>
              <a:buSzPct val="65000"/>
              <a:defRPr/>
            </a:pPr>
            <a:r>
              <a:rPr lang="en-GB" sz="3100">
                <a:solidFill>
                  <a:prstClr val="black"/>
                </a:solidFill>
              </a:rPr>
              <a:t>Lecture </a:t>
            </a:r>
            <a:r>
              <a:rPr lang="en-GB" sz="3100" smtClean="0">
                <a:solidFill>
                  <a:prstClr val="black"/>
                </a:solidFill>
              </a:rPr>
              <a:t>20 </a:t>
            </a:r>
            <a:r>
              <a:rPr lang="en-GB" sz="3100" dirty="0" smtClean="0">
                <a:solidFill>
                  <a:prstClr val="black"/>
                </a:solidFill>
              </a:rPr>
              <a:t>- Monumental buildings in context </a:t>
            </a:r>
            <a:r>
              <a:rPr lang="en-GB" sz="3100" i="1" dirty="0">
                <a:solidFill>
                  <a:prstClr val="black"/>
                </a:solidFill>
              </a:rPr>
              <a:t>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16965800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863" y="274638"/>
            <a:ext cx="8842663" cy="1143000"/>
          </a:xfrm>
        </p:spPr>
        <p:txBody>
          <a:bodyPr>
            <a:normAutofit/>
          </a:bodyPr>
          <a:lstStyle/>
          <a:p>
            <a:r>
              <a:rPr lang="en-GB" dirty="0" smtClean="0">
                <a:solidFill>
                  <a:schemeClr val="bg1"/>
                </a:solidFill>
              </a:rPr>
              <a:t>Monuments and Social History</a:t>
            </a:r>
            <a:endParaRPr lang="en-GB" dirty="0">
              <a:solidFill>
                <a:schemeClr val="bg1"/>
              </a:solidFill>
            </a:endParaRPr>
          </a:p>
        </p:txBody>
      </p:sp>
      <p:sp>
        <p:nvSpPr>
          <p:cNvPr id="3" name="Content Placeholder 2"/>
          <p:cNvSpPr>
            <a:spLocks noGrp="1"/>
          </p:cNvSpPr>
          <p:nvPr>
            <p:ph idx="1"/>
          </p:nvPr>
        </p:nvSpPr>
        <p:spPr>
          <a:xfrm>
            <a:off x="83127" y="1600199"/>
            <a:ext cx="8915400" cy="5257801"/>
          </a:xfrm>
        </p:spPr>
        <p:txBody>
          <a:bodyPr>
            <a:normAutofit fontScale="92500" lnSpcReduction="10000"/>
          </a:bodyPr>
          <a:lstStyle/>
          <a:p>
            <a:r>
              <a:rPr lang="en-GB" dirty="0" smtClean="0">
                <a:solidFill>
                  <a:schemeClr val="bg1"/>
                </a:solidFill>
              </a:rPr>
              <a:t>Investment of substantial resources into monumental art a reflection of the values and priorities of the society. </a:t>
            </a:r>
          </a:p>
          <a:p>
            <a:endParaRPr lang="en-GB" sz="1100" dirty="0">
              <a:solidFill>
                <a:schemeClr val="bg1"/>
              </a:solidFill>
            </a:endParaRPr>
          </a:p>
          <a:p>
            <a:r>
              <a:rPr lang="en-GB" dirty="0" smtClean="0">
                <a:solidFill>
                  <a:schemeClr val="bg1"/>
                </a:solidFill>
              </a:rPr>
              <a:t>Means of (re)telling the history of the society in the manner that reflects present concerns and beliefs. </a:t>
            </a:r>
          </a:p>
          <a:p>
            <a:endParaRPr lang="en-GB" sz="1100" dirty="0">
              <a:solidFill>
                <a:schemeClr val="bg1"/>
              </a:solidFill>
            </a:endParaRPr>
          </a:p>
          <a:p>
            <a:r>
              <a:rPr lang="en-GB" dirty="0" smtClean="0">
                <a:solidFill>
                  <a:schemeClr val="bg1"/>
                </a:solidFill>
              </a:rPr>
              <a:t>Expression of the capacity by a society (or its ruling powers) to command substantial resources – subornation of others?</a:t>
            </a:r>
          </a:p>
          <a:p>
            <a:endParaRPr lang="en-GB" sz="1100" dirty="0">
              <a:solidFill>
                <a:schemeClr val="bg1"/>
              </a:solidFill>
            </a:endParaRPr>
          </a:p>
          <a:p>
            <a:pPr marL="137160" indent="0">
              <a:buNone/>
            </a:pPr>
            <a:r>
              <a:rPr lang="en-GB" dirty="0">
                <a:solidFill>
                  <a:schemeClr val="bg1"/>
                </a:solidFill>
              </a:rPr>
              <a:t>“…they </a:t>
            </a:r>
            <a:r>
              <a:rPr lang="en-GB" dirty="0" smtClean="0">
                <a:solidFill>
                  <a:schemeClr val="bg1"/>
                </a:solidFill>
              </a:rPr>
              <a:t>[the Macedonians</a:t>
            </a:r>
            <a:r>
              <a:rPr lang="en-GB" dirty="0">
                <a:solidFill>
                  <a:schemeClr val="bg1"/>
                </a:solidFill>
              </a:rPr>
              <a:t>] poked fun at the appearance of the city itself, which had not yet been beautified in either its public or its private spaces…” – </a:t>
            </a:r>
            <a:r>
              <a:rPr lang="en-GB" b="1" dirty="0">
                <a:solidFill>
                  <a:schemeClr val="bg1"/>
                </a:solidFill>
              </a:rPr>
              <a:t>Livy 40.5.7</a:t>
            </a:r>
            <a:r>
              <a:rPr lang="en-GB" dirty="0">
                <a:solidFill>
                  <a:schemeClr val="bg1"/>
                </a:solidFill>
              </a:rPr>
              <a:t>.</a:t>
            </a:r>
          </a:p>
          <a:p>
            <a:pPr marL="137160" indent="0">
              <a:buNone/>
            </a:pPr>
            <a:r>
              <a:rPr lang="en-GB" dirty="0" smtClean="0">
                <a:solidFill>
                  <a:schemeClr val="bg1"/>
                </a:solidFill>
              </a:rPr>
              <a:t> </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6064384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9744" y="77210"/>
            <a:ext cx="4966855" cy="1143000"/>
          </a:xfrm>
        </p:spPr>
        <p:txBody>
          <a:bodyPr/>
          <a:lstStyle/>
          <a:p>
            <a:r>
              <a:rPr lang="en-GB" dirty="0" smtClean="0">
                <a:solidFill>
                  <a:schemeClr val="bg1"/>
                </a:solidFill>
              </a:rPr>
              <a:t>Telling a Story</a:t>
            </a:r>
            <a:endParaRPr lang="en-GB" dirty="0">
              <a:solidFill>
                <a:schemeClr val="bg1"/>
              </a:solidFill>
            </a:endParaRPr>
          </a:p>
        </p:txBody>
      </p:sp>
      <p:pic>
        <p:nvPicPr>
          <p:cNvPr id="5" name="Picture 4" descr="P:\My Documents\My Pictures\Rome\Trajan's Column\col_1980_24.JPG"/>
          <p:cNvPicPr/>
          <p:nvPr/>
        </p:nvPicPr>
        <p:blipFill>
          <a:blip r:embed="rId2" cstate="print"/>
          <a:srcRect/>
          <a:stretch>
            <a:fillRect/>
          </a:stretch>
        </p:blipFill>
        <p:spPr bwMode="auto">
          <a:xfrm>
            <a:off x="597436" y="1923583"/>
            <a:ext cx="3569320" cy="4633082"/>
          </a:xfrm>
          <a:prstGeom prst="rect">
            <a:avLst/>
          </a:prstGeom>
          <a:noFill/>
          <a:ln w="9525">
            <a:noFill/>
            <a:miter lim="800000"/>
            <a:headEnd/>
            <a:tailEnd/>
          </a:ln>
          <a:effectLst/>
        </p:spPr>
      </p:pic>
      <p:sp>
        <p:nvSpPr>
          <p:cNvPr id="8" name="Rectangle 7"/>
          <p:cNvSpPr/>
          <p:nvPr/>
        </p:nvSpPr>
        <p:spPr>
          <a:xfrm>
            <a:off x="597435" y="1246475"/>
            <a:ext cx="3340979" cy="584775"/>
          </a:xfrm>
          <a:prstGeom prst="rect">
            <a:avLst/>
          </a:prstGeom>
        </p:spPr>
        <p:txBody>
          <a:bodyPr wrap="none">
            <a:spAutoFit/>
          </a:bodyPr>
          <a:lstStyle/>
          <a:p>
            <a:r>
              <a:rPr lang="en-GB" sz="3200" b="1" dirty="0">
                <a:solidFill>
                  <a:schemeClr val="bg1"/>
                </a:solidFill>
              </a:rPr>
              <a:t>Trajan’s Column</a:t>
            </a:r>
          </a:p>
        </p:txBody>
      </p:sp>
      <p:pic>
        <p:nvPicPr>
          <p:cNvPr id="9" name="Picture 8"/>
          <p:cNvPicPr>
            <a:picLocks noChangeAspect="1"/>
          </p:cNvPicPr>
          <p:nvPr/>
        </p:nvPicPr>
        <p:blipFill>
          <a:blip r:embed="rId3"/>
          <a:stretch>
            <a:fillRect/>
          </a:stretch>
        </p:blipFill>
        <p:spPr>
          <a:xfrm>
            <a:off x="5222557" y="1923582"/>
            <a:ext cx="3329161" cy="4638389"/>
          </a:xfrm>
          <a:prstGeom prst="rect">
            <a:avLst/>
          </a:prstGeom>
        </p:spPr>
      </p:pic>
      <p:sp>
        <p:nvSpPr>
          <p:cNvPr id="10" name="Rectangle 9"/>
          <p:cNvSpPr/>
          <p:nvPr/>
        </p:nvSpPr>
        <p:spPr>
          <a:xfrm>
            <a:off x="4692140" y="1338807"/>
            <a:ext cx="4451860" cy="492443"/>
          </a:xfrm>
          <a:prstGeom prst="rect">
            <a:avLst/>
          </a:prstGeom>
        </p:spPr>
        <p:txBody>
          <a:bodyPr wrap="none">
            <a:spAutoFit/>
          </a:bodyPr>
          <a:lstStyle/>
          <a:p>
            <a:r>
              <a:rPr lang="en-GB" sz="2600" b="1" dirty="0" smtClean="0">
                <a:solidFill>
                  <a:schemeClr val="bg1"/>
                </a:solidFill>
              </a:rPr>
              <a:t>Column of Marcus Aurelius</a:t>
            </a:r>
            <a:endParaRPr lang="en-GB" sz="2600" b="1" dirty="0">
              <a:solidFill>
                <a:schemeClr val="bg1"/>
              </a:solidFill>
            </a:endParaRPr>
          </a:p>
        </p:txBody>
      </p:sp>
      <p:sp>
        <p:nvSpPr>
          <p:cNvPr id="11" name="Content Placeholder 2"/>
          <p:cNvSpPr>
            <a:spLocks noGrp="1"/>
          </p:cNvSpPr>
          <p:nvPr>
            <p:ph idx="1"/>
          </p:nvPr>
        </p:nvSpPr>
        <p:spPr>
          <a:xfrm>
            <a:off x="597435" y="6556665"/>
            <a:ext cx="3569321" cy="300151"/>
          </a:xfrm>
        </p:spPr>
        <p:txBody>
          <a:bodyPr>
            <a:normAutofit fontScale="55000" lnSpcReduction="20000"/>
          </a:bodyPr>
          <a:lstStyle/>
          <a:p>
            <a:pPr marL="137160" indent="0" algn="ctr">
              <a:buNone/>
            </a:pPr>
            <a:r>
              <a:rPr lang="en-GB" dirty="0" smtClean="0"/>
              <a:t>Located in Trajan’s Forum</a:t>
            </a:r>
            <a:endParaRPr lang="en-GB" dirty="0"/>
          </a:p>
        </p:txBody>
      </p:sp>
      <p:sp>
        <p:nvSpPr>
          <p:cNvPr id="12" name="Content Placeholder 2"/>
          <p:cNvSpPr txBox="1">
            <a:spLocks/>
          </p:cNvSpPr>
          <p:nvPr/>
        </p:nvSpPr>
        <p:spPr>
          <a:xfrm>
            <a:off x="4426528" y="6556664"/>
            <a:ext cx="4717472" cy="300151"/>
          </a:xfrm>
          <a:prstGeom prst="rect">
            <a:avLst/>
          </a:prstGeom>
        </p:spPr>
        <p:txBody>
          <a:bodyPr vert="horz">
            <a:normAutofit fontScale="4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lgn="ctr">
              <a:buNone/>
            </a:pPr>
            <a:r>
              <a:rPr lang="en-GB" dirty="0"/>
              <a:t>Located near Via </a:t>
            </a:r>
            <a:r>
              <a:rPr lang="en-GB" dirty="0" err="1"/>
              <a:t>Flaminia</a:t>
            </a:r>
            <a:r>
              <a:rPr lang="en-GB" dirty="0"/>
              <a:t>, by Temple to the Divine Marcus </a:t>
            </a:r>
          </a:p>
        </p:txBody>
      </p:sp>
    </p:spTree>
    <p:extLst>
      <p:ext uri="{BB962C8B-B14F-4D97-AF65-F5344CB8AC3E}">
        <p14:creationId xmlns:p14="http://schemas.microsoft.com/office/powerpoint/2010/main" val="2238663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545" y="2706111"/>
            <a:ext cx="8229600" cy="1143000"/>
          </a:xfrm>
        </p:spPr>
        <p:txBody>
          <a:bodyPr>
            <a:noAutofit/>
          </a:bodyPr>
          <a:lstStyle/>
          <a:p>
            <a:r>
              <a:rPr lang="en-GB" sz="4800" dirty="0" smtClean="0">
                <a:solidFill>
                  <a:schemeClr val="bg1"/>
                </a:solidFill>
              </a:rPr>
              <a:t>Classical Athens: Monuments and Imperialism</a:t>
            </a:r>
            <a:endParaRPr lang="en-GB" sz="4800" dirty="0">
              <a:solidFill>
                <a:schemeClr val="bg1"/>
              </a:solidFill>
            </a:endParaRPr>
          </a:p>
        </p:txBody>
      </p:sp>
    </p:spTree>
    <p:extLst>
      <p:ext uri="{BB962C8B-B14F-4D97-AF65-F5344CB8AC3E}">
        <p14:creationId xmlns:p14="http://schemas.microsoft.com/office/powerpoint/2010/main" val="3958506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0"/>
            <a:ext cx="8229600" cy="1143000"/>
          </a:xfrm>
        </p:spPr>
        <p:txBody>
          <a:bodyPr/>
          <a:lstStyle/>
          <a:p>
            <a:r>
              <a:rPr lang="en-GB" dirty="0" smtClean="0">
                <a:solidFill>
                  <a:schemeClr val="bg1"/>
                </a:solidFill>
              </a:rPr>
              <a:t>Monumental Athens</a:t>
            </a:r>
            <a:endParaRPr lang="en-GB" dirty="0">
              <a:solidFill>
                <a:schemeClr val="bg1"/>
              </a:solidFill>
            </a:endParaRPr>
          </a:p>
        </p:txBody>
      </p:sp>
      <p:sp>
        <p:nvSpPr>
          <p:cNvPr id="4" name="Content Placeholder 2"/>
          <p:cNvSpPr>
            <a:spLocks noGrp="1"/>
          </p:cNvSpPr>
          <p:nvPr>
            <p:ph idx="1"/>
          </p:nvPr>
        </p:nvSpPr>
        <p:spPr>
          <a:xfrm>
            <a:off x="0" y="1143000"/>
            <a:ext cx="9144000" cy="2088572"/>
          </a:xfrm>
        </p:spPr>
        <p:txBody>
          <a:bodyPr>
            <a:noAutofit/>
          </a:bodyPr>
          <a:lstStyle/>
          <a:p>
            <a:pPr marL="0">
              <a:buNone/>
            </a:pPr>
            <a:r>
              <a:rPr lang="en-GB" sz="1900" dirty="0" smtClean="0">
                <a:solidFill>
                  <a:schemeClr val="bg1"/>
                </a:solidFill>
              </a:rPr>
              <a:t>“Suppose for example that the city of Sparta were to become deserted and that only the foundations of temples and buildings remained, I think that future generations would, as time passed, find it very difficult to believe that the place had really been as powerful as it was represented to be. … If, on the other hand, the same thing were to happen to Athens, one would conjecture from what met the eye that the city had been twice as powerful as in fact it is.”- </a:t>
            </a:r>
            <a:r>
              <a:rPr lang="en-GB" sz="1900" b="1" dirty="0" smtClean="0">
                <a:solidFill>
                  <a:schemeClr val="bg1"/>
                </a:solidFill>
              </a:rPr>
              <a:t>Thucydides 1.10</a:t>
            </a:r>
            <a:r>
              <a:rPr lang="en-GB" sz="1900" dirty="0" smtClean="0">
                <a:solidFill>
                  <a:schemeClr val="bg1"/>
                </a:solidFill>
              </a:rPr>
              <a:t>.</a:t>
            </a:r>
            <a:r>
              <a:rPr lang="en-GB" sz="1900" b="1" dirty="0" smtClean="0">
                <a:solidFill>
                  <a:schemeClr val="bg1"/>
                </a:solidFill>
              </a:rPr>
              <a:t> </a:t>
            </a:r>
            <a:endParaRPr lang="en-GB" sz="1900" dirty="0">
              <a:solidFill>
                <a:schemeClr val="bg1"/>
              </a:solidFill>
            </a:endParaRPr>
          </a:p>
        </p:txBody>
      </p:sp>
      <p:sp>
        <p:nvSpPr>
          <p:cNvPr id="5" name="Content Placeholder 2"/>
          <p:cNvSpPr txBox="1">
            <a:spLocks/>
          </p:cNvSpPr>
          <p:nvPr/>
        </p:nvSpPr>
        <p:spPr>
          <a:xfrm>
            <a:off x="0" y="3034148"/>
            <a:ext cx="5839691" cy="3283526"/>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a:buFont typeface="Wingdings 2"/>
              <a:buNone/>
            </a:pPr>
            <a:r>
              <a:rPr lang="en-GB" sz="1900" dirty="0" smtClean="0">
                <a:solidFill>
                  <a:schemeClr val="bg1"/>
                </a:solidFill>
              </a:rPr>
              <a:t>“You come to the city of the Athenians. … it is so old, the streets are very crooked. Most houses are of inferior quality, few are useful. When foreigners sees it for the first time, they might well wonder whether this is the famous city of the Athenians. But they will believe it after a short while. Some of the most beautiful sights of the inhabited world can be found here: the noteworthy theatre, which is large and beautiful. The magnificent sanctuary of Athena in its elevated position, and it is worth seeing – the so-called Parthenon lies above the theatre and fills the viewer with amazement.” - </a:t>
            </a:r>
            <a:r>
              <a:rPr lang="en-GB" sz="1900" b="1" dirty="0" err="1" smtClean="0">
                <a:solidFill>
                  <a:schemeClr val="bg1"/>
                </a:solidFill>
              </a:rPr>
              <a:t>Heraclides</a:t>
            </a:r>
            <a:r>
              <a:rPr lang="en-GB" sz="1900" b="1" dirty="0" smtClean="0">
                <a:solidFill>
                  <a:schemeClr val="bg1"/>
                </a:solidFill>
              </a:rPr>
              <a:t> </a:t>
            </a:r>
            <a:r>
              <a:rPr lang="en-GB" sz="1900" b="1" dirty="0" err="1" smtClean="0">
                <a:solidFill>
                  <a:schemeClr val="bg1"/>
                </a:solidFill>
              </a:rPr>
              <a:t>Criticus</a:t>
            </a:r>
            <a:r>
              <a:rPr lang="en-GB" sz="1900" b="1" dirty="0" smtClean="0">
                <a:solidFill>
                  <a:schemeClr val="bg1"/>
                </a:solidFill>
              </a:rPr>
              <a:t>, Fragment 1.1. (Third century BC). </a:t>
            </a:r>
            <a:endParaRPr lang="en-GB" sz="1900" dirty="0">
              <a:solidFill>
                <a:schemeClr val="bg1"/>
              </a:solidFill>
            </a:endParaRPr>
          </a:p>
        </p:txBody>
      </p:sp>
      <p:pic>
        <p:nvPicPr>
          <p:cNvPr id="6" name="Picture 5"/>
          <p:cNvPicPr>
            <a:picLocks noChangeAspect="1"/>
          </p:cNvPicPr>
          <p:nvPr/>
        </p:nvPicPr>
        <p:blipFill rotWithShape="1">
          <a:blip r:embed="rId2"/>
          <a:srcRect t="28675" b="-1"/>
          <a:stretch/>
        </p:blipFill>
        <p:spPr>
          <a:xfrm>
            <a:off x="5895777" y="3526735"/>
            <a:ext cx="3192136" cy="2949391"/>
          </a:xfrm>
          <a:prstGeom prst="rect">
            <a:avLst/>
          </a:prstGeom>
        </p:spPr>
      </p:pic>
    </p:spTree>
    <p:extLst>
      <p:ext uri="{BB962C8B-B14F-4D97-AF65-F5344CB8AC3E}">
        <p14:creationId xmlns:p14="http://schemas.microsoft.com/office/powerpoint/2010/main" val="38818731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840" y="20782"/>
            <a:ext cx="8780319" cy="1143000"/>
          </a:xfrm>
        </p:spPr>
        <p:txBody>
          <a:bodyPr/>
          <a:lstStyle/>
          <a:p>
            <a:r>
              <a:rPr lang="en-GB" dirty="0" smtClean="0">
                <a:solidFill>
                  <a:schemeClr val="bg1"/>
                </a:solidFill>
              </a:rPr>
              <a:t>Destruction and Rebirth</a:t>
            </a:r>
            <a:endParaRPr lang="en-GB" dirty="0">
              <a:solidFill>
                <a:schemeClr val="bg1"/>
              </a:solidFill>
            </a:endParaRPr>
          </a:p>
        </p:txBody>
      </p:sp>
      <p:sp>
        <p:nvSpPr>
          <p:cNvPr id="3" name="Content Placeholder 2"/>
          <p:cNvSpPr>
            <a:spLocks noGrp="1"/>
          </p:cNvSpPr>
          <p:nvPr>
            <p:ph idx="1"/>
          </p:nvPr>
        </p:nvSpPr>
        <p:spPr>
          <a:xfrm>
            <a:off x="0" y="1163782"/>
            <a:ext cx="9144000" cy="944941"/>
          </a:xfrm>
        </p:spPr>
        <p:txBody>
          <a:bodyPr/>
          <a:lstStyle/>
          <a:p>
            <a:pPr marL="137160" indent="0">
              <a:buNone/>
            </a:pPr>
            <a:r>
              <a:rPr lang="en-GB" sz="1900" dirty="0">
                <a:solidFill>
                  <a:schemeClr val="bg1"/>
                </a:solidFill>
              </a:rPr>
              <a:t>First, however, he [</a:t>
            </a:r>
            <a:r>
              <a:rPr lang="en-GB" sz="1900" dirty="0" err="1" smtClean="0">
                <a:solidFill>
                  <a:schemeClr val="bg1"/>
                </a:solidFill>
              </a:rPr>
              <a:t>Mardonius</a:t>
            </a:r>
            <a:r>
              <a:rPr lang="en-GB" sz="1900" dirty="0" smtClean="0">
                <a:solidFill>
                  <a:schemeClr val="bg1"/>
                </a:solidFill>
              </a:rPr>
              <a:t>] </a:t>
            </a:r>
            <a:r>
              <a:rPr lang="en-GB" sz="1900" dirty="0">
                <a:solidFill>
                  <a:schemeClr val="bg1"/>
                </a:solidFill>
              </a:rPr>
              <a:t>burnt Athens, and utterly overthrew and </a:t>
            </a:r>
            <a:r>
              <a:rPr lang="en-GB" sz="1900" dirty="0" smtClean="0">
                <a:solidFill>
                  <a:schemeClr val="bg1"/>
                </a:solidFill>
              </a:rPr>
              <a:t>wrecked </a:t>
            </a:r>
            <a:r>
              <a:rPr lang="en-GB" sz="1900" dirty="0">
                <a:solidFill>
                  <a:schemeClr val="bg1"/>
                </a:solidFill>
              </a:rPr>
              <a:t>whatever wall or house or temple was left standing.” - </a:t>
            </a:r>
            <a:r>
              <a:rPr lang="en-GB" sz="1900" b="1" dirty="0">
                <a:solidFill>
                  <a:schemeClr val="bg1"/>
                </a:solidFill>
              </a:rPr>
              <a:t>Herodotus 9.13.1-2</a:t>
            </a:r>
            <a:r>
              <a:rPr lang="en-GB" sz="1900" dirty="0">
                <a:solidFill>
                  <a:schemeClr val="bg1"/>
                </a:solidFill>
              </a:rPr>
              <a:t>. </a:t>
            </a:r>
          </a:p>
          <a:p>
            <a:endParaRPr lang="en-GB" dirty="0"/>
          </a:p>
        </p:txBody>
      </p:sp>
      <p:sp>
        <p:nvSpPr>
          <p:cNvPr id="4" name="Rectangle 3"/>
          <p:cNvSpPr/>
          <p:nvPr/>
        </p:nvSpPr>
        <p:spPr>
          <a:xfrm>
            <a:off x="0" y="2004814"/>
            <a:ext cx="3008348" cy="4770537"/>
          </a:xfrm>
          <a:prstGeom prst="rect">
            <a:avLst/>
          </a:prstGeom>
        </p:spPr>
        <p:txBody>
          <a:bodyPr wrap="square">
            <a:spAutoFit/>
          </a:bodyPr>
          <a:lstStyle/>
          <a:p>
            <a:r>
              <a:rPr lang="en-GB" sz="1900" dirty="0" smtClean="0">
                <a:solidFill>
                  <a:schemeClr val="bg1"/>
                </a:solidFill>
              </a:rPr>
              <a:t>“And when the Greek forces were assembled at the Isthmus, all of them agreed that they should swear an oath about the war… The oath ran as follows: "I will not… rebuild any one of the sanctuaries which have been burnt or demolished, but I will let them be and leave them as a reminder to coming generations of the impiety of the barbarians” – </a:t>
            </a:r>
            <a:r>
              <a:rPr lang="en-GB" sz="1900" b="1" dirty="0" err="1" smtClean="0">
                <a:solidFill>
                  <a:schemeClr val="bg1"/>
                </a:solidFill>
              </a:rPr>
              <a:t>Diod</a:t>
            </a:r>
            <a:r>
              <a:rPr lang="en-GB" sz="1900" b="1" dirty="0" smtClean="0">
                <a:solidFill>
                  <a:schemeClr val="bg1"/>
                </a:solidFill>
              </a:rPr>
              <a:t>. Sic. </a:t>
            </a:r>
            <a:r>
              <a:rPr lang="en-GB" sz="1900" b="1" i="1" dirty="0" smtClean="0">
                <a:solidFill>
                  <a:schemeClr val="bg1"/>
                </a:solidFill>
              </a:rPr>
              <a:t>Bib. </a:t>
            </a:r>
            <a:r>
              <a:rPr lang="en-GB" sz="1900" b="1" dirty="0" smtClean="0">
                <a:solidFill>
                  <a:schemeClr val="bg1"/>
                </a:solidFill>
              </a:rPr>
              <a:t>11.29.2-3. </a:t>
            </a:r>
            <a:endParaRPr lang="en-GB" sz="1900" dirty="0">
              <a:solidFill>
                <a:schemeClr val="bg1"/>
              </a:solidFill>
            </a:endParaRPr>
          </a:p>
        </p:txBody>
      </p:sp>
      <p:pic>
        <p:nvPicPr>
          <p:cNvPr id="5" name="Picture 4"/>
          <p:cNvPicPr>
            <a:picLocks noChangeAspect="1"/>
          </p:cNvPicPr>
          <p:nvPr/>
        </p:nvPicPr>
        <p:blipFill>
          <a:blip r:embed="rId2"/>
          <a:stretch>
            <a:fillRect/>
          </a:stretch>
        </p:blipFill>
        <p:spPr>
          <a:xfrm>
            <a:off x="3099267" y="2260234"/>
            <a:ext cx="5953812" cy="4412875"/>
          </a:xfrm>
          <a:prstGeom prst="rect">
            <a:avLst/>
          </a:prstGeom>
        </p:spPr>
      </p:pic>
      <p:sp>
        <p:nvSpPr>
          <p:cNvPr id="6" name="AutoShape 4"/>
          <p:cNvSpPr>
            <a:spLocks noChangeArrowheads="1"/>
          </p:cNvSpPr>
          <p:nvPr/>
        </p:nvSpPr>
        <p:spPr bwMode="auto">
          <a:xfrm rot="7935954">
            <a:off x="3448819" y="3901584"/>
            <a:ext cx="689769" cy="278938"/>
          </a:xfrm>
          <a:prstGeom prst="leftArrow">
            <a:avLst>
              <a:gd name="adj1" fmla="val 49040"/>
              <a:gd name="adj2" fmla="val 88767"/>
            </a:avLst>
          </a:prstGeom>
          <a:solidFill>
            <a:srgbClr val="0070C0"/>
          </a:solidFill>
          <a:ln w="9525">
            <a:solidFill>
              <a:schemeClr val="tx1"/>
            </a:solidFill>
            <a:miter lim="800000"/>
            <a:headEnd/>
            <a:tailEnd/>
          </a:ln>
          <a:effectLst/>
        </p:spPr>
        <p:txBody>
          <a:bodyPr wrap="none" anchor="ctr"/>
          <a:lstStyle/>
          <a:p>
            <a:endParaRPr lang="en-GB" dirty="0">
              <a:solidFill>
                <a:srgbClr val="04617B"/>
              </a:solidFill>
            </a:endParaRPr>
          </a:p>
        </p:txBody>
      </p:sp>
      <p:sp>
        <p:nvSpPr>
          <p:cNvPr id="7" name="Rectangle 6"/>
          <p:cNvSpPr/>
          <p:nvPr/>
        </p:nvSpPr>
        <p:spPr>
          <a:xfrm>
            <a:off x="3099267" y="4271429"/>
            <a:ext cx="1598790" cy="3904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solidFill>
                  <a:prstClr val="black"/>
                </a:solidFill>
              </a:rPr>
              <a:t>Erechtheion</a:t>
            </a:r>
            <a:endParaRPr lang="en-GB" dirty="0">
              <a:solidFill>
                <a:prstClr val="black"/>
              </a:solidFill>
            </a:endParaRPr>
          </a:p>
        </p:txBody>
      </p:sp>
      <p:sp>
        <p:nvSpPr>
          <p:cNvPr id="8" name="AutoShape 4"/>
          <p:cNvSpPr>
            <a:spLocks noChangeArrowheads="1"/>
          </p:cNvSpPr>
          <p:nvPr/>
        </p:nvSpPr>
        <p:spPr bwMode="auto">
          <a:xfrm rot="20526973">
            <a:off x="6581522" y="2565468"/>
            <a:ext cx="939007" cy="231628"/>
          </a:xfrm>
          <a:prstGeom prst="leftArrow">
            <a:avLst>
              <a:gd name="adj1" fmla="val 50000"/>
              <a:gd name="adj2" fmla="val 88767"/>
            </a:avLst>
          </a:prstGeom>
          <a:solidFill>
            <a:srgbClr val="0070C0"/>
          </a:solidFill>
          <a:ln w="9525">
            <a:solidFill>
              <a:schemeClr val="tx1"/>
            </a:solidFill>
            <a:miter lim="800000"/>
            <a:headEnd/>
            <a:tailEnd/>
          </a:ln>
          <a:effectLst/>
        </p:spPr>
        <p:txBody>
          <a:bodyPr wrap="none" anchor="ctr"/>
          <a:lstStyle/>
          <a:p>
            <a:endParaRPr lang="en-GB" dirty="0">
              <a:solidFill>
                <a:srgbClr val="04617B"/>
              </a:solidFill>
            </a:endParaRPr>
          </a:p>
        </p:txBody>
      </p:sp>
      <p:sp>
        <p:nvSpPr>
          <p:cNvPr id="9" name="Rectangle 8"/>
          <p:cNvSpPr/>
          <p:nvPr/>
        </p:nvSpPr>
        <p:spPr>
          <a:xfrm>
            <a:off x="7356764" y="2369128"/>
            <a:ext cx="1605396"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black"/>
                </a:solidFill>
              </a:rPr>
              <a:t>Parthenon</a:t>
            </a:r>
          </a:p>
        </p:txBody>
      </p:sp>
      <p:sp>
        <p:nvSpPr>
          <p:cNvPr id="10" name="AutoShape 4"/>
          <p:cNvSpPr>
            <a:spLocks noChangeArrowheads="1"/>
          </p:cNvSpPr>
          <p:nvPr/>
        </p:nvSpPr>
        <p:spPr bwMode="auto">
          <a:xfrm rot="3022389">
            <a:off x="7473909" y="5545781"/>
            <a:ext cx="883328" cy="260907"/>
          </a:xfrm>
          <a:prstGeom prst="leftArrow">
            <a:avLst>
              <a:gd name="adj1" fmla="val 50000"/>
              <a:gd name="adj2" fmla="val 88767"/>
            </a:avLst>
          </a:prstGeom>
          <a:solidFill>
            <a:srgbClr val="0070C0"/>
          </a:solidFill>
          <a:ln w="9525">
            <a:solidFill>
              <a:schemeClr val="tx1"/>
            </a:solidFill>
            <a:miter lim="800000"/>
            <a:headEnd/>
            <a:tailEnd/>
          </a:ln>
          <a:effectLst/>
        </p:spPr>
        <p:txBody>
          <a:bodyPr wrap="none" anchor="ctr"/>
          <a:lstStyle/>
          <a:p>
            <a:endParaRPr lang="en-GB" dirty="0">
              <a:solidFill>
                <a:srgbClr val="04617B"/>
              </a:solidFill>
            </a:endParaRPr>
          </a:p>
        </p:txBody>
      </p:sp>
      <p:sp>
        <p:nvSpPr>
          <p:cNvPr id="11" name="Rectangle 10"/>
          <p:cNvSpPr/>
          <p:nvPr/>
        </p:nvSpPr>
        <p:spPr>
          <a:xfrm>
            <a:off x="7517481" y="5960628"/>
            <a:ext cx="1392723" cy="4257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solidFill>
                  <a:prstClr val="black"/>
                </a:solidFill>
              </a:rPr>
              <a:t>Propylaea</a:t>
            </a:r>
            <a:endParaRPr lang="en-GB" dirty="0">
              <a:solidFill>
                <a:prstClr val="black"/>
              </a:solidFill>
            </a:endParaRPr>
          </a:p>
        </p:txBody>
      </p:sp>
    </p:spTree>
    <p:extLst>
      <p:ext uri="{BB962C8B-B14F-4D97-AF65-F5344CB8AC3E}">
        <p14:creationId xmlns:p14="http://schemas.microsoft.com/office/powerpoint/2010/main" val="1369553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Tribute to Athens</a:t>
            </a:r>
            <a:endParaRPr lang="en-GB" dirty="0">
              <a:solidFill>
                <a:schemeClr val="bg1"/>
              </a:solidFill>
            </a:endParaRPr>
          </a:p>
        </p:txBody>
      </p:sp>
      <p:sp>
        <p:nvSpPr>
          <p:cNvPr id="3" name="Content Placeholder 2"/>
          <p:cNvSpPr>
            <a:spLocks noGrp="1"/>
          </p:cNvSpPr>
          <p:nvPr>
            <p:ph idx="1"/>
          </p:nvPr>
        </p:nvSpPr>
        <p:spPr>
          <a:xfrm>
            <a:off x="0" y="1600200"/>
            <a:ext cx="5076056" cy="2980928"/>
          </a:xfrm>
        </p:spPr>
        <p:txBody>
          <a:bodyPr>
            <a:normAutofit fontScale="92500" lnSpcReduction="20000"/>
          </a:bodyPr>
          <a:lstStyle/>
          <a:p>
            <a:r>
              <a:rPr lang="en-GB" sz="3100" dirty="0">
                <a:solidFill>
                  <a:schemeClr val="bg1"/>
                </a:solidFill>
              </a:rPr>
              <a:t>Lists of one-sixtieth of the tribute from the allies that was dedicated to Athena.</a:t>
            </a:r>
          </a:p>
          <a:p>
            <a:endParaRPr lang="en-GB" sz="700" dirty="0">
              <a:solidFill>
                <a:schemeClr val="bg1"/>
              </a:solidFill>
            </a:endParaRPr>
          </a:p>
          <a:p>
            <a:r>
              <a:rPr lang="en-GB" sz="3100" dirty="0">
                <a:solidFill>
                  <a:schemeClr val="bg1"/>
                </a:solidFill>
              </a:rPr>
              <a:t>Lists date from 454-409 BC.</a:t>
            </a:r>
          </a:p>
          <a:p>
            <a:endParaRPr lang="en-GB" sz="700" dirty="0">
              <a:solidFill>
                <a:schemeClr val="bg1"/>
              </a:solidFill>
            </a:endParaRPr>
          </a:p>
          <a:p>
            <a:r>
              <a:rPr lang="en-GB" sz="3100" dirty="0">
                <a:solidFill>
                  <a:schemeClr val="bg1"/>
                </a:solidFill>
              </a:rPr>
              <a:t>Full lists of tribute do not survive.</a:t>
            </a:r>
          </a:p>
          <a:p>
            <a:endParaRPr lang="en-GB" dirty="0"/>
          </a:p>
        </p:txBody>
      </p:sp>
      <p:pic>
        <p:nvPicPr>
          <p:cNvPr id="4" name="Picture 3" descr="Athenian Tribute Lists.jpg"/>
          <p:cNvPicPr>
            <a:picLocks noChangeAspect="1"/>
          </p:cNvPicPr>
          <p:nvPr/>
        </p:nvPicPr>
        <p:blipFill>
          <a:blip r:embed="rId2" cstate="print"/>
          <a:stretch>
            <a:fillRect/>
          </a:stretch>
        </p:blipFill>
        <p:spPr>
          <a:xfrm>
            <a:off x="5076056" y="1700808"/>
            <a:ext cx="3456384" cy="2880320"/>
          </a:xfrm>
          <a:prstGeom prst="rect">
            <a:avLst/>
          </a:prstGeom>
        </p:spPr>
      </p:pic>
      <p:sp>
        <p:nvSpPr>
          <p:cNvPr id="5" name="Rectangle 4"/>
          <p:cNvSpPr/>
          <p:nvPr/>
        </p:nvSpPr>
        <p:spPr>
          <a:xfrm>
            <a:off x="0" y="4610337"/>
            <a:ext cx="9143999" cy="2308324"/>
          </a:xfrm>
          <a:prstGeom prst="rect">
            <a:avLst/>
          </a:prstGeom>
        </p:spPr>
        <p:txBody>
          <a:bodyPr wrap="square">
            <a:spAutoFit/>
          </a:bodyPr>
          <a:lstStyle/>
          <a:p>
            <a:r>
              <a:rPr lang="en-GB" dirty="0" smtClean="0">
                <a:solidFill>
                  <a:schemeClr val="bg1"/>
                </a:solidFill>
              </a:rPr>
              <a:t>“But that which brought most delightful beautification to Athens… I mean his construction of sacred edifices,—this, more than all the public measures of Pericles, his enemies maligned and slandered. They cried out in the assemblies: ‘The people has lost its just fame and is in ill repute because it has removed the public moneys of the Greeks from Delos into its own keeping… And surely Greece is upset with a dire insult and manifestly subjected to tyranny when she sees that, with her own enforced contributions for the war, we are embellishing and adorning our city…” - </a:t>
            </a:r>
            <a:r>
              <a:rPr lang="en-GB" b="1" dirty="0" smtClean="0">
                <a:solidFill>
                  <a:schemeClr val="bg1"/>
                </a:solidFill>
              </a:rPr>
              <a:t>Plutarch </a:t>
            </a:r>
            <a:r>
              <a:rPr lang="en-GB" b="1" i="1" dirty="0" smtClean="0">
                <a:solidFill>
                  <a:schemeClr val="bg1"/>
                </a:solidFill>
              </a:rPr>
              <a:t>Pericles </a:t>
            </a:r>
            <a:r>
              <a:rPr lang="en-GB" b="1" dirty="0" smtClean="0">
                <a:solidFill>
                  <a:schemeClr val="bg1"/>
                </a:solidFill>
              </a:rPr>
              <a:t>12.1-2</a:t>
            </a:r>
            <a:r>
              <a:rPr lang="en-GB" dirty="0" smtClean="0">
                <a:solidFill>
                  <a:schemeClr val="bg1"/>
                </a:solidFill>
              </a:rPr>
              <a:t>.</a:t>
            </a:r>
            <a:endParaRPr lang="en-GB" dirty="0"/>
          </a:p>
        </p:txBody>
      </p:sp>
    </p:spTree>
    <p:extLst>
      <p:ext uri="{BB962C8B-B14F-4D97-AF65-F5344CB8AC3E}">
        <p14:creationId xmlns:p14="http://schemas.microsoft.com/office/powerpoint/2010/main" val="3072443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 y="0"/>
            <a:ext cx="5429300" cy="5141168"/>
          </a:xfrm>
        </p:spPr>
        <p:txBody>
          <a:bodyPr>
            <a:normAutofit/>
          </a:bodyPr>
          <a:lstStyle/>
          <a:p>
            <a:r>
              <a:rPr lang="en-GB" dirty="0" smtClean="0">
                <a:solidFill>
                  <a:schemeClr val="bg1"/>
                </a:solidFill>
              </a:rPr>
              <a:t>Sculpted by Phidias. </a:t>
            </a:r>
          </a:p>
          <a:p>
            <a:endParaRPr lang="en-GB" sz="400" dirty="0" smtClean="0">
              <a:solidFill>
                <a:schemeClr val="bg1"/>
              </a:solidFill>
            </a:endParaRPr>
          </a:p>
          <a:p>
            <a:r>
              <a:rPr lang="en-GB" dirty="0" smtClean="0">
                <a:solidFill>
                  <a:schemeClr val="bg1"/>
                </a:solidFill>
              </a:rPr>
              <a:t>Very large, wooden structure, covered in gold and ivory (also semi-precious stones?) </a:t>
            </a:r>
          </a:p>
          <a:p>
            <a:pPr marL="137160" indent="0">
              <a:buNone/>
            </a:pPr>
            <a:endParaRPr lang="en-GB" sz="400" dirty="0" smtClean="0">
              <a:solidFill>
                <a:schemeClr val="bg1"/>
              </a:solidFill>
            </a:endParaRPr>
          </a:p>
          <a:p>
            <a:r>
              <a:rPr lang="en-GB" dirty="0" smtClean="0">
                <a:solidFill>
                  <a:schemeClr val="bg1"/>
                </a:solidFill>
              </a:rPr>
              <a:t>The whole statue is estimated to have cost about 700 talents. </a:t>
            </a:r>
          </a:p>
          <a:p>
            <a:endParaRPr lang="en-GB" sz="400" dirty="0" smtClean="0">
              <a:solidFill>
                <a:schemeClr val="bg1"/>
              </a:solidFill>
            </a:endParaRPr>
          </a:p>
          <a:p>
            <a:r>
              <a:rPr lang="en-GB" dirty="0" smtClean="0">
                <a:solidFill>
                  <a:schemeClr val="bg1"/>
                </a:solidFill>
              </a:rPr>
              <a:t>The </a:t>
            </a:r>
            <a:r>
              <a:rPr lang="en-GB" dirty="0" err="1" smtClean="0">
                <a:solidFill>
                  <a:schemeClr val="bg1"/>
                </a:solidFill>
              </a:rPr>
              <a:t>Parthenos</a:t>
            </a:r>
            <a:r>
              <a:rPr lang="en-GB" dirty="0" smtClean="0">
                <a:solidFill>
                  <a:schemeClr val="bg1"/>
                </a:solidFill>
              </a:rPr>
              <a:t> was the warlike Athena and was depicted with spear, helmet and shield. </a:t>
            </a:r>
          </a:p>
          <a:p>
            <a:endParaRPr lang="en-GB" dirty="0"/>
          </a:p>
        </p:txBody>
      </p:sp>
      <p:pic>
        <p:nvPicPr>
          <p:cNvPr id="9218" name="Picture 2"/>
          <p:cNvPicPr>
            <a:picLocks noChangeAspect="1" noChangeArrowheads="1"/>
          </p:cNvPicPr>
          <p:nvPr/>
        </p:nvPicPr>
        <p:blipFill>
          <a:blip r:embed="rId2" cstate="print"/>
          <a:srcRect/>
          <a:stretch>
            <a:fillRect/>
          </a:stretch>
        </p:blipFill>
        <p:spPr bwMode="auto">
          <a:xfrm>
            <a:off x="5871362" y="88373"/>
            <a:ext cx="2944875" cy="4259458"/>
          </a:xfrm>
          <a:prstGeom prst="rect">
            <a:avLst/>
          </a:prstGeom>
          <a:noFill/>
          <a:ln w="9525">
            <a:noFill/>
            <a:miter lim="800000"/>
            <a:headEnd/>
            <a:tailEnd/>
          </a:ln>
        </p:spPr>
      </p:pic>
      <p:sp>
        <p:nvSpPr>
          <p:cNvPr id="5" name="Rectangle 4"/>
          <p:cNvSpPr/>
          <p:nvPr/>
        </p:nvSpPr>
        <p:spPr>
          <a:xfrm>
            <a:off x="5543600" y="4356006"/>
            <a:ext cx="3600400" cy="369332"/>
          </a:xfrm>
          <a:prstGeom prst="rect">
            <a:avLst/>
          </a:prstGeom>
        </p:spPr>
        <p:txBody>
          <a:bodyPr wrap="square">
            <a:spAutoFit/>
          </a:bodyPr>
          <a:lstStyle/>
          <a:p>
            <a:r>
              <a:rPr lang="en-GB" b="1" dirty="0">
                <a:solidFill>
                  <a:prstClr val="black"/>
                </a:solidFill>
              </a:rPr>
              <a:t>Replica in Nashville, Tennessee </a:t>
            </a:r>
          </a:p>
        </p:txBody>
      </p:sp>
      <p:sp>
        <p:nvSpPr>
          <p:cNvPr id="7" name="Content Placeholder 2"/>
          <p:cNvSpPr txBox="1">
            <a:spLocks/>
          </p:cNvSpPr>
          <p:nvPr/>
        </p:nvSpPr>
        <p:spPr>
          <a:xfrm>
            <a:off x="0" y="4842164"/>
            <a:ext cx="9144000" cy="2015836"/>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a:buFont typeface="Wingdings 2"/>
              <a:buNone/>
            </a:pPr>
            <a:r>
              <a:rPr lang="en-GB" sz="2000" dirty="0" smtClean="0">
                <a:solidFill>
                  <a:schemeClr val="bg1"/>
                </a:solidFill>
              </a:rPr>
              <a:t>“[Pericles] asked them to be confident, pointing out that the average yearly contributions form the allies amounted to 600 talents, then their still remained in the Acropolis 6,000 talents of silver coin. The reserve fund had been 9,700 talents. It had been drawn upon to pay for the Propylaea and other public buildings… and he told them that they might yet use the ornaments of gold on the goddess herself which weighed 40 talents [1,040 kg]…” – </a:t>
            </a:r>
            <a:r>
              <a:rPr lang="en-GB" sz="2000" b="1" dirty="0" err="1" smtClean="0">
                <a:solidFill>
                  <a:schemeClr val="bg1"/>
                </a:solidFill>
              </a:rPr>
              <a:t>Thuc</a:t>
            </a:r>
            <a:r>
              <a:rPr lang="en-GB" sz="2000" b="1" dirty="0" smtClean="0">
                <a:solidFill>
                  <a:schemeClr val="bg1"/>
                </a:solidFill>
              </a:rPr>
              <a:t>. 2.13.3-5.</a:t>
            </a:r>
            <a:endParaRPr lang="en-GB" sz="2000" dirty="0">
              <a:solidFill>
                <a:schemeClr val="bg1"/>
              </a:solidFill>
            </a:endParaRPr>
          </a:p>
        </p:txBody>
      </p:sp>
    </p:spTree>
    <p:extLst>
      <p:ext uri="{BB962C8B-B14F-4D97-AF65-F5344CB8AC3E}">
        <p14:creationId xmlns:p14="http://schemas.microsoft.com/office/powerpoint/2010/main" val="4020715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Parthenon</a:t>
            </a:r>
            <a:endParaRPr lang="en-GB" dirty="0">
              <a:solidFill>
                <a:schemeClr val="bg1"/>
              </a:solidFill>
            </a:endParaRPr>
          </a:p>
        </p:txBody>
      </p:sp>
      <p:sp>
        <p:nvSpPr>
          <p:cNvPr id="3" name="Content Placeholder 2"/>
          <p:cNvSpPr>
            <a:spLocks noGrp="1"/>
          </p:cNvSpPr>
          <p:nvPr>
            <p:ph idx="1"/>
          </p:nvPr>
        </p:nvSpPr>
        <p:spPr>
          <a:xfrm>
            <a:off x="179512" y="1412776"/>
            <a:ext cx="8712968" cy="644624"/>
          </a:xfrm>
        </p:spPr>
        <p:txBody>
          <a:bodyPr>
            <a:normAutofit lnSpcReduction="10000"/>
          </a:bodyPr>
          <a:lstStyle/>
          <a:p>
            <a:r>
              <a:rPr lang="en-GB" sz="2000" dirty="0" smtClean="0">
                <a:solidFill>
                  <a:schemeClr val="bg1"/>
                </a:solidFill>
              </a:rPr>
              <a:t>Architects: Ictinus &amp; </a:t>
            </a:r>
            <a:r>
              <a:rPr lang="en-GB" sz="2000" dirty="0" err="1" smtClean="0">
                <a:solidFill>
                  <a:schemeClr val="bg1"/>
                </a:solidFill>
              </a:rPr>
              <a:t>Callicrates</a:t>
            </a:r>
            <a:r>
              <a:rPr lang="en-GB" sz="2000" dirty="0" smtClean="0">
                <a:solidFill>
                  <a:schemeClr val="bg1"/>
                </a:solidFill>
              </a:rPr>
              <a:t>, sculptor: Phidias; started 447 BC, finished 338, decoration and statue finished 432. </a:t>
            </a:r>
          </a:p>
        </p:txBody>
      </p:sp>
      <p:pic>
        <p:nvPicPr>
          <p:cNvPr id="6146" name="Picture 2"/>
          <p:cNvPicPr>
            <a:picLocks noChangeAspect="1" noChangeArrowheads="1"/>
          </p:cNvPicPr>
          <p:nvPr/>
        </p:nvPicPr>
        <p:blipFill>
          <a:blip r:embed="rId2" cstate="print"/>
          <a:srcRect/>
          <a:stretch>
            <a:fillRect/>
          </a:stretch>
        </p:blipFill>
        <p:spPr bwMode="auto">
          <a:xfrm>
            <a:off x="3253916" y="4515170"/>
            <a:ext cx="5321804" cy="1833575"/>
          </a:xfrm>
          <a:prstGeom prst="rect">
            <a:avLst/>
          </a:prstGeom>
          <a:noFill/>
          <a:ln w="9525">
            <a:noFill/>
            <a:miter lim="800000"/>
            <a:headEnd/>
            <a:tailEnd/>
          </a:ln>
        </p:spPr>
      </p:pic>
      <p:pic>
        <p:nvPicPr>
          <p:cNvPr id="4" name="Picture 3"/>
          <p:cNvPicPr>
            <a:picLocks noChangeAspect="1"/>
          </p:cNvPicPr>
          <p:nvPr/>
        </p:nvPicPr>
        <p:blipFill>
          <a:blip r:embed="rId3"/>
          <a:stretch>
            <a:fillRect/>
          </a:stretch>
        </p:blipFill>
        <p:spPr>
          <a:xfrm>
            <a:off x="179512" y="2192482"/>
            <a:ext cx="2570798" cy="1813539"/>
          </a:xfrm>
          <a:prstGeom prst="rect">
            <a:avLst/>
          </a:prstGeom>
        </p:spPr>
      </p:pic>
      <p:sp>
        <p:nvSpPr>
          <p:cNvPr id="6" name="Content Placeholder 2"/>
          <p:cNvSpPr txBox="1">
            <a:spLocks/>
          </p:cNvSpPr>
          <p:nvPr/>
        </p:nvSpPr>
        <p:spPr>
          <a:xfrm>
            <a:off x="0" y="4141102"/>
            <a:ext cx="3031778" cy="2716898"/>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b="1" dirty="0" err="1" smtClean="0">
                <a:solidFill>
                  <a:schemeClr val="bg1"/>
                </a:solidFill>
              </a:rPr>
              <a:t>Metopes</a:t>
            </a:r>
            <a:r>
              <a:rPr lang="en-GB" b="1" dirty="0" smtClean="0">
                <a:solidFill>
                  <a:schemeClr val="bg1"/>
                </a:solidFill>
              </a:rPr>
              <a:t>: </a:t>
            </a:r>
          </a:p>
          <a:p>
            <a:r>
              <a:rPr lang="en-GB" dirty="0" smtClean="0">
                <a:solidFill>
                  <a:schemeClr val="bg1"/>
                </a:solidFill>
              </a:rPr>
              <a:t>92 fight scenes: </a:t>
            </a:r>
          </a:p>
          <a:p>
            <a:pPr marL="576000" lvl="1"/>
            <a:r>
              <a:rPr lang="en-GB" dirty="0" smtClean="0">
                <a:solidFill>
                  <a:schemeClr val="bg1"/>
                </a:solidFill>
              </a:rPr>
              <a:t>east – gigantomachy (gods fighting giants), </a:t>
            </a:r>
          </a:p>
          <a:p>
            <a:pPr marL="576000" lvl="1"/>
            <a:r>
              <a:rPr lang="en-GB" dirty="0" smtClean="0">
                <a:solidFill>
                  <a:schemeClr val="bg1"/>
                </a:solidFill>
              </a:rPr>
              <a:t>west: </a:t>
            </a:r>
            <a:r>
              <a:rPr lang="en-GB" dirty="0" err="1" smtClean="0">
                <a:solidFill>
                  <a:schemeClr val="bg1"/>
                </a:solidFill>
              </a:rPr>
              <a:t>amazonomachy</a:t>
            </a:r>
            <a:r>
              <a:rPr lang="en-GB" dirty="0" smtClean="0">
                <a:solidFill>
                  <a:schemeClr val="bg1"/>
                </a:solidFill>
              </a:rPr>
              <a:t> (Athenians vs Amazons), </a:t>
            </a:r>
          </a:p>
          <a:p>
            <a:pPr marL="576000" lvl="1"/>
            <a:r>
              <a:rPr lang="en-GB" dirty="0" smtClean="0">
                <a:solidFill>
                  <a:schemeClr val="bg1"/>
                </a:solidFill>
              </a:rPr>
              <a:t>south: centauromachy (</a:t>
            </a:r>
            <a:r>
              <a:rPr lang="en-GB" dirty="0" err="1" smtClean="0">
                <a:solidFill>
                  <a:schemeClr val="bg1"/>
                </a:solidFill>
              </a:rPr>
              <a:t>Lapiths</a:t>
            </a:r>
            <a:r>
              <a:rPr lang="en-GB" dirty="0" smtClean="0">
                <a:solidFill>
                  <a:schemeClr val="bg1"/>
                </a:solidFill>
              </a:rPr>
              <a:t> vs centaurs), </a:t>
            </a:r>
          </a:p>
          <a:p>
            <a:pPr marL="576000" lvl="1"/>
            <a:r>
              <a:rPr lang="en-GB" dirty="0" smtClean="0">
                <a:solidFill>
                  <a:schemeClr val="bg1"/>
                </a:solidFill>
              </a:rPr>
              <a:t>north: possibly Trojan War. </a:t>
            </a:r>
          </a:p>
          <a:p>
            <a:endParaRPr lang="en-GB" dirty="0"/>
          </a:p>
        </p:txBody>
      </p:sp>
      <p:pic>
        <p:nvPicPr>
          <p:cNvPr id="5" name="Picture 4"/>
          <p:cNvPicPr>
            <a:picLocks noChangeAspect="1"/>
          </p:cNvPicPr>
          <p:nvPr/>
        </p:nvPicPr>
        <p:blipFill>
          <a:blip r:embed="rId4"/>
          <a:stretch>
            <a:fillRect/>
          </a:stretch>
        </p:blipFill>
        <p:spPr>
          <a:xfrm>
            <a:off x="2951018" y="2192481"/>
            <a:ext cx="2815686" cy="1960773"/>
          </a:xfrm>
          <a:prstGeom prst="rect">
            <a:avLst/>
          </a:prstGeom>
        </p:spPr>
      </p:pic>
      <p:sp>
        <p:nvSpPr>
          <p:cNvPr id="8" name="Content Placeholder 3"/>
          <p:cNvSpPr txBox="1">
            <a:spLocks/>
          </p:cNvSpPr>
          <p:nvPr/>
        </p:nvSpPr>
        <p:spPr>
          <a:xfrm>
            <a:off x="5628591" y="2182089"/>
            <a:ext cx="3411500" cy="2289858"/>
          </a:xfrm>
          <a:prstGeom prst="rect">
            <a:avLst/>
          </a:prstGeom>
        </p:spPr>
        <p:txBody>
          <a:bodyPr vert="horz" wrap="square">
            <a:spAutoFit/>
          </a:bodyPr>
          <a:lstStyle/>
          <a:p>
            <a:pPr marL="548640" indent="-411480">
              <a:spcBef>
                <a:spcPct val="20000"/>
              </a:spcBef>
              <a:buClr>
                <a:prstClr val="white">
                  <a:shade val="95000"/>
                </a:prstClr>
              </a:buClr>
              <a:buSzPct val="65000"/>
              <a:buFont typeface="Wingdings 2"/>
              <a:buChar char=""/>
              <a:defRPr/>
            </a:pPr>
            <a:r>
              <a:rPr lang="en-GB" sz="1700" b="1" dirty="0">
                <a:solidFill>
                  <a:prstClr val="black"/>
                </a:solidFill>
              </a:rPr>
              <a:t>The Parthenon Frieze: </a:t>
            </a:r>
          </a:p>
          <a:p>
            <a:pPr marL="548640" indent="-411480">
              <a:spcBef>
                <a:spcPct val="20000"/>
              </a:spcBef>
              <a:buClr>
                <a:prstClr val="white">
                  <a:shade val="95000"/>
                </a:prstClr>
              </a:buClr>
              <a:buSzPct val="65000"/>
              <a:buFont typeface="Wingdings 2"/>
              <a:buChar char=""/>
              <a:defRPr/>
            </a:pPr>
            <a:r>
              <a:rPr lang="en-GB" sz="1700" dirty="0">
                <a:solidFill>
                  <a:prstClr val="black"/>
                </a:solidFill>
              </a:rPr>
              <a:t>- on the inside of the colonnade, above the columns. </a:t>
            </a:r>
          </a:p>
          <a:p>
            <a:pPr marL="548640" indent="-411480">
              <a:spcBef>
                <a:spcPct val="20000"/>
              </a:spcBef>
              <a:buClr>
                <a:prstClr val="white">
                  <a:shade val="95000"/>
                </a:prstClr>
              </a:buClr>
              <a:buSzPct val="65000"/>
              <a:buFont typeface="Wingdings 2"/>
              <a:buChar char=""/>
              <a:defRPr/>
            </a:pPr>
            <a:r>
              <a:rPr lang="en-GB" sz="1700" dirty="0">
                <a:solidFill>
                  <a:prstClr val="black"/>
                </a:solidFill>
              </a:rPr>
              <a:t>- row of horsemen, probably an idealised representation of the dead of Marathon. </a:t>
            </a:r>
          </a:p>
        </p:txBody>
      </p:sp>
      <p:pic>
        <p:nvPicPr>
          <p:cNvPr id="7" name="Picture 6"/>
          <p:cNvPicPr>
            <a:picLocks noChangeAspect="1"/>
          </p:cNvPicPr>
          <p:nvPr/>
        </p:nvPicPr>
        <p:blipFill rotWithShape="1">
          <a:blip r:embed="rId5"/>
          <a:srcRect b="53886"/>
          <a:stretch/>
        </p:blipFill>
        <p:spPr>
          <a:xfrm>
            <a:off x="3253915" y="5843073"/>
            <a:ext cx="2564161" cy="529936"/>
          </a:xfrm>
          <a:prstGeom prst="rect">
            <a:avLst/>
          </a:prstGeom>
        </p:spPr>
      </p:pic>
      <p:pic>
        <p:nvPicPr>
          <p:cNvPr id="10" name="Picture 2"/>
          <p:cNvPicPr>
            <a:picLocks noChangeAspect="1" noChangeArrowheads="1"/>
          </p:cNvPicPr>
          <p:nvPr/>
        </p:nvPicPr>
        <p:blipFill rotWithShape="1">
          <a:blip r:embed="rId6" cstate="print"/>
          <a:srcRect t="55880" b="4159"/>
          <a:stretch/>
        </p:blipFill>
        <p:spPr bwMode="auto">
          <a:xfrm>
            <a:off x="5890812" y="5855583"/>
            <a:ext cx="2684908" cy="480958"/>
          </a:xfrm>
          <a:prstGeom prst="rect">
            <a:avLst/>
          </a:prstGeom>
          <a:noFill/>
          <a:ln w="9525">
            <a:noFill/>
            <a:miter lim="800000"/>
            <a:headEnd/>
            <a:tailEnd/>
          </a:ln>
        </p:spPr>
      </p:pic>
      <p:sp>
        <p:nvSpPr>
          <p:cNvPr id="9" name="Rectangle 8"/>
          <p:cNvSpPr/>
          <p:nvPr/>
        </p:nvSpPr>
        <p:spPr>
          <a:xfrm>
            <a:off x="5843064" y="6331345"/>
            <a:ext cx="3049416" cy="553998"/>
          </a:xfrm>
          <a:prstGeom prst="rect">
            <a:avLst/>
          </a:prstGeom>
        </p:spPr>
        <p:txBody>
          <a:bodyPr wrap="square">
            <a:spAutoFit/>
          </a:bodyPr>
          <a:lstStyle/>
          <a:p>
            <a:r>
              <a:rPr lang="en-GB" sz="1500" b="1" dirty="0" smtClean="0">
                <a:solidFill>
                  <a:schemeClr val="bg1"/>
                </a:solidFill>
              </a:rPr>
              <a:t>East pediment depicted the birth of Athena</a:t>
            </a:r>
            <a:endParaRPr lang="en-GB" sz="1500" b="1" dirty="0">
              <a:solidFill>
                <a:schemeClr val="bg1"/>
              </a:solidFill>
            </a:endParaRPr>
          </a:p>
        </p:txBody>
      </p:sp>
      <p:sp>
        <p:nvSpPr>
          <p:cNvPr id="12" name="Rectangle 11"/>
          <p:cNvSpPr/>
          <p:nvPr/>
        </p:nvSpPr>
        <p:spPr>
          <a:xfrm>
            <a:off x="3271160" y="6331345"/>
            <a:ext cx="2460835" cy="553998"/>
          </a:xfrm>
          <a:prstGeom prst="rect">
            <a:avLst/>
          </a:prstGeom>
        </p:spPr>
        <p:txBody>
          <a:bodyPr wrap="square">
            <a:spAutoFit/>
          </a:bodyPr>
          <a:lstStyle/>
          <a:p>
            <a:r>
              <a:rPr lang="en-GB" sz="1500" b="1" dirty="0">
                <a:solidFill>
                  <a:schemeClr val="bg1"/>
                </a:solidFill>
              </a:rPr>
              <a:t>C</a:t>
            </a:r>
            <a:r>
              <a:rPr lang="en-GB" sz="1500" b="1" dirty="0" smtClean="0">
                <a:solidFill>
                  <a:schemeClr val="bg1"/>
                </a:solidFill>
              </a:rPr>
              <a:t>ontest of Athena and Poseidon</a:t>
            </a:r>
            <a:endParaRPr lang="en-GB" sz="1500" b="1" dirty="0">
              <a:solidFill>
                <a:schemeClr val="bg1"/>
              </a:solidFill>
            </a:endParaRPr>
          </a:p>
        </p:txBody>
      </p:sp>
    </p:spTree>
    <p:extLst>
      <p:ext uri="{BB962C8B-B14F-4D97-AF65-F5344CB8AC3E}">
        <p14:creationId xmlns:p14="http://schemas.microsoft.com/office/powerpoint/2010/main" val="1614320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Athenian Agora</a:t>
            </a:r>
            <a:endParaRPr lang="en-GB" dirty="0">
              <a:solidFill>
                <a:schemeClr val="bg1"/>
              </a:solidFill>
            </a:endParaRPr>
          </a:p>
        </p:txBody>
      </p:sp>
      <p:pic>
        <p:nvPicPr>
          <p:cNvPr id="18434" name="Picture 2"/>
          <p:cNvPicPr>
            <a:picLocks noGrp="1" noChangeAspect="1" noChangeArrowheads="1"/>
          </p:cNvPicPr>
          <p:nvPr>
            <p:ph idx="1"/>
          </p:nvPr>
        </p:nvPicPr>
        <p:blipFill>
          <a:blip r:embed="rId2" cstate="print"/>
          <a:srcRect/>
          <a:stretch>
            <a:fillRect/>
          </a:stretch>
        </p:blipFill>
        <p:spPr bwMode="auto">
          <a:xfrm>
            <a:off x="323528" y="1484784"/>
            <a:ext cx="8352928" cy="5112568"/>
          </a:xfrm>
          <a:prstGeom prst="rect">
            <a:avLst/>
          </a:prstGeom>
          <a:noFill/>
          <a:ln w="9525">
            <a:noFill/>
            <a:miter lim="800000"/>
            <a:headEnd/>
            <a:tailEnd/>
          </a:ln>
        </p:spPr>
      </p:pic>
      <p:sp>
        <p:nvSpPr>
          <p:cNvPr id="5" name="Rectangle 4"/>
          <p:cNvSpPr/>
          <p:nvPr/>
        </p:nvSpPr>
        <p:spPr>
          <a:xfrm>
            <a:off x="1403648" y="1916832"/>
            <a:ext cx="1462260" cy="369332"/>
          </a:xfrm>
          <a:prstGeom prst="rect">
            <a:avLst/>
          </a:prstGeom>
        </p:spPr>
        <p:txBody>
          <a:bodyPr wrap="none">
            <a:spAutoFit/>
          </a:bodyPr>
          <a:lstStyle/>
          <a:p>
            <a:r>
              <a:rPr lang="en-GB" dirty="0" err="1">
                <a:solidFill>
                  <a:prstClr val="black"/>
                </a:solidFill>
              </a:rPr>
              <a:t>Kerameikos</a:t>
            </a:r>
            <a:r>
              <a:rPr lang="en-GB" dirty="0">
                <a:solidFill>
                  <a:prstClr val="black"/>
                </a:solidFill>
              </a:rPr>
              <a:t> </a:t>
            </a:r>
          </a:p>
        </p:txBody>
      </p:sp>
      <p:sp>
        <p:nvSpPr>
          <p:cNvPr id="8" name="AutoShape 4"/>
          <p:cNvSpPr>
            <a:spLocks noChangeArrowheads="1"/>
          </p:cNvSpPr>
          <p:nvPr/>
        </p:nvSpPr>
        <p:spPr bwMode="auto">
          <a:xfrm rot="13738258">
            <a:off x="1915709" y="2575523"/>
            <a:ext cx="952474" cy="73182"/>
          </a:xfrm>
          <a:prstGeom prst="leftArrow">
            <a:avLst>
              <a:gd name="adj1" fmla="val 50000"/>
              <a:gd name="adj2" fmla="val 88767"/>
            </a:avLst>
          </a:prstGeom>
          <a:solidFill>
            <a:srgbClr val="0070C0"/>
          </a:solidFill>
          <a:ln w="9525">
            <a:solidFill>
              <a:schemeClr val="tx1"/>
            </a:solidFill>
            <a:miter lim="800000"/>
            <a:headEnd/>
            <a:tailEnd/>
          </a:ln>
          <a:effectLst/>
        </p:spPr>
        <p:txBody>
          <a:bodyPr wrap="none" anchor="ctr"/>
          <a:lstStyle/>
          <a:p>
            <a:endParaRPr lang="en-GB" dirty="0">
              <a:solidFill>
                <a:srgbClr val="04617B"/>
              </a:solidFill>
            </a:endParaRPr>
          </a:p>
        </p:txBody>
      </p:sp>
      <p:sp>
        <p:nvSpPr>
          <p:cNvPr id="9" name="Rectangle 8"/>
          <p:cNvSpPr/>
          <p:nvPr/>
        </p:nvSpPr>
        <p:spPr>
          <a:xfrm>
            <a:off x="3131840" y="1700808"/>
            <a:ext cx="2491388" cy="369332"/>
          </a:xfrm>
          <a:prstGeom prst="rect">
            <a:avLst/>
          </a:prstGeom>
        </p:spPr>
        <p:txBody>
          <a:bodyPr wrap="none">
            <a:spAutoFit/>
          </a:bodyPr>
          <a:lstStyle/>
          <a:p>
            <a:r>
              <a:rPr lang="en-GB" dirty="0">
                <a:solidFill>
                  <a:prstClr val="black"/>
                </a:solidFill>
              </a:rPr>
              <a:t>Temple of Hephaistos </a:t>
            </a:r>
          </a:p>
        </p:txBody>
      </p:sp>
      <p:sp>
        <p:nvSpPr>
          <p:cNvPr id="10" name="AutoShape 4"/>
          <p:cNvSpPr>
            <a:spLocks noChangeArrowheads="1"/>
          </p:cNvSpPr>
          <p:nvPr/>
        </p:nvSpPr>
        <p:spPr bwMode="auto">
          <a:xfrm rot="17308682">
            <a:off x="3230310" y="2549824"/>
            <a:ext cx="1267632" cy="94176"/>
          </a:xfrm>
          <a:prstGeom prst="leftArrow">
            <a:avLst>
              <a:gd name="adj1" fmla="val 50000"/>
              <a:gd name="adj2" fmla="val 88767"/>
            </a:avLst>
          </a:prstGeom>
          <a:solidFill>
            <a:srgbClr val="0070C0"/>
          </a:solidFill>
          <a:ln w="9525">
            <a:solidFill>
              <a:schemeClr val="tx1"/>
            </a:solidFill>
            <a:miter lim="800000"/>
            <a:headEnd/>
            <a:tailEnd/>
          </a:ln>
          <a:effectLst/>
        </p:spPr>
        <p:txBody>
          <a:bodyPr wrap="none" anchor="ctr"/>
          <a:lstStyle/>
          <a:p>
            <a:endParaRPr lang="en-GB" dirty="0">
              <a:solidFill>
                <a:srgbClr val="04617B"/>
              </a:solidFill>
            </a:endParaRPr>
          </a:p>
        </p:txBody>
      </p:sp>
      <p:sp>
        <p:nvSpPr>
          <p:cNvPr id="11" name="Rectangle 10"/>
          <p:cNvSpPr/>
          <p:nvPr/>
        </p:nvSpPr>
        <p:spPr>
          <a:xfrm>
            <a:off x="6300192" y="1628800"/>
            <a:ext cx="2312786" cy="646331"/>
          </a:xfrm>
          <a:prstGeom prst="rect">
            <a:avLst/>
          </a:prstGeom>
        </p:spPr>
        <p:txBody>
          <a:bodyPr wrap="square">
            <a:spAutoFit/>
          </a:bodyPr>
          <a:lstStyle/>
          <a:p>
            <a:r>
              <a:rPr lang="en-GB" dirty="0">
                <a:solidFill>
                  <a:prstClr val="black"/>
                </a:solidFill>
              </a:rPr>
              <a:t>Monument of the Eponymous heroes </a:t>
            </a:r>
          </a:p>
        </p:txBody>
      </p:sp>
      <p:sp>
        <p:nvSpPr>
          <p:cNvPr id="12" name="AutoShape 4"/>
          <p:cNvSpPr>
            <a:spLocks noChangeArrowheads="1"/>
          </p:cNvSpPr>
          <p:nvPr/>
        </p:nvSpPr>
        <p:spPr bwMode="auto">
          <a:xfrm rot="19473986">
            <a:off x="4349406" y="3045650"/>
            <a:ext cx="2821449" cy="133470"/>
          </a:xfrm>
          <a:prstGeom prst="leftArrow">
            <a:avLst>
              <a:gd name="adj1" fmla="val 50000"/>
              <a:gd name="adj2" fmla="val 88767"/>
            </a:avLst>
          </a:prstGeom>
          <a:solidFill>
            <a:srgbClr val="0070C0"/>
          </a:solidFill>
          <a:ln w="9525">
            <a:solidFill>
              <a:schemeClr val="tx1"/>
            </a:solidFill>
            <a:miter lim="800000"/>
            <a:headEnd/>
            <a:tailEnd/>
          </a:ln>
          <a:effectLst/>
        </p:spPr>
        <p:txBody>
          <a:bodyPr wrap="none" anchor="ctr"/>
          <a:lstStyle/>
          <a:p>
            <a:endParaRPr lang="en-GB" dirty="0">
              <a:solidFill>
                <a:srgbClr val="04617B"/>
              </a:solidFill>
            </a:endParaRPr>
          </a:p>
        </p:txBody>
      </p:sp>
      <p:sp>
        <p:nvSpPr>
          <p:cNvPr id="15" name="Rectangle 14"/>
          <p:cNvSpPr/>
          <p:nvPr/>
        </p:nvSpPr>
        <p:spPr>
          <a:xfrm>
            <a:off x="6804248" y="3717032"/>
            <a:ext cx="1226618" cy="369332"/>
          </a:xfrm>
          <a:prstGeom prst="rect">
            <a:avLst/>
          </a:prstGeom>
        </p:spPr>
        <p:txBody>
          <a:bodyPr wrap="none">
            <a:spAutoFit/>
          </a:bodyPr>
          <a:lstStyle/>
          <a:p>
            <a:r>
              <a:rPr lang="en-GB" dirty="0" err="1">
                <a:solidFill>
                  <a:prstClr val="white"/>
                </a:solidFill>
              </a:rPr>
              <a:t>Lawcourt</a:t>
            </a:r>
            <a:r>
              <a:rPr lang="en-GB" dirty="0">
                <a:solidFill>
                  <a:prstClr val="white"/>
                </a:solidFill>
              </a:rPr>
              <a:t> </a:t>
            </a:r>
          </a:p>
        </p:txBody>
      </p:sp>
      <p:sp>
        <p:nvSpPr>
          <p:cNvPr id="21" name="Rectangle 20"/>
          <p:cNvSpPr/>
          <p:nvPr/>
        </p:nvSpPr>
        <p:spPr>
          <a:xfrm>
            <a:off x="7164288" y="4869160"/>
            <a:ext cx="737702" cy="369332"/>
          </a:xfrm>
          <a:prstGeom prst="rect">
            <a:avLst/>
          </a:prstGeom>
        </p:spPr>
        <p:txBody>
          <a:bodyPr wrap="none">
            <a:spAutoFit/>
          </a:bodyPr>
          <a:lstStyle/>
          <a:p>
            <a:r>
              <a:rPr lang="en-GB" dirty="0">
                <a:solidFill>
                  <a:prstClr val="white"/>
                </a:solidFill>
              </a:rPr>
              <a:t>Mint </a:t>
            </a:r>
          </a:p>
        </p:txBody>
      </p:sp>
      <p:sp>
        <p:nvSpPr>
          <p:cNvPr id="22" name="AutoShape 4"/>
          <p:cNvSpPr>
            <a:spLocks noChangeArrowheads="1"/>
          </p:cNvSpPr>
          <p:nvPr/>
        </p:nvSpPr>
        <p:spPr bwMode="auto">
          <a:xfrm rot="13274640">
            <a:off x="7362376" y="5558456"/>
            <a:ext cx="823122" cy="113512"/>
          </a:xfrm>
          <a:prstGeom prst="leftArrow">
            <a:avLst>
              <a:gd name="adj1" fmla="val 50000"/>
              <a:gd name="adj2" fmla="val 88767"/>
            </a:avLst>
          </a:prstGeom>
          <a:solidFill>
            <a:srgbClr val="0070C0"/>
          </a:solidFill>
          <a:ln w="9525">
            <a:solidFill>
              <a:schemeClr val="tx1"/>
            </a:solidFill>
            <a:miter lim="800000"/>
            <a:headEnd/>
            <a:tailEnd/>
          </a:ln>
          <a:effectLst/>
        </p:spPr>
        <p:txBody>
          <a:bodyPr wrap="none" anchor="ctr"/>
          <a:lstStyle/>
          <a:p>
            <a:endParaRPr lang="en-GB" dirty="0">
              <a:solidFill>
                <a:srgbClr val="04617B"/>
              </a:solidFill>
            </a:endParaRPr>
          </a:p>
        </p:txBody>
      </p:sp>
      <p:sp>
        <p:nvSpPr>
          <p:cNvPr id="16" name="Content Placeholder 2"/>
          <p:cNvSpPr txBox="1">
            <a:spLocks/>
          </p:cNvSpPr>
          <p:nvPr/>
        </p:nvSpPr>
        <p:spPr>
          <a:xfrm>
            <a:off x="154558" y="3717032"/>
            <a:ext cx="3960440" cy="2908920"/>
          </a:xfrm>
          <a:prstGeom prst="rect">
            <a:avLst/>
          </a:prstGeom>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200" dirty="0" smtClean="0">
                <a:solidFill>
                  <a:srgbClr val="FFFF00"/>
                </a:solidFill>
              </a:rPr>
              <a:t>Doric order temple, dedicated jointly to Hephaistos and Athena. </a:t>
            </a:r>
          </a:p>
          <a:p>
            <a:endParaRPr lang="en-GB" sz="500" dirty="0" smtClean="0">
              <a:solidFill>
                <a:srgbClr val="FFFF00"/>
              </a:solidFill>
            </a:endParaRPr>
          </a:p>
          <a:p>
            <a:r>
              <a:rPr lang="en-GB" sz="2200" dirty="0" smtClean="0">
                <a:solidFill>
                  <a:srgbClr val="FFFF00"/>
                </a:solidFill>
              </a:rPr>
              <a:t>Dates to second half of fifth century BC. </a:t>
            </a:r>
          </a:p>
          <a:p>
            <a:endParaRPr lang="en-GB" sz="500" dirty="0" smtClean="0">
              <a:solidFill>
                <a:srgbClr val="FFFF00"/>
              </a:solidFill>
            </a:endParaRPr>
          </a:p>
          <a:p>
            <a:r>
              <a:rPr lang="en-GB" sz="2000" dirty="0" smtClean="0">
                <a:solidFill>
                  <a:srgbClr val="FFFF00"/>
                </a:solidFill>
              </a:rPr>
              <a:t>The Labours of Herakles occupy the east facade, while the labours of Theseus adorn short sections of the long north and </a:t>
            </a:r>
            <a:r>
              <a:rPr lang="en-GB" sz="2100" dirty="0" smtClean="0">
                <a:solidFill>
                  <a:srgbClr val="FFFF00"/>
                </a:solidFill>
              </a:rPr>
              <a:t>south sides </a:t>
            </a:r>
          </a:p>
          <a:p>
            <a:endParaRPr lang="en-GB" dirty="0">
              <a:solidFill>
                <a:schemeClr val="bg1"/>
              </a:solidFill>
            </a:endParaRPr>
          </a:p>
        </p:txBody>
      </p:sp>
      <p:sp>
        <p:nvSpPr>
          <p:cNvPr id="17" name="AutoShape 4"/>
          <p:cNvSpPr>
            <a:spLocks noChangeArrowheads="1"/>
          </p:cNvSpPr>
          <p:nvPr/>
        </p:nvSpPr>
        <p:spPr bwMode="auto">
          <a:xfrm rot="7769920">
            <a:off x="2976392" y="3703658"/>
            <a:ext cx="647742" cy="154363"/>
          </a:xfrm>
          <a:prstGeom prst="leftArrow">
            <a:avLst>
              <a:gd name="adj1" fmla="val 50000"/>
              <a:gd name="adj2" fmla="val 88767"/>
            </a:avLst>
          </a:prstGeom>
          <a:solidFill>
            <a:srgbClr val="0070C0"/>
          </a:solidFill>
          <a:ln w="9525">
            <a:solidFill>
              <a:schemeClr val="tx1"/>
            </a:solidFill>
            <a:miter lim="800000"/>
            <a:headEnd/>
            <a:tailEnd/>
          </a:ln>
          <a:effectLst/>
        </p:spPr>
        <p:txBody>
          <a:bodyPr wrap="none" anchor="ctr"/>
          <a:lstStyle/>
          <a:p>
            <a:endParaRPr lang="en-GB" dirty="0">
              <a:solidFill>
                <a:srgbClr val="04617B"/>
              </a:solidFill>
            </a:endParaRPr>
          </a:p>
        </p:txBody>
      </p:sp>
    </p:spTree>
    <p:extLst>
      <p:ext uri="{BB962C8B-B14F-4D97-AF65-F5344CB8AC3E}">
        <p14:creationId xmlns:p14="http://schemas.microsoft.com/office/powerpoint/2010/main" val="2516229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60648"/>
            <a:ext cx="4860032" cy="6480720"/>
          </a:xfrm>
        </p:spPr>
        <p:txBody>
          <a:bodyPr>
            <a:normAutofit fontScale="85000" lnSpcReduction="20000"/>
          </a:bodyPr>
          <a:lstStyle/>
          <a:p>
            <a:r>
              <a:rPr lang="en-GB" b="1" dirty="0" err="1" smtClean="0">
                <a:solidFill>
                  <a:schemeClr val="bg1"/>
                </a:solidFill>
              </a:rPr>
              <a:t>Tholos</a:t>
            </a:r>
            <a:r>
              <a:rPr lang="en-GB" b="1" dirty="0" smtClean="0">
                <a:solidFill>
                  <a:schemeClr val="bg1"/>
                </a:solidFill>
              </a:rPr>
              <a:t> </a:t>
            </a:r>
            <a:r>
              <a:rPr lang="en-GB" dirty="0" smtClean="0">
                <a:solidFill>
                  <a:schemeClr val="bg1"/>
                </a:solidFill>
              </a:rPr>
              <a:t>– built c.470 BC round building which served as the headquarters of the </a:t>
            </a:r>
            <a:r>
              <a:rPr lang="en-GB" b="1" i="1" dirty="0" err="1" smtClean="0">
                <a:solidFill>
                  <a:schemeClr val="bg1"/>
                </a:solidFill>
              </a:rPr>
              <a:t>prytaneis</a:t>
            </a:r>
            <a:r>
              <a:rPr lang="en-GB" b="1" i="1" dirty="0" smtClean="0">
                <a:solidFill>
                  <a:schemeClr val="bg1"/>
                </a:solidFill>
              </a:rPr>
              <a:t> </a:t>
            </a:r>
            <a:r>
              <a:rPr lang="en-GB" dirty="0" smtClean="0">
                <a:solidFill>
                  <a:schemeClr val="bg1"/>
                </a:solidFill>
              </a:rPr>
              <a:t>(executive committee) of the </a:t>
            </a:r>
            <a:r>
              <a:rPr lang="en-GB" b="1" i="1" dirty="0" err="1" smtClean="0">
                <a:solidFill>
                  <a:schemeClr val="bg1"/>
                </a:solidFill>
              </a:rPr>
              <a:t>boule</a:t>
            </a:r>
            <a:r>
              <a:rPr lang="en-GB" b="1" i="1" dirty="0" smtClean="0">
                <a:solidFill>
                  <a:schemeClr val="bg1"/>
                </a:solidFill>
              </a:rPr>
              <a:t> </a:t>
            </a:r>
            <a:r>
              <a:rPr lang="en-GB" dirty="0" smtClean="0">
                <a:solidFill>
                  <a:schemeClr val="bg1"/>
                </a:solidFill>
              </a:rPr>
              <a:t>-identification of site based on account of Pausanias. </a:t>
            </a:r>
          </a:p>
          <a:p>
            <a:r>
              <a:rPr lang="en-GB" b="1" dirty="0" err="1" smtClean="0">
                <a:solidFill>
                  <a:schemeClr val="bg1"/>
                </a:solidFill>
              </a:rPr>
              <a:t>Metroon</a:t>
            </a:r>
            <a:r>
              <a:rPr lang="en-GB" b="1" dirty="0" smtClean="0">
                <a:solidFill>
                  <a:schemeClr val="bg1"/>
                </a:solidFill>
              </a:rPr>
              <a:t> </a:t>
            </a:r>
            <a:r>
              <a:rPr lang="en-GB" dirty="0" smtClean="0">
                <a:solidFill>
                  <a:schemeClr val="bg1"/>
                </a:solidFill>
              </a:rPr>
              <a:t>– both a sanctuary to the mother of the Gods and a storehouse for official records. Present remains are Hellenistic. </a:t>
            </a:r>
          </a:p>
          <a:p>
            <a:r>
              <a:rPr lang="en-GB" b="1" dirty="0" err="1" smtClean="0">
                <a:solidFill>
                  <a:schemeClr val="bg1"/>
                </a:solidFill>
              </a:rPr>
              <a:t>Bouleuterion</a:t>
            </a:r>
            <a:r>
              <a:rPr lang="en-GB" b="1" dirty="0" smtClean="0">
                <a:solidFill>
                  <a:schemeClr val="bg1"/>
                </a:solidFill>
              </a:rPr>
              <a:t> </a:t>
            </a:r>
            <a:r>
              <a:rPr lang="en-GB" i="1" dirty="0" smtClean="0">
                <a:solidFill>
                  <a:schemeClr val="bg1"/>
                </a:solidFill>
              </a:rPr>
              <a:t>– </a:t>
            </a:r>
            <a:r>
              <a:rPr lang="en-GB" dirty="0" smtClean="0">
                <a:solidFill>
                  <a:schemeClr val="bg1"/>
                </a:solidFill>
              </a:rPr>
              <a:t>meeting place of the </a:t>
            </a:r>
            <a:r>
              <a:rPr lang="en-GB" b="1" i="1" dirty="0" err="1" smtClean="0">
                <a:solidFill>
                  <a:schemeClr val="bg1"/>
                </a:solidFill>
              </a:rPr>
              <a:t>boule</a:t>
            </a:r>
            <a:r>
              <a:rPr lang="en-GB" b="1" i="1" dirty="0" smtClean="0">
                <a:solidFill>
                  <a:schemeClr val="bg1"/>
                </a:solidFill>
              </a:rPr>
              <a:t> </a:t>
            </a:r>
            <a:r>
              <a:rPr lang="en-GB" dirty="0" smtClean="0">
                <a:solidFill>
                  <a:schemeClr val="bg1"/>
                </a:solidFill>
              </a:rPr>
              <a:t>(council). Rebuilt during the last quarter of the fifth century BC. </a:t>
            </a:r>
          </a:p>
          <a:p>
            <a:r>
              <a:rPr lang="en-GB" b="1" dirty="0" smtClean="0">
                <a:solidFill>
                  <a:schemeClr val="bg1"/>
                </a:solidFill>
              </a:rPr>
              <a:t>Monument of the Eponymous Heroes </a:t>
            </a:r>
            <a:r>
              <a:rPr lang="en-GB" dirty="0" smtClean="0">
                <a:solidFill>
                  <a:schemeClr val="bg1"/>
                </a:solidFill>
              </a:rPr>
              <a:t>- Ten bronze statues representing the heroes of the ten tribes. Initially erected in 420’s BC. </a:t>
            </a:r>
          </a:p>
          <a:p>
            <a:endParaRPr lang="en-GB" dirty="0"/>
          </a:p>
        </p:txBody>
      </p:sp>
      <p:pic>
        <p:nvPicPr>
          <p:cNvPr id="20482" name="Picture 2"/>
          <p:cNvPicPr>
            <a:picLocks noChangeAspect="1" noChangeArrowheads="1"/>
          </p:cNvPicPr>
          <p:nvPr/>
        </p:nvPicPr>
        <p:blipFill>
          <a:blip r:embed="rId2" cstate="print"/>
          <a:srcRect/>
          <a:stretch>
            <a:fillRect/>
          </a:stretch>
        </p:blipFill>
        <p:spPr bwMode="auto">
          <a:xfrm>
            <a:off x="4932040" y="332656"/>
            <a:ext cx="3996538" cy="4680520"/>
          </a:xfrm>
          <a:prstGeom prst="rect">
            <a:avLst/>
          </a:prstGeom>
          <a:noFill/>
          <a:ln w="9525">
            <a:noFill/>
            <a:miter lim="800000"/>
            <a:headEnd/>
            <a:tailEnd/>
          </a:ln>
        </p:spPr>
      </p:pic>
      <p:pic>
        <p:nvPicPr>
          <p:cNvPr id="20483" name="Picture 3"/>
          <p:cNvPicPr>
            <a:picLocks noChangeAspect="1" noChangeArrowheads="1"/>
          </p:cNvPicPr>
          <p:nvPr/>
        </p:nvPicPr>
        <p:blipFill>
          <a:blip r:embed="rId3" cstate="print"/>
          <a:srcRect t="25830" b="28515"/>
          <a:stretch>
            <a:fillRect/>
          </a:stretch>
        </p:blipFill>
        <p:spPr bwMode="auto">
          <a:xfrm>
            <a:off x="5004048" y="5201816"/>
            <a:ext cx="3888432" cy="1395536"/>
          </a:xfrm>
          <a:prstGeom prst="rect">
            <a:avLst/>
          </a:prstGeom>
          <a:noFill/>
          <a:ln w="9525">
            <a:noFill/>
            <a:miter lim="800000"/>
            <a:headEnd/>
            <a:tailEnd/>
          </a:ln>
        </p:spPr>
      </p:pic>
    </p:spTree>
    <p:extLst>
      <p:ext uri="{BB962C8B-B14F-4D97-AF65-F5344CB8AC3E}">
        <p14:creationId xmlns:p14="http://schemas.microsoft.com/office/powerpoint/2010/main" val="2145852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545" y="2706111"/>
            <a:ext cx="8229600" cy="1143000"/>
          </a:xfrm>
        </p:spPr>
        <p:txBody>
          <a:bodyPr>
            <a:noAutofit/>
          </a:bodyPr>
          <a:lstStyle/>
          <a:p>
            <a:r>
              <a:rPr lang="en-GB" sz="4800" dirty="0" smtClean="0">
                <a:solidFill>
                  <a:schemeClr val="bg1"/>
                </a:solidFill>
              </a:rPr>
              <a:t>Imperial Rome: Monumentalising the Past, Present and Future</a:t>
            </a:r>
            <a:endParaRPr lang="en-GB" sz="4800" dirty="0">
              <a:solidFill>
                <a:schemeClr val="bg1"/>
              </a:solidFill>
            </a:endParaRPr>
          </a:p>
        </p:txBody>
      </p:sp>
    </p:spTree>
    <p:extLst>
      <p:ext uri="{BB962C8B-B14F-4D97-AF65-F5344CB8AC3E}">
        <p14:creationId xmlns:p14="http://schemas.microsoft.com/office/powerpoint/2010/main" val="375971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0" y="274638"/>
            <a:ext cx="9144000" cy="1143000"/>
          </a:xfrm>
        </p:spPr>
        <p:txBody>
          <a:bodyPr>
            <a:normAutofit/>
          </a:bodyPr>
          <a:lstStyle/>
          <a:p>
            <a:pPr eaLnBrk="1" hangingPunct="1"/>
            <a:r>
              <a:rPr lang="en-GB" sz="3200" b="1" dirty="0" smtClean="0">
                <a:solidFill>
                  <a:schemeClr val="bg1"/>
                </a:solidFill>
              </a:rPr>
              <a:t>Augustan “Propaganda” – Family Ancestry</a:t>
            </a:r>
          </a:p>
        </p:txBody>
      </p:sp>
      <p:sp>
        <p:nvSpPr>
          <p:cNvPr id="11267" name="Rectangle 3"/>
          <p:cNvSpPr>
            <a:spLocks noGrp="1" noChangeArrowheads="1"/>
          </p:cNvSpPr>
          <p:nvPr>
            <p:ph type="body" sz="half" idx="1"/>
          </p:nvPr>
        </p:nvSpPr>
        <p:spPr>
          <a:xfrm>
            <a:off x="0" y="2508579"/>
            <a:ext cx="6041593" cy="4166755"/>
          </a:xfrm>
        </p:spPr>
        <p:txBody>
          <a:bodyPr>
            <a:normAutofit/>
          </a:bodyPr>
          <a:lstStyle/>
          <a:p>
            <a:pPr eaLnBrk="1" hangingPunct="1">
              <a:lnSpc>
                <a:spcPct val="90000"/>
              </a:lnSpc>
            </a:pPr>
            <a:r>
              <a:rPr lang="en-GB" sz="2400" dirty="0" smtClean="0">
                <a:solidFill>
                  <a:schemeClr val="bg1"/>
                </a:solidFill>
              </a:rPr>
              <a:t>Ara </a:t>
            </a:r>
            <a:r>
              <a:rPr lang="en-GB" sz="2400" dirty="0" err="1" smtClean="0">
                <a:solidFill>
                  <a:schemeClr val="bg1"/>
                </a:solidFill>
              </a:rPr>
              <a:t>Pacis</a:t>
            </a:r>
            <a:r>
              <a:rPr lang="en-GB" sz="2400" dirty="0" smtClean="0">
                <a:solidFill>
                  <a:schemeClr val="bg1"/>
                </a:solidFill>
              </a:rPr>
              <a:t> (Altar of Peace) subtly links the sacrificing Augustus (south side) with the sacrificing Aeneas (right).</a:t>
            </a:r>
          </a:p>
          <a:p>
            <a:pPr eaLnBrk="1" hangingPunct="1">
              <a:lnSpc>
                <a:spcPct val="90000"/>
              </a:lnSpc>
            </a:pPr>
            <a:endParaRPr lang="en-GB" sz="500" dirty="0" smtClean="0">
              <a:solidFill>
                <a:schemeClr val="bg1"/>
              </a:solidFill>
            </a:endParaRPr>
          </a:p>
          <a:p>
            <a:pPr eaLnBrk="1" hangingPunct="1">
              <a:lnSpc>
                <a:spcPct val="90000"/>
              </a:lnSpc>
            </a:pPr>
            <a:r>
              <a:rPr lang="en-GB" sz="2400" dirty="0" smtClean="0">
                <a:solidFill>
                  <a:schemeClr val="bg1"/>
                </a:solidFill>
              </a:rPr>
              <a:t>Another panel depicted Romulus and Remus with Mars (mostly destroyed).</a:t>
            </a:r>
          </a:p>
          <a:p>
            <a:pPr eaLnBrk="1" hangingPunct="1">
              <a:lnSpc>
                <a:spcPct val="90000"/>
              </a:lnSpc>
            </a:pPr>
            <a:endParaRPr lang="en-GB" sz="2400" dirty="0" smtClean="0">
              <a:solidFill>
                <a:schemeClr val="bg1"/>
              </a:solidFill>
            </a:endParaRPr>
          </a:p>
        </p:txBody>
      </p:sp>
      <p:pic>
        <p:nvPicPr>
          <p:cNvPr id="11268" name="Picture 5" descr="pannello_di_enea_sacrificante_ai_penati_sqlarge"/>
          <p:cNvPicPr>
            <a:picLocks noGrp="1" noChangeAspect="1" noChangeArrowheads="1"/>
          </p:cNvPicPr>
          <p:nvPr>
            <p:ph sz="half" idx="2"/>
          </p:nvPr>
        </p:nvPicPr>
        <p:blipFill>
          <a:blip r:embed="rId3" cstate="print"/>
          <a:stretch>
            <a:fillRect/>
          </a:stretch>
        </p:blipFill>
        <p:spPr>
          <a:xfrm>
            <a:off x="6041593" y="1417638"/>
            <a:ext cx="2873807" cy="2873807"/>
          </a:xfrm>
        </p:spPr>
      </p:pic>
      <p:sp>
        <p:nvSpPr>
          <p:cNvPr id="3" name="Rectangle 2"/>
          <p:cNvSpPr/>
          <p:nvPr/>
        </p:nvSpPr>
        <p:spPr>
          <a:xfrm>
            <a:off x="-4162" y="1417638"/>
            <a:ext cx="6045755" cy="1172629"/>
          </a:xfrm>
          <a:prstGeom prst="rect">
            <a:avLst/>
          </a:prstGeom>
        </p:spPr>
        <p:txBody>
          <a:bodyPr wrap="square">
            <a:spAutoFit/>
          </a:bodyPr>
          <a:lstStyle/>
          <a:p>
            <a:pPr marL="342900" lvl="0" indent="-342900">
              <a:lnSpc>
                <a:spcPct val="90000"/>
              </a:lnSpc>
              <a:spcBef>
                <a:spcPct val="20000"/>
              </a:spcBef>
              <a:buFont typeface="Arial" pitchFamily="34" charset="0"/>
              <a:buChar char="•"/>
            </a:pPr>
            <a:r>
              <a:rPr lang="en-GB" sz="2600" dirty="0">
                <a:solidFill>
                  <a:prstClr val="black"/>
                </a:solidFill>
              </a:rPr>
              <a:t>Augustus deliberately made use of his ancestry in the iconography of monuments and art.</a:t>
            </a:r>
          </a:p>
        </p:txBody>
      </p:sp>
      <p:sp>
        <p:nvSpPr>
          <p:cNvPr id="4" name="Rectangle 3"/>
          <p:cNvSpPr/>
          <p:nvPr/>
        </p:nvSpPr>
        <p:spPr>
          <a:xfrm>
            <a:off x="0" y="4395787"/>
            <a:ext cx="9144000" cy="2462213"/>
          </a:xfrm>
          <a:prstGeom prst="rect">
            <a:avLst/>
          </a:prstGeom>
        </p:spPr>
        <p:txBody>
          <a:bodyPr wrap="square">
            <a:spAutoFit/>
          </a:bodyPr>
          <a:lstStyle/>
          <a:p>
            <a:pPr algn="just"/>
            <a:r>
              <a:rPr lang="en-GB" sz="2200" b="0" i="0" dirty="0" smtClean="0">
                <a:solidFill>
                  <a:schemeClr val="bg1"/>
                </a:solidFill>
                <a:effectLst/>
              </a:rPr>
              <a:t>“Anchises had spoken, and he drew the Sibyl and his son, both together, into the middle of the gathering… ‘Come, I will now explain what glory will pursue the children of </a:t>
            </a:r>
            <a:r>
              <a:rPr lang="en-GB" sz="2200" b="0" i="0" dirty="0" err="1" smtClean="0">
                <a:solidFill>
                  <a:schemeClr val="bg1"/>
                </a:solidFill>
                <a:effectLst/>
              </a:rPr>
              <a:t>Dardanus</a:t>
            </a:r>
            <a:r>
              <a:rPr lang="en-GB" sz="2200" b="0" i="0" dirty="0" smtClean="0">
                <a:solidFill>
                  <a:schemeClr val="bg1"/>
                </a:solidFill>
                <a:effectLst/>
              </a:rPr>
              <a:t>, what descendants await you of the Italian race… This is the man, this is him, whom you so often hear promised you, Augustus Caesar, son of the Deified, who will make a Golden Age again in the fields where Saturn once reigned…” – </a:t>
            </a:r>
            <a:r>
              <a:rPr lang="en-GB" sz="2200" b="1" i="0" dirty="0" smtClean="0">
                <a:solidFill>
                  <a:schemeClr val="bg1"/>
                </a:solidFill>
                <a:effectLst/>
              </a:rPr>
              <a:t>Virgil </a:t>
            </a:r>
            <a:r>
              <a:rPr lang="en-GB" sz="2200" b="1" i="1" dirty="0" smtClean="0">
                <a:solidFill>
                  <a:schemeClr val="bg1"/>
                </a:solidFill>
                <a:effectLst/>
              </a:rPr>
              <a:t>Aeneid</a:t>
            </a:r>
            <a:r>
              <a:rPr lang="en-GB" sz="2200" b="1" i="0" dirty="0" smtClean="0">
                <a:solidFill>
                  <a:schemeClr val="bg1"/>
                </a:solidFill>
                <a:effectLst/>
              </a:rPr>
              <a:t> 6.724ff</a:t>
            </a:r>
            <a:r>
              <a:rPr lang="en-GB" sz="2200" b="0" i="0" dirty="0" smtClean="0">
                <a:solidFill>
                  <a:schemeClr val="bg1"/>
                </a:solidFill>
                <a:effectLst/>
              </a:rPr>
              <a:t>.</a:t>
            </a:r>
            <a:endParaRPr lang="en-GB" sz="2200" b="0" i="0" dirty="0">
              <a:solidFill>
                <a:schemeClr val="bg1"/>
              </a:solidFill>
              <a:effectLst/>
            </a:endParaRPr>
          </a:p>
        </p:txBody>
      </p:sp>
    </p:spTree>
    <p:extLst>
      <p:ext uri="{BB962C8B-B14F-4D97-AF65-F5344CB8AC3E}">
        <p14:creationId xmlns:p14="http://schemas.microsoft.com/office/powerpoint/2010/main" val="24506664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0"/>
            <a:ext cx="8229600" cy="836712"/>
          </a:xfrm>
        </p:spPr>
        <p:txBody>
          <a:bodyPr>
            <a:normAutofit/>
          </a:bodyPr>
          <a:lstStyle/>
          <a:p>
            <a:pPr eaLnBrk="1" hangingPunct="1"/>
            <a:r>
              <a:rPr lang="en-GB" b="1" dirty="0" smtClean="0">
                <a:solidFill>
                  <a:schemeClr val="bg1"/>
                </a:solidFill>
              </a:rPr>
              <a:t>Ara </a:t>
            </a:r>
            <a:r>
              <a:rPr lang="en-GB" b="1" dirty="0" err="1" smtClean="0">
                <a:solidFill>
                  <a:schemeClr val="bg1"/>
                </a:solidFill>
              </a:rPr>
              <a:t>Pacis</a:t>
            </a:r>
            <a:r>
              <a:rPr lang="en-GB" b="1" dirty="0" smtClean="0">
                <a:solidFill>
                  <a:schemeClr val="bg1"/>
                </a:solidFill>
              </a:rPr>
              <a:t> (dedicated 9 BC)</a:t>
            </a:r>
          </a:p>
        </p:txBody>
      </p:sp>
      <p:pic>
        <p:nvPicPr>
          <p:cNvPr id="12292" name="Picture 5" descr="ara_pacis_2_sqlarge"/>
          <p:cNvPicPr>
            <a:picLocks noGrp="1" noChangeAspect="1" noChangeArrowheads="1"/>
          </p:cNvPicPr>
          <p:nvPr>
            <p:ph sz="quarter" idx="1"/>
          </p:nvPr>
        </p:nvPicPr>
        <p:blipFill rotWithShape="1">
          <a:blip r:embed="rId3" cstate="print"/>
          <a:srcRect l="18407" r="14294"/>
          <a:stretch/>
        </p:blipFill>
        <p:spPr>
          <a:xfrm>
            <a:off x="6732240" y="4056658"/>
            <a:ext cx="2200730" cy="2675536"/>
          </a:xfrm>
        </p:spPr>
      </p:pic>
      <p:sp>
        <p:nvSpPr>
          <p:cNvPr id="12291" name="Rectangle 4"/>
          <p:cNvSpPr>
            <a:spLocks noGrp="1" noChangeArrowheads="1"/>
          </p:cNvSpPr>
          <p:nvPr>
            <p:ph type="body" sz="half" idx="3"/>
          </p:nvPr>
        </p:nvSpPr>
        <p:spPr>
          <a:xfrm>
            <a:off x="136967" y="929758"/>
            <a:ext cx="5904656" cy="2701295"/>
          </a:xfrm>
        </p:spPr>
        <p:txBody>
          <a:bodyPr>
            <a:normAutofit/>
          </a:bodyPr>
          <a:lstStyle/>
          <a:p>
            <a:pPr>
              <a:lnSpc>
                <a:spcPct val="90000"/>
              </a:lnSpc>
            </a:pPr>
            <a:r>
              <a:rPr lang="en-GB" sz="2000" dirty="0" smtClean="0">
                <a:solidFill>
                  <a:schemeClr val="bg1"/>
                </a:solidFill>
              </a:rPr>
              <a:t>Themes: Fertility, prosperity, longevity </a:t>
            </a:r>
          </a:p>
          <a:p>
            <a:pPr>
              <a:lnSpc>
                <a:spcPct val="90000"/>
              </a:lnSpc>
            </a:pPr>
            <a:r>
              <a:rPr lang="en-GB" sz="2000" dirty="0" smtClean="0">
                <a:solidFill>
                  <a:schemeClr val="bg1"/>
                </a:solidFill>
              </a:rPr>
              <a:t>Myth granting continuity in a time of new beginnings</a:t>
            </a:r>
          </a:p>
          <a:p>
            <a:pPr>
              <a:lnSpc>
                <a:spcPct val="90000"/>
              </a:lnSpc>
            </a:pPr>
            <a:r>
              <a:rPr lang="en-GB" sz="2000" dirty="0" smtClean="0">
                <a:solidFill>
                  <a:schemeClr val="bg1"/>
                </a:solidFill>
              </a:rPr>
              <a:t>Immensely productive iconographic language - repeated well beyond propagandistic settings! </a:t>
            </a:r>
            <a:endParaRPr lang="en-GB" sz="2400" dirty="0" smtClean="0">
              <a:solidFill>
                <a:schemeClr val="bg1"/>
              </a:solidFill>
            </a:endParaRPr>
          </a:p>
        </p:txBody>
      </p:sp>
      <p:pic>
        <p:nvPicPr>
          <p:cNvPr id="2" name="Picture 1"/>
          <p:cNvPicPr>
            <a:picLocks noChangeAspect="1"/>
          </p:cNvPicPr>
          <p:nvPr/>
        </p:nvPicPr>
        <p:blipFill>
          <a:blip r:embed="rId4" cstate="print"/>
          <a:stretch>
            <a:fillRect/>
          </a:stretch>
        </p:blipFill>
        <p:spPr>
          <a:xfrm>
            <a:off x="107504" y="2780928"/>
            <a:ext cx="3816794" cy="3884850"/>
          </a:xfrm>
          <a:prstGeom prst="rect">
            <a:avLst/>
          </a:prstGeom>
        </p:spPr>
      </p:pic>
      <p:pic>
        <p:nvPicPr>
          <p:cNvPr id="3" name="Picture 2"/>
          <p:cNvPicPr>
            <a:picLocks noChangeAspect="1"/>
          </p:cNvPicPr>
          <p:nvPr/>
        </p:nvPicPr>
        <p:blipFill rotWithShape="1">
          <a:blip r:embed="rId5" cstate="print"/>
          <a:srcRect t="5289"/>
          <a:stretch/>
        </p:blipFill>
        <p:spPr>
          <a:xfrm>
            <a:off x="3924298" y="3140968"/>
            <a:ext cx="2686654" cy="3591226"/>
          </a:xfrm>
          <a:prstGeom prst="rect">
            <a:avLst/>
          </a:prstGeom>
        </p:spPr>
      </p:pic>
      <p:pic>
        <p:nvPicPr>
          <p:cNvPr id="5" name="Picture 4"/>
          <p:cNvPicPr>
            <a:picLocks noChangeAspect="1"/>
          </p:cNvPicPr>
          <p:nvPr/>
        </p:nvPicPr>
        <p:blipFill>
          <a:blip r:embed="rId6" cstate="print"/>
          <a:stretch>
            <a:fillRect/>
          </a:stretch>
        </p:blipFill>
        <p:spPr>
          <a:xfrm>
            <a:off x="6041623" y="963570"/>
            <a:ext cx="2889754" cy="2889754"/>
          </a:xfrm>
          <a:prstGeom prst="rect">
            <a:avLst/>
          </a:prstGeom>
        </p:spPr>
      </p:pic>
      <p:sp>
        <p:nvSpPr>
          <p:cNvPr id="10" name="Rectangle 9"/>
          <p:cNvSpPr/>
          <p:nvPr/>
        </p:nvSpPr>
        <p:spPr>
          <a:xfrm>
            <a:off x="70019" y="3212976"/>
            <a:ext cx="966931" cy="369332"/>
          </a:xfrm>
          <a:prstGeom prst="rect">
            <a:avLst/>
          </a:prstGeom>
        </p:spPr>
        <p:txBody>
          <a:bodyPr wrap="none">
            <a:spAutoFit/>
          </a:bodyPr>
          <a:lstStyle/>
          <a:p>
            <a:r>
              <a:rPr lang="en-GB" dirty="0" smtClean="0">
                <a:solidFill>
                  <a:srgbClr val="C00000"/>
                </a:solidFill>
              </a:rPr>
              <a:t>Agrippa </a:t>
            </a:r>
            <a:endParaRPr lang="en-GB" dirty="0">
              <a:solidFill>
                <a:srgbClr val="C00000"/>
              </a:solidFill>
            </a:endParaRPr>
          </a:p>
        </p:txBody>
      </p:sp>
      <p:sp>
        <p:nvSpPr>
          <p:cNvPr id="11" name="Rectangle 10"/>
          <p:cNvSpPr/>
          <p:nvPr/>
        </p:nvSpPr>
        <p:spPr>
          <a:xfrm>
            <a:off x="772826" y="3538592"/>
            <a:ext cx="649537" cy="369332"/>
          </a:xfrm>
          <a:prstGeom prst="rect">
            <a:avLst/>
          </a:prstGeom>
        </p:spPr>
        <p:txBody>
          <a:bodyPr wrap="none">
            <a:spAutoFit/>
          </a:bodyPr>
          <a:lstStyle/>
          <a:p>
            <a:r>
              <a:rPr lang="en-GB" dirty="0" smtClean="0">
                <a:solidFill>
                  <a:srgbClr val="C00000"/>
                </a:solidFill>
              </a:rPr>
              <a:t>Julia </a:t>
            </a:r>
            <a:endParaRPr lang="en-GB" dirty="0">
              <a:solidFill>
                <a:srgbClr val="C00000"/>
              </a:solidFill>
            </a:endParaRPr>
          </a:p>
        </p:txBody>
      </p:sp>
      <p:sp>
        <p:nvSpPr>
          <p:cNvPr id="12" name="Rectangle 11"/>
          <p:cNvSpPr/>
          <p:nvPr/>
        </p:nvSpPr>
        <p:spPr>
          <a:xfrm>
            <a:off x="425468" y="4591903"/>
            <a:ext cx="919521" cy="369332"/>
          </a:xfrm>
          <a:prstGeom prst="rect">
            <a:avLst/>
          </a:prstGeom>
        </p:spPr>
        <p:txBody>
          <a:bodyPr wrap="square">
            <a:spAutoFit/>
          </a:bodyPr>
          <a:lstStyle/>
          <a:p>
            <a:r>
              <a:rPr lang="en-GB" dirty="0" smtClean="0">
                <a:solidFill>
                  <a:srgbClr val="C00000"/>
                </a:solidFill>
              </a:rPr>
              <a:t>Gaius?</a:t>
            </a:r>
            <a:endParaRPr lang="en-GB" dirty="0">
              <a:solidFill>
                <a:srgbClr val="C00000"/>
              </a:solidFill>
            </a:endParaRPr>
          </a:p>
        </p:txBody>
      </p:sp>
      <p:sp>
        <p:nvSpPr>
          <p:cNvPr id="13" name="Rectangle 12"/>
          <p:cNvSpPr/>
          <p:nvPr/>
        </p:nvSpPr>
        <p:spPr>
          <a:xfrm>
            <a:off x="1662454" y="3864705"/>
            <a:ext cx="972189" cy="369332"/>
          </a:xfrm>
          <a:prstGeom prst="rect">
            <a:avLst/>
          </a:prstGeom>
        </p:spPr>
        <p:txBody>
          <a:bodyPr wrap="none">
            <a:spAutoFit/>
          </a:bodyPr>
          <a:lstStyle/>
          <a:p>
            <a:r>
              <a:rPr lang="en-GB" dirty="0" smtClean="0">
                <a:solidFill>
                  <a:srgbClr val="C00000"/>
                </a:solidFill>
              </a:rPr>
              <a:t>Antonia </a:t>
            </a:r>
            <a:endParaRPr lang="en-GB" dirty="0">
              <a:solidFill>
                <a:srgbClr val="C00000"/>
              </a:solidFill>
            </a:endParaRPr>
          </a:p>
        </p:txBody>
      </p:sp>
      <p:sp>
        <p:nvSpPr>
          <p:cNvPr id="14" name="Rectangle 13"/>
          <p:cNvSpPr/>
          <p:nvPr/>
        </p:nvSpPr>
        <p:spPr>
          <a:xfrm>
            <a:off x="2157504" y="3261721"/>
            <a:ext cx="883575" cy="369332"/>
          </a:xfrm>
          <a:prstGeom prst="rect">
            <a:avLst/>
          </a:prstGeom>
        </p:spPr>
        <p:txBody>
          <a:bodyPr wrap="none">
            <a:spAutoFit/>
          </a:bodyPr>
          <a:lstStyle/>
          <a:p>
            <a:r>
              <a:rPr lang="en-GB" dirty="0" smtClean="0">
                <a:solidFill>
                  <a:srgbClr val="C00000"/>
                </a:solidFill>
              </a:rPr>
              <a:t>Drusus </a:t>
            </a:r>
            <a:endParaRPr lang="en-GB" dirty="0">
              <a:solidFill>
                <a:srgbClr val="C00000"/>
              </a:solidFill>
            </a:endParaRPr>
          </a:p>
        </p:txBody>
      </p:sp>
    </p:spTree>
    <p:extLst>
      <p:ext uri="{BB962C8B-B14F-4D97-AF65-F5344CB8AC3E}">
        <p14:creationId xmlns:p14="http://schemas.microsoft.com/office/powerpoint/2010/main" val="248075910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88326" y="16725"/>
            <a:ext cx="8229600" cy="802440"/>
          </a:xfrm>
        </p:spPr>
        <p:txBody>
          <a:bodyPr/>
          <a:lstStyle/>
          <a:p>
            <a:pPr eaLnBrk="1" hangingPunct="1"/>
            <a:r>
              <a:rPr lang="en-GB" b="1" dirty="0" smtClean="0">
                <a:solidFill>
                  <a:schemeClr val="bg1"/>
                </a:solidFill>
              </a:rPr>
              <a:t>Augustus’ Forum</a:t>
            </a:r>
          </a:p>
        </p:txBody>
      </p:sp>
      <p:sp>
        <p:nvSpPr>
          <p:cNvPr id="19459" name="Rectangle 3"/>
          <p:cNvSpPr>
            <a:spLocks noGrp="1" noChangeArrowheads="1"/>
          </p:cNvSpPr>
          <p:nvPr>
            <p:ph type="body" sz="half" idx="1"/>
          </p:nvPr>
        </p:nvSpPr>
        <p:spPr>
          <a:xfrm>
            <a:off x="0" y="872227"/>
            <a:ext cx="6084305" cy="4997152"/>
          </a:xfrm>
        </p:spPr>
        <p:txBody>
          <a:bodyPr>
            <a:normAutofit/>
          </a:bodyPr>
          <a:lstStyle/>
          <a:p>
            <a:pPr eaLnBrk="1" hangingPunct="1">
              <a:lnSpc>
                <a:spcPct val="90000"/>
              </a:lnSpc>
            </a:pPr>
            <a:r>
              <a:rPr lang="en-GB" sz="2200" dirty="0" smtClean="0">
                <a:solidFill>
                  <a:schemeClr val="bg1"/>
                </a:solidFill>
              </a:rPr>
              <a:t>The temple of Mars </a:t>
            </a:r>
            <a:r>
              <a:rPr lang="en-GB" sz="2200" dirty="0" err="1" smtClean="0">
                <a:solidFill>
                  <a:schemeClr val="bg1"/>
                </a:solidFill>
              </a:rPr>
              <a:t>Ultor</a:t>
            </a:r>
            <a:r>
              <a:rPr lang="en-GB" sz="2200" dirty="0" smtClean="0">
                <a:solidFill>
                  <a:schemeClr val="bg1"/>
                </a:solidFill>
              </a:rPr>
              <a:t> (dedicated 2 BC):</a:t>
            </a:r>
          </a:p>
          <a:p>
            <a:pPr lvl="1">
              <a:lnSpc>
                <a:spcPct val="90000"/>
              </a:lnSpc>
            </a:pPr>
            <a:r>
              <a:rPr lang="en-GB" sz="2000" dirty="0" smtClean="0">
                <a:solidFill>
                  <a:schemeClr val="bg1"/>
                </a:solidFill>
              </a:rPr>
              <a:t>celebrating the defeat of Caesar’s assassins at Philippi </a:t>
            </a:r>
            <a:r>
              <a:rPr lang="en-GB" sz="2000" dirty="0">
                <a:solidFill>
                  <a:schemeClr val="bg1"/>
                </a:solidFill>
              </a:rPr>
              <a:t>(</a:t>
            </a:r>
            <a:r>
              <a:rPr lang="en-GB" sz="2000" dirty="0" smtClean="0">
                <a:solidFill>
                  <a:schemeClr val="bg1"/>
                </a:solidFill>
              </a:rPr>
              <a:t>42 BC)</a:t>
            </a:r>
          </a:p>
          <a:p>
            <a:pPr lvl="1">
              <a:lnSpc>
                <a:spcPct val="90000"/>
              </a:lnSpc>
            </a:pPr>
            <a:r>
              <a:rPr lang="en-GB" sz="2000" dirty="0" smtClean="0">
                <a:solidFill>
                  <a:schemeClr val="bg1"/>
                </a:solidFill>
              </a:rPr>
              <a:t>victory over the Parthians in 20 BC</a:t>
            </a:r>
          </a:p>
          <a:p>
            <a:pPr eaLnBrk="1" hangingPunct="1">
              <a:lnSpc>
                <a:spcPct val="90000"/>
              </a:lnSpc>
            </a:pPr>
            <a:endParaRPr lang="en-GB" sz="500" dirty="0">
              <a:solidFill>
                <a:schemeClr val="bg1"/>
              </a:solidFill>
            </a:endParaRPr>
          </a:p>
          <a:p>
            <a:pPr>
              <a:lnSpc>
                <a:spcPct val="90000"/>
              </a:lnSpc>
            </a:pPr>
            <a:r>
              <a:rPr lang="en-GB" sz="2200" dirty="0">
                <a:solidFill>
                  <a:schemeClr val="bg1"/>
                </a:solidFill>
              </a:rPr>
              <a:t>Two groups of mythological statues in the </a:t>
            </a:r>
            <a:r>
              <a:rPr lang="en-GB" sz="2200" dirty="0" err="1">
                <a:solidFill>
                  <a:schemeClr val="bg1"/>
                </a:solidFill>
              </a:rPr>
              <a:t>exhedrae</a:t>
            </a:r>
            <a:endParaRPr lang="en-GB" sz="2200" dirty="0">
              <a:solidFill>
                <a:schemeClr val="bg1"/>
              </a:solidFill>
            </a:endParaRPr>
          </a:p>
          <a:p>
            <a:pPr>
              <a:lnSpc>
                <a:spcPct val="90000"/>
              </a:lnSpc>
            </a:pPr>
            <a:endParaRPr lang="en-GB" sz="500" dirty="0" smtClean="0">
              <a:solidFill>
                <a:schemeClr val="bg1"/>
              </a:solidFill>
            </a:endParaRPr>
          </a:p>
          <a:p>
            <a:pPr>
              <a:lnSpc>
                <a:spcPct val="90000"/>
              </a:lnSpc>
            </a:pPr>
            <a:r>
              <a:rPr lang="en-GB" sz="2200" dirty="0" smtClean="0">
                <a:solidFill>
                  <a:schemeClr val="bg1"/>
                </a:solidFill>
              </a:rPr>
              <a:t>Groups </a:t>
            </a:r>
            <a:r>
              <a:rPr lang="en-GB" sz="2200" dirty="0">
                <a:solidFill>
                  <a:schemeClr val="bg1"/>
                </a:solidFill>
              </a:rPr>
              <a:t>of Roman dignitaries (</a:t>
            </a:r>
            <a:r>
              <a:rPr lang="en-GB" sz="2200" dirty="0" err="1">
                <a:solidFill>
                  <a:schemeClr val="bg1"/>
                </a:solidFill>
              </a:rPr>
              <a:t>Julians</a:t>
            </a:r>
            <a:r>
              <a:rPr lang="en-GB" sz="2200" dirty="0">
                <a:solidFill>
                  <a:schemeClr val="bg1"/>
                </a:solidFill>
              </a:rPr>
              <a:t> on the one side, a careful mix on the other).</a:t>
            </a:r>
          </a:p>
          <a:p>
            <a:pPr eaLnBrk="1" hangingPunct="1">
              <a:lnSpc>
                <a:spcPct val="90000"/>
              </a:lnSpc>
            </a:pPr>
            <a:endParaRPr lang="en-GB" sz="2400" dirty="0" smtClean="0"/>
          </a:p>
        </p:txBody>
      </p:sp>
      <p:sp>
        <p:nvSpPr>
          <p:cNvPr id="2" name="Rectangle 1"/>
          <p:cNvSpPr/>
          <p:nvPr/>
        </p:nvSpPr>
        <p:spPr>
          <a:xfrm>
            <a:off x="48549" y="3846985"/>
            <a:ext cx="3982835" cy="2862322"/>
          </a:xfrm>
          <a:prstGeom prst="rect">
            <a:avLst/>
          </a:prstGeom>
        </p:spPr>
        <p:txBody>
          <a:bodyPr wrap="square">
            <a:spAutoFit/>
          </a:bodyPr>
          <a:lstStyle/>
          <a:p>
            <a:r>
              <a:rPr lang="en-GB" sz="2000" dirty="0" smtClean="0">
                <a:solidFill>
                  <a:schemeClr val="bg1"/>
                </a:solidFill>
              </a:rPr>
              <a:t>“Augustus built his forum because the two existing fora could no longer accommodate the increasing number of people and law cases... He decreed, therefore, that the senate use the forum to deliberate on war and the awarding of triumphs...” – </a:t>
            </a:r>
            <a:r>
              <a:rPr lang="en-GB" sz="2000" b="1" dirty="0" smtClean="0">
                <a:solidFill>
                  <a:schemeClr val="bg1"/>
                </a:solidFill>
              </a:rPr>
              <a:t>Suet. </a:t>
            </a:r>
            <a:r>
              <a:rPr lang="en-GB" sz="2000" b="1" i="1" dirty="0" smtClean="0">
                <a:solidFill>
                  <a:schemeClr val="bg1"/>
                </a:solidFill>
              </a:rPr>
              <a:t>Aug.</a:t>
            </a:r>
            <a:r>
              <a:rPr lang="en-GB" sz="2000" b="1" dirty="0" smtClean="0">
                <a:solidFill>
                  <a:schemeClr val="bg1"/>
                </a:solidFill>
              </a:rPr>
              <a:t> 29.1-2</a:t>
            </a:r>
            <a:r>
              <a:rPr lang="en-GB" sz="2000" dirty="0" smtClean="0">
                <a:solidFill>
                  <a:schemeClr val="bg1"/>
                </a:solidFill>
              </a:rPr>
              <a:t>.</a:t>
            </a:r>
            <a:endParaRPr lang="en-GB" sz="2000" dirty="0">
              <a:solidFill>
                <a:schemeClr val="bg1"/>
              </a:solidFill>
            </a:endParaRPr>
          </a:p>
        </p:txBody>
      </p:sp>
      <p:pic>
        <p:nvPicPr>
          <p:cNvPr id="5" name="Picture 4"/>
          <p:cNvPicPr>
            <a:picLocks noChangeAspect="1"/>
          </p:cNvPicPr>
          <p:nvPr/>
        </p:nvPicPr>
        <p:blipFill>
          <a:blip r:embed="rId3" cstate="print"/>
          <a:stretch>
            <a:fillRect/>
          </a:stretch>
        </p:blipFill>
        <p:spPr>
          <a:xfrm>
            <a:off x="6084305" y="3327330"/>
            <a:ext cx="2915242" cy="3304287"/>
          </a:xfrm>
          <a:prstGeom prst="rect">
            <a:avLst/>
          </a:prstGeom>
        </p:spPr>
      </p:pic>
      <p:sp>
        <p:nvSpPr>
          <p:cNvPr id="10" name="Rectangle 3"/>
          <p:cNvSpPr txBox="1">
            <a:spLocks noChangeArrowheads="1"/>
          </p:cNvSpPr>
          <p:nvPr/>
        </p:nvSpPr>
        <p:spPr>
          <a:xfrm>
            <a:off x="135624" y="3210432"/>
            <a:ext cx="4267200" cy="2462213"/>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sz="2400" dirty="0" smtClean="0"/>
          </a:p>
        </p:txBody>
      </p:sp>
      <p:cxnSp>
        <p:nvCxnSpPr>
          <p:cNvPr id="11" name="Straight Arrow Connector 10"/>
          <p:cNvCxnSpPr>
            <a:cxnSpLocks noChangeShapeType="1"/>
          </p:cNvCxnSpPr>
          <p:nvPr/>
        </p:nvCxnSpPr>
        <p:spPr bwMode="auto">
          <a:xfrm>
            <a:off x="5357828" y="3599933"/>
            <a:ext cx="1059929" cy="494104"/>
          </a:xfrm>
          <a:prstGeom prst="straightConnector1">
            <a:avLst/>
          </a:prstGeom>
          <a:noFill/>
          <a:ln w="9525" algn="ctr">
            <a:solidFill>
              <a:schemeClr val="tx1"/>
            </a:solidFill>
            <a:round/>
            <a:headEnd/>
            <a:tailEnd type="arrow" w="med" len="med"/>
          </a:ln>
        </p:spPr>
      </p:cxnSp>
      <p:cxnSp>
        <p:nvCxnSpPr>
          <p:cNvPr id="14" name="Straight Arrow Connector 13"/>
          <p:cNvCxnSpPr>
            <a:cxnSpLocks noChangeShapeType="1"/>
          </p:cNvCxnSpPr>
          <p:nvPr/>
        </p:nvCxnSpPr>
        <p:spPr bwMode="auto">
          <a:xfrm>
            <a:off x="4715691" y="3958046"/>
            <a:ext cx="3762103" cy="548640"/>
          </a:xfrm>
          <a:prstGeom prst="straightConnector1">
            <a:avLst/>
          </a:prstGeom>
          <a:noFill/>
          <a:ln w="9525" algn="ctr">
            <a:solidFill>
              <a:schemeClr val="tx1"/>
            </a:solidFill>
            <a:round/>
            <a:headEnd/>
            <a:tailEnd type="arrow" w="med" len="med"/>
          </a:ln>
        </p:spPr>
      </p:cxnSp>
      <p:pic>
        <p:nvPicPr>
          <p:cNvPr id="12" name="Picture 11"/>
          <p:cNvPicPr>
            <a:picLocks noChangeAspect="1"/>
          </p:cNvPicPr>
          <p:nvPr/>
        </p:nvPicPr>
        <p:blipFill rotWithShape="1">
          <a:blip r:embed="rId4" cstate="print"/>
          <a:srcRect r="12697"/>
          <a:stretch/>
        </p:blipFill>
        <p:spPr>
          <a:xfrm>
            <a:off x="6049894" y="1412776"/>
            <a:ext cx="2879594" cy="1707561"/>
          </a:xfrm>
          <a:prstGeom prst="rect">
            <a:avLst/>
          </a:prstGeom>
        </p:spPr>
      </p:pic>
      <p:pic>
        <p:nvPicPr>
          <p:cNvPr id="15" name="Picture 14"/>
          <p:cNvPicPr>
            <a:picLocks noChangeAspect="1"/>
          </p:cNvPicPr>
          <p:nvPr/>
        </p:nvPicPr>
        <p:blipFill rotWithShape="1">
          <a:blip r:embed="rId5" cstate="print"/>
          <a:srcRect l="7143"/>
          <a:stretch/>
        </p:blipFill>
        <p:spPr>
          <a:xfrm>
            <a:off x="4118322" y="4891469"/>
            <a:ext cx="2250485" cy="1740148"/>
          </a:xfrm>
          <a:prstGeom prst="rect">
            <a:avLst/>
          </a:prstGeom>
        </p:spPr>
      </p:pic>
    </p:spTree>
    <p:extLst>
      <p:ext uri="{BB962C8B-B14F-4D97-AF65-F5344CB8AC3E}">
        <p14:creationId xmlns:p14="http://schemas.microsoft.com/office/powerpoint/2010/main" val="9133089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Triumphal Statues</a:t>
            </a:r>
            <a:endParaRPr lang="en-GB" b="1" dirty="0">
              <a:solidFill>
                <a:schemeClr val="bg1"/>
              </a:solidFill>
            </a:endParaRPr>
          </a:p>
        </p:txBody>
      </p:sp>
      <p:sp>
        <p:nvSpPr>
          <p:cNvPr id="3" name="Content Placeholder 2"/>
          <p:cNvSpPr>
            <a:spLocks noGrp="1"/>
          </p:cNvSpPr>
          <p:nvPr>
            <p:ph idx="1"/>
          </p:nvPr>
        </p:nvSpPr>
        <p:spPr>
          <a:xfrm>
            <a:off x="323528" y="1600200"/>
            <a:ext cx="8496944" cy="4925144"/>
          </a:xfrm>
        </p:spPr>
        <p:txBody>
          <a:bodyPr/>
          <a:lstStyle/>
          <a:p>
            <a:pPr marL="137160" indent="0">
              <a:buNone/>
            </a:pPr>
            <a:r>
              <a:rPr lang="en-GB" dirty="0" smtClean="0">
                <a:solidFill>
                  <a:schemeClr val="bg1"/>
                </a:solidFill>
              </a:rPr>
              <a:t>“…[Augustus decreed] </a:t>
            </a:r>
            <a:r>
              <a:rPr lang="en-GB" dirty="0">
                <a:solidFill>
                  <a:schemeClr val="bg1"/>
                </a:solidFill>
              </a:rPr>
              <a:t>the senate should take its votes </a:t>
            </a:r>
            <a:r>
              <a:rPr lang="en-GB" dirty="0" smtClean="0">
                <a:solidFill>
                  <a:schemeClr val="bg1"/>
                </a:solidFill>
              </a:rPr>
              <a:t>there [Forum of Augustus] </a:t>
            </a:r>
            <a:r>
              <a:rPr lang="en-GB" dirty="0">
                <a:solidFill>
                  <a:schemeClr val="bg1"/>
                </a:solidFill>
              </a:rPr>
              <a:t>in regard to the granting of triumphs, and that the victors after celebrating them should dedicate to this Mars their sceptre and their crown; that such victors and all others who receive triumphal honours should have their statues in bronze erected in the </a:t>
            </a:r>
            <a:r>
              <a:rPr lang="en-GB" dirty="0" smtClean="0">
                <a:solidFill>
                  <a:schemeClr val="bg1"/>
                </a:solidFill>
              </a:rPr>
              <a:t>Forum…” – </a:t>
            </a:r>
            <a:r>
              <a:rPr lang="en-GB" b="1" dirty="0" smtClean="0">
                <a:solidFill>
                  <a:schemeClr val="bg1"/>
                </a:solidFill>
              </a:rPr>
              <a:t>Cassius </a:t>
            </a:r>
            <a:r>
              <a:rPr lang="en-GB" b="1" dirty="0" err="1" smtClean="0">
                <a:solidFill>
                  <a:schemeClr val="bg1"/>
                </a:solidFill>
              </a:rPr>
              <a:t>Dio</a:t>
            </a:r>
            <a:r>
              <a:rPr lang="en-GB" b="1" dirty="0" smtClean="0">
                <a:solidFill>
                  <a:schemeClr val="bg1"/>
                </a:solidFill>
              </a:rPr>
              <a:t> 55.10.3</a:t>
            </a:r>
            <a:r>
              <a:rPr lang="en-GB" dirty="0" smtClean="0">
                <a:solidFill>
                  <a:schemeClr val="bg1"/>
                </a:solidFill>
              </a:rPr>
              <a:t>.</a:t>
            </a:r>
          </a:p>
          <a:p>
            <a:pPr marL="137160" indent="0">
              <a:buNone/>
            </a:pPr>
            <a:endParaRPr lang="en-GB" sz="1200" dirty="0">
              <a:solidFill>
                <a:schemeClr val="bg1"/>
              </a:solidFill>
            </a:endParaRPr>
          </a:p>
          <a:p>
            <a:r>
              <a:rPr lang="en-GB" dirty="0" smtClean="0">
                <a:solidFill>
                  <a:schemeClr val="bg1"/>
                </a:solidFill>
              </a:rPr>
              <a:t>Means of controlling honours by Augustus</a:t>
            </a:r>
            <a:r>
              <a:rPr lang="en-GB" dirty="0" smtClean="0"/>
              <a:t>.</a:t>
            </a:r>
            <a:endParaRPr lang="en-GB" dirty="0"/>
          </a:p>
        </p:txBody>
      </p:sp>
    </p:spTree>
    <p:extLst>
      <p:ext uri="{BB962C8B-B14F-4D97-AF65-F5344CB8AC3E}">
        <p14:creationId xmlns:p14="http://schemas.microsoft.com/office/powerpoint/2010/main" val="7367359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Augustan Compound</a:t>
            </a:r>
            <a:endParaRPr lang="en-GB" b="1" dirty="0">
              <a:solidFill>
                <a:schemeClr val="bg1"/>
              </a:solidFill>
            </a:endParaRPr>
          </a:p>
        </p:txBody>
      </p:sp>
      <p:sp>
        <p:nvSpPr>
          <p:cNvPr id="4" name="Content Placeholder 3"/>
          <p:cNvSpPr>
            <a:spLocks noGrp="1"/>
          </p:cNvSpPr>
          <p:nvPr>
            <p:ph sz="half" idx="1"/>
          </p:nvPr>
        </p:nvSpPr>
        <p:spPr>
          <a:xfrm>
            <a:off x="107504" y="1417638"/>
            <a:ext cx="4464496" cy="5440361"/>
          </a:xfrm>
        </p:spPr>
        <p:txBody>
          <a:bodyPr>
            <a:normAutofit fontScale="92500" lnSpcReduction="10000"/>
          </a:bodyPr>
          <a:lstStyle/>
          <a:p>
            <a:r>
              <a:rPr lang="en-GB" dirty="0" smtClean="0">
                <a:solidFill>
                  <a:schemeClr val="bg1"/>
                </a:solidFill>
              </a:rPr>
              <a:t>Palatine largely residential – easier to acquire properties. </a:t>
            </a:r>
          </a:p>
          <a:p>
            <a:r>
              <a:rPr lang="en-GB" dirty="0" smtClean="0">
                <a:solidFill>
                  <a:schemeClr val="bg1"/>
                </a:solidFill>
              </a:rPr>
              <a:t>House of </a:t>
            </a:r>
            <a:r>
              <a:rPr lang="en-GB" dirty="0" err="1" smtClean="0">
                <a:solidFill>
                  <a:schemeClr val="bg1"/>
                </a:solidFill>
              </a:rPr>
              <a:t>Livia</a:t>
            </a:r>
            <a:r>
              <a:rPr lang="en-GB" dirty="0" smtClean="0">
                <a:solidFill>
                  <a:schemeClr val="bg1"/>
                </a:solidFill>
              </a:rPr>
              <a:t> (?).</a:t>
            </a:r>
          </a:p>
          <a:p>
            <a:r>
              <a:rPr lang="en-GB" dirty="0" smtClean="0">
                <a:solidFill>
                  <a:schemeClr val="bg1"/>
                </a:solidFill>
              </a:rPr>
              <a:t>House of Augustus.</a:t>
            </a:r>
          </a:p>
          <a:p>
            <a:r>
              <a:rPr lang="en-GB" dirty="0" smtClean="0">
                <a:solidFill>
                  <a:schemeClr val="bg1"/>
                </a:solidFill>
              </a:rPr>
              <a:t>Temple of Apollo (28 BC) – connected with House of Augustus by a ramp.</a:t>
            </a:r>
          </a:p>
          <a:p>
            <a:r>
              <a:rPr lang="en-GB" dirty="0" smtClean="0">
                <a:solidFill>
                  <a:schemeClr val="bg1"/>
                </a:solidFill>
              </a:rPr>
              <a:t>Near the hut of Romulus and </a:t>
            </a:r>
            <a:r>
              <a:rPr lang="en-GB" dirty="0" err="1" smtClean="0">
                <a:solidFill>
                  <a:schemeClr val="bg1"/>
                </a:solidFill>
              </a:rPr>
              <a:t>Lupercal</a:t>
            </a:r>
            <a:r>
              <a:rPr lang="en-GB" dirty="0" smtClean="0">
                <a:solidFill>
                  <a:schemeClr val="bg1"/>
                </a:solidFill>
              </a:rPr>
              <a:t> (grotto of she-wolf). </a:t>
            </a:r>
          </a:p>
          <a:p>
            <a:r>
              <a:rPr lang="en-GB" b="1" dirty="0" smtClean="0">
                <a:solidFill>
                  <a:schemeClr val="bg1"/>
                </a:solidFill>
              </a:rPr>
              <a:t>Virgil </a:t>
            </a:r>
            <a:r>
              <a:rPr lang="en-GB" b="1" i="1" dirty="0" smtClean="0">
                <a:solidFill>
                  <a:schemeClr val="bg1"/>
                </a:solidFill>
              </a:rPr>
              <a:t>Aeneid </a:t>
            </a:r>
            <a:r>
              <a:rPr lang="en-GB" b="1" dirty="0" smtClean="0">
                <a:solidFill>
                  <a:schemeClr val="bg1"/>
                </a:solidFill>
              </a:rPr>
              <a:t>8.720-23 </a:t>
            </a:r>
            <a:r>
              <a:rPr lang="en-GB" dirty="0" smtClean="0">
                <a:solidFill>
                  <a:schemeClr val="bg1"/>
                </a:solidFill>
              </a:rPr>
              <a:t>– Augustus sitting on white threshold of Apollo.</a:t>
            </a:r>
            <a:endParaRPr lang="en-GB" dirty="0">
              <a:solidFill>
                <a:schemeClr val="bg1"/>
              </a:solidFill>
            </a:endParaRPr>
          </a:p>
        </p:txBody>
      </p:sp>
      <p:pic>
        <p:nvPicPr>
          <p:cNvPr id="1026" name="Picture 2"/>
          <p:cNvPicPr>
            <a:picLocks noGrp="1" noChangeAspect="1" noChangeArrowheads="1"/>
          </p:cNvPicPr>
          <p:nvPr>
            <p:ph sz="half" idx="2"/>
          </p:nvPr>
        </p:nvPicPr>
        <p:blipFill>
          <a:blip r:embed="rId2" cstate="print"/>
          <a:srcRect b="3213"/>
          <a:stretch>
            <a:fillRect/>
          </a:stretch>
        </p:blipFill>
        <p:spPr bwMode="auto">
          <a:xfrm>
            <a:off x="4648200" y="1628800"/>
            <a:ext cx="4038600" cy="4608512"/>
          </a:xfrm>
          <a:prstGeom prst="rect">
            <a:avLst/>
          </a:prstGeom>
          <a:noFill/>
          <a:ln w="9525">
            <a:noFill/>
            <a:miter lim="800000"/>
            <a:headEnd/>
            <a:tailEnd/>
          </a:ln>
        </p:spPr>
      </p:pic>
      <p:sp>
        <p:nvSpPr>
          <p:cNvPr id="6" name="Rectangle 5"/>
          <p:cNvSpPr/>
          <p:nvPr/>
        </p:nvSpPr>
        <p:spPr>
          <a:xfrm>
            <a:off x="5076056" y="6381328"/>
            <a:ext cx="3384376" cy="276999"/>
          </a:xfrm>
          <a:prstGeom prst="rect">
            <a:avLst/>
          </a:prstGeom>
        </p:spPr>
        <p:txBody>
          <a:bodyPr wrap="square">
            <a:spAutoFit/>
          </a:bodyPr>
          <a:lstStyle/>
          <a:p>
            <a:pPr algn="ctr"/>
            <a:r>
              <a:rPr lang="en-GB" sz="1200" dirty="0" smtClean="0"/>
              <a:t>Image from </a:t>
            </a:r>
            <a:r>
              <a:rPr lang="en-GB" sz="1200" dirty="0" err="1" smtClean="0"/>
              <a:t>Galinsky</a:t>
            </a:r>
            <a:r>
              <a:rPr lang="en-GB" sz="1200" dirty="0" smtClean="0"/>
              <a:t> (1996)</a:t>
            </a:r>
            <a:endParaRPr lang="en-GB" sz="1200" dirty="0"/>
          </a:p>
        </p:txBody>
      </p:sp>
      <p:sp>
        <p:nvSpPr>
          <p:cNvPr id="7" name="AutoShape 7"/>
          <p:cNvSpPr>
            <a:spLocks noChangeArrowheads="1"/>
          </p:cNvSpPr>
          <p:nvPr/>
        </p:nvSpPr>
        <p:spPr bwMode="auto">
          <a:xfrm rot="-2997615">
            <a:off x="7225004" y="2846167"/>
            <a:ext cx="1282120" cy="1689486"/>
          </a:xfrm>
          <a:custGeom>
            <a:avLst/>
            <a:gdLst>
              <a:gd name="G0" fmla="+- 1150 0 0"/>
              <a:gd name="G1" fmla="+- 21600 0 1150"/>
              <a:gd name="G2" fmla="+- 21600 0 1150"/>
              <a:gd name="G3" fmla="*/ G0 2929 10000"/>
              <a:gd name="G4" fmla="+- 21600 0 G3"/>
              <a:gd name="G5" fmla="+- 21600 0 G3"/>
              <a:gd name="T0" fmla="*/ 10800 w 21600"/>
              <a:gd name="T1" fmla="*/ 0 h 21600"/>
              <a:gd name="T2" fmla="*/ 3163 w 21600"/>
              <a:gd name="T3" fmla="*/ 3163 h 21600"/>
              <a:gd name="T4" fmla="*/ 0 w 21600"/>
              <a:gd name="T5" fmla="*/ 10800 h 21600"/>
              <a:gd name="T6" fmla="*/ 3163 w 21600"/>
              <a:gd name="T7" fmla="*/ 18437 h 21600"/>
              <a:gd name="T8" fmla="*/ 10800 w 21600"/>
              <a:gd name="T9" fmla="*/ 21600 h 21600"/>
              <a:gd name="T10" fmla="*/ 18437 w 21600"/>
              <a:gd name="T11" fmla="*/ 18437 h 21600"/>
              <a:gd name="T12" fmla="*/ 21600 w 21600"/>
              <a:gd name="T13" fmla="*/ 10800 h 21600"/>
              <a:gd name="T14" fmla="*/ 18437 w 21600"/>
              <a:gd name="T15" fmla="*/ 3163 h 21600"/>
              <a:gd name="T16" fmla="*/ 3163 w 21600"/>
              <a:gd name="T17" fmla="*/ 3163 h 21600"/>
              <a:gd name="T18" fmla="*/ 18437 w 21600"/>
              <a:gd name="T19" fmla="*/ 18437 h 21600"/>
            </a:gdLst>
            <a:ahLst/>
            <a:cxnLst>
              <a:cxn ang="0">
                <a:pos x="T0" y="T1"/>
              </a:cxn>
              <a:cxn ang="0">
                <a:pos x="T2" y="T3"/>
              </a:cxn>
              <a:cxn ang="0">
                <a:pos x="T4" y="T5"/>
              </a:cxn>
              <a:cxn ang="0">
                <a:pos x="T6" y="T7"/>
              </a:cxn>
              <a:cxn ang="0">
                <a:pos x="T8" y="T9"/>
              </a:cxn>
              <a:cxn ang="0">
                <a:pos x="T10" y="T11"/>
              </a:cxn>
              <a:cxn ang="0">
                <a:pos x="T12" y="T13"/>
              </a:cxn>
              <a:cxn ang="0">
                <a:pos x="T14" y="T15"/>
              </a:cxn>
            </a:cxnLst>
            <a:rect l="T16" t="T17" r="T18" b="T19"/>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50" y="10800"/>
                </a:moveTo>
                <a:cubicBezTo>
                  <a:pt x="1150" y="16130"/>
                  <a:pt x="5470" y="20450"/>
                  <a:pt x="10800" y="20450"/>
                </a:cubicBezTo>
                <a:cubicBezTo>
                  <a:pt x="16130" y="20450"/>
                  <a:pt x="20450" y="16130"/>
                  <a:pt x="20450" y="10800"/>
                </a:cubicBezTo>
                <a:cubicBezTo>
                  <a:pt x="20450" y="5470"/>
                  <a:pt x="16130" y="1150"/>
                  <a:pt x="10800" y="1150"/>
                </a:cubicBezTo>
                <a:cubicBezTo>
                  <a:pt x="5470" y="1150"/>
                  <a:pt x="1150" y="5470"/>
                  <a:pt x="1150" y="10800"/>
                </a:cubicBezTo>
                <a:close/>
              </a:path>
            </a:pathLst>
          </a:custGeom>
          <a:solidFill>
            <a:srgbClr val="FF0000"/>
          </a:solidFill>
          <a:ln w="9525">
            <a:solidFill>
              <a:schemeClr val="tx1"/>
            </a:solidFill>
            <a:round/>
            <a:headEnd/>
            <a:tailEnd/>
          </a:ln>
          <a:effectLst/>
        </p:spPr>
        <p:txBody>
          <a:bodyPr wrap="none" anchor="ctr"/>
          <a:lstStyle/>
          <a:p>
            <a:endParaRPr lang="en-GB"/>
          </a:p>
        </p:txBody>
      </p:sp>
    </p:spTree>
    <p:extLst>
      <p:ext uri="{BB962C8B-B14F-4D97-AF65-F5344CB8AC3E}">
        <p14:creationId xmlns:p14="http://schemas.microsoft.com/office/powerpoint/2010/main" val="380845390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545" y="2706111"/>
            <a:ext cx="8229600" cy="1143000"/>
          </a:xfrm>
        </p:spPr>
        <p:txBody>
          <a:bodyPr>
            <a:noAutofit/>
          </a:bodyPr>
          <a:lstStyle/>
          <a:p>
            <a:r>
              <a:rPr lang="en-GB" sz="4800" dirty="0" smtClean="0">
                <a:solidFill>
                  <a:schemeClr val="bg1"/>
                </a:solidFill>
              </a:rPr>
              <a:t>Imperial Fora</a:t>
            </a:r>
            <a:endParaRPr lang="en-GB" sz="4800" dirty="0">
              <a:solidFill>
                <a:schemeClr val="bg1"/>
              </a:solidFill>
            </a:endParaRPr>
          </a:p>
        </p:txBody>
      </p:sp>
    </p:spTree>
    <p:extLst>
      <p:ext uri="{BB962C8B-B14F-4D97-AF65-F5344CB8AC3E}">
        <p14:creationId xmlns:p14="http://schemas.microsoft.com/office/powerpoint/2010/main" val="12652879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249382"/>
            <a:ext cx="4675909" cy="6491986"/>
          </a:xfrm>
        </p:spPr>
        <p:txBody>
          <a:bodyPr>
            <a:normAutofit fontScale="85000" lnSpcReduction="20000"/>
          </a:bodyPr>
          <a:lstStyle/>
          <a:p>
            <a:r>
              <a:rPr lang="en-GB" b="1" dirty="0">
                <a:solidFill>
                  <a:schemeClr val="bg1"/>
                </a:solidFill>
              </a:rPr>
              <a:t>Forum of Caesar </a:t>
            </a:r>
            <a:r>
              <a:rPr lang="en-GB" dirty="0">
                <a:solidFill>
                  <a:schemeClr val="bg1"/>
                </a:solidFill>
              </a:rPr>
              <a:t>(</a:t>
            </a:r>
            <a:r>
              <a:rPr lang="en-GB" i="1" dirty="0">
                <a:solidFill>
                  <a:schemeClr val="bg1"/>
                </a:solidFill>
              </a:rPr>
              <a:t>Forum </a:t>
            </a:r>
            <a:r>
              <a:rPr lang="en-GB" i="1" dirty="0" err="1">
                <a:solidFill>
                  <a:schemeClr val="bg1"/>
                </a:solidFill>
              </a:rPr>
              <a:t>Julium</a:t>
            </a:r>
            <a:r>
              <a:rPr lang="en-GB" dirty="0">
                <a:solidFill>
                  <a:schemeClr val="bg1"/>
                </a:solidFill>
              </a:rPr>
              <a:t>) – 54-46 BC (though completed by Augustus) – Temple of Venus </a:t>
            </a:r>
            <a:r>
              <a:rPr lang="en-GB" dirty="0" err="1">
                <a:solidFill>
                  <a:schemeClr val="bg1"/>
                </a:solidFill>
              </a:rPr>
              <a:t>Genetrix</a:t>
            </a:r>
            <a:r>
              <a:rPr lang="en-GB" dirty="0">
                <a:solidFill>
                  <a:schemeClr val="bg1"/>
                </a:solidFill>
              </a:rPr>
              <a:t> and </a:t>
            </a:r>
            <a:r>
              <a:rPr lang="en-GB" i="1" dirty="0">
                <a:solidFill>
                  <a:schemeClr val="bg1"/>
                </a:solidFill>
              </a:rPr>
              <a:t>Curia Julia</a:t>
            </a:r>
            <a:r>
              <a:rPr lang="en-GB" dirty="0">
                <a:solidFill>
                  <a:schemeClr val="bg1"/>
                </a:solidFill>
              </a:rPr>
              <a:t>.</a:t>
            </a:r>
          </a:p>
          <a:p>
            <a:pPr>
              <a:buNone/>
            </a:pPr>
            <a:endParaRPr lang="en-GB" sz="400" i="1" dirty="0">
              <a:solidFill>
                <a:schemeClr val="bg1"/>
              </a:solidFill>
            </a:endParaRPr>
          </a:p>
          <a:p>
            <a:r>
              <a:rPr lang="en-GB" b="1" dirty="0">
                <a:solidFill>
                  <a:schemeClr val="bg1"/>
                </a:solidFill>
              </a:rPr>
              <a:t>Forum of Augustus </a:t>
            </a:r>
            <a:r>
              <a:rPr lang="en-GB" dirty="0">
                <a:solidFill>
                  <a:schemeClr val="bg1"/>
                </a:solidFill>
              </a:rPr>
              <a:t>– 20-2 BC – Temple of Mars the Avenger and statues of famous Romans.</a:t>
            </a:r>
          </a:p>
          <a:p>
            <a:endParaRPr lang="en-GB" sz="400" dirty="0">
              <a:solidFill>
                <a:schemeClr val="bg1"/>
              </a:solidFill>
            </a:endParaRPr>
          </a:p>
          <a:p>
            <a:r>
              <a:rPr lang="en-GB" b="1" dirty="0">
                <a:solidFill>
                  <a:schemeClr val="bg1"/>
                </a:solidFill>
              </a:rPr>
              <a:t>Forum of Peace </a:t>
            </a:r>
            <a:r>
              <a:rPr lang="en-GB" dirty="0">
                <a:solidFill>
                  <a:schemeClr val="bg1"/>
                </a:solidFill>
              </a:rPr>
              <a:t>(Forum of Vespasian) – AD 75 - Temple of Peace, and later Forma Urbis (AD 203).</a:t>
            </a:r>
          </a:p>
          <a:p>
            <a:endParaRPr lang="en-GB" sz="400" dirty="0">
              <a:solidFill>
                <a:schemeClr val="bg1"/>
              </a:solidFill>
            </a:endParaRPr>
          </a:p>
          <a:p>
            <a:r>
              <a:rPr lang="en-GB" b="1" dirty="0">
                <a:solidFill>
                  <a:schemeClr val="bg1"/>
                </a:solidFill>
              </a:rPr>
              <a:t>Forum of </a:t>
            </a:r>
            <a:r>
              <a:rPr lang="en-GB" b="1" dirty="0" err="1">
                <a:solidFill>
                  <a:schemeClr val="bg1"/>
                </a:solidFill>
              </a:rPr>
              <a:t>Nerva</a:t>
            </a:r>
            <a:r>
              <a:rPr lang="en-GB" b="1" dirty="0">
                <a:solidFill>
                  <a:schemeClr val="bg1"/>
                </a:solidFill>
              </a:rPr>
              <a:t> </a:t>
            </a:r>
            <a:r>
              <a:rPr lang="en-GB" dirty="0">
                <a:solidFill>
                  <a:schemeClr val="bg1"/>
                </a:solidFill>
              </a:rPr>
              <a:t>(Transitional Forum) – mostly built under Domitian – Temple of Minerva.</a:t>
            </a:r>
          </a:p>
          <a:p>
            <a:endParaRPr lang="en-GB" sz="400" dirty="0">
              <a:solidFill>
                <a:schemeClr val="bg1"/>
              </a:solidFill>
            </a:endParaRPr>
          </a:p>
          <a:p>
            <a:r>
              <a:rPr lang="en-GB" b="1" dirty="0">
                <a:solidFill>
                  <a:schemeClr val="bg1"/>
                </a:solidFill>
              </a:rPr>
              <a:t>Forum of Trajan </a:t>
            </a:r>
            <a:r>
              <a:rPr lang="en-GB" dirty="0">
                <a:solidFill>
                  <a:schemeClr val="bg1"/>
                </a:solidFill>
              </a:rPr>
              <a:t>– (begun initially under Domitian) dedicated by AD 112-13 – Trajan’s Column, Market Place of Trajan, and (under Hadrian) Temple of Trajan.</a:t>
            </a:r>
          </a:p>
          <a:p>
            <a:endParaRPr lang="en-GB" dirty="0">
              <a:solidFill>
                <a:schemeClr val="bg1"/>
              </a:solidFill>
            </a:endParaRPr>
          </a:p>
        </p:txBody>
      </p:sp>
      <p:pic>
        <p:nvPicPr>
          <p:cNvPr id="5" name="Content Placeholder 2"/>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t="7089"/>
          <a:stretch/>
        </p:blipFill>
        <p:spPr>
          <a:xfrm>
            <a:off x="4675909" y="800101"/>
            <a:ext cx="4349628" cy="5115918"/>
          </a:xfrm>
        </p:spPr>
      </p:pic>
    </p:spTree>
    <p:extLst>
      <p:ext uri="{BB962C8B-B14F-4D97-AF65-F5344CB8AC3E}">
        <p14:creationId xmlns:p14="http://schemas.microsoft.com/office/powerpoint/2010/main" val="34776282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Cost and Scale of Labour</a:t>
            </a:r>
            <a:endParaRPr lang="en-GB" dirty="0">
              <a:solidFill>
                <a:schemeClr val="bg1"/>
              </a:solidFill>
            </a:endParaRPr>
          </a:p>
        </p:txBody>
      </p:sp>
      <p:sp>
        <p:nvSpPr>
          <p:cNvPr id="3" name="Content Placeholder 2"/>
          <p:cNvSpPr>
            <a:spLocks noGrp="1"/>
          </p:cNvSpPr>
          <p:nvPr>
            <p:ph idx="1"/>
          </p:nvPr>
        </p:nvSpPr>
        <p:spPr>
          <a:xfrm>
            <a:off x="0" y="1600200"/>
            <a:ext cx="9144000" cy="5257800"/>
          </a:xfrm>
        </p:spPr>
        <p:txBody>
          <a:bodyPr>
            <a:normAutofit fontScale="85000" lnSpcReduction="20000"/>
          </a:bodyPr>
          <a:lstStyle/>
          <a:p>
            <a:pPr marL="651510" indent="-514350">
              <a:buNone/>
            </a:pPr>
            <a:r>
              <a:rPr lang="en-GB" dirty="0" smtClean="0">
                <a:solidFill>
                  <a:schemeClr val="bg1"/>
                </a:solidFill>
              </a:rPr>
              <a:t>1) “He began building a new forum with the spoils taken in Gaul, and paid more than 100 million sesterces for the site alone. Then he announced a gladiatorial show and a public banquet in memory of his daughter Julia – an unprecedented event – and to create as much excitement as possible he had the banquet catered for partly by his own household, partly by market contractors.” - </a:t>
            </a:r>
            <a:r>
              <a:rPr lang="en-GB" b="1" dirty="0" smtClean="0">
                <a:solidFill>
                  <a:schemeClr val="bg1"/>
                </a:solidFill>
              </a:rPr>
              <a:t>Suetonius </a:t>
            </a:r>
            <a:r>
              <a:rPr lang="en-GB" b="1" i="1" dirty="0" smtClean="0">
                <a:solidFill>
                  <a:schemeClr val="bg1"/>
                </a:solidFill>
              </a:rPr>
              <a:t>Julius Caesar </a:t>
            </a:r>
            <a:r>
              <a:rPr lang="en-GB" b="1" dirty="0" smtClean="0">
                <a:solidFill>
                  <a:schemeClr val="bg1"/>
                </a:solidFill>
              </a:rPr>
              <a:t>26.2 </a:t>
            </a:r>
            <a:r>
              <a:rPr lang="en-GB" dirty="0" smtClean="0">
                <a:solidFill>
                  <a:schemeClr val="bg1"/>
                </a:solidFill>
              </a:rPr>
              <a:t>.</a:t>
            </a:r>
            <a:endParaRPr lang="en-GB" b="1" dirty="0" smtClean="0">
              <a:solidFill>
                <a:schemeClr val="bg1"/>
              </a:solidFill>
            </a:endParaRPr>
          </a:p>
          <a:p>
            <a:pPr marL="651510" indent="-514350">
              <a:buNone/>
            </a:pPr>
            <a:endParaRPr lang="en-GB" sz="1500" dirty="0" smtClean="0">
              <a:solidFill>
                <a:schemeClr val="bg1"/>
              </a:solidFill>
            </a:endParaRPr>
          </a:p>
          <a:p>
            <a:pPr>
              <a:buNone/>
            </a:pPr>
            <a:r>
              <a:rPr lang="en-GB" dirty="0" smtClean="0">
                <a:solidFill>
                  <a:schemeClr val="bg1"/>
                </a:solidFill>
              </a:rPr>
              <a:t>2) “And if a single axle transporting </a:t>
            </a:r>
            <a:r>
              <a:rPr lang="en-GB" dirty="0" err="1" smtClean="0">
                <a:solidFill>
                  <a:schemeClr val="bg1"/>
                </a:solidFill>
              </a:rPr>
              <a:t>Cararra</a:t>
            </a:r>
            <a:r>
              <a:rPr lang="en-GB" dirty="0" smtClean="0">
                <a:solidFill>
                  <a:schemeClr val="bg1"/>
                </a:solidFill>
              </a:rPr>
              <a:t> marble snaps and spills its mountains on the commoners below, what’s left of the bodies?” </a:t>
            </a:r>
            <a:r>
              <a:rPr lang="en-GB" b="1" dirty="0" smtClean="0">
                <a:solidFill>
                  <a:schemeClr val="bg1"/>
                </a:solidFill>
              </a:rPr>
              <a:t>Juvenal </a:t>
            </a:r>
            <a:r>
              <a:rPr lang="en-GB" b="1" i="1" dirty="0" smtClean="0">
                <a:solidFill>
                  <a:schemeClr val="bg1"/>
                </a:solidFill>
              </a:rPr>
              <a:t>Satires</a:t>
            </a:r>
            <a:r>
              <a:rPr lang="en-GB" b="1" dirty="0" smtClean="0">
                <a:solidFill>
                  <a:schemeClr val="bg1"/>
                </a:solidFill>
              </a:rPr>
              <a:t> 3.</a:t>
            </a:r>
          </a:p>
          <a:p>
            <a:pPr>
              <a:buNone/>
            </a:pPr>
            <a:endParaRPr lang="en-GB" sz="1500" dirty="0" smtClean="0">
              <a:solidFill>
                <a:schemeClr val="bg1"/>
              </a:solidFill>
            </a:endParaRPr>
          </a:p>
          <a:p>
            <a:pPr marL="651510" indent="-514350">
              <a:buNone/>
            </a:pPr>
            <a:r>
              <a:rPr lang="en-GB" dirty="0" smtClean="0">
                <a:solidFill>
                  <a:schemeClr val="bg1"/>
                </a:solidFill>
              </a:rPr>
              <a:t>3) “To a craftsman who promised to transport heavy columns to the capitol at small expense, he gave no mean reward for his invention, but he refused to make use of it, saying: ‘You must let me feed the poor commoners’.” </a:t>
            </a:r>
            <a:r>
              <a:rPr lang="en-GB" b="1" dirty="0" smtClean="0">
                <a:solidFill>
                  <a:schemeClr val="bg1"/>
                </a:solidFill>
              </a:rPr>
              <a:t>Suetonius </a:t>
            </a:r>
            <a:r>
              <a:rPr lang="en-GB" b="1" i="1" dirty="0" err="1" smtClean="0">
                <a:solidFill>
                  <a:schemeClr val="bg1"/>
                </a:solidFill>
              </a:rPr>
              <a:t>Divus</a:t>
            </a:r>
            <a:r>
              <a:rPr lang="en-GB" b="1" i="1" dirty="0" smtClean="0">
                <a:solidFill>
                  <a:schemeClr val="bg1"/>
                </a:solidFill>
              </a:rPr>
              <a:t> Vespasian</a:t>
            </a:r>
            <a:r>
              <a:rPr lang="en-GB" b="1" dirty="0" smtClean="0">
                <a:solidFill>
                  <a:schemeClr val="bg1"/>
                </a:solidFill>
              </a:rPr>
              <a:t> 18.</a:t>
            </a:r>
          </a:p>
          <a:p>
            <a:pPr marL="651510" indent="-514350">
              <a:buNone/>
            </a:pPr>
            <a:endParaRPr lang="en-GB" dirty="0">
              <a:solidFill>
                <a:schemeClr val="bg1"/>
              </a:solidFill>
            </a:endParaRPr>
          </a:p>
        </p:txBody>
      </p:sp>
    </p:spTree>
    <p:extLst>
      <p:ext uri="{BB962C8B-B14F-4D97-AF65-F5344CB8AC3E}">
        <p14:creationId xmlns:p14="http://schemas.microsoft.com/office/powerpoint/2010/main" val="12036155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Construction Materials</a:t>
            </a:r>
            <a:endParaRPr lang="en-GB" dirty="0">
              <a:solidFill>
                <a:schemeClr val="bg1"/>
              </a:solidFill>
            </a:endParaRPr>
          </a:p>
        </p:txBody>
      </p:sp>
      <p:sp>
        <p:nvSpPr>
          <p:cNvPr id="3" name="Content Placeholder 2"/>
          <p:cNvSpPr>
            <a:spLocks noGrp="1"/>
          </p:cNvSpPr>
          <p:nvPr>
            <p:ph sz="half" idx="1"/>
          </p:nvPr>
        </p:nvSpPr>
        <p:spPr>
          <a:xfrm>
            <a:off x="107504" y="1600200"/>
            <a:ext cx="4388296" cy="5257800"/>
          </a:xfrm>
        </p:spPr>
        <p:txBody>
          <a:bodyPr>
            <a:normAutofit fontScale="92500" lnSpcReduction="10000"/>
          </a:bodyPr>
          <a:lstStyle/>
          <a:p>
            <a:r>
              <a:rPr lang="en-GB" dirty="0" smtClean="0">
                <a:solidFill>
                  <a:schemeClr val="bg1"/>
                </a:solidFill>
              </a:rPr>
              <a:t>Carrara marble (Tuscany)</a:t>
            </a:r>
          </a:p>
          <a:p>
            <a:pPr>
              <a:buFontTx/>
              <a:buChar char="-"/>
            </a:pPr>
            <a:r>
              <a:rPr lang="en-GB" dirty="0" smtClean="0">
                <a:solidFill>
                  <a:schemeClr val="bg1"/>
                </a:solidFill>
              </a:rPr>
              <a:t>e.g. Trajan’s Column.</a:t>
            </a:r>
          </a:p>
          <a:p>
            <a:pPr>
              <a:buFontTx/>
              <a:buChar char="-"/>
            </a:pPr>
            <a:endParaRPr lang="en-GB" sz="1300" dirty="0" smtClean="0">
              <a:solidFill>
                <a:schemeClr val="bg1"/>
              </a:solidFill>
            </a:endParaRPr>
          </a:p>
          <a:p>
            <a:r>
              <a:rPr lang="en-GB" dirty="0" smtClean="0">
                <a:solidFill>
                  <a:schemeClr val="bg1"/>
                </a:solidFill>
              </a:rPr>
              <a:t>Porphyry (Egypt) – monopolised by Imperial family</a:t>
            </a:r>
          </a:p>
          <a:p>
            <a:pPr>
              <a:buFontTx/>
              <a:buChar char="-"/>
            </a:pPr>
            <a:r>
              <a:rPr lang="en-GB" dirty="0" smtClean="0">
                <a:solidFill>
                  <a:schemeClr val="bg1"/>
                </a:solidFill>
              </a:rPr>
              <a:t>e.g. Temple of Romulus.</a:t>
            </a:r>
          </a:p>
          <a:p>
            <a:pPr>
              <a:buFontTx/>
              <a:buChar char="-"/>
            </a:pPr>
            <a:endParaRPr lang="en-GB" sz="1300" dirty="0" smtClean="0">
              <a:solidFill>
                <a:schemeClr val="bg1"/>
              </a:solidFill>
            </a:endParaRPr>
          </a:p>
          <a:p>
            <a:r>
              <a:rPr lang="en-GB" dirty="0" err="1" smtClean="0">
                <a:solidFill>
                  <a:schemeClr val="bg1"/>
                </a:solidFill>
              </a:rPr>
              <a:t>Granodiorite</a:t>
            </a:r>
            <a:r>
              <a:rPr lang="en-GB" dirty="0" smtClean="0">
                <a:solidFill>
                  <a:schemeClr val="bg1"/>
                </a:solidFill>
              </a:rPr>
              <a:t> (Egypt)</a:t>
            </a:r>
          </a:p>
          <a:p>
            <a:pPr>
              <a:buFontTx/>
              <a:buChar char="-"/>
            </a:pPr>
            <a:r>
              <a:rPr lang="en-GB" dirty="0" smtClean="0">
                <a:solidFill>
                  <a:schemeClr val="bg1"/>
                </a:solidFill>
              </a:rPr>
              <a:t>e.g. Basilica of Trajan (also the Pantheon).</a:t>
            </a:r>
          </a:p>
          <a:p>
            <a:pPr>
              <a:buNone/>
            </a:pPr>
            <a:endParaRPr lang="en-GB" sz="1300" dirty="0" smtClean="0">
              <a:solidFill>
                <a:schemeClr val="bg1"/>
              </a:solidFill>
            </a:endParaRPr>
          </a:p>
          <a:p>
            <a:r>
              <a:rPr lang="en-GB" dirty="0" smtClean="0">
                <a:solidFill>
                  <a:schemeClr val="bg1"/>
                </a:solidFill>
              </a:rPr>
              <a:t>White Limestone </a:t>
            </a:r>
            <a:r>
              <a:rPr lang="en-GB" dirty="0" err="1" smtClean="0">
                <a:solidFill>
                  <a:schemeClr val="bg1"/>
                </a:solidFill>
              </a:rPr>
              <a:t>Tavertine</a:t>
            </a:r>
            <a:r>
              <a:rPr lang="en-GB" dirty="0" smtClean="0">
                <a:solidFill>
                  <a:schemeClr val="bg1"/>
                </a:solidFill>
              </a:rPr>
              <a:t> (vicinity of Rome).</a:t>
            </a:r>
          </a:p>
          <a:p>
            <a:pPr>
              <a:buNone/>
            </a:pPr>
            <a:endParaRPr lang="en-GB" dirty="0" smtClean="0">
              <a:solidFill>
                <a:schemeClr val="bg1"/>
              </a:solidFill>
            </a:endParaRPr>
          </a:p>
        </p:txBody>
      </p:sp>
      <p:sp>
        <p:nvSpPr>
          <p:cNvPr id="5" name="Content Placeholder 2"/>
          <p:cNvSpPr txBox="1">
            <a:spLocks/>
          </p:cNvSpPr>
          <p:nvPr/>
        </p:nvSpPr>
        <p:spPr>
          <a:xfrm>
            <a:off x="4686272" y="5498771"/>
            <a:ext cx="4000528" cy="646912"/>
          </a:xfrm>
          <a:prstGeom prst="rect">
            <a:avLst/>
          </a:prstGeom>
        </p:spPr>
        <p:txBody>
          <a:bodyPr vert="horz">
            <a:normAutofit fontScale="85000" lnSpcReduction="20000"/>
          </a:bodyPr>
          <a:lstStyle/>
          <a:p>
            <a:pPr marL="548640" marR="0" lvl="0" indent="-411480" defTabSz="914400" rtl="0" eaLnBrk="1" fontAlgn="auto" latinLnBrk="0" hangingPunct="1">
              <a:lnSpc>
                <a:spcPct val="100000"/>
              </a:lnSpc>
              <a:spcBef>
                <a:spcPct val="20000"/>
              </a:spcBef>
              <a:spcAft>
                <a:spcPts val="0"/>
              </a:spcAft>
              <a:buClr>
                <a:schemeClr val="tx1">
                  <a:shade val="95000"/>
                </a:schemeClr>
              </a:buClr>
              <a:buSzPct val="65000"/>
              <a:tabLst/>
              <a:defRPr/>
            </a:pPr>
            <a:r>
              <a:rPr lang="en-GB" sz="2600" dirty="0" smtClean="0">
                <a:solidFill>
                  <a:schemeClr val="bg1"/>
                </a:solidFill>
              </a:rPr>
              <a:t>Abandoned column at Mons Claudianus</a:t>
            </a:r>
            <a:r>
              <a:rPr kumimoji="0" lang="en-GB" sz="2600" b="0" i="0" u="none" strike="noStrike" kern="1200" cap="none" spc="0" normalizeH="0" baseline="0" noProof="0" dirty="0" smtClean="0">
                <a:ln>
                  <a:noFill/>
                </a:ln>
                <a:solidFill>
                  <a:schemeClr val="bg1"/>
                </a:solidFill>
                <a:effectLst/>
                <a:uLnTx/>
                <a:uFillTx/>
                <a:latin typeface="+mn-lt"/>
                <a:ea typeface="+mn-ea"/>
                <a:cs typeface="+mn-cs"/>
              </a:rPr>
              <a:t>  (Egypt)</a:t>
            </a:r>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495800" y="1963882"/>
            <a:ext cx="4416136" cy="3312101"/>
          </a:xfrm>
        </p:spPr>
      </p:pic>
    </p:spTree>
    <p:extLst>
      <p:ext uri="{BB962C8B-B14F-4D97-AF65-F5344CB8AC3E}">
        <p14:creationId xmlns:p14="http://schemas.microsoft.com/office/powerpoint/2010/main" val="211270756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solidFill>
                  <a:schemeClr val="bg1"/>
                </a:solidFill>
              </a:rPr>
              <a:t>Fora </a:t>
            </a:r>
            <a:r>
              <a:rPr lang="en-GB" dirty="0" smtClean="0">
                <a:solidFill>
                  <a:schemeClr val="bg1"/>
                </a:solidFill>
              </a:rPr>
              <a:t>as Stores of Treasure</a:t>
            </a:r>
            <a:endParaRPr lang="en-GB" i="1" dirty="0">
              <a:solidFill>
                <a:schemeClr val="bg1"/>
              </a:solidFill>
            </a:endParaRPr>
          </a:p>
        </p:txBody>
      </p:sp>
      <p:sp>
        <p:nvSpPr>
          <p:cNvPr id="3" name="Content Placeholder 2"/>
          <p:cNvSpPr>
            <a:spLocks noGrp="1"/>
          </p:cNvSpPr>
          <p:nvPr>
            <p:ph sz="half" idx="1"/>
          </p:nvPr>
        </p:nvSpPr>
        <p:spPr>
          <a:xfrm>
            <a:off x="135083" y="1417638"/>
            <a:ext cx="5091544" cy="3868750"/>
          </a:xfrm>
        </p:spPr>
        <p:txBody>
          <a:bodyPr>
            <a:normAutofit/>
          </a:bodyPr>
          <a:lstStyle/>
          <a:p>
            <a:pPr marL="0">
              <a:buNone/>
            </a:pPr>
            <a:r>
              <a:rPr lang="en-GB" sz="2000" dirty="0" smtClean="0">
                <a:solidFill>
                  <a:schemeClr val="bg1"/>
                </a:solidFill>
              </a:rPr>
              <a:t>- [In order to continue funding the campaign against the </a:t>
            </a:r>
            <a:r>
              <a:rPr lang="en-GB" sz="2000" dirty="0" err="1" smtClean="0">
                <a:solidFill>
                  <a:schemeClr val="bg1"/>
                </a:solidFill>
              </a:rPr>
              <a:t>Marcomanni</a:t>
            </a:r>
            <a:r>
              <a:rPr lang="en-GB" sz="2000" dirty="0" smtClean="0">
                <a:solidFill>
                  <a:schemeClr val="bg1"/>
                </a:solidFill>
              </a:rPr>
              <a:t>, Marcus Aurelius refused to place extra taxes on the provincials] “... but held instead an auction of Imperial valuables in the Forum of the deified Trajan. The sale of which included gold, crystal, and agate goblets, the vases of kings, his wife’s silk robes embroidered with gold, and numerous jewels that he had found stored away by Hadrian in a special box...” </a:t>
            </a:r>
            <a:r>
              <a:rPr lang="en-GB" sz="2000" b="1" i="1" dirty="0" smtClean="0">
                <a:solidFill>
                  <a:schemeClr val="bg1"/>
                </a:solidFill>
              </a:rPr>
              <a:t>SHA</a:t>
            </a:r>
            <a:r>
              <a:rPr lang="en-GB" sz="2000" b="1" dirty="0" smtClean="0">
                <a:solidFill>
                  <a:schemeClr val="bg1"/>
                </a:solidFill>
              </a:rPr>
              <a:t> </a:t>
            </a:r>
            <a:r>
              <a:rPr lang="en-GB" sz="2000" b="1" i="1" dirty="0" smtClean="0">
                <a:solidFill>
                  <a:schemeClr val="bg1"/>
                </a:solidFill>
              </a:rPr>
              <a:t>Marcus Aurelius </a:t>
            </a:r>
            <a:r>
              <a:rPr lang="en-GB" sz="2000" b="1" dirty="0" smtClean="0">
                <a:solidFill>
                  <a:schemeClr val="bg1"/>
                </a:solidFill>
              </a:rPr>
              <a:t>17.4-5.</a:t>
            </a:r>
            <a:r>
              <a:rPr lang="en-GB" sz="2000" b="1" i="1" dirty="0" smtClean="0">
                <a:solidFill>
                  <a:schemeClr val="bg1"/>
                </a:solidFill>
              </a:rPr>
              <a:t> </a:t>
            </a:r>
            <a:endParaRPr lang="en-GB" sz="2000" b="1" dirty="0">
              <a:solidFill>
                <a:schemeClr val="bg1"/>
              </a:solidFill>
            </a:endParaRPr>
          </a:p>
        </p:txBody>
      </p:sp>
      <p:pic>
        <p:nvPicPr>
          <p:cNvPr id="5" name="Content Placeholder 4" descr="800px-Trajan_Forum.jpg"/>
          <p:cNvPicPr>
            <a:picLocks noGrp="1" noChangeAspect="1"/>
          </p:cNvPicPr>
          <p:nvPr>
            <p:ph sz="half" idx="2"/>
          </p:nvPr>
        </p:nvPicPr>
        <p:blipFill rotWithShape="1">
          <a:blip r:embed="rId2" cstate="print"/>
          <a:srcRect b="27481"/>
          <a:stretch/>
        </p:blipFill>
        <p:spPr>
          <a:xfrm>
            <a:off x="5348750" y="1566063"/>
            <a:ext cx="3543300" cy="2590301"/>
          </a:xfrm>
        </p:spPr>
      </p:pic>
      <p:sp>
        <p:nvSpPr>
          <p:cNvPr id="6" name="Content Placeholder 2"/>
          <p:cNvSpPr txBox="1">
            <a:spLocks/>
          </p:cNvSpPr>
          <p:nvPr/>
        </p:nvSpPr>
        <p:spPr>
          <a:xfrm>
            <a:off x="5070764" y="4304789"/>
            <a:ext cx="3571900" cy="668311"/>
          </a:xfrm>
          <a:prstGeom prst="rect">
            <a:avLst/>
          </a:prstGeom>
        </p:spPr>
        <p:txBody>
          <a:bodyPr vert="horz">
            <a:normAutofit/>
          </a:bodyPr>
          <a:lstStyle/>
          <a:p>
            <a:pPr marL="548640" marR="0" lvl="0" indent="-411480" algn="ctr"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sz="2600" b="1" i="0" u="none" strike="noStrike" kern="1200" cap="none" spc="0" normalizeH="0" baseline="0" noProof="0" dirty="0" smtClean="0">
                <a:ln>
                  <a:noFill/>
                </a:ln>
                <a:solidFill>
                  <a:schemeClr val="bg1"/>
                </a:solidFill>
                <a:effectLst/>
                <a:uLnTx/>
                <a:uFillTx/>
                <a:latin typeface="+mn-lt"/>
                <a:ea typeface="+mn-ea"/>
                <a:cs typeface="+mn-cs"/>
              </a:rPr>
              <a:t>Trajan’s Forum</a:t>
            </a:r>
            <a:endParaRPr kumimoji="0" lang="en-GB" sz="2600" b="1" i="0" u="none" strike="noStrike" kern="1200" cap="none" spc="0" normalizeH="0" baseline="0" noProof="0" dirty="0">
              <a:ln>
                <a:noFill/>
              </a:ln>
              <a:solidFill>
                <a:schemeClr val="bg1"/>
              </a:solidFill>
              <a:effectLst/>
              <a:uLnTx/>
              <a:uFillTx/>
              <a:latin typeface="+mn-lt"/>
              <a:ea typeface="+mn-ea"/>
              <a:cs typeface="+mn-cs"/>
            </a:endParaRPr>
          </a:p>
        </p:txBody>
      </p:sp>
      <p:sp>
        <p:nvSpPr>
          <p:cNvPr id="4" name="Rectangle 3"/>
          <p:cNvSpPr/>
          <p:nvPr/>
        </p:nvSpPr>
        <p:spPr>
          <a:xfrm>
            <a:off x="254577" y="5024144"/>
            <a:ext cx="4468091" cy="1477328"/>
          </a:xfrm>
          <a:prstGeom prst="rect">
            <a:avLst/>
          </a:prstGeom>
        </p:spPr>
        <p:txBody>
          <a:bodyPr wrap="square">
            <a:spAutoFit/>
          </a:bodyPr>
          <a:lstStyle/>
          <a:p>
            <a:r>
              <a:rPr lang="en-GB" dirty="0" smtClean="0">
                <a:solidFill>
                  <a:schemeClr val="bg1"/>
                </a:solidFill>
              </a:rPr>
              <a:t>[Following Pompey’s dedication of a gem case belonging to Mithridates to Capitoline Jupiter] ... Julius Caesar consecrated six gem cases in the Temple of Venus </a:t>
            </a:r>
            <a:r>
              <a:rPr lang="en-GB" dirty="0" err="1" smtClean="0">
                <a:solidFill>
                  <a:schemeClr val="bg1"/>
                </a:solidFill>
              </a:rPr>
              <a:t>Genetrix</a:t>
            </a:r>
            <a:r>
              <a:rPr lang="en-GB" dirty="0" smtClean="0">
                <a:solidFill>
                  <a:schemeClr val="bg1"/>
                </a:solidFill>
              </a:rPr>
              <a:t>.” - </a:t>
            </a:r>
            <a:r>
              <a:rPr lang="en-GB" b="1" dirty="0" smtClean="0">
                <a:solidFill>
                  <a:schemeClr val="bg1"/>
                </a:solidFill>
              </a:rPr>
              <a:t>Pliny </a:t>
            </a:r>
            <a:r>
              <a:rPr lang="en-GB" b="1" i="1" dirty="0" smtClean="0">
                <a:solidFill>
                  <a:schemeClr val="bg1"/>
                </a:solidFill>
              </a:rPr>
              <a:t>NH</a:t>
            </a:r>
            <a:r>
              <a:rPr lang="en-GB" b="1" dirty="0" smtClean="0">
                <a:solidFill>
                  <a:schemeClr val="bg1"/>
                </a:solidFill>
              </a:rPr>
              <a:t> 37.11</a:t>
            </a:r>
            <a:r>
              <a:rPr lang="en-GB" dirty="0" smtClean="0">
                <a:solidFill>
                  <a:schemeClr val="bg1"/>
                </a:solidFill>
              </a:rPr>
              <a:t>.</a:t>
            </a:r>
            <a:endParaRPr lang="en-GB" dirty="0">
              <a:solidFill>
                <a:schemeClr val="bg1"/>
              </a:solidFill>
            </a:endParaRPr>
          </a:p>
        </p:txBody>
      </p:sp>
      <p:sp>
        <p:nvSpPr>
          <p:cNvPr id="7" name="Rectangle 6"/>
          <p:cNvSpPr/>
          <p:nvPr/>
        </p:nvSpPr>
        <p:spPr>
          <a:xfrm>
            <a:off x="4925292" y="5024144"/>
            <a:ext cx="4094018" cy="1754326"/>
          </a:xfrm>
          <a:prstGeom prst="rect">
            <a:avLst/>
          </a:prstGeom>
        </p:spPr>
        <p:txBody>
          <a:bodyPr wrap="square">
            <a:spAutoFit/>
          </a:bodyPr>
          <a:lstStyle/>
          <a:p>
            <a:pPr>
              <a:buNone/>
            </a:pPr>
            <a:r>
              <a:rPr lang="en-GB" dirty="0" smtClean="0">
                <a:solidFill>
                  <a:schemeClr val="bg1"/>
                </a:solidFill>
              </a:rPr>
              <a:t>Vespasian purportedly the first emperor to offer cinnamon embossed in gold to Temple of Peace, though Livia is said to have dedicated a root of cinnamon to her late husband Augustus – </a:t>
            </a:r>
            <a:r>
              <a:rPr lang="en-GB" b="1" dirty="0" smtClean="0">
                <a:solidFill>
                  <a:schemeClr val="bg1"/>
                </a:solidFill>
              </a:rPr>
              <a:t>Pliny </a:t>
            </a:r>
            <a:r>
              <a:rPr lang="en-GB" b="1" i="1" dirty="0" smtClean="0">
                <a:solidFill>
                  <a:schemeClr val="bg1"/>
                </a:solidFill>
              </a:rPr>
              <a:t>NH </a:t>
            </a:r>
            <a:r>
              <a:rPr lang="en-GB" b="1" dirty="0" smtClean="0">
                <a:solidFill>
                  <a:schemeClr val="bg1"/>
                </a:solidFill>
              </a:rPr>
              <a:t>12.19.</a:t>
            </a:r>
          </a:p>
        </p:txBody>
      </p:sp>
    </p:spTree>
    <p:extLst>
      <p:ext uri="{BB962C8B-B14F-4D97-AF65-F5344CB8AC3E}">
        <p14:creationId xmlns:p14="http://schemas.microsoft.com/office/powerpoint/2010/main" val="122871777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545" y="2706111"/>
            <a:ext cx="8229600" cy="1143000"/>
          </a:xfrm>
        </p:spPr>
        <p:txBody>
          <a:bodyPr>
            <a:noAutofit/>
          </a:bodyPr>
          <a:lstStyle/>
          <a:p>
            <a:r>
              <a:rPr lang="en-GB" sz="4800" dirty="0" smtClean="0">
                <a:solidFill>
                  <a:schemeClr val="bg1"/>
                </a:solidFill>
              </a:rPr>
              <a:t>Monuments and Roman Imperialism</a:t>
            </a:r>
            <a:endParaRPr lang="en-GB" sz="4800" dirty="0">
              <a:solidFill>
                <a:schemeClr val="bg1"/>
              </a:solidFill>
            </a:endParaRPr>
          </a:p>
        </p:txBody>
      </p:sp>
    </p:spTree>
    <p:extLst>
      <p:ext uri="{BB962C8B-B14F-4D97-AF65-F5344CB8AC3E}">
        <p14:creationId xmlns:p14="http://schemas.microsoft.com/office/powerpoint/2010/main" val="16518872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Arch of Titus</a:t>
            </a:r>
            <a:endParaRPr lang="en-GB" dirty="0">
              <a:solidFill>
                <a:schemeClr val="bg1"/>
              </a:solidFill>
            </a:endParaRPr>
          </a:p>
        </p:txBody>
      </p:sp>
      <p:sp>
        <p:nvSpPr>
          <p:cNvPr id="3" name="Content Placeholder 2"/>
          <p:cNvSpPr>
            <a:spLocks noGrp="1"/>
          </p:cNvSpPr>
          <p:nvPr>
            <p:ph idx="1"/>
          </p:nvPr>
        </p:nvSpPr>
        <p:spPr>
          <a:xfrm>
            <a:off x="0" y="1417638"/>
            <a:ext cx="5091545" cy="2115271"/>
          </a:xfrm>
        </p:spPr>
        <p:txBody>
          <a:bodyPr>
            <a:normAutofit/>
          </a:bodyPr>
          <a:lstStyle/>
          <a:p>
            <a:r>
              <a:rPr lang="en-GB" sz="2200" dirty="0" smtClean="0">
                <a:solidFill>
                  <a:schemeClr val="bg1"/>
                </a:solidFill>
              </a:rPr>
              <a:t>Located on the highest point of the Sacra Via – </a:t>
            </a:r>
            <a:r>
              <a:rPr lang="en-GB" sz="2200" dirty="0" err="1" smtClean="0">
                <a:solidFill>
                  <a:schemeClr val="bg1"/>
                </a:solidFill>
              </a:rPr>
              <a:t>Clivus</a:t>
            </a:r>
            <a:r>
              <a:rPr lang="en-GB" sz="2200" dirty="0" smtClean="0">
                <a:solidFill>
                  <a:schemeClr val="bg1"/>
                </a:solidFill>
              </a:rPr>
              <a:t> </a:t>
            </a:r>
            <a:r>
              <a:rPr lang="en-GB" sz="2200" dirty="0" err="1" smtClean="0">
                <a:solidFill>
                  <a:schemeClr val="bg1"/>
                </a:solidFill>
              </a:rPr>
              <a:t>Palatinus</a:t>
            </a:r>
            <a:r>
              <a:rPr lang="en-GB" sz="2200" dirty="0" smtClean="0">
                <a:solidFill>
                  <a:schemeClr val="bg1"/>
                </a:solidFill>
              </a:rPr>
              <a:t>.</a:t>
            </a:r>
          </a:p>
          <a:p>
            <a:pPr marL="137160" indent="0">
              <a:buNone/>
            </a:pPr>
            <a:endParaRPr lang="en-GB" sz="800" dirty="0" smtClean="0">
              <a:solidFill>
                <a:schemeClr val="bg1"/>
              </a:solidFill>
            </a:endParaRPr>
          </a:p>
          <a:p>
            <a:r>
              <a:rPr lang="en-GB" sz="2200" dirty="0" smtClean="0">
                <a:solidFill>
                  <a:schemeClr val="bg1"/>
                </a:solidFill>
              </a:rPr>
              <a:t>Looks across to Roman Forum to the Temple dedicated to himself and his father Vespasian.</a:t>
            </a:r>
          </a:p>
          <a:p>
            <a:endParaRPr lang="en-GB" sz="1100" dirty="0"/>
          </a:p>
          <a:p>
            <a:endParaRPr lang="en-GB" sz="1100" dirty="0"/>
          </a:p>
        </p:txBody>
      </p:sp>
      <p:pic>
        <p:nvPicPr>
          <p:cNvPr id="4" name="Picture 3"/>
          <p:cNvPicPr>
            <a:picLocks noChangeAspect="1"/>
          </p:cNvPicPr>
          <p:nvPr/>
        </p:nvPicPr>
        <p:blipFill rotWithShape="1">
          <a:blip r:embed="rId2"/>
          <a:srcRect l="4529" t="4672" r="5006" b="5535"/>
          <a:stretch/>
        </p:blipFill>
        <p:spPr>
          <a:xfrm>
            <a:off x="5396008" y="1473537"/>
            <a:ext cx="2986329" cy="3305029"/>
          </a:xfrm>
          <a:prstGeom prst="rect">
            <a:avLst/>
          </a:prstGeom>
        </p:spPr>
      </p:pic>
      <p:pic>
        <p:nvPicPr>
          <p:cNvPr id="6" name="Picture 5"/>
          <p:cNvPicPr>
            <a:picLocks noChangeAspect="1"/>
          </p:cNvPicPr>
          <p:nvPr/>
        </p:nvPicPr>
        <p:blipFill rotWithShape="1">
          <a:blip r:embed="rId3"/>
          <a:srcRect t="16098" b="14610"/>
          <a:stretch/>
        </p:blipFill>
        <p:spPr>
          <a:xfrm>
            <a:off x="309612" y="3626427"/>
            <a:ext cx="4035902" cy="3096491"/>
          </a:xfrm>
          <a:prstGeom prst="rect">
            <a:avLst/>
          </a:prstGeom>
        </p:spPr>
      </p:pic>
      <p:sp>
        <p:nvSpPr>
          <p:cNvPr id="7" name="Content Placeholder 3"/>
          <p:cNvSpPr txBox="1">
            <a:spLocks/>
          </p:cNvSpPr>
          <p:nvPr/>
        </p:nvSpPr>
        <p:spPr>
          <a:xfrm>
            <a:off x="4345514" y="4834465"/>
            <a:ext cx="4798486" cy="2200182"/>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300" dirty="0" smtClean="0">
                <a:solidFill>
                  <a:schemeClr val="bg1"/>
                </a:solidFill>
              </a:rPr>
              <a:t>“The Senate and People of Rome dedicate this arch to the deified Titus Vespasian Augustus [died AD 81], son of the deified Vespasian.” – </a:t>
            </a:r>
            <a:r>
              <a:rPr lang="en-GB" sz="2300" b="1" i="1" dirty="0" smtClean="0">
                <a:solidFill>
                  <a:schemeClr val="bg1"/>
                </a:solidFill>
              </a:rPr>
              <a:t>ILS </a:t>
            </a:r>
            <a:r>
              <a:rPr lang="en-GB" sz="2300" b="1" dirty="0" smtClean="0">
                <a:solidFill>
                  <a:schemeClr val="bg1"/>
                </a:solidFill>
              </a:rPr>
              <a:t>265 = </a:t>
            </a:r>
            <a:r>
              <a:rPr lang="en-GB" sz="2300" b="1" i="1" dirty="0" smtClean="0">
                <a:solidFill>
                  <a:schemeClr val="bg1"/>
                </a:solidFill>
              </a:rPr>
              <a:t>CIL </a:t>
            </a:r>
            <a:r>
              <a:rPr lang="en-GB" sz="2300" b="1" dirty="0" smtClean="0">
                <a:solidFill>
                  <a:schemeClr val="bg1"/>
                </a:solidFill>
              </a:rPr>
              <a:t>6.945</a:t>
            </a:r>
            <a:r>
              <a:rPr lang="en-GB" sz="2300" dirty="0" smtClean="0">
                <a:solidFill>
                  <a:schemeClr val="bg1"/>
                </a:solidFill>
              </a:rPr>
              <a:t>.</a:t>
            </a:r>
            <a:endParaRPr lang="en-GB" sz="2300" dirty="0">
              <a:solidFill>
                <a:schemeClr val="bg1"/>
              </a:solidFill>
            </a:endParaRPr>
          </a:p>
        </p:txBody>
      </p:sp>
    </p:spTree>
    <p:extLst>
      <p:ext uri="{BB962C8B-B14F-4D97-AF65-F5344CB8AC3E}">
        <p14:creationId xmlns:p14="http://schemas.microsoft.com/office/powerpoint/2010/main" val="6861292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616036" y="3662728"/>
            <a:ext cx="5173227" cy="2967111"/>
          </a:xfrm>
          <a:prstGeom prst="rect">
            <a:avLst/>
          </a:prstGeom>
        </p:spPr>
      </p:pic>
      <p:sp>
        <p:nvSpPr>
          <p:cNvPr id="5" name="AutoShape 4"/>
          <p:cNvSpPr>
            <a:spLocks noChangeArrowheads="1"/>
          </p:cNvSpPr>
          <p:nvPr/>
        </p:nvSpPr>
        <p:spPr bwMode="auto">
          <a:xfrm rot="5400000">
            <a:off x="4235094" y="5004694"/>
            <a:ext cx="2198057" cy="252017"/>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6" name="Text Box 10"/>
          <p:cNvSpPr txBox="1">
            <a:spLocks noChangeArrowheads="1"/>
          </p:cNvSpPr>
          <p:nvPr/>
        </p:nvSpPr>
        <p:spPr bwMode="auto">
          <a:xfrm>
            <a:off x="4834042" y="6229729"/>
            <a:ext cx="2124225"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Triumphal Procession</a:t>
            </a:r>
            <a:r>
              <a:rPr lang="en-GB" sz="2000" dirty="0" smtClean="0">
                <a:solidFill>
                  <a:schemeClr val="bg1"/>
                </a:solidFill>
              </a:rPr>
              <a:t> </a:t>
            </a:r>
            <a:endParaRPr lang="en-GB" sz="2000" dirty="0">
              <a:solidFill>
                <a:schemeClr val="bg1"/>
              </a:solidFill>
            </a:endParaRPr>
          </a:p>
        </p:txBody>
      </p:sp>
      <p:sp>
        <p:nvSpPr>
          <p:cNvPr id="7" name="AutoShape 4"/>
          <p:cNvSpPr>
            <a:spLocks noChangeArrowheads="1"/>
          </p:cNvSpPr>
          <p:nvPr/>
        </p:nvSpPr>
        <p:spPr bwMode="auto">
          <a:xfrm rot="3157902">
            <a:off x="4204784" y="5258312"/>
            <a:ext cx="712978" cy="141940"/>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8" name="AutoShape 4"/>
          <p:cNvSpPr>
            <a:spLocks noChangeArrowheads="1"/>
          </p:cNvSpPr>
          <p:nvPr/>
        </p:nvSpPr>
        <p:spPr bwMode="auto">
          <a:xfrm rot="8180337">
            <a:off x="7146580" y="5372771"/>
            <a:ext cx="712978" cy="141940"/>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9" name="Text Box 10"/>
          <p:cNvSpPr txBox="1">
            <a:spLocks noChangeArrowheads="1"/>
          </p:cNvSpPr>
          <p:nvPr/>
        </p:nvSpPr>
        <p:spPr bwMode="auto">
          <a:xfrm>
            <a:off x="6958267" y="5655677"/>
            <a:ext cx="1458369"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Winged Victory</a:t>
            </a:r>
            <a:r>
              <a:rPr lang="en-GB" sz="2000" dirty="0" smtClean="0">
                <a:solidFill>
                  <a:schemeClr val="bg1"/>
                </a:solidFill>
              </a:rPr>
              <a:t> </a:t>
            </a:r>
            <a:endParaRPr lang="en-GB" sz="2000" dirty="0">
              <a:solidFill>
                <a:schemeClr val="bg1"/>
              </a:solidFill>
            </a:endParaRPr>
          </a:p>
        </p:txBody>
      </p:sp>
      <p:sp>
        <p:nvSpPr>
          <p:cNvPr id="10" name="Text Box 10"/>
          <p:cNvSpPr txBox="1">
            <a:spLocks noChangeArrowheads="1"/>
          </p:cNvSpPr>
          <p:nvPr/>
        </p:nvSpPr>
        <p:spPr bwMode="auto">
          <a:xfrm>
            <a:off x="3729862" y="5542593"/>
            <a:ext cx="1458369"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Winged Victory</a:t>
            </a:r>
            <a:r>
              <a:rPr lang="en-GB" sz="2000" dirty="0" smtClean="0">
                <a:solidFill>
                  <a:schemeClr val="bg1"/>
                </a:solidFill>
              </a:rPr>
              <a:t> </a:t>
            </a:r>
            <a:endParaRPr lang="en-GB" sz="2000" dirty="0">
              <a:solidFill>
                <a:schemeClr val="bg1"/>
              </a:solidFill>
            </a:endParaRPr>
          </a:p>
        </p:txBody>
      </p:sp>
      <p:sp>
        <p:nvSpPr>
          <p:cNvPr id="11" name="Donut 10"/>
          <p:cNvSpPr/>
          <p:nvPr/>
        </p:nvSpPr>
        <p:spPr>
          <a:xfrm>
            <a:off x="5694218" y="5329282"/>
            <a:ext cx="987137" cy="726505"/>
          </a:xfrm>
          <a:prstGeom prst="donut">
            <a:avLst>
              <a:gd name="adj" fmla="val 54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2" name="Picture 11"/>
          <p:cNvPicPr>
            <a:picLocks noChangeAspect="1"/>
          </p:cNvPicPr>
          <p:nvPr/>
        </p:nvPicPr>
        <p:blipFill>
          <a:blip r:embed="rId3"/>
          <a:stretch>
            <a:fillRect/>
          </a:stretch>
        </p:blipFill>
        <p:spPr>
          <a:xfrm>
            <a:off x="522758" y="3662728"/>
            <a:ext cx="2752215" cy="3047392"/>
          </a:xfrm>
          <a:prstGeom prst="rect">
            <a:avLst/>
          </a:prstGeom>
        </p:spPr>
      </p:pic>
      <p:pic>
        <p:nvPicPr>
          <p:cNvPr id="13" name="Picture 12"/>
          <p:cNvPicPr>
            <a:picLocks noChangeAspect="1"/>
          </p:cNvPicPr>
          <p:nvPr/>
        </p:nvPicPr>
        <p:blipFill>
          <a:blip r:embed="rId4"/>
          <a:stretch>
            <a:fillRect/>
          </a:stretch>
        </p:blipFill>
        <p:spPr>
          <a:xfrm>
            <a:off x="6598227" y="229376"/>
            <a:ext cx="2191035" cy="3211972"/>
          </a:xfrm>
          <a:prstGeom prst="rect">
            <a:avLst/>
          </a:prstGeom>
        </p:spPr>
      </p:pic>
      <p:pic>
        <p:nvPicPr>
          <p:cNvPr id="14" name="Picture 13"/>
          <p:cNvPicPr>
            <a:picLocks noChangeAspect="1"/>
          </p:cNvPicPr>
          <p:nvPr/>
        </p:nvPicPr>
        <p:blipFill>
          <a:blip r:embed="rId5"/>
          <a:stretch>
            <a:fillRect/>
          </a:stretch>
        </p:blipFill>
        <p:spPr>
          <a:xfrm>
            <a:off x="212043" y="142977"/>
            <a:ext cx="6151019" cy="3298372"/>
          </a:xfrm>
          <a:prstGeom prst="rect">
            <a:avLst/>
          </a:prstGeom>
        </p:spPr>
      </p:pic>
      <p:sp>
        <p:nvSpPr>
          <p:cNvPr id="16" name="Text Box 10"/>
          <p:cNvSpPr txBox="1">
            <a:spLocks noChangeArrowheads="1"/>
          </p:cNvSpPr>
          <p:nvPr/>
        </p:nvSpPr>
        <p:spPr bwMode="auto">
          <a:xfrm>
            <a:off x="1088278" y="1861272"/>
            <a:ext cx="648073"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Roma </a:t>
            </a:r>
            <a:endParaRPr lang="en-GB" sz="1400" dirty="0">
              <a:solidFill>
                <a:schemeClr val="bg1"/>
              </a:solidFill>
            </a:endParaRPr>
          </a:p>
        </p:txBody>
      </p:sp>
      <p:sp>
        <p:nvSpPr>
          <p:cNvPr id="17" name="Text Box 10"/>
          <p:cNvSpPr txBox="1">
            <a:spLocks noChangeArrowheads="1"/>
          </p:cNvSpPr>
          <p:nvPr/>
        </p:nvSpPr>
        <p:spPr bwMode="auto">
          <a:xfrm>
            <a:off x="4200868" y="1191118"/>
            <a:ext cx="648073"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Titus </a:t>
            </a:r>
            <a:endParaRPr lang="en-GB" sz="1400" dirty="0">
              <a:solidFill>
                <a:schemeClr val="bg1"/>
              </a:solidFill>
            </a:endParaRPr>
          </a:p>
        </p:txBody>
      </p:sp>
      <p:sp>
        <p:nvSpPr>
          <p:cNvPr id="18" name="Text Box 10"/>
          <p:cNvSpPr txBox="1">
            <a:spLocks noChangeArrowheads="1"/>
          </p:cNvSpPr>
          <p:nvPr/>
        </p:nvSpPr>
        <p:spPr bwMode="auto">
          <a:xfrm>
            <a:off x="4938078" y="1345006"/>
            <a:ext cx="792088"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Victory </a:t>
            </a:r>
            <a:endParaRPr lang="en-GB" sz="1400" dirty="0">
              <a:solidFill>
                <a:schemeClr val="bg1"/>
              </a:solidFill>
            </a:endParaRPr>
          </a:p>
        </p:txBody>
      </p:sp>
      <p:sp>
        <p:nvSpPr>
          <p:cNvPr id="19" name="Text Box 10"/>
          <p:cNvSpPr txBox="1">
            <a:spLocks noChangeArrowheads="1"/>
          </p:cNvSpPr>
          <p:nvPr/>
        </p:nvSpPr>
        <p:spPr bwMode="auto">
          <a:xfrm>
            <a:off x="4427874" y="2477850"/>
            <a:ext cx="1872209"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Honour and Courage </a:t>
            </a:r>
            <a:endParaRPr lang="en-GB" sz="1400" dirty="0">
              <a:solidFill>
                <a:schemeClr val="bg1"/>
              </a:solidFill>
            </a:endParaRPr>
          </a:p>
        </p:txBody>
      </p:sp>
    </p:spTree>
    <p:extLst>
      <p:ext uri="{BB962C8B-B14F-4D97-AF65-F5344CB8AC3E}">
        <p14:creationId xmlns:p14="http://schemas.microsoft.com/office/powerpoint/2010/main" val="8353036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518" y="76049"/>
            <a:ext cx="8229600" cy="890306"/>
          </a:xfrm>
        </p:spPr>
        <p:txBody>
          <a:bodyPr/>
          <a:lstStyle/>
          <a:p>
            <a:r>
              <a:rPr lang="en-GB" dirty="0" smtClean="0">
                <a:solidFill>
                  <a:schemeClr val="bg1"/>
                </a:solidFill>
              </a:rPr>
              <a:t>Sack of Jerusalem</a:t>
            </a:r>
            <a:endParaRPr lang="en-GB" dirty="0">
              <a:solidFill>
                <a:schemeClr val="bg1"/>
              </a:solidFill>
            </a:endParaRPr>
          </a:p>
        </p:txBody>
      </p:sp>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010313" y="2102690"/>
            <a:ext cx="3816424" cy="4680520"/>
          </a:xfrm>
        </p:spPr>
      </p:pic>
      <p:sp>
        <p:nvSpPr>
          <p:cNvPr id="5" name="Text Box 10"/>
          <p:cNvSpPr txBox="1">
            <a:spLocks noChangeArrowheads="1"/>
          </p:cNvSpPr>
          <p:nvPr/>
        </p:nvSpPr>
        <p:spPr bwMode="auto">
          <a:xfrm>
            <a:off x="6105310" y="1794913"/>
            <a:ext cx="2808312"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Silver trumpets – sons of Aaron </a:t>
            </a:r>
            <a:endParaRPr lang="en-GB" sz="1400" dirty="0">
              <a:solidFill>
                <a:schemeClr val="bg1"/>
              </a:solidFill>
            </a:endParaRPr>
          </a:p>
        </p:txBody>
      </p:sp>
      <p:sp>
        <p:nvSpPr>
          <p:cNvPr id="7" name="AutoShape 4"/>
          <p:cNvSpPr>
            <a:spLocks noChangeArrowheads="1"/>
          </p:cNvSpPr>
          <p:nvPr/>
        </p:nvSpPr>
        <p:spPr bwMode="auto">
          <a:xfrm rot="14863190">
            <a:off x="7238327" y="2444444"/>
            <a:ext cx="1063777" cy="127717"/>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8" name="Text Box 10"/>
          <p:cNvSpPr txBox="1">
            <a:spLocks noChangeArrowheads="1"/>
          </p:cNvSpPr>
          <p:nvPr/>
        </p:nvSpPr>
        <p:spPr bwMode="auto">
          <a:xfrm>
            <a:off x="4980185" y="1794913"/>
            <a:ext cx="1008112"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chemeClr val="bg1"/>
                </a:solidFill>
              </a:rPr>
              <a:t>Menorah </a:t>
            </a:r>
            <a:endParaRPr lang="en-GB" sz="1400" dirty="0">
              <a:solidFill>
                <a:schemeClr val="bg1"/>
              </a:solidFill>
            </a:endParaRPr>
          </a:p>
        </p:txBody>
      </p:sp>
      <p:sp>
        <p:nvSpPr>
          <p:cNvPr id="9" name="AutoShape 4"/>
          <p:cNvSpPr>
            <a:spLocks noChangeArrowheads="1"/>
          </p:cNvSpPr>
          <p:nvPr/>
        </p:nvSpPr>
        <p:spPr bwMode="auto">
          <a:xfrm rot="12682993">
            <a:off x="5140593" y="2305246"/>
            <a:ext cx="1063777" cy="127717"/>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pic>
        <p:nvPicPr>
          <p:cNvPr id="3" name="Picture 2"/>
          <p:cNvPicPr>
            <a:picLocks noChangeAspect="1"/>
          </p:cNvPicPr>
          <p:nvPr/>
        </p:nvPicPr>
        <p:blipFill>
          <a:blip r:embed="rId3"/>
          <a:stretch>
            <a:fillRect/>
          </a:stretch>
        </p:blipFill>
        <p:spPr>
          <a:xfrm>
            <a:off x="3241964" y="4300237"/>
            <a:ext cx="1608728" cy="2482973"/>
          </a:xfrm>
          <a:prstGeom prst="rect">
            <a:avLst/>
          </a:prstGeom>
        </p:spPr>
      </p:pic>
      <p:sp>
        <p:nvSpPr>
          <p:cNvPr id="12" name="Rectangle 11"/>
          <p:cNvSpPr/>
          <p:nvPr/>
        </p:nvSpPr>
        <p:spPr>
          <a:xfrm>
            <a:off x="131550" y="1211787"/>
            <a:ext cx="9012450" cy="1015663"/>
          </a:xfrm>
          <a:prstGeom prst="rect">
            <a:avLst/>
          </a:prstGeom>
        </p:spPr>
        <p:txBody>
          <a:bodyPr wrap="square">
            <a:spAutoFit/>
          </a:bodyPr>
          <a:lstStyle/>
          <a:p>
            <a:r>
              <a:rPr lang="en-GB" sz="2000" dirty="0" smtClean="0">
                <a:solidFill>
                  <a:schemeClr val="bg1"/>
                </a:solidFill>
              </a:rPr>
              <a:t>Inscription from another Arch of Titus, now destroyed, located near the Circus Maximus:.</a:t>
            </a:r>
          </a:p>
          <a:p>
            <a:endParaRPr lang="en-GB" sz="2000" dirty="0">
              <a:solidFill>
                <a:schemeClr val="bg1"/>
              </a:solidFill>
            </a:endParaRPr>
          </a:p>
        </p:txBody>
      </p:sp>
      <p:sp>
        <p:nvSpPr>
          <p:cNvPr id="14" name="Rectangle 13"/>
          <p:cNvSpPr/>
          <p:nvPr/>
        </p:nvSpPr>
        <p:spPr>
          <a:xfrm>
            <a:off x="177065" y="1948801"/>
            <a:ext cx="4803120" cy="2308324"/>
          </a:xfrm>
          <a:prstGeom prst="rect">
            <a:avLst/>
          </a:prstGeom>
        </p:spPr>
        <p:txBody>
          <a:bodyPr wrap="square">
            <a:spAutoFit/>
          </a:bodyPr>
          <a:lstStyle/>
          <a:p>
            <a:r>
              <a:rPr lang="en-GB" dirty="0" smtClean="0">
                <a:solidFill>
                  <a:schemeClr val="bg1"/>
                </a:solidFill>
              </a:rPr>
              <a:t>“The Senate and People of Rome dedicate this arch to the emperor Titus… because, with the Senate’s advice and counsel and with auguries, he conquered the nation of the Jews [AD 70/71] and destroyed Jerusalem, which all of the generals, kings, and nations before Titus had either failed to do or even attempt.” –</a:t>
            </a:r>
            <a:r>
              <a:rPr lang="en-GB" i="1" dirty="0" smtClean="0">
                <a:solidFill>
                  <a:schemeClr val="bg1"/>
                </a:solidFill>
              </a:rPr>
              <a:t> </a:t>
            </a:r>
            <a:r>
              <a:rPr lang="en-GB" b="1" i="1" dirty="0" smtClean="0">
                <a:solidFill>
                  <a:schemeClr val="bg1"/>
                </a:solidFill>
              </a:rPr>
              <a:t>ILS </a:t>
            </a:r>
            <a:r>
              <a:rPr lang="en-GB" b="1" dirty="0" smtClean="0">
                <a:solidFill>
                  <a:schemeClr val="bg1"/>
                </a:solidFill>
              </a:rPr>
              <a:t>264 = </a:t>
            </a:r>
            <a:r>
              <a:rPr lang="en-GB" b="1" i="1" dirty="0" smtClean="0">
                <a:solidFill>
                  <a:schemeClr val="bg1"/>
                </a:solidFill>
              </a:rPr>
              <a:t>CIL</a:t>
            </a:r>
            <a:r>
              <a:rPr lang="en-GB" b="1" dirty="0" smtClean="0">
                <a:solidFill>
                  <a:schemeClr val="bg1"/>
                </a:solidFill>
              </a:rPr>
              <a:t> 6.944</a:t>
            </a:r>
            <a:r>
              <a:rPr lang="en-GB" dirty="0" smtClean="0">
                <a:solidFill>
                  <a:schemeClr val="bg1"/>
                </a:solidFill>
              </a:rPr>
              <a:t>.</a:t>
            </a:r>
            <a:endParaRPr lang="en-GB" b="1" dirty="0">
              <a:solidFill>
                <a:schemeClr val="bg1"/>
              </a:solidFill>
            </a:endParaRPr>
          </a:p>
        </p:txBody>
      </p:sp>
      <p:pic>
        <p:nvPicPr>
          <p:cNvPr id="15" name="Picture 14"/>
          <p:cNvPicPr>
            <a:picLocks noChangeAspect="1"/>
          </p:cNvPicPr>
          <p:nvPr/>
        </p:nvPicPr>
        <p:blipFill>
          <a:blip r:embed="rId4"/>
          <a:stretch>
            <a:fillRect/>
          </a:stretch>
        </p:blipFill>
        <p:spPr>
          <a:xfrm>
            <a:off x="151653" y="4300237"/>
            <a:ext cx="2977429" cy="2290330"/>
          </a:xfrm>
          <a:prstGeom prst="rect">
            <a:avLst/>
          </a:prstGeom>
        </p:spPr>
      </p:pic>
      <p:sp>
        <p:nvSpPr>
          <p:cNvPr id="16" name="Content Placeholder 2"/>
          <p:cNvSpPr>
            <a:spLocks noGrp="1"/>
          </p:cNvSpPr>
          <p:nvPr>
            <p:ph idx="1"/>
          </p:nvPr>
        </p:nvSpPr>
        <p:spPr>
          <a:xfrm>
            <a:off x="0" y="6557437"/>
            <a:ext cx="3155079" cy="300563"/>
          </a:xfrm>
        </p:spPr>
        <p:txBody>
          <a:bodyPr>
            <a:normAutofit fontScale="85000" lnSpcReduction="10000"/>
          </a:bodyPr>
          <a:lstStyle/>
          <a:p>
            <a:pPr marL="137160" indent="0">
              <a:buNone/>
            </a:pPr>
            <a:r>
              <a:rPr lang="it-IT" sz="1800" b="1" dirty="0">
                <a:solidFill>
                  <a:schemeClr val="bg1"/>
                </a:solidFill>
              </a:rPr>
              <a:t>c.1740 by Giovanni Paolo Panini</a:t>
            </a:r>
            <a:endParaRPr lang="en-GB" sz="1800" b="1" dirty="0">
              <a:solidFill>
                <a:schemeClr val="bg1"/>
              </a:solidFill>
            </a:endParaRPr>
          </a:p>
        </p:txBody>
      </p:sp>
    </p:spTree>
    <p:extLst>
      <p:ext uri="{BB962C8B-B14F-4D97-AF65-F5344CB8AC3E}">
        <p14:creationId xmlns:p14="http://schemas.microsoft.com/office/powerpoint/2010/main" val="35177600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518" y="2486025"/>
            <a:ext cx="9059482" cy="4166755"/>
          </a:xfrm>
        </p:spPr>
        <p:txBody>
          <a:bodyPr>
            <a:noAutofit/>
          </a:bodyPr>
          <a:lstStyle/>
          <a:p>
            <a:pPr marL="0">
              <a:buNone/>
            </a:pPr>
            <a:r>
              <a:rPr lang="en-GB" sz="2100" dirty="0" smtClean="0">
                <a:solidFill>
                  <a:schemeClr val="bg1"/>
                </a:solidFill>
              </a:rPr>
              <a:t>“After these triumphs were over, and after the affairs of the Romans were settled on the surest foundations, Vespasian resolved to build a temple to Peace, which was finished in so short a time, and in so glorious a manner, as was beyond all human expectation and opinion: for he having now by Providence a vast quantity of wealth, besides what he had formerly gained in his other exploits, he had this temple adorned with pictures and statues; for </a:t>
            </a:r>
            <a:r>
              <a:rPr lang="en-GB" sz="2100" b="1" dirty="0" smtClean="0">
                <a:solidFill>
                  <a:schemeClr val="bg1"/>
                </a:solidFill>
              </a:rPr>
              <a:t>in this temple were collected and deposited all such rarities as men previously used to wander all over the habitable world to see</a:t>
            </a:r>
            <a:r>
              <a:rPr lang="en-GB" sz="2100" dirty="0" smtClean="0">
                <a:solidFill>
                  <a:schemeClr val="bg1"/>
                </a:solidFill>
              </a:rPr>
              <a:t>, when they had a desire to see one of them after another; he also laid up therein those </a:t>
            </a:r>
            <a:r>
              <a:rPr lang="en-GB" sz="2100" b="1" dirty="0" smtClean="0">
                <a:solidFill>
                  <a:schemeClr val="bg1"/>
                </a:solidFill>
              </a:rPr>
              <a:t>golden vessels and instruments that were taken out of the Jewish temple, as ensigns of his glory</a:t>
            </a:r>
            <a:r>
              <a:rPr lang="en-GB" sz="2100" dirty="0" smtClean="0">
                <a:solidFill>
                  <a:schemeClr val="bg1"/>
                </a:solidFill>
              </a:rPr>
              <a:t>. But still he gave order that they should lay up their Law, and the purple veils of the holy place, in the royal palace itself, and keep them there.” - </a:t>
            </a:r>
            <a:r>
              <a:rPr lang="en-GB" sz="2100" b="1" dirty="0" smtClean="0">
                <a:solidFill>
                  <a:schemeClr val="bg1"/>
                </a:solidFill>
              </a:rPr>
              <a:t>Josephus </a:t>
            </a:r>
            <a:r>
              <a:rPr lang="en-GB" sz="2100" b="1" i="1" dirty="0" smtClean="0">
                <a:solidFill>
                  <a:schemeClr val="bg1"/>
                </a:solidFill>
              </a:rPr>
              <a:t>The Jewish Wars </a:t>
            </a:r>
            <a:r>
              <a:rPr lang="en-GB" sz="2100" b="1" dirty="0" smtClean="0">
                <a:solidFill>
                  <a:schemeClr val="bg1"/>
                </a:solidFill>
              </a:rPr>
              <a:t>7.158.</a:t>
            </a:r>
            <a:endParaRPr lang="en-GB" sz="2100" dirty="0">
              <a:solidFill>
                <a:schemeClr val="bg1"/>
              </a:solidFill>
            </a:endParaRPr>
          </a:p>
        </p:txBody>
      </p:sp>
      <p:pic>
        <p:nvPicPr>
          <p:cNvPr id="2" name="Picture 1"/>
          <p:cNvPicPr>
            <a:picLocks noChangeAspect="1"/>
          </p:cNvPicPr>
          <p:nvPr/>
        </p:nvPicPr>
        <p:blipFill>
          <a:blip r:embed="rId2"/>
          <a:stretch>
            <a:fillRect/>
          </a:stretch>
        </p:blipFill>
        <p:spPr>
          <a:xfrm>
            <a:off x="3375314" y="132484"/>
            <a:ext cx="4762500" cy="2228850"/>
          </a:xfrm>
          <a:prstGeom prst="rect">
            <a:avLst/>
          </a:prstGeom>
        </p:spPr>
      </p:pic>
      <p:pic>
        <p:nvPicPr>
          <p:cNvPr id="4" name="Picture 3"/>
          <p:cNvPicPr>
            <a:picLocks noChangeAspect="1"/>
          </p:cNvPicPr>
          <p:nvPr/>
        </p:nvPicPr>
        <p:blipFill>
          <a:blip r:embed="rId3"/>
          <a:stretch>
            <a:fillRect/>
          </a:stretch>
        </p:blipFill>
        <p:spPr>
          <a:xfrm>
            <a:off x="84518" y="132484"/>
            <a:ext cx="3172598" cy="2053936"/>
          </a:xfrm>
          <a:prstGeom prst="rect">
            <a:avLst/>
          </a:prstGeom>
        </p:spPr>
      </p:pic>
      <p:sp>
        <p:nvSpPr>
          <p:cNvPr id="6" name="Frame 5"/>
          <p:cNvSpPr/>
          <p:nvPr/>
        </p:nvSpPr>
        <p:spPr>
          <a:xfrm>
            <a:off x="3375314" y="132484"/>
            <a:ext cx="1986395" cy="1540452"/>
          </a:xfrm>
          <a:prstGeom prst="frame">
            <a:avLst>
              <a:gd name="adj1" fmla="val 5080"/>
            </a:avLst>
          </a:prstGeom>
          <a:solidFill>
            <a:srgbClr val="FF0000"/>
          </a:solidFill>
          <a:ln w="95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TextBox 6"/>
          <p:cNvSpPr txBox="1"/>
          <p:nvPr/>
        </p:nvSpPr>
        <p:spPr>
          <a:xfrm>
            <a:off x="3813463" y="790120"/>
            <a:ext cx="1859973" cy="369332"/>
          </a:xfrm>
          <a:prstGeom prst="rect">
            <a:avLst/>
          </a:prstGeom>
          <a:noFill/>
        </p:spPr>
        <p:txBody>
          <a:bodyPr wrap="square" rtlCol="0">
            <a:spAutoFit/>
          </a:bodyPr>
          <a:lstStyle/>
          <a:p>
            <a:r>
              <a:rPr lang="en-GB" dirty="0" smtClean="0">
                <a:solidFill>
                  <a:srgbClr val="FF0000"/>
                </a:solidFill>
              </a:rPr>
              <a:t>Not yet built</a:t>
            </a:r>
            <a:endParaRPr lang="en-GB" dirty="0">
              <a:solidFill>
                <a:srgbClr val="FF0000"/>
              </a:solidFill>
            </a:endParaRPr>
          </a:p>
        </p:txBody>
      </p:sp>
    </p:spTree>
    <p:extLst>
      <p:ext uri="{BB962C8B-B14F-4D97-AF65-F5344CB8AC3E}">
        <p14:creationId xmlns:p14="http://schemas.microsoft.com/office/powerpoint/2010/main" val="42880050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0" y="1620981"/>
            <a:ext cx="9144000" cy="5237019"/>
          </a:xfrm>
        </p:spPr>
        <p:txBody>
          <a:bodyPr>
            <a:normAutofit fontScale="85000" lnSpcReduction="20000"/>
          </a:bodyPr>
          <a:lstStyle/>
          <a:p>
            <a:r>
              <a:rPr lang="en-GB" dirty="0">
                <a:solidFill>
                  <a:schemeClr val="bg1"/>
                </a:solidFill>
              </a:rPr>
              <a:t>The American School of Classical Studies at Athens – http://www.agathe.gr/ </a:t>
            </a:r>
          </a:p>
          <a:p>
            <a:endParaRPr lang="en-GB" sz="900" dirty="0" smtClean="0">
              <a:solidFill>
                <a:schemeClr val="bg1"/>
              </a:solidFill>
            </a:endParaRPr>
          </a:p>
          <a:p>
            <a:r>
              <a:rPr lang="en-GB" dirty="0" smtClean="0">
                <a:solidFill>
                  <a:schemeClr val="bg1"/>
                </a:solidFill>
              </a:rPr>
              <a:t>Chapman</a:t>
            </a:r>
            <a:r>
              <a:rPr lang="en-GB" dirty="0">
                <a:solidFill>
                  <a:schemeClr val="bg1"/>
                </a:solidFill>
              </a:rPr>
              <a:t>, H. H. 2009. ‘What Josephus Sees: The Temple of Peace and the Jerusalem Temple as Spectacle in Text and Art’, Phoenix 63 (1/2): 107-130. </a:t>
            </a:r>
          </a:p>
          <a:p>
            <a:endParaRPr lang="en-GB" sz="700" dirty="0">
              <a:solidFill>
                <a:schemeClr val="bg1"/>
              </a:solidFill>
            </a:endParaRPr>
          </a:p>
          <a:p>
            <a:r>
              <a:rPr lang="en-GB" dirty="0" err="1">
                <a:solidFill>
                  <a:schemeClr val="bg1"/>
                </a:solidFill>
              </a:rPr>
              <a:t>Ratté</a:t>
            </a:r>
            <a:r>
              <a:rPr lang="en-GB" dirty="0">
                <a:solidFill>
                  <a:schemeClr val="bg1"/>
                </a:solidFill>
              </a:rPr>
              <a:t>, C. 2003: ‘Athens: Recreating the Parthenon’, The Classical World 97 (1): 41-55. </a:t>
            </a:r>
          </a:p>
          <a:p>
            <a:endParaRPr lang="en-GB" sz="900" dirty="0" smtClean="0">
              <a:solidFill>
                <a:schemeClr val="bg1"/>
              </a:solidFill>
            </a:endParaRPr>
          </a:p>
          <a:p>
            <a:r>
              <a:rPr lang="en-GB" dirty="0" smtClean="0">
                <a:solidFill>
                  <a:schemeClr val="bg1"/>
                </a:solidFill>
              </a:rPr>
              <a:t>Richardson </a:t>
            </a:r>
            <a:r>
              <a:rPr lang="en-GB" dirty="0">
                <a:solidFill>
                  <a:schemeClr val="bg1"/>
                </a:solidFill>
              </a:rPr>
              <a:t>Jr., L. 1992. A New Topographical Dictionary of Ancient Rome. John Hopkins University Press.</a:t>
            </a:r>
          </a:p>
          <a:p>
            <a:endParaRPr lang="en-GB" sz="900" dirty="0">
              <a:solidFill>
                <a:schemeClr val="bg1"/>
              </a:solidFill>
            </a:endParaRPr>
          </a:p>
          <a:p>
            <a:r>
              <a:rPr lang="en-GB" dirty="0">
                <a:solidFill>
                  <a:schemeClr val="bg1"/>
                </a:solidFill>
              </a:rPr>
              <a:t>Ulrich, R. B. 1993. ‘Julius Caesar and the Creation of the Forum </a:t>
            </a:r>
            <a:r>
              <a:rPr lang="en-GB" dirty="0" err="1">
                <a:solidFill>
                  <a:schemeClr val="bg1"/>
                </a:solidFill>
              </a:rPr>
              <a:t>Iulium</a:t>
            </a:r>
            <a:r>
              <a:rPr lang="en-GB" dirty="0">
                <a:solidFill>
                  <a:schemeClr val="bg1"/>
                </a:solidFill>
              </a:rPr>
              <a:t>’, American Journal of Archaeology 97 (1): 49-80.</a:t>
            </a:r>
          </a:p>
          <a:p>
            <a:endParaRPr lang="en-GB" sz="900" dirty="0">
              <a:solidFill>
                <a:schemeClr val="bg1"/>
              </a:solidFill>
            </a:endParaRPr>
          </a:p>
          <a:p>
            <a:r>
              <a:rPr lang="en-GB" dirty="0" err="1">
                <a:solidFill>
                  <a:schemeClr val="bg1"/>
                </a:solidFill>
              </a:rPr>
              <a:t>Zanker</a:t>
            </a:r>
            <a:r>
              <a:rPr lang="en-GB" dirty="0">
                <a:solidFill>
                  <a:schemeClr val="bg1"/>
                </a:solidFill>
              </a:rPr>
              <a:t>, P. 1988. The Power of Images in the Age of Augustus. Ann </a:t>
            </a:r>
            <a:r>
              <a:rPr lang="en-GB" dirty="0" err="1">
                <a:solidFill>
                  <a:schemeClr val="bg1"/>
                </a:solidFill>
              </a:rPr>
              <a:t>Arbor</a:t>
            </a:r>
            <a:r>
              <a:rPr lang="en-GB" dirty="0">
                <a:solidFill>
                  <a:schemeClr val="bg1"/>
                </a:solidFill>
              </a:rPr>
              <a:t>: University of Michigan Press. </a:t>
            </a:r>
          </a:p>
          <a:p>
            <a:endParaRPr lang="en-GB" dirty="0"/>
          </a:p>
        </p:txBody>
      </p:sp>
    </p:spTree>
    <p:extLst>
      <p:ext uri="{BB962C8B-B14F-4D97-AF65-F5344CB8AC3E}">
        <p14:creationId xmlns:p14="http://schemas.microsoft.com/office/powerpoint/2010/main" val="3971655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Custom 1">
      <a:dk1>
        <a:sysClr val="windowText" lastClr="000000"/>
      </a:dk1>
      <a:lt1>
        <a:srgbClr val="464646"/>
      </a:lt1>
      <a:dk2>
        <a:srgbClr val="464646"/>
      </a:dk2>
      <a:lt2>
        <a:srgbClr val="464646"/>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296</TotalTime>
  <Words>2544</Words>
  <Application>Microsoft Office PowerPoint</Application>
  <PresentationFormat>On-screen Show (4:3)</PresentationFormat>
  <Paragraphs>181</Paragraphs>
  <Slides>28</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Book Antiqua</vt:lpstr>
      <vt:lpstr>Calibri</vt:lpstr>
      <vt:lpstr>Lucida Sans</vt:lpstr>
      <vt:lpstr>Wingdings</vt:lpstr>
      <vt:lpstr>Wingdings 2</vt:lpstr>
      <vt:lpstr>Wingdings 3</vt:lpstr>
      <vt:lpstr>Apex</vt:lpstr>
      <vt:lpstr>Athens and Rome: Life and Culture in Classical Antiquity</vt:lpstr>
      <vt:lpstr>Monuments and Social History</vt:lpstr>
      <vt:lpstr>Telling a Story</vt:lpstr>
      <vt:lpstr>Classical Athens: Monuments and Imperialism</vt:lpstr>
      <vt:lpstr>Monumental Athens</vt:lpstr>
      <vt:lpstr>Destruction and Rebirth</vt:lpstr>
      <vt:lpstr>Tribute to Athens</vt:lpstr>
      <vt:lpstr>PowerPoint Presentation</vt:lpstr>
      <vt:lpstr>The Parthenon</vt:lpstr>
      <vt:lpstr>The Athenian Agora</vt:lpstr>
      <vt:lpstr>PowerPoint Presentation</vt:lpstr>
      <vt:lpstr>Imperial Rome: Monumentalising the Past, Present and Future</vt:lpstr>
      <vt:lpstr>Augustan “Propaganda” – Family Ancestry</vt:lpstr>
      <vt:lpstr>Ara Pacis (dedicated 9 BC)</vt:lpstr>
      <vt:lpstr>Augustus’ Forum</vt:lpstr>
      <vt:lpstr>Triumphal Statues</vt:lpstr>
      <vt:lpstr>Augustan Compound</vt:lpstr>
      <vt:lpstr>Imperial Fora</vt:lpstr>
      <vt:lpstr>PowerPoint Presentation</vt:lpstr>
      <vt:lpstr>Cost and Scale of Labour</vt:lpstr>
      <vt:lpstr>Construction Materials</vt:lpstr>
      <vt:lpstr>Fora as Stores of Treasure</vt:lpstr>
      <vt:lpstr>Monuments and Roman Imperialism</vt:lpstr>
      <vt:lpstr>Arch of Titus</vt:lpstr>
      <vt:lpstr>PowerPoint Presentation</vt:lpstr>
      <vt:lpstr>Sack of Jerusalem</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Matt</dc:creator>
  <cp:lastModifiedBy>Matthew Cobb</cp:lastModifiedBy>
  <cp:revision>61</cp:revision>
  <cp:lastPrinted>2017-02-15T10:07:02Z</cp:lastPrinted>
  <dcterms:created xsi:type="dcterms:W3CDTF">2016-01-24T13:42:02Z</dcterms:created>
  <dcterms:modified xsi:type="dcterms:W3CDTF">2017-02-15T10:29:23Z</dcterms:modified>
</cp:coreProperties>
</file>