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1"/>
  </p:sldMasterIdLst>
  <p:notesMasterIdLst>
    <p:notesMasterId r:id="rId12"/>
  </p:notesMasterIdLst>
  <p:sldIdLst>
    <p:sldId id="256" r:id="rId2"/>
    <p:sldId id="257" r:id="rId3"/>
    <p:sldId id="258" r:id="rId4"/>
    <p:sldId id="259" r:id="rId5"/>
    <p:sldId id="260" r:id="rId6"/>
    <p:sldId id="261" r:id="rId7"/>
    <p:sldId id="266"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1F1F"/>
    <a:srgbClr val="2D2D2D"/>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2CE04-78EC-41C3-8FE1-082EE29FC34C}" v="431" dt="2025-10-13T21:56:40.410"/>
    <p1510:client id="{CF5FBFFD-78A7-5A87-4EF8-1DC869D42FCB}" v="8" dt="2025-10-13T21:13:40.2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C6B03E-FE45-4DC2-9B3C-11D721B48D40}"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4AB58E-9C59-444C-9B00-1EF5B4EDED93}" type="slidenum">
              <a:rPr lang="en-GB" smtClean="0"/>
              <a:t>‹#›</a:t>
            </a:fld>
            <a:endParaRPr lang="en-GB"/>
          </a:p>
        </p:txBody>
      </p:sp>
    </p:spTree>
    <p:extLst>
      <p:ext uri="{BB962C8B-B14F-4D97-AF65-F5344CB8AC3E}">
        <p14:creationId xmlns:p14="http://schemas.microsoft.com/office/powerpoint/2010/main" val="2638957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4AB58E-9C59-444C-9B00-1EF5B4EDED93}" type="slidenum">
              <a:rPr lang="en-GB" smtClean="0"/>
              <a:t>5</a:t>
            </a:fld>
            <a:endParaRPr lang="en-GB"/>
          </a:p>
        </p:txBody>
      </p:sp>
    </p:spTree>
    <p:extLst>
      <p:ext uri="{BB962C8B-B14F-4D97-AF65-F5344CB8AC3E}">
        <p14:creationId xmlns:p14="http://schemas.microsoft.com/office/powerpoint/2010/main" val="3047937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pPr>
              <a:defRPr/>
            </a:pPr>
            <a:fld id="{B8CB6819-7C8A-455F-9ACA-B25D9FD4B858}" type="datetimeFigureOut">
              <a:rPr lang="en-GB" smtClean="0"/>
              <a:pPr>
                <a:defRPr/>
              </a:pPr>
              <a:t>13/10/2025</a:t>
            </a:fld>
            <a:endParaRPr lang="en-GB"/>
          </a:p>
        </p:txBody>
      </p:sp>
      <p:sp>
        <p:nvSpPr>
          <p:cNvPr id="5" name="Footer Placeholder 4"/>
          <p:cNvSpPr>
            <a:spLocks noGrp="1"/>
          </p:cNvSpPr>
          <p:nvPr>
            <p:ph type="ftr" sz="quarter" idx="11"/>
          </p:nvPr>
        </p:nvSpPr>
        <p:spPr>
          <a:xfrm>
            <a:off x="2416500" y="329307"/>
            <a:ext cx="4973915" cy="309201"/>
          </a:xfrm>
        </p:spPr>
        <p:txBody>
          <a:bodyPr/>
          <a:lstStyle/>
          <a:p>
            <a:pPr>
              <a:defRPr/>
            </a:pPr>
            <a:endParaRPr lang="en-GB"/>
          </a:p>
        </p:txBody>
      </p:sp>
      <p:sp>
        <p:nvSpPr>
          <p:cNvPr id="6" name="Slide Number Placeholder 5"/>
          <p:cNvSpPr>
            <a:spLocks noGrp="1"/>
          </p:cNvSpPr>
          <p:nvPr>
            <p:ph type="sldNum" sz="quarter" idx="12"/>
          </p:nvPr>
        </p:nvSpPr>
        <p:spPr>
          <a:xfrm>
            <a:off x="1437664" y="798973"/>
            <a:ext cx="811019" cy="503578"/>
          </a:xfrm>
        </p:spPr>
        <p:txBody>
          <a:bodyPr/>
          <a:lstStyle/>
          <a:p>
            <a:pPr>
              <a:defRPr/>
            </a:pPr>
            <a:fld id="{98E137C1-18B1-4615-ADC1-7ABDD1668EAB}" type="slidenum">
              <a:rPr lang="en-GB" smtClean="0"/>
              <a:pPr>
                <a:defRPr/>
              </a:pPr>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0749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pPr>
              <a:defRPr/>
            </a:pPr>
            <a:fld id="{C6EA5A27-CC7B-459D-AA66-E37297C83598}" type="datetimeFigureOut">
              <a:rPr lang="en-GB" smtClean="0"/>
              <a:pPr>
                <a:defRPr/>
              </a:pPr>
              <a:t>13/10/2025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61E3124-B42A-4401-A6C3-23E1C198F771}" type="slidenum">
              <a:rPr lang="en-GB" smtClean="0"/>
              <a:pPr>
                <a:defRPr/>
              </a:pPr>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306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3D933B3-34B4-4D3D-A053-758A79E88DE8}" type="datetimeFigureOut">
              <a:rPr lang="en-GB" smtClean="0"/>
              <a:pPr>
                <a:defRPr/>
              </a:pPr>
              <a:t>13/10/2025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3BA76D5-AF28-4791-9935-B1EF9C7611C7}" type="slidenum">
              <a:rPr lang="en-GB" smtClean="0"/>
              <a:pPr>
                <a:defRPr/>
              </a:pPr>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4457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pPr>
              <a:defRPr/>
            </a:pPr>
            <a:fld id="{D8F42260-4F40-4A71-8ED0-CF2BC34670C6}" type="datetimeFigureOut">
              <a:rPr lang="en-GB" smtClean="0"/>
              <a:pPr>
                <a:defRPr/>
              </a:pPr>
              <a:t>13/10/2025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C59BD18-22CB-49FA-B930-298DF5B7B4D3}" type="slidenum">
              <a:rPr lang="en-GB" smtClean="0"/>
              <a:pPr>
                <a:defRPr/>
              </a:pPr>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9483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pPr>
              <a:defRPr/>
            </a:pPr>
            <a:fld id="{A22AC631-AD4A-4EBA-92B7-70CA85C95104}" type="datetimeFigureOut">
              <a:rPr lang="en-GB" smtClean="0"/>
              <a:pPr>
                <a:defRPr/>
              </a:pPr>
              <a:t>13/10/2025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3D9EC676-625F-4924-986D-F281D5D6785D}" type="slidenum">
              <a:rPr lang="en-GB" smtClean="0"/>
              <a:pPr>
                <a:defRPr/>
              </a:pPr>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698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pPr>
              <a:defRPr/>
            </a:pPr>
            <a:fld id="{391BD86C-EE4A-47DC-9F32-043545D2949E}" type="datetimeFigureOut">
              <a:rPr lang="en-GB" smtClean="0"/>
              <a:pPr>
                <a:defRPr/>
              </a:pPr>
              <a:t>13/10/2025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CE9A755A-44A6-4082-834B-34CE2C4171BA}" type="slidenum">
              <a:rPr lang="en-GB" smtClean="0"/>
              <a:pPr>
                <a:defRPr/>
              </a:pPr>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5026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DDC429F-8D52-4ECA-BC43-56B6EEB22B1E}" type="datetimeFigureOut">
              <a:rPr lang="en-GB" smtClean="0"/>
              <a:pPr>
                <a:defRPr/>
              </a:pPr>
              <a:t>13/10/2025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9E51791-B15B-4D3A-B9A1-7D62E073E23E}" type="slidenum">
              <a:rPr lang="en-GB" smtClean="0"/>
              <a:pPr>
                <a:defRPr/>
              </a:pPr>
              <a:t>‹#›</a:t>
            </a:fld>
            <a:endParaRPr lang="en-GB"/>
          </a:p>
        </p:txBody>
      </p:sp>
    </p:spTree>
    <p:extLst>
      <p:ext uri="{BB962C8B-B14F-4D97-AF65-F5344CB8AC3E}">
        <p14:creationId xmlns:p14="http://schemas.microsoft.com/office/powerpoint/2010/main" val="3299630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6B862718-27AB-42EB-B24E-94F527A4DC44}" type="datetimeFigureOut">
              <a:rPr lang="en-GB" smtClean="0"/>
              <a:pPr>
                <a:defRPr/>
              </a:pPr>
              <a:t>13/10/2025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8AB7DBF-BD7B-4A31-9D25-567C914B79FE}" type="slidenum">
              <a:rPr lang="en-GB" smtClean="0"/>
              <a:pPr>
                <a:defRPr/>
              </a:pPr>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9206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pPr>
              <a:defRPr/>
            </a:pPr>
            <a:fld id="{F683CEED-ED60-4672-8A83-A6EF1FE02623}" type="datetimeFigureOut">
              <a:rPr lang="en-GB" smtClean="0"/>
              <a:pPr>
                <a:defRPr/>
              </a:pPr>
              <a:t>13/10/2025</a:t>
            </a:fld>
            <a:endParaRPr lang="en-GB"/>
          </a:p>
        </p:txBody>
      </p:sp>
      <p:sp>
        <p:nvSpPr>
          <p:cNvPr id="6" name="Footer Placeholder 5"/>
          <p:cNvSpPr>
            <a:spLocks noGrp="1"/>
          </p:cNvSpPr>
          <p:nvPr>
            <p:ph type="ftr" sz="quarter" idx="11"/>
          </p:nvPr>
        </p:nvSpPr>
        <p:spPr>
          <a:xfrm>
            <a:off x="1447382" y="318640"/>
            <a:ext cx="5541004" cy="320931"/>
          </a:xfrm>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CB97D0F-C8A0-4ABD-85C9-25DC2E3C14DB}" type="slidenum">
              <a:rPr lang="en-GB" smtClean="0"/>
              <a:pPr>
                <a:defRPr/>
              </a:pPr>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4656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pPr>
              <a:defRPr/>
            </a:pPr>
            <a:fld id="{6F0EC545-36B9-40E0-89B0-BDB5671A5161}" type="datetimeFigureOut">
              <a:rPr lang="en-GB" smtClean="0"/>
              <a:pPr>
                <a:defRPr/>
              </a:pPr>
              <a:t>13/10/2025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211A92E-82DB-4FCA-8C79-DBF11AAF81BB}" type="slidenum">
              <a:rPr lang="en-GB" smtClean="0"/>
              <a:pPr>
                <a:defRPr/>
              </a:pPr>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9105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pPr>
              <a:defRPr/>
            </a:pPr>
            <a:fld id="{14A255CB-C3A9-4E00-B528-04CD95D1A644}" type="datetimeFigureOut">
              <a:rPr lang="en-GB" smtClean="0"/>
              <a:pPr>
                <a:defRPr/>
              </a:pPr>
              <a:t>13/10/2025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7789017-6890-40FC-8C28-0E362AAD6183}" type="slidenum">
              <a:rPr lang="en-GB" smtClean="0"/>
              <a:pPr>
                <a:defRPr/>
              </a:pPr>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445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fld id="{099092ED-58B6-4292-B2AD-8CAEFD5E81EC}" type="datetimeFigureOut">
              <a:rPr lang="en-GB" smtClean="0"/>
              <a:pPr>
                <a:defRPr/>
              </a:pPr>
              <a:t>13/10/2025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a:defRPr/>
            </a:pPr>
            <a:fld id="{6EB437ED-74D1-4CD4-B801-6BD38A71BF6A}" type="slidenum">
              <a:rPr lang="en-GB" smtClean="0"/>
              <a:pPr>
                <a:defRPr/>
              </a:pPr>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1493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goqatar.com/2018/03/luxury-first-range-rover-sv-coupe-makes-its-first-appearance-in-qatar-across-the-region/"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339" name="Rectangle 13338">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341" name="Picture 13340">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43" name="Straight Connector 13342">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345" name="Straight Connector 13344">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3347" name="Rectangle 13346">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9" name="Rectangle 13348">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314" name="Title 1">
            <a:extLst>
              <a:ext uri="{FF2B5EF4-FFF2-40B4-BE49-F238E27FC236}">
                <a16:creationId xmlns:a16="http://schemas.microsoft.com/office/drawing/2014/main" id="{F8AB61A5-F684-4240-EB4F-91F1BD8C1FBB}"/>
              </a:ext>
            </a:extLst>
          </p:cNvPr>
          <p:cNvSpPr>
            <a:spLocks noGrp="1" noChangeArrowheads="1"/>
          </p:cNvSpPr>
          <p:nvPr>
            <p:ph type="ctrTitle"/>
          </p:nvPr>
        </p:nvSpPr>
        <p:spPr>
          <a:xfrm>
            <a:off x="499483" y="225707"/>
            <a:ext cx="10807343" cy="4324070"/>
          </a:xfrm>
        </p:spPr>
        <p:txBody>
          <a:bodyPr vert="horz" lIns="91440" tIns="45720" rIns="91440" bIns="45720" rtlCol="0" anchor="t">
            <a:normAutofit/>
          </a:bodyPr>
          <a:lstStyle/>
          <a:p>
            <a:r>
              <a:rPr lang="en-US" sz="3600" b="1"/>
              <a:t>Recruitment &amp; Selection for Business Transformation Projects</a:t>
            </a:r>
            <a:endParaRPr lang="en-US" altLang="en-US" sz="3600" b="1"/>
          </a:p>
        </p:txBody>
      </p:sp>
      <p:cxnSp>
        <p:nvCxnSpPr>
          <p:cNvPr id="13351" name="Straight Connector 13350">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353"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13355" name="Picture 13354">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57" name="Straight Connector 13356">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517A64B-E15C-2028-D4F0-94ECA703329C}"/>
              </a:ext>
            </a:extLst>
          </p:cNvPr>
          <p:cNvSpPr txBox="1"/>
          <p:nvPr/>
        </p:nvSpPr>
        <p:spPr>
          <a:xfrm>
            <a:off x="8065676" y="1469437"/>
            <a:ext cx="4075714" cy="1077218"/>
          </a:xfrm>
          <a:prstGeom prst="rect">
            <a:avLst/>
          </a:prstGeom>
          <a:noFill/>
        </p:spPr>
        <p:txBody>
          <a:bodyPr wrap="square" rtlCol="0">
            <a:spAutoFit/>
          </a:bodyPr>
          <a:lstStyle/>
          <a:p>
            <a:r>
              <a:rPr lang="en-US" sz="3200" u="sng"/>
              <a:t>Student </a:t>
            </a:r>
            <a:r>
              <a:rPr lang="en-GB" sz="3200" u="sng">
                <a:solidFill>
                  <a:srgbClr val="000000"/>
                </a:solidFill>
                <a:effectLst/>
                <a:latin typeface="Gill Sans MT" panose="020B0502020104020203" pitchFamily="34" charset="0"/>
              </a:rPr>
              <a:t>ID: </a:t>
            </a:r>
            <a:r>
              <a:rPr lang="en-GB" sz="3200">
                <a:solidFill>
                  <a:srgbClr val="000000"/>
                </a:solidFill>
                <a:effectLst/>
                <a:latin typeface="Gill Sans MT" panose="020B0502020104020203" pitchFamily="34" charset="0"/>
              </a:rPr>
              <a:t>2408648</a:t>
            </a:r>
          </a:p>
          <a:p>
            <a:pPr marL="0" indent="0" algn="l" rtl="0" eaLnBrk="1" latinLnBrk="0" hangingPunct="1">
              <a:buNone/>
            </a:pPr>
            <a:r>
              <a:rPr lang="en-GB" sz="3200">
                <a:solidFill>
                  <a:srgbClr val="000000"/>
                </a:solidFill>
                <a:effectLst/>
                <a:latin typeface="Gill Sans MT" panose="020B0502020104020203" pitchFamily="34" charset="0"/>
              </a:rPr>
              <a:t>​</a:t>
            </a:r>
            <a:endParaRPr lang="en-GB" sz="3200"/>
          </a:p>
        </p:txBody>
      </p:sp>
      <p:sp>
        <p:nvSpPr>
          <p:cNvPr id="14" name="TextBox 13">
            <a:extLst>
              <a:ext uri="{FF2B5EF4-FFF2-40B4-BE49-F238E27FC236}">
                <a16:creationId xmlns:a16="http://schemas.microsoft.com/office/drawing/2014/main" id="{C5587745-05F4-960F-A947-DCBE4CDAA593}"/>
              </a:ext>
            </a:extLst>
          </p:cNvPr>
          <p:cNvSpPr txBox="1"/>
          <p:nvPr/>
        </p:nvSpPr>
        <p:spPr>
          <a:xfrm>
            <a:off x="1451276" y="1521069"/>
            <a:ext cx="3618145" cy="800219"/>
          </a:xfrm>
          <a:prstGeom prst="rect">
            <a:avLst/>
          </a:prstGeom>
          <a:noFill/>
        </p:spPr>
        <p:txBody>
          <a:bodyPr wrap="square" rtlCol="0">
            <a:spAutoFit/>
          </a:bodyPr>
          <a:lstStyle/>
          <a:p>
            <a:r>
              <a:rPr lang="en-US" sz="2800"/>
              <a:t>Name: Serigne Gueye</a:t>
            </a:r>
          </a:p>
          <a:p>
            <a:endParaRPr lang="en-GB"/>
          </a:p>
        </p:txBody>
      </p:sp>
      <p:sp>
        <p:nvSpPr>
          <p:cNvPr id="15" name="TextBox 14">
            <a:extLst>
              <a:ext uri="{FF2B5EF4-FFF2-40B4-BE49-F238E27FC236}">
                <a16:creationId xmlns:a16="http://schemas.microsoft.com/office/drawing/2014/main" id="{B1956B0E-5893-2697-A119-FF1D1EE3CD51}"/>
              </a:ext>
            </a:extLst>
          </p:cNvPr>
          <p:cNvSpPr txBox="1"/>
          <p:nvPr/>
        </p:nvSpPr>
        <p:spPr>
          <a:xfrm>
            <a:off x="630584" y="2481375"/>
            <a:ext cx="11254146" cy="3816429"/>
          </a:xfrm>
          <a:prstGeom prst="rect">
            <a:avLst/>
          </a:prstGeom>
          <a:noFill/>
        </p:spPr>
        <p:txBody>
          <a:bodyPr wrap="square" rtlCol="0">
            <a:spAutoFit/>
          </a:bodyPr>
          <a:lstStyle/>
          <a:p>
            <a:pPr>
              <a:lnSpc>
                <a:spcPct val="200000"/>
              </a:lnSpc>
            </a:pPr>
            <a:r>
              <a:rPr lang="en-GB" sz="2800" u="sng"/>
              <a:t>Module: </a:t>
            </a:r>
            <a:r>
              <a:rPr lang="en-GB" sz="2800"/>
              <a:t>managing business information</a:t>
            </a:r>
          </a:p>
          <a:p>
            <a:pPr lvl="0">
              <a:lnSpc>
                <a:spcPct val="200000"/>
              </a:lnSpc>
            </a:pPr>
            <a:r>
              <a:rPr lang="en-GB" sz="2800" u="sng"/>
              <a:t>Programme: </a:t>
            </a:r>
            <a:r>
              <a:rPr lang="en-GB" sz="2800"/>
              <a:t>BA (Hons) Leadership and Management Skills for the Workplace </a:t>
            </a:r>
          </a:p>
          <a:p>
            <a:pPr lvl="0">
              <a:lnSpc>
                <a:spcPct val="200000"/>
              </a:lnSpc>
            </a:pPr>
            <a:r>
              <a:rPr lang="en-US" sz="2800" u="sng"/>
              <a:t>Lecturer: </a:t>
            </a:r>
            <a:r>
              <a:rPr lang="en-US" sz="2800"/>
              <a:t>Doreen Nyaa </a:t>
            </a:r>
            <a:r>
              <a:rPr lang="en-US" sz="2800" err="1"/>
              <a:t>Amundam</a:t>
            </a:r>
            <a:r>
              <a:rPr lang="en-US" sz="2800"/>
              <a:t> </a:t>
            </a:r>
          </a:p>
          <a:p>
            <a:pPr lvl="0">
              <a:lnSpc>
                <a:spcPct val="200000"/>
              </a:lnSpc>
            </a:pPr>
            <a:r>
              <a:rPr lang="en-GB" sz="2800" u="sng"/>
              <a:t>Module code: </a:t>
            </a:r>
            <a:r>
              <a:rPr lang="en-GB" sz="2800"/>
              <a:t>LCLM 5004</a:t>
            </a:r>
          </a:p>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0E6B0BD-2B55-97C5-AD3D-8B983BFE9CE5}"/>
              </a:ext>
            </a:extLst>
          </p:cNvPr>
          <p:cNvSpPr>
            <a:spLocks noGrp="1" noChangeArrowheads="1"/>
          </p:cNvSpPr>
          <p:nvPr>
            <p:ph type="title"/>
          </p:nvPr>
        </p:nvSpPr>
        <p:spPr/>
        <p:txBody>
          <a:bodyPr>
            <a:normAutofit fontScale="90000"/>
          </a:bodyPr>
          <a:lstStyle/>
          <a:p>
            <a:r>
              <a:rPr lang="en-US" sz="4200" b="1"/>
              <a:t>Table of Contents</a:t>
            </a:r>
            <a:br>
              <a:rPr lang="en-US" sz="4200" b="1"/>
            </a:br>
            <a:endParaRPr lang="en-GB" altLang="en-US" sz="4200"/>
          </a:p>
        </p:txBody>
      </p:sp>
      <p:sp>
        <p:nvSpPr>
          <p:cNvPr id="3" name="Content Placeholder 2">
            <a:extLst>
              <a:ext uri="{FF2B5EF4-FFF2-40B4-BE49-F238E27FC236}">
                <a16:creationId xmlns:a16="http://schemas.microsoft.com/office/drawing/2014/main" id="{087C66A4-D1D6-8C27-32C0-1F7E3F45AE31}"/>
              </a:ext>
            </a:extLst>
          </p:cNvPr>
          <p:cNvSpPr>
            <a:spLocks noGrp="1"/>
          </p:cNvSpPr>
          <p:nvPr>
            <p:ph idx="1"/>
          </p:nvPr>
        </p:nvSpPr>
        <p:spPr>
          <a:xfrm>
            <a:off x="838200" y="1929384"/>
            <a:ext cx="10515600" cy="4251960"/>
          </a:xfrm>
        </p:spPr>
        <p:txBody>
          <a:bodyPr rtlCol="0">
            <a:normAutofit fontScale="55000" lnSpcReduction="20000"/>
          </a:bodyPr>
          <a:lstStyle/>
          <a:p>
            <a:pPr marL="514350" indent="-514350" fontAlgn="auto">
              <a:spcAft>
                <a:spcPts val="0"/>
              </a:spcAft>
              <a:buFont typeface="+mj-lt"/>
              <a:buAutoNum type="arabicPeriod"/>
              <a:defRPr/>
            </a:pPr>
            <a:r>
              <a:rPr lang="en-US" sz="1700">
                <a:latin typeface="Aptos" panose="020B0004020202020204" pitchFamily="34" charset="0"/>
              </a:rPr>
              <a:t>Introduction to JLR (case context)</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Recruitment process steps</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Job analysis, description &amp; person specification</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Interview types (3 slides)</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Questioning techniques</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Face-to-face vs online interview</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Conclusion</a:t>
            </a:r>
          </a:p>
          <a:p>
            <a:pPr marL="514350" indent="-514350" fontAlgn="auto">
              <a:spcAft>
                <a:spcPts val="0"/>
              </a:spcAft>
              <a:buFont typeface="+mj-lt"/>
              <a:buAutoNum type="arabicPeriod"/>
              <a:defRPr/>
            </a:pPr>
            <a:endParaRPr lang="en-US" sz="1700">
              <a:latin typeface="Aptos" panose="020B0004020202020204" pitchFamily="34" charset="0"/>
            </a:endParaRPr>
          </a:p>
          <a:p>
            <a:pPr marL="514350" indent="-514350" fontAlgn="auto">
              <a:spcAft>
                <a:spcPts val="0"/>
              </a:spcAft>
              <a:buFont typeface="+mj-lt"/>
              <a:buAutoNum type="arabicPeriod"/>
              <a:defRPr/>
            </a:pPr>
            <a:r>
              <a:rPr lang="en-US" sz="1700">
                <a:latin typeface="Aptos" panose="020B0004020202020204" pitchFamily="34" charset="0"/>
              </a:rPr>
              <a:t>References</a:t>
            </a:r>
          </a:p>
          <a:p>
            <a:pPr fontAlgn="auto">
              <a:spcAft>
                <a:spcPts val="0"/>
              </a:spcAft>
              <a:defRPr/>
            </a:pPr>
            <a:br>
              <a:rPr lang="en-US" sz="900"/>
            </a:br>
            <a:endParaRPr lang="en-US" sz="900"/>
          </a:p>
          <a:p>
            <a:pPr fontAlgn="auto">
              <a:spcAft>
                <a:spcPts val="0"/>
              </a:spcAft>
              <a:defRPr/>
            </a:pPr>
            <a:endParaRPr lang="en-GB"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61D4913-A4A8-F277-91A3-A1B475CC1681}"/>
              </a:ext>
            </a:extLst>
          </p:cNvPr>
          <p:cNvSpPr>
            <a:spLocks noGrp="1" noChangeArrowheads="1"/>
          </p:cNvSpPr>
          <p:nvPr>
            <p:ph type="title"/>
          </p:nvPr>
        </p:nvSpPr>
        <p:spPr>
          <a:xfrm>
            <a:off x="600987" y="667512"/>
            <a:ext cx="11018520" cy="1434415"/>
          </a:xfrm>
        </p:spPr>
        <p:txBody>
          <a:bodyPr vert="horz" lIns="91440" tIns="45720" rIns="91440" bIns="45720" rtlCol="0" anchor="b">
            <a:normAutofit fontScale="90000"/>
          </a:bodyPr>
          <a:lstStyle/>
          <a:p>
            <a:r>
              <a:rPr lang="en-US" sz="4600" b="1"/>
              <a:t> </a:t>
            </a:r>
            <a:r>
              <a:rPr lang="en-US" sz="4600" b="1">
                <a:latin typeface="Bodoni MT" panose="02070603080606020203" pitchFamily="18" charset="0"/>
              </a:rPr>
              <a:t>Introduction to Jaguar Land Rover (JLR)</a:t>
            </a:r>
            <a:br>
              <a:rPr lang="en-US" sz="4600" b="1"/>
            </a:br>
            <a:endParaRPr lang="en-US" altLang="en-US" sz="4600"/>
          </a:p>
        </p:txBody>
      </p:sp>
      <p:sp>
        <p:nvSpPr>
          <p:cNvPr id="2" name="TextBox 1">
            <a:extLst>
              <a:ext uri="{FF2B5EF4-FFF2-40B4-BE49-F238E27FC236}">
                <a16:creationId xmlns:a16="http://schemas.microsoft.com/office/drawing/2014/main" id="{63B8D50D-9DB0-7F80-55A2-CB9D52A5CF52}"/>
              </a:ext>
            </a:extLst>
          </p:cNvPr>
          <p:cNvSpPr txBox="1"/>
          <p:nvPr/>
        </p:nvSpPr>
        <p:spPr>
          <a:xfrm>
            <a:off x="251243" y="2093977"/>
            <a:ext cx="6866491" cy="4961096"/>
          </a:xfrm>
          <a:prstGeom prst="rect">
            <a:avLst/>
          </a:prstGeom>
        </p:spPr>
        <p:txBody>
          <a:bodyPr vert="horz" lIns="91440" tIns="45720" rIns="91440" bIns="45720" rtlCol="0" anchor="t">
            <a:normAutofit/>
          </a:bodyPr>
          <a:lstStyle/>
          <a:p>
            <a:pPr eaLnBrk="1" hangingPunct="1">
              <a:lnSpc>
                <a:spcPct val="90000"/>
              </a:lnSpc>
              <a:spcAft>
                <a:spcPts val="600"/>
              </a:spcAft>
            </a:pPr>
            <a:r>
              <a:rPr lang="en-US" sz="1500"/>
              <a:t>The Jaguar Land Rover (JLR) case shows how Tata Motors transformed two struggling British brands into a profitable global luxury carmaker after acquiring them from Ford in 2008. Despite skepticisms and initial losses, Tata invested heavily in operations, product development, and efficiency while preserving JLR’s identity and expanding its global reach. By 2010, JLR had rebounded with strong revenues and profits.</a:t>
            </a:r>
          </a:p>
          <a:p>
            <a:pPr indent="-228600" eaLnBrk="1" hangingPunct="1">
              <a:lnSpc>
                <a:spcPct val="90000"/>
              </a:lnSpc>
              <a:spcAft>
                <a:spcPts val="600"/>
              </a:spcAft>
              <a:buFont typeface="Arial" panose="020B0604020202020204" pitchFamily="34" charset="0"/>
              <a:buChar char="•"/>
            </a:pPr>
            <a:endParaRPr lang="en-US" sz="1500"/>
          </a:p>
          <a:p>
            <a:pPr eaLnBrk="1" hangingPunct="1">
              <a:lnSpc>
                <a:spcPct val="90000"/>
              </a:lnSpc>
              <a:spcAft>
                <a:spcPts val="600"/>
              </a:spcAft>
            </a:pPr>
            <a:r>
              <a:rPr lang="en-US" sz="1500"/>
              <a:t>The company also embraced innovation, partnering with Lancaster University to use machine learning for smarter inventory management, cutting costs, reducing waste, boosting customer satisfaction, and aligning with its “Destination Zero” sustainability goals.</a:t>
            </a:r>
          </a:p>
          <a:p>
            <a:pPr indent="-228600" eaLnBrk="1" hangingPunct="1">
              <a:lnSpc>
                <a:spcPct val="90000"/>
              </a:lnSpc>
              <a:spcAft>
                <a:spcPts val="600"/>
              </a:spcAft>
              <a:buFont typeface="Arial" panose="020B0604020202020204" pitchFamily="34" charset="0"/>
              <a:buChar char="•"/>
            </a:pPr>
            <a:endParaRPr lang="en-US" sz="1500"/>
          </a:p>
          <a:p>
            <a:pPr eaLnBrk="1" hangingPunct="1">
              <a:lnSpc>
                <a:spcPct val="90000"/>
              </a:lnSpc>
              <a:spcAft>
                <a:spcPts val="600"/>
              </a:spcAft>
            </a:pPr>
            <a:r>
              <a:rPr lang="en-US" sz="1500"/>
              <a:t>More recently, JLR, a UK-based automotive manufacturer known for models like the Range Rover, Defender, and Discovery, faced a major cyber-attack that halted production, disrupted supply chains, and caused staff redundancies. In response, its Business Transformation Project now focuses on rebuilding resilience across IT systems, operations, and the workforce, with a strong emphasis on recruiting the right project or change manager to lead recovery.</a:t>
            </a:r>
          </a:p>
        </p:txBody>
      </p:sp>
      <p:pic>
        <p:nvPicPr>
          <p:cNvPr id="12" name="Picture 11" descr="A white car with black trim&#10;&#10;Description automatically generated">
            <a:extLst>
              <a:ext uri="{FF2B5EF4-FFF2-40B4-BE49-F238E27FC236}">
                <a16:creationId xmlns:a16="http://schemas.microsoft.com/office/drawing/2014/main" id="{B5DF60BD-E382-9700-8F32-7D6096345C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32" r="25509" b="2"/>
          <a:stretch/>
        </p:blipFill>
        <p:spPr>
          <a:xfrm>
            <a:off x="7108372" y="2093976"/>
            <a:ext cx="4730836" cy="409651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7E9B061-F596-7379-668D-05E4438DAC42}"/>
              </a:ext>
            </a:extLst>
          </p:cNvPr>
          <p:cNvSpPr>
            <a:spLocks noGrp="1" noChangeArrowheads="1"/>
          </p:cNvSpPr>
          <p:nvPr>
            <p:ph type="title"/>
          </p:nvPr>
        </p:nvSpPr>
        <p:spPr/>
        <p:txBody>
          <a:bodyPr>
            <a:normAutofit fontScale="90000"/>
          </a:bodyPr>
          <a:lstStyle/>
          <a:p>
            <a:r>
              <a:rPr lang="en-US" sz="4200" b="1"/>
              <a:t>Recruitment Process</a:t>
            </a:r>
            <a:br>
              <a:rPr lang="en-US" sz="4200" b="1"/>
            </a:br>
            <a:endParaRPr lang="en-GB" altLang="en-US" sz="4200"/>
          </a:p>
        </p:txBody>
      </p:sp>
      <p:sp>
        <p:nvSpPr>
          <p:cNvPr id="3" name="Content Placeholder 2">
            <a:extLst>
              <a:ext uri="{FF2B5EF4-FFF2-40B4-BE49-F238E27FC236}">
                <a16:creationId xmlns:a16="http://schemas.microsoft.com/office/drawing/2014/main" id="{FA3475A3-C4A0-3952-E417-432C1C50B1C8}"/>
              </a:ext>
            </a:extLst>
          </p:cNvPr>
          <p:cNvSpPr>
            <a:spLocks noGrp="1"/>
          </p:cNvSpPr>
          <p:nvPr>
            <p:ph idx="1"/>
          </p:nvPr>
        </p:nvSpPr>
        <p:spPr>
          <a:xfrm>
            <a:off x="838200" y="1929384"/>
            <a:ext cx="10515600" cy="4251960"/>
          </a:xfrm>
        </p:spPr>
        <p:txBody>
          <a:bodyPr rtlCol="0">
            <a:normAutofit fontScale="92500" lnSpcReduction="20000"/>
          </a:bodyPr>
          <a:lstStyle/>
          <a:p>
            <a:pPr marL="0" indent="0" fontAlgn="auto">
              <a:spcAft>
                <a:spcPts val="0"/>
              </a:spcAft>
              <a:buNone/>
              <a:defRPr/>
            </a:pPr>
            <a:r>
              <a:rPr lang="en-US" sz="1200" b="1"/>
              <a:t>Step 1: Job Analysis </a:t>
            </a:r>
            <a:r>
              <a:rPr lang="en-US" sz="1200"/>
              <a:t>– understanding tasks, responsibilities, skills needed.</a:t>
            </a:r>
          </a:p>
          <a:p>
            <a:pPr marL="0" indent="0" fontAlgn="auto">
              <a:spcAft>
                <a:spcPts val="0"/>
              </a:spcAft>
              <a:buNone/>
              <a:defRPr/>
            </a:pPr>
            <a:endParaRPr lang="en-US" sz="1200"/>
          </a:p>
          <a:p>
            <a:pPr marL="0" indent="0" fontAlgn="auto">
              <a:spcAft>
                <a:spcPts val="0"/>
              </a:spcAft>
              <a:buNone/>
              <a:defRPr/>
            </a:pPr>
            <a:r>
              <a:rPr lang="en-US" sz="1200" b="1"/>
              <a:t>Step 2: Job Description </a:t>
            </a:r>
            <a:r>
              <a:rPr lang="en-US" sz="1200"/>
              <a:t>– duties, responsibilities, reporting lines.</a:t>
            </a:r>
          </a:p>
          <a:p>
            <a:pPr marL="0" indent="0" fontAlgn="auto">
              <a:spcAft>
                <a:spcPts val="0"/>
              </a:spcAft>
              <a:buNone/>
              <a:defRPr/>
            </a:pPr>
            <a:endParaRPr lang="en-US" sz="1200"/>
          </a:p>
          <a:p>
            <a:pPr marL="0" indent="0" fontAlgn="auto">
              <a:spcAft>
                <a:spcPts val="0"/>
              </a:spcAft>
              <a:buNone/>
              <a:defRPr/>
            </a:pPr>
            <a:r>
              <a:rPr lang="en-US" sz="1200" b="1"/>
              <a:t>Step 3: Person Specification </a:t>
            </a:r>
            <a:r>
              <a:rPr lang="en-US" sz="1200"/>
              <a:t>– qualifications, experience, competencies.</a:t>
            </a:r>
          </a:p>
          <a:p>
            <a:pPr marL="0" indent="0" fontAlgn="auto">
              <a:spcAft>
                <a:spcPts val="0"/>
              </a:spcAft>
              <a:buNone/>
              <a:defRPr/>
            </a:pPr>
            <a:endParaRPr lang="en-US" sz="1200"/>
          </a:p>
          <a:p>
            <a:pPr marL="0" indent="0" fontAlgn="auto">
              <a:spcAft>
                <a:spcPts val="0"/>
              </a:spcAft>
              <a:buNone/>
              <a:defRPr/>
            </a:pPr>
            <a:r>
              <a:rPr lang="en-US" sz="1200" b="1"/>
              <a:t>Step 4: Recruitment Strategy </a:t>
            </a:r>
            <a:r>
              <a:rPr lang="en-US" sz="1200"/>
              <a:t>– internal vs external recruitment.</a:t>
            </a:r>
          </a:p>
          <a:p>
            <a:pPr marL="0" indent="0" fontAlgn="auto">
              <a:spcAft>
                <a:spcPts val="0"/>
              </a:spcAft>
              <a:buNone/>
              <a:defRPr/>
            </a:pPr>
            <a:endParaRPr lang="en-US" sz="1200" b="1"/>
          </a:p>
          <a:p>
            <a:pPr marL="0" indent="0" fontAlgn="auto">
              <a:spcAft>
                <a:spcPts val="0"/>
              </a:spcAft>
              <a:buNone/>
              <a:defRPr/>
            </a:pPr>
            <a:r>
              <a:rPr lang="en-US" sz="1200" b="1"/>
              <a:t>Step 5: Selection Process </a:t>
            </a:r>
            <a:r>
              <a:rPr lang="en-US" sz="1200"/>
              <a:t>– shortlisting, testing, interviews, assessments.</a:t>
            </a:r>
          </a:p>
          <a:p>
            <a:pPr marL="0" indent="0" fontAlgn="auto">
              <a:spcAft>
                <a:spcPts val="0"/>
              </a:spcAft>
              <a:buNone/>
              <a:defRPr/>
            </a:pPr>
            <a:endParaRPr lang="en-US" sz="1200" b="1"/>
          </a:p>
          <a:p>
            <a:pPr marL="0" indent="0" fontAlgn="auto">
              <a:spcAft>
                <a:spcPts val="0"/>
              </a:spcAft>
              <a:buNone/>
              <a:defRPr/>
            </a:pPr>
            <a:r>
              <a:rPr lang="en-US" sz="1200" b="1"/>
              <a:t>Step 6: Onboarding &amp; Induction.</a:t>
            </a:r>
            <a:br>
              <a:rPr lang="en-US" sz="1200" b="1"/>
            </a:br>
            <a:endParaRPr lang="en-US" sz="1200" b="1"/>
          </a:p>
          <a:p>
            <a:pPr marL="0" indent="0" fontAlgn="auto">
              <a:spcAft>
                <a:spcPts val="0"/>
              </a:spcAft>
              <a:buNone/>
              <a:defRPr/>
            </a:pPr>
            <a:r>
              <a:rPr lang="en-US" sz="1200" i="1"/>
              <a:t>(Cite: Armstrong &amp; Taylor, 2020 HRM Practice)</a:t>
            </a:r>
            <a:endParaRPr lang="en-US" sz="1200"/>
          </a:p>
          <a:p>
            <a:pPr marL="0" indent="0" fontAlgn="auto">
              <a:spcAft>
                <a:spcPts val="0"/>
              </a:spcAft>
              <a:buNone/>
              <a:defRPr/>
            </a:pPr>
            <a:br>
              <a:rPr lang="en-US" sz="1200"/>
            </a:br>
            <a:endParaRPr lang="en-US" sz="1200"/>
          </a:p>
          <a:p>
            <a:pPr fontAlgn="auto">
              <a:spcAft>
                <a:spcPts val="0"/>
              </a:spcAft>
              <a:defRPr/>
            </a:pPr>
            <a:endParaRPr lang="en-GB"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0D53DE2-1C47-FBDA-3342-79E7D8491B80}"/>
              </a:ext>
            </a:extLst>
          </p:cNvPr>
          <p:cNvSpPr>
            <a:spLocks noGrp="1" noChangeArrowheads="1"/>
          </p:cNvSpPr>
          <p:nvPr>
            <p:ph type="title"/>
          </p:nvPr>
        </p:nvSpPr>
        <p:spPr/>
        <p:txBody>
          <a:bodyPr>
            <a:normAutofit fontScale="90000"/>
          </a:bodyPr>
          <a:lstStyle/>
          <a:p>
            <a:r>
              <a:rPr lang="en-US" sz="3800" b="1" u="sng">
                <a:latin typeface="Bodoni MT" panose="02070603080606020203" pitchFamily="18" charset="0"/>
              </a:rPr>
              <a:t>Job Analysis, Description &amp; Person Specification</a:t>
            </a:r>
            <a:br>
              <a:rPr lang="en-US" sz="3800" b="1" u="sng"/>
            </a:br>
            <a:endParaRPr lang="en-GB" altLang="en-US" sz="3800" u="sng"/>
          </a:p>
        </p:txBody>
      </p:sp>
      <p:sp>
        <p:nvSpPr>
          <p:cNvPr id="3" name="Content Placeholder 2">
            <a:extLst>
              <a:ext uri="{FF2B5EF4-FFF2-40B4-BE49-F238E27FC236}">
                <a16:creationId xmlns:a16="http://schemas.microsoft.com/office/drawing/2014/main" id="{E5BD3E3C-D7A7-6501-3704-99AF9A48A475}"/>
              </a:ext>
            </a:extLst>
          </p:cNvPr>
          <p:cNvSpPr>
            <a:spLocks noGrp="1"/>
          </p:cNvSpPr>
          <p:nvPr>
            <p:ph idx="1"/>
          </p:nvPr>
        </p:nvSpPr>
        <p:spPr>
          <a:xfrm>
            <a:off x="838200" y="1929384"/>
            <a:ext cx="10515600" cy="4251960"/>
          </a:xfrm>
        </p:spPr>
        <p:txBody>
          <a:bodyPr rtlCol="0">
            <a:normAutofit fontScale="92500" lnSpcReduction="20000"/>
          </a:bodyPr>
          <a:lstStyle/>
          <a:p>
            <a:pPr marL="0" indent="0" fontAlgn="auto">
              <a:spcAft>
                <a:spcPts val="0"/>
              </a:spcAft>
              <a:buNone/>
              <a:defRPr/>
            </a:pPr>
            <a:r>
              <a:rPr lang="en-US" sz="1900" b="1"/>
              <a:t>Job Role</a:t>
            </a:r>
            <a:r>
              <a:rPr lang="en-US" sz="1900"/>
              <a:t>: </a:t>
            </a:r>
            <a:r>
              <a:rPr lang="en-US" sz="1900" i="1"/>
              <a:t>Business Transformation Project Manager (Cyber Recovery)</a:t>
            </a:r>
            <a:r>
              <a:rPr lang="en-US" sz="1900"/>
              <a:t>.</a:t>
            </a:r>
          </a:p>
          <a:p>
            <a:pPr fontAlgn="auto">
              <a:spcAft>
                <a:spcPts val="0"/>
              </a:spcAft>
              <a:defRPr/>
            </a:pPr>
            <a:endParaRPr lang="en-US" sz="1900" b="1"/>
          </a:p>
          <a:p>
            <a:pPr fontAlgn="auto">
              <a:spcAft>
                <a:spcPts val="0"/>
              </a:spcAft>
              <a:defRPr/>
            </a:pPr>
            <a:r>
              <a:rPr lang="en-US" sz="1900" b="1"/>
              <a:t>Job Description</a:t>
            </a:r>
            <a:r>
              <a:rPr lang="en-US" sz="1900"/>
              <a:t>: lead cross-functional teams, restore IT systems, and ensure supplier continuity.</a:t>
            </a:r>
          </a:p>
          <a:p>
            <a:pPr fontAlgn="auto">
              <a:spcAft>
                <a:spcPts val="0"/>
              </a:spcAft>
              <a:defRPr/>
            </a:pPr>
            <a:endParaRPr lang="en-US" sz="1900" b="1"/>
          </a:p>
          <a:p>
            <a:pPr fontAlgn="auto">
              <a:spcAft>
                <a:spcPts val="0"/>
              </a:spcAft>
              <a:defRPr/>
            </a:pPr>
            <a:r>
              <a:rPr lang="en-US" sz="1900" b="1"/>
              <a:t>Person Specification</a:t>
            </a:r>
            <a:r>
              <a:rPr lang="en-US" sz="1900"/>
              <a:t>:</a:t>
            </a:r>
          </a:p>
          <a:p>
            <a:pPr lvl="1" fontAlgn="auto">
              <a:spcAft>
                <a:spcPts val="0"/>
              </a:spcAft>
              <a:defRPr/>
            </a:pPr>
            <a:r>
              <a:rPr lang="en-US" sz="1900"/>
              <a:t>Education: Degree in Management/IT/Engineering</a:t>
            </a:r>
          </a:p>
          <a:p>
            <a:pPr lvl="1" fontAlgn="auto">
              <a:spcAft>
                <a:spcPts val="0"/>
              </a:spcAft>
              <a:defRPr/>
            </a:pPr>
            <a:r>
              <a:rPr lang="en-US" sz="1900"/>
              <a:t>Experience: 5+ years in project/change management</a:t>
            </a:r>
          </a:p>
          <a:p>
            <a:pPr lvl="1" fontAlgn="auto">
              <a:spcAft>
                <a:spcPts val="0"/>
              </a:spcAft>
              <a:defRPr/>
            </a:pPr>
            <a:r>
              <a:rPr lang="en-US" sz="1900"/>
              <a:t>Skills: leadership, communication, resilience, risk management.</a:t>
            </a:r>
          </a:p>
          <a:p>
            <a:pPr lvl="1" fontAlgn="auto">
              <a:spcAft>
                <a:spcPts val="0"/>
              </a:spcAft>
              <a:defRPr/>
            </a:pPr>
            <a:r>
              <a:rPr lang="en-US" sz="1900"/>
              <a:t>Competencies: problem-solving, adaptability, collaboration.</a:t>
            </a:r>
          </a:p>
          <a:p>
            <a:pPr marL="0" indent="0" fontAlgn="auto">
              <a:spcAft>
                <a:spcPts val="0"/>
              </a:spcAft>
              <a:buNone/>
              <a:defRPr/>
            </a:pPr>
            <a:br>
              <a:rPr lang="en-US" sz="1900"/>
            </a:br>
            <a:endParaRPr lang="en-US" sz="1900"/>
          </a:p>
          <a:p>
            <a:pPr fontAlgn="auto">
              <a:spcAft>
                <a:spcPts val="0"/>
              </a:spcAft>
              <a:defRPr/>
            </a:pPr>
            <a:endParaRPr lang="en-GB" sz="1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C4BEAAA-F8F4-3D63-0C65-263B7CE5542A}"/>
              </a:ext>
            </a:extLst>
          </p:cNvPr>
          <p:cNvSpPr>
            <a:spLocks noGrp="1" noChangeArrowheads="1"/>
          </p:cNvSpPr>
          <p:nvPr>
            <p:ph type="title"/>
          </p:nvPr>
        </p:nvSpPr>
        <p:spPr>
          <a:xfrm>
            <a:off x="640080" y="325369"/>
            <a:ext cx="4368602" cy="1956841"/>
          </a:xfrm>
        </p:spPr>
        <p:txBody>
          <a:bodyPr anchor="b">
            <a:normAutofit fontScale="90000"/>
          </a:bodyPr>
          <a:lstStyle/>
          <a:p>
            <a:r>
              <a:rPr lang="en-US" altLang="en-US" sz="4200" b="1">
                <a:latin typeface="Bodoni MT" panose="02070603080606020203" pitchFamily="18" charset="0"/>
              </a:rPr>
              <a:t>Interview Type 1: Structured Interview</a:t>
            </a:r>
            <a:endParaRPr lang="en-GB" altLang="en-US" sz="4200">
              <a:latin typeface="Bodoni MT" panose="02070603080606020203" pitchFamily="18" charset="0"/>
            </a:endParaRPr>
          </a:p>
        </p:txBody>
      </p:sp>
      <p:sp>
        <p:nvSpPr>
          <p:cNvPr id="18435" name="Content Placeholder 2">
            <a:extLst>
              <a:ext uri="{FF2B5EF4-FFF2-40B4-BE49-F238E27FC236}">
                <a16:creationId xmlns:a16="http://schemas.microsoft.com/office/drawing/2014/main" id="{E64D885C-733A-4527-039D-AD4A91094A70}"/>
              </a:ext>
            </a:extLst>
          </p:cNvPr>
          <p:cNvSpPr>
            <a:spLocks noGrp="1" noChangeArrowheads="1"/>
          </p:cNvSpPr>
          <p:nvPr>
            <p:ph idx="1"/>
          </p:nvPr>
        </p:nvSpPr>
        <p:spPr>
          <a:xfrm>
            <a:off x="640080" y="2872899"/>
            <a:ext cx="4243589" cy="3320668"/>
          </a:xfrm>
        </p:spPr>
        <p:txBody>
          <a:bodyPr>
            <a:normAutofit lnSpcReduction="10000"/>
          </a:bodyPr>
          <a:lstStyle/>
          <a:p>
            <a:pPr marL="0" indent="0">
              <a:buNone/>
            </a:pPr>
            <a:r>
              <a:rPr lang="en-GB" sz="1500"/>
              <a:t>This type of interview often follows a standardised set of questions, which helps ensure fairness and reduce bias in the selection process. By asking all candidates the same questions, employers can compare responses objectively and focus on relevant skills and experiences. For instance, a common example might be: </a:t>
            </a:r>
            <a:r>
              <a:rPr lang="en-GB" sz="1500" i="1"/>
              <a:t>“Tell us about a time you managed a crisis project with limited resources.”</a:t>
            </a:r>
            <a:r>
              <a:rPr lang="en-GB" sz="1500"/>
              <a:t> This type of question allows candidates to demonstrate problem-solving and adaptability in a structured way.</a:t>
            </a:r>
          </a:p>
          <a:p>
            <a:pPr marL="0" indent="0">
              <a:buNone/>
            </a:pPr>
            <a:br>
              <a:rPr lang="en-US" altLang="en-US" sz="1500"/>
            </a:br>
            <a:endParaRPr lang="en-US" altLang="en-US" sz="1500"/>
          </a:p>
          <a:p>
            <a:endParaRPr lang="en-GB" altLang="en-US" sz="1500"/>
          </a:p>
        </p:txBody>
      </p:sp>
      <p:pic>
        <p:nvPicPr>
          <p:cNvPr id="4" name="Picture 3" descr="Two people in office">
            <a:extLst>
              <a:ext uri="{FF2B5EF4-FFF2-40B4-BE49-F238E27FC236}">
                <a16:creationId xmlns:a16="http://schemas.microsoft.com/office/drawing/2014/main" id="{931FF3CA-FE58-DABC-0B67-669E3A258BAA}"/>
              </a:ext>
            </a:extLst>
          </p:cNvPr>
          <p:cNvPicPr>
            <a:picLocks noChangeAspect="1"/>
          </p:cNvPicPr>
          <p:nvPr/>
        </p:nvPicPr>
        <p:blipFill>
          <a:blip r:embed="rId2">
            <a:extLst>
              <a:ext uri="{28A0092B-C50C-407E-A947-70E740481C1C}">
                <a14:useLocalDpi xmlns:a14="http://schemas.microsoft.com/office/drawing/2010/main" val="0"/>
              </a:ext>
            </a:extLst>
          </a:blip>
          <a:srcRect l="15094" r="1795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88D1-805E-794B-AAC4-B66B9A77F80F}"/>
              </a:ext>
            </a:extLst>
          </p:cNvPr>
          <p:cNvSpPr>
            <a:spLocks noGrp="1"/>
          </p:cNvSpPr>
          <p:nvPr>
            <p:ph type="title"/>
          </p:nvPr>
        </p:nvSpPr>
        <p:spPr>
          <a:xfrm>
            <a:off x="135082" y="1153572"/>
            <a:ext cx="4312226" cy="4461163"/>
          </a:xfrm>
        </p:spPr>
        <p:txBody>
          <a:bodyPr>
            <a:normAutofit/>
          </a:bodyPr>
          <a:lstStyle/>
          <a:p>
            <a:r>
              <a:rPr lang="en-GB" sz="3600">
                <a:solidFill>
                  <a:srgbClr val="FFFFFF"/>
                </a:solidFill>
                <a:latin typeface="Bodoni MT" panose="02070603080606020203" pitchFamily="18" charset="0"/>
              </a:rPr>
              <a:t>Face to Face </a:t>
            </a:r>
            <a:br>
              <a:rPr lang="en-GB" sz="3600">
                <a:solidFill>
                  <a:srgbClr val="FFFFFF"/>
                </a:solidFill>
                <a:latin typeface="Bodoni MT" panose="02070603080606020203" pitchFamily="18" charset="0"/>
              </a:rPr>
            </a:br>
            <a:r>
              <a:rPr lang="en-GB" sz="3600">
                <a:solidFill>
                  <a:srgbClr val="FFFFFF"/>
                </a:solidFill>
                <a:latin typeface="Bodoni MT" panose="02070603080606020203" pitchFamily="18" charset="0"/>
              </a:rPr>
              <a:t>       vs </a:t>
            </a:r>
            <a:br>
              <a:rPr lang="en-GB" sz="3600">
                <a:solidFill>
                  <a:srgbClr val="FFFFFF"/>
                </a:solidFill>
                <a:latin typeface="Bodoni MT" panose="02070603080606020203" pitchFamily="18" charset="0"/>
              </a:rPr>
            </a:br>
            <a:r>
              <a:rPr lang="en-GB" sz="3600">
                <a:solidFill>
                  <a:srgbClr val="FFFFFF"/>
                </a:solidFill>
                <a:latin typeface="Bodoni MT" panose="02070603080606020203" pitchFamily="18" charset="0"/>
              </a:rPr>
              <a:t>Online interviews </a:t>
            </a:r>
          </a:p>
        </p:txBody>
      </p:sp>
      <p:sp>
        <p:nvSpPr>
          <p:cNvPr id="3" name="Content Placeholder 2">
            <a:extLst>
              <a:ext uri="{FF2B5EF4-FFF2-40B4-BE49-F238E27FC236}">
                <a16:creationId xmlns:a16="http://schemas.microsoft.com/office/drawing/2014/main" id="{2B623F14-432C-64D5-8279-47298D3ADD58}"/>
              </a:ext>
            </a:extLst>
          </p:cNvPr>
          <p:cNvSpPr>
            <a:spLocks noGrp="1"/>
          </p:cNvSpPr>
          <p:nvPr>
            <p:ph idx="1"/>
          </p:nvPr>
        </p:nvSpPr>
        <p:spPr>
          <a:xfrm>
            <a:off x="4447308" y="591344"/>
            <a:ext cx="6764483" cy="5947568"/>
          </a:xfrm>
        </p:spPr>
        <p:txBody>
          <a:bodyPr anchor="ctr">
            <a:normAutofit/>
          </a:bodyPr>
          <a:lstStyle/>
          <a:p>
            <a:pPr marL="0" indent="0">
              <a:buNone/>
            </a:pPr>
            <a:r>
              <a:rPr lang="en-GB" sz="2000">
                <a:latin typeface="Bodoni MT" panose="02070603080606020203" pitchFamily="18" charset="0"/>
              </a:rPr>
              <a:t>In person and online interviews both have their own benefits and drawbacks, depending on the job, the employer, and the candidate. In-person interviews help build stronger connections and let employers see body language, communication, and professionalism more clearly. They also make the conversation feel more natural. Online interviews, however, are more convenient and affordable since they save time and travel costs. They are especially useful when candidates live far away or when companies are hiring from different places.</a:t>
            </a:r>
          </a:p>
        </p:txBody>
      </p:sp>
    </p:spTree>
    <p:extLst>
      <p:ext uri="{BB962C8B-B14F-4D97-AF65-F5344CB8AC3E}">
        <p14:creationId xmlns:p14="http://schemas.microsoft.com/office/powerpoint/2010/main" val="197265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FD28394-41BD-A3CB-5C11-608D5EC9EFB1}"/>
              </a:ext>
            </a:extLst>
          </p:cNvPr>
          <p:cNvSpPr>
            <a:spLocks noGrp="1" noChangeArrowheads="1"/>
          </p:cNvSpPr>
          <p:nvPr>
            <p:ph type="title"/>
          </p:nvPr>
        </p:nvSpPr>
        <p:spPr>
          <a:xfrm>
            <a:off x="572493" y="238539"/>
            <a:ext cx="11018520" cy="1434415"/>
          </a:xfrm>
        </p:spPr>
        <p:txBody>
          <a:bodyPr anchor="b">
            <a:normAutofit/>
          </a:bodyPr>
          <a:lstStyle/>
          <a:p>
            <a:r>
              <a:rPr lang="en-US" altLang="en-US" sz="4600" b="1">
                <a:latin typeface="Bodoni MT" panose="02070603080606020203" pitchFamily="18" charset="0"/>
              </a:rPr>
              <a:t>Competency-Based Interview</a:t>
            </a:r>
            <a:br>
              <a:rPr lang="en-US" altLang="en-US" sz="4600" b="1"/>
            </a:br>
            <a:endParaRPr lang="en-GB" altLang="en-US" sz="4600"/>
          </a:p>
        </p:txBody>
      </p:sp>
      <p:sp>
        <p:nvSpPr>
          <p:cNvPr id="19459" name="Content Placeholder 2">
            <a:extLst>
              <a:ext uri="{FF2B5EF4-FFF2-40B4-BE49-F238E27FC236}">
                <a16:creationId xmlns:a16="http://schemas.microsoft.com/office/drawing/2014/main" id="{E8C5989A-7F86-249D-FA3D-7DA587A0352E}"/>
              </a:ext>
            </a:extLst>
          </p:cNvPr>
          <p:cNvSpPr>
            <a:spLocks noGrp="1" noChangeArrowheads="1"/>
          </p:cNvSpPr>
          <p:nvPr>
            <p:ph idx="1"/>
          </p:nvPr>
        </p:nvSpPr>
        <p:spPr>
          <a:xfrm>
            <a:off x="572493" y="2071316"/>
            <a:ext cx="6713552" cy="4119172"/>
          </a:xfrm>
        </p:spPr>
        <p:txBody>
          <a:bodyPr anchor="t">
            <a:normAutofit lnSpcReduction="10000"/>
          </a:bodyPr>
          <a:lstStyle/>
          <a:p>
            <a:pPr marL="0" indent="0">
              <a:buNone/>
            </a:pPr>
            <a:r>
              <a:rPr lang="en-US" altLang="en-US" sz="2200" b="1"/>
              <a:t> </a:t>
            </a:r>
            <a:r>
              <a:rPr lang="en-US" altLang="en-US" sz="2200"/>
              <a:t>Competency-based interviews focus  on past behaviour as a predictor of future success. this is an effective way to measure leadership, adaptability, and decision-making. For instance, a question asked in this type of interview could be </a:t>
            </a:r>
            <a:r>
              <a:rPr lang="en-US" altLang="en-US" sz="2200" i="1"/>
              <a:t>“Describe a situation where you led a digital transformation initiative.” These types of questions allow employers to assess past achievements.</a:t>
            </a:r>
            <a:endParaRPr lang="en-US" altLang="en-US" sz="2200"/>
          </a:p>
          <a:p>
            <a:pPr marL="0" indent="0">
              <a:buNone/>
            </a:pPr>
            <a:endParaRPr lang="en-US" altLang="en-US" sz="2200"/>
          </a:p>
          <a:p>
            <a:pPr marL="0" indent="0">
              <a:buNone/>
            </a:pPr>
            <a:br>
              <a:rPr lang="en-US" altLang="en-US" sz="2200"/>
            </a:br>
            <a:endParaRPr lang="en-US" altLang="en-US" sz="2200"/>
          </a:p>
          <a:p>
            <a:pPr marL="0" indent="0">
              <a:buNone/>
            </a:pPr>
            <a:endParaRPr lang="en-US" altLang="en-US" sz="2200"/>
          </a:p>
          <a:p>
            <a:endParaRPr lang="en-GB" altLang="en-US" sz="2200"/>
          </a:p>
        </p:txBody>
      </p:sp>
      <p:pic>
        <p:nvPicPr>
          <p:cNvPr id="5" name="Picture 4" descr="Stressed employee at office">
            <a:extLst>
              <a:ext uri="{FF2B5EF4-FFF2-40B4-BE49-F238E27FC236}">
                <a16:creationId xmlns:a16="http://schemas.microsoft.com/office/drawing/2014/main" id="{B23A6711-F5FB-2245-77F3-BDC2A8B1BF2B}"/>
              </a:ext>
            </a:extLst>
          </p:cNvPr>
          <p:cNvPicPr>
            <a:picLocks noChangeAspect="1"/>
          </p:cNvPicPr>
          <p:nvPr/>
        </p:nvPicPr>
        <p:blipFill>
          <a:blip r:embed="rId2">
            <a:extLst>
              <a:ext uri="{28A0092B-C50C-407E-A947-70E740481C1C}">
                <a14:useLocalDpi xmlns:a14="http://schemas.microsoft.com/office/drawing/2010/main" val="0"/>
              </a:ext>
            </a:extLst>
          </a:blip>
          <a:srcRect l="29132" r="6652" b="2"/>
          <a:stretch>
            <a:fillRect/>
          </a:stretch>
        </p:blipFill>
        <p:spPr>
          <a:xfrm flipH="1">
            <a:off x="7675658" y="2093976"/>
            <a:ext cx="3941064" cy="409651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47C16BC-E4F0-92E5-07B4-69AF707B6402}"/>
              </a:ext>
            </a:extLst>
          </p:cNvPr>
          <p:cNvSpPr>
            <a:spLocks noGrp="1" noChangeArrowheads="1"/>
          </p:cNvSpPr>
          <p:nvPr>
            <p:ph type="title"/>
          </p:nvPr>
        </p:nvSpPr>
        <p:spPr>
          <a:xfrm>
            <a:off x="640080" y="325369"/>
            <a:ext cx="4368602" cy="1956841"/>
          </a:xfrm>
        </p:spPr>
        <p:txBody>
          <a:bodyPr anchor="b">
            <a:normAutofit/>
          </a:bodyPr>
          <a:lstStyle/>
          <a:p>
            <a:r>
              <a:rPr lang="en-US" altLang="en-US" sz="5400" b="1"/>
              <a:t>Panel Interview</a:t>
            </a:r>
            <a:endParaRPr lang="en-GB" altLang="en-US" sz="5400"/>
          </a:p>
        </p:txBody>
      </p:sp>
      <p:sp>
        <p:nvSpPr>
          <p:cNvPr id="20483" name="Content Placeholder 2">
            <a:extLst>
              <a:ext uri="{FF2B5EF4-FFF2-40B4-BE49-F238E27FC236}">
                <a16:creationId xmlns:a16="http://schemas.microsoft.com/office/drawing/2014/main" id="{705D0958-D892-4F4A-E79A-F8C2D95FEE03}"/>
              </a:ext>
            </a:extLst>
          </p:cNvPr>
          <p:cNvSpPr>
            <a:spLocks noGrp="1" noChangeArrowheads="1"/>
          </p:cNvSpPr>
          <p:nvPr>
            <p:ph idx="1"/>
          </p:nvPr>
        </p:nvSpPr>
        <p:spPr>
          <a:xfrm>
            <a:off x="640080" y="2872899"/>
            <a:ext cx="4243589" cy="3320668"/>
          </a:xfrm>
        </p:spPr>
        <p:txBody>
          <a:bodyPr>
            <a:normAutofit fontScale="92500" lnSpcReduction="20000"/>
          </a:bodyPr>
          <a:lstStyle/>
          <a:p>
            <a:pPr marL="0" indent="0">
              <a:buNone/>
            </a:pPr>
            <a:r>
              <a:rPr lang="en-GB" sz="1900"/>
              <a:t>For senior roles, such as a Transformation Manager, interviews often involve multiple interviewers from different departments like HR, IT, and Operations. This approach provides a broader evaluation of the candidate, as each interviewer brings a unique perspective on the skills and qualities required. It also helps reduce individual bias, ensuring that the final decision is more balanced and well-informed.</a:t>
            </a:r>
          </a:p>
          <a:p>
            <a:endParaRPr lang="en-GB" altLang="en-US" sz="1900"/>
          </a:p>
        </p:txBody>
      </p:sp>
      <p:pic>
        <p:nvPicPr>
          <p:cNvPr id="3" name="Picture 2" descr="Two business people communicating">
            <a:extLst>
              <a:ext uri="{FF2B5EF4-FFF2-40B4-BE49-F238E27FC236}">
                <a16:creationId xmlns:a16="http://schemas.microsoft.com/office/drawing/2014/main" id="{EACFD001-D6A2-C4C0-E589-3C57283191B6}"/>
              </a:ext>
            </a:extLst>
          </p:cNvPr>
          <p:cNvPicPr>
            <a:picLocks noChangeAspect="1"/>
          </p:cNvPicPr>
          <p:nvPr/>
        </p:nvPicPr>
        <p:blipFill>
          <a:blip r:embed="rId2">
            <a:extLst>
              <a:ext uri="{28A0092B-C50C-407E-A947-70E740481C1C}">
                <a14:useLocalDpi xmlns:a14="http://schemas.microsoft.com/office/drawing/2010/main" val="0"/>
              </a:ext>
            </a:extLst>
          </a:blip>
          <a:srcRect l="3086" r="2996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A1FEA57-10DC-5FCB-1441-29217E79F16E}"/>
              </a:ext>
            </a:extLst>
          </p:cNvPr>
          <p:cNvSpPr>
            <a:spLocks noGrp="1" noChangeArrowheads="1"/>
          </p:cNvSpPr>
          <p:nvPr>
            <p:ph type="title"/>
          </p:nvPr>
        </p:nvSpPr>
        <p:spPr>
          <a:xfrm>
            <a:off x="640080" y="325369"/>
            <a:ext cx="4368602" cy="1956841"/>
          </a:xfrm>
        </p:spPr>
        <p:txBody>
          <a:bodyPr anchor="b">
            <a:normAutofit/>
          </a:bodyPr>
          <a:lstStyle/>
          <a:p>
            <a:r>
              <a:rPr lang="en-US" altLang="en-US" sz="3000" b="1"/>
              <a:t>Appropriate Questioning Techniques</a:t>
            </a:r>
            <a:br>
              <a:rPr lang="en-US" altLang="en-US" sz="3000" b="1"/>
            </a:br>
            <a:endParaRPr lang="en-GB" altLang="en-US" sz="3000"/>
          </a:p>
        </p:txBody>
      </p:sp>
      <p:sp>
        <p:nvSpPr>
          <p:cNvPr id="21507" name="Content Placeholder 2">
            <a:extLst>
              <a:ext uri="{FF2B5EF4-FFF2-40B4-BE49-F238E27FC236}">
                <a16:creationId xmlns:a16="http://schemas.microsoft.com/office/drawing/2014/main" id="{EF6F604A-58A1-94AE-D2FD-BF891DB5CEB5}"/>
              </a:ext>
            </a:extLst>
          </p:cNvPr>
          <p:cNvSpPr>
            <a:spLocks noGrp="1" noChangeArrowheads="1"/>
          </p:cNvSpPr>
          <p:nvPr>
            <p:ph idx="1"/>
          </p:nvPr>
        </p:nvSpPr>
        <p:spPr>
          <a:xfrm>
            <a:off x="640080" y="2872899"/>
            <a:ext cx="4243589" cy="3320668"/>
          </a:xfrm>
        </p:spPr>
        <p:txBody>
          <a:bodyPr>
            <a:normAutofit fontScale="92500" lnSpcReduction="20000"/>
          </a:bodyPr>
          <a:lstStyle/>
          <a:p>
            <a:r>
              <a:rPr lang="en-US" altLang="en-US" sz="1700" b="1"/>
              <a:t>Probing Questions</a:t>
            </a:r>
            <a:r>
              <a:rPr lang="en-US" altLang="en-US" sz="1700"/>
              <a:t>: help to explore deeper understanding (</a:t>
            </a:r>
            <a:r>
              <a:rPr lang="en-US" altLang="en-US" sz="1700" i="1"/>
              <a:t>“How did you prioritise tasks under pressure?”</a:t>
            </a:r>
            <a:r>
              <a:rPr lang="en-US" altLang="en-US" sz="1700"/>
              <a:t>).</a:t>
            </a:r>
          </a:p>
          <a:p>
            <a:r>
              <a:rPr lang="en-US" altLang="en-US" sz="1700" b="1"/>
              <a:t>Socratic Questions</a:t>
            </a:r>
            <a:r>
              <a:rPr lang="en-US" altLang="en-US" sz="1700"/>
              <a:t>: useful when testing reasoning (</a:t>
            </a:r>
            <a:r>
              <a:rPr lang="en-US" altLang="en-US" sz="1700" i="1"/>
              <a:t>“Why do you think JLR’s supply chain was vulnerable?”</a:t>
            </a:r>
            <a:r>
              <a:rPr lang="en-US" altLang="en-US" sz="1700"/>
              <a:t>).</a:t>
            </a:r>
          </a:p>
          <a:p>
            <a:r>
              <a:rPr lang="en-US" altLang="en-US" sz="1700" b="1"/>
              <a:t>Behavioural Questions</a:t>
            </a:r>
            <a:r>
              <a:rPr lang="en-US" altLang="en-US" sz="1700"/>
              <a:t>: past-based performance.</a:t>
            </a:r>
          </a:p>
          <a:p>
            <a:r>
              <a:rPr lang="en-US" altLang="en-US" sz="1700" b="1"/>
              <a:t>Leading Questions (to avoid)</a:t>
            </a:r>
            <a:r>
              <a:rPr lang="en-US" altLang="en-US" sz="1700"/>
              <a:t> – may bias answers.</a:t>
            </a:r>
            <a:br>
              <a:rPr lang="en-US" altLang="en-US" sz="1700"/>
            </a:br>
            <a:r>
              <a:rPr lang="en-US" altLang="en-US" sz="1700" i="1"/>
              <a:t>(Cite: Foot &amp; Hook, 2019 People Resourcing)</a:t>
            </a:r>
            <a:endParaRPr lang="en-US" altLang="en-US" sz="1700"/>
          </a:p>
          <a:p>
            <a:endParaRPr lang="en-GB" altLang="en-US" sz="1700"/>
          </a:p>
        </p:txBody>
      </p:sp>
      <p:pic>
        <p:nvPicPr>
          <p:cNvPr id="6" name="Picture 5" descr="Person with idea concept">
            <a:extLst>
              <a:ext uri="{FF2B5EF4-FFF2-40B4-BE49-F238E27FC236}">
                <a16:creationId xmlns:a16="http://schemas.microsoft.com/office/drawing/2014/main" id="{A4318B6B-F93A-2B6E-BA64-C674B35E5593}"/>
              </a:ext>
            </a:extLst>
          </p:cNvPr>
          <p:cNvPicPr>
            <a:picLocks noChangeAspect="1"/>
          </p:cNvPicPr>
          <p:nvPr/>
        </p:nvPicPr>
        <p:blipFill>
          <a:blip r:embed="rId2">
            <a:extLst>
              <a:ext uri="{28A0092B-C50C-407E-A947-70E740481C1C}">
                <a14:useLocalDpi xmlns:a14="http://schemas.microsoft.com/office/drawing/2010/main" val="0"/>
              </a:ext>
            </a:extLst>
          </a:blip>
          <a:srcRect l="22382" r="1066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Recruitment &amp; Selection for Business Transformation Projects</vt:lpstr>
      <vt:lpstr>Table of Contents </vt:lpstr>
      <vt:lpstr> Introduction to Jaguar Land Rover (JLR) </vt:lpstr>
      <vt:lpstr>Recruitment Process </vt:lpstr>
      <vt:lpstr>Job Analysis, Description &amp; Person Specification </vt:lpstr>
      <vt:lpstr>Interview Type 1: Structured Interview</vt:lpstr>
      <vt:lpstr>Face to Face         vs  Online interviews </vt:lpstr>
      <vt:lpstr>Competency-Based Interview </vt:lpstr>
      <vt:lpstr>Panel Interview</vt:lpstr>
      <vt:lpstr>Appropriate Questioning Techniques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Serigne Gueye</dc:creator>
  <cp:revision>3</cp:revision>
  <dcterms:created xsi:type="dcterms:W3CDTF">2025-09-26T11:09:13Z</dcterms:created>
  <dcterms:modified xsi:type="dcterms:W3CDTF">2025-10-13T22:11:17Z</dcterms:modified>
</cp:coreProperties>
</file>