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4"/>
  </p:notesMasterIdLst>
  <p:handoutMasterIdLst>
    <p:handoutMasterId r:id="rId15"/>
  </p:handoutMasterIdLst>
  <p:sldIdLst>
    <p:sldId id="277" r:id="rId2"/>
    <p:sldId id="471" r:id="rId3"/>
    <p:sldId id="473" r:id="rId4"/>
    <p:sldId id="474" r:id="rId5"/>
    <p:sldId id="475" r:id="rId6"/>
    <p:sldId id="476" r:id="rId7"/>
    <p:sldId id="477" r:id="rId8"/>
    <p:sldId id="478" r:id="rId9"/>
    <p:sldId id="481" r:id="rId10"/>
    <p:sldId id="482" r:id="rId11"/>
    <p:sldId id="479" r:id="rId12"/>
    <p:sldId id="480" r:id="rId13"/>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456" autoAdjust="0"/>
    <p:restoredTop sz="94576" autoAdjust="0"/>
  </p:normalViewPr>
  <p:slideViewPr>
    <p:cSldViewPr>
      <p:cViewPr varScale="1">
        <p:scale>
          <a:sx n="82" d="100"/>
          <a:sy n="82" d="100"/>
        </p:scale>
        <p:origin x="1301"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txBody>
          <a:bodyPr/>
          <a:lstStyle/>
          <a:p>
            <a:endParaRPr lang="en-GB"/>
          </a:p>
        </p:txBody>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03/08/2026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03/08/2026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03/08/2026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03/08/2026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03/08/2026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03/08/2026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03/08/2026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03/08/2026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03/08/2026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03/08/2026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03/08/2026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03/08/2026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016/j.diabres.2021.109185" TargetMode="External"/><Relationship Id="rId13" Type="http://schemas.openxmlformats.org/officeDocument/2006/relationships/hyperlink" Target="https://www.nice.org.uk/guidance/ng28" TargetMode="External"/><Relationship Id="rId3" Type="http://schemas.openxmlformats.org/officeDocument/2006/relationships/slideLayout" Target="../slideLayouts/slideLayout2.xml"/><Relationship Id="rId7" Type="http://schemas.openxmlformats.org/officeDocument/2006/relationships/hyperlink" Target="https://doi.org/10.1111/dme.14444" TargetMode="External"/><Relationship Id="rId12" Type="http://schemas.openxmlformats.org/officeDocument/2006/relationships/hyperlink" Target="https://www.makingeverycontactcount.co.uk" TargetMode="External"/><Relationship Id="rId17" Type="http://schemas.openxmlformats.org/officeDocument/2006/relationships/image" Target="../media/image3.png"/><Relationship Id="rId2" Type="http://schemas.openxmlformats.org/officeDocument/2006/relationships/audio" Target="../media/media12.m4a"/><Relationship Id="rId16" Type="http://schemas.openxmlformats.org/officeDocument/2006/relationships/hyperlink" Target="https://doi.org/10.1038/s12276-021-00610-1" TargetMode="External"/><Relationship Id="rId1" Type="http://schemas.microsoft.com/office/2007/relationships/media" Target="../media/media12.m4a"/><Relationship Id="rId6" Type="http://schemas.openxmlformats.org/officeDocument/2006/relationships/hyperlink" Target="https://doi.org/10.2337/dc23-Sint" TargetMode="External"/><Relationship Id="rId11" Type="http://schemas.openxmlformats.org/officeDocument/2006/relationships/hyperlink" Target="https://doi.org/10.1016/S2213-8587(19)30068-3" TargetMode="External"/><Relationship Id="rId5" Type="http://schemas.openxmlformats.org/officeDocument/2006/relationships/hyperlink" Target="https://www.diabetes.org.uk/about-us/about-the-charity/our-strategy/statistics" TargetMode="External"/><Relationship Id="rId15" Type="http://schemas.openxmlformats.org/officeDocument/2006/relationships/hyperlink" Target="https://www.nmc.org.uk/standards/code" TargetMode="External"/><Relationship Id="rId10" Type="http://schemas.openxmlformats.org/officeDocument/2006/relationships/hyperlink" Target="https://doi.org/10.2991/jegh.k.191028.001" TargetMode="External"/><Relationship Id="rId4" Type="http://schemas.openxmlformats.org/officeDocument/2006/relationships/hyperlink" Target="https://doi.org/10.1007/s00125-022-05787-2" TargetMode="External"/><Relationship Id="rId9" Type="http://schemas.openxmlformats.org/officeDocument/2006/relationships/hyperlink" Target="https://doi.org/10.1136/bmj.m2206" TargetMode="External"/><Relationship Id="rId14" Type="http://schemas.openxmlformats.org/officeDocument/2006/relationships/hyperlink" Target="https://www.nice.org.uk/guidance/ng23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39553" y="1340768"/>
            <a:ext cx="8060432" cy="2016224"/>
          </a:xfrm>
        </p:spPr>
        <p:txBody>
          <a:bodyPr/>
          <a:lstStyle/>
          <a:p>
            <a:pPr algn="l" eaLnBrk="1" hangingPunct="1"/>
            <a:r>
              <a:rPr lang="en-GB" altLang="en-US" sz="2800" b="1" dirty="0">
                <a:solidFill>
                  <a:schemeClr val="bg1"/>
                </a:solidFill>
              </a:rPr>
              <a:t>BMHP5032 Introduction to Physiology</a:t>
            </a:r>
          </a:p>
          <a:p>
            <a:pPr algn="l" eaLnBrk="1" hangingPunct="1"/>
            <a:r>
              <a:rPr lang="en-GB" altLang="en-US" sz="2800" b="1" dirty="0">
                <a:solidFill>
                  <a:schemeClr val="bg1"/>
                </a:solidFill>
              </a:rPr>
              <a:t>Component 2 – Presentation </a:t>
            </a:r>
          </a:p>
          <a:p>
            <a:pPr algn="l" eaLnBrk="1" hangingPunct="1"/>
            <a:r>
              <a:rPr lang="en-GB" altLang="en-US" sz="2800" b="1" dirty="0">
                <a:solidFill>
                  <a:schemeClr val="bg1"/>
                </a:solidFill>
              </a:rPr>
              <a:t>Care Plan For A FICTIONAL PATIENT WITH TYPE 2 DIABETES MELLITUS (T2DM)</a:t>
            </a:r>
          </a:p>
          <a:p>
            <a:pPr algn="l" eaLnBrk="1" hangingPunct="1"/>
            <a:endParaRPr lang="en-GB" altLang="en-US" sz="2800" b="1" dirty="0">
              <a:solidFill>
                <a:schemeClr val="bg1"/>
              </a:solidFill>
            </a:endParaRPr>
          </a:p>
          <a:p>
            <a:pPr algn="l" eaLnBrk="1" hangingPunct="1"/>
            <a:endParaRPr lang="en-GB" altLang="en-US" sz="2800" b="1" dirty="0">
              <a:solidFill>
                <a:schemeClr val="bg1"/>
              </a:solidFill>
            </a:endParaRPr>
          </a:p>
          <a:p>
            <a:pPr algn="l" eaLnBrk="1" hangingPunct="1"/>
            <a:r>
              <a:rPr lang="en-GB" altLang="en-US" sz="2800" b="1" dirty="0">
                <a:solidFill>
                  <a:schemeClr val="bg1"/>
                </a:solidFill>
              </a:rPr>
              <a:t>Student ID: 2426749</a:t>
            </a:r>
          </a:p>
          <a:p>
            <a:pPr algn="l" eaLnBrk="1" hangingPunct="1"/>
            <a:r>
              <a:rPr lang="en-GB" altLang="en-US" sz="2800" b="1" dirty="0">
                <a:solidFill>
                  <a:schemeClr val="bg1"/>
                </a:solidFill>
              </a:rPr>
              <a:t>Student name: Nuria Muge Balde</a:t>
            </a:r>
          </a:p>
          <a:p>
            <a:pPr algn="l" eaLnBrk="1" hangingPunct="1"/>
            <a:r>
              <a:rPr lang="en-GB" altLang="en-US" sz="2800" b="1" dirty="0">
                <a:solidFill>
                  <a:schemeClr val="bg1"/>
                </a:solidFill>
              </a:rPr>
              <a:t>Lecturer Name: Shaila Hussain</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pic>
        <p:nvPicPr>
          <p:cNvPr id="50" name="Audio 49">
            <a:hlinkClick r:id="" action="ppaction://media"/>
            <a:extLst>
              <a:ext uri="{FF2B5EF4-FFF2-40B4-BE49-F238E27FC236}">
                <a16:creationId xmlns:a16="http://schemas.microsoft.com/office/drawing/2014/main" id="{36154670-F117-043B-791C-F25F91AB154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28104"/>
    </mc:Choice>
    <mc:Fallback>
      <p:transition spd="slow" advTm="28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457200" y="274638"/>
            <a:ext cx="8229600" cy="850106"/>
          </a:xfrm>
        </p:spPr>
        <p:txBody>
          <a:bodyPr/>
          <a:lstStyle/>
          <a:p>
            <a:r>
              <a:rPr lang="en-US" sz="3600" b="1" spc="34" dirty="0">
                <a:solidFill>
                  <a:srgbClr val="1C7378"/>
                </a:solidFill>
                <a:latin typeface="Proxima Nova Bold"/>
                <a:ea typeface="Proxima Nova Bold"/>
                <a:cs typeface="Proxima Nova Bold"/>
                <a:sym typeface="Proxima Nova Bold"/>
              </a:rPr>
              <a:t>INTRODUCTION</a:t>
            </a:r>
            <a:br>
              <a:rPr lang="en-US" sz="3600" b="1" spc="34" dirty="0">
                <a:solidFill>
                  <a:srgbClr val="1C7378"/>
                </a:solidFill>
                <a:latin typeface="Proxima Nova Bold"/>
                <a:ea typeface="Proxima Nova Bold"/>
                <a:cs typeface="Proxima Nova Bold"/>
                <a:sym typeface="Proxima Nova Bold"/>
              </a:rPr>
            </a:br>
            <a:endParaRPr lang="en-GB" sz="3600" b="1" dirty="0"/>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6" name="Content Placeholder 5">
            <a:extLst>
              <a:ext uri="{FF2B5EF4-FFF2-40B4-BE49-F238E27FC236}">
                <a16:creationId xmlns:a16="http://schemas.microsoft.com/office/drawing/2014/main" id="{6502B729-E71C-F1C9-B8DD-48101BF7846F}"/>
              </a:ext>
            </a:extLst>
          </p:cNvPr>
          <p:cNvSpPr>
            <a:spLocks noGrp="1"/>
          </p:cNvSpPr>
          <p:nvPr>
            <p:ph idx="1"/>
          </p:nvPr>
        </p:nvSpPr>
        <p:spPr>
          <a:xfrm>
            <a:off x="457200" y="1628799"/>
            <a:ext cx="5770984" cy="3888433"/>
          </a:xfrm>
        </p:spPr>
        <p:txBody>
          <a:bodyPr/>
          <a:lstStyle/>
          <a:p>
            <a:pPr marL="345440" marR="0" lvl="1" indent="-172720" algn="l" defTabSz="457200" rtl="0" eaLnBrk="1" fontAlgn="auto" latinLnBrk="0" hangingPunct="1">
              <a:lnSpc>
                <a:spcPts val="22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Type 2 diabetes mellitus (T2DM) is a chronic metabolic disorder characterised by insulin resistance and progressive pancreatic beta-cell dysfunction.</a:t>
            </a:r>
          </a:p>
          <a:p>
            <a:pPr marL="345440" marR="0" lvl="1" indent="-172720" algn="l" defTabSz="457200" rtl="0" eaLnBrk="1" fontAlgn="auto" latinLnBrk="0" hangingPunct="1">
              <a:lnSpc>
                <a:spcPts val="22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It results in persistent hyperglycaemia that damages blood vessels and multiple organs.</a:t>
            </a:r>
          </a:p>
          <a:p>
            <a:pPr marL="345440" marR="0" lvl="1" indent="-172720" algn="l" defTabSz="457200" rtl="0" eaLnBrk="1" fontAlgn="auto" latinLnBrk="0" hangingPunct="1">
              <a:lnSpc>
                <a:spcPts val="22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Diabetes is one of the leading causes of cardiovascular disease, kidney disease and visual impairment.</a:t>
            </a:r>
          </a:p>
          <a:p>
            <a:pPr marL="345440" marR="0" lvl="1" indent="-172720" algn="l" defTabSz="457200" rtl="0" eaLnBrk="1" fontAlgn="auto" latinLnBrk="0" hangingPunct="1">
              <a:lnSpc>
                <a:spcPts val="22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In the UK, approximately 5.6 million people are living with diabetes, with around 90% diagnosed with Type 2 diabetes (Diabetes UK, 2024).</a:t>
            </a:r>
          </a:p>
          <a:p>
            <a:pPr marL="345440" marR="0" lvl="1" indent="-172720" algn="l" defTabSz="457200" rtl="0" eaLnBrk="1" fontAlgn="auto" latinLnBrk="0" hangingPunct="1">
              <a:lnSpc>
                <a:spcPts val="22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Early diagnosis and effective management improve long-term health outcomes (ElSayed et al., 2023).</a:t>
            </a:r>
          </a:p>
          <a:p>
            <a:endParaRPr lang="en-GB" dirty="0"/>
          </a:p>
        </p:txBody>
      </p:sp>
      <p:sp>
        <p:nvSpPr>
          <p:cNvPr id="7" name="Freeform 7">
            <a:extLst>
              <a:ext uri="{FF2B5EF4-FFF2-40B4-BE49-F238E27FC236}">
                <a16:creationId xmlns:a16="http://schemas.microsoft.com/office/drawing/2014/main" id="{22038471-3AB7-CFD5-C18E-2AF0D9335B9B}"/>
              </a:ext>
            </a:extLst>
          </p:cNvPr>
          <p:cNvSpPr/>
          <p:nvPr/>
        </p:nvSpPr>
        <p:spPr>
          <a:xfrm>
            <a:off x="6524362" y="2496969"/>
            <a:ext cx="2519897" cy="1977150"/>
          </a:xfrm>
          <a:custGeom>
            <a:avLst/>
            <a:gdLst/>
            <a:ahLst/>
            <a:cxnLst/>
            <a:rect l="l" t="t" r="r" b="b"/>
            <a:pathLst>
              <a:path w="5039794" h="3954300">
                <a:moveTo>
                  <a:pt x="0" y="0"/>
                </a:moveTo>
                <a:lnTo>
                  <a:pt x="5039794" y="0"/>
                </a:lnTo>
                <a:lnTo>
                  <a:pt x="5039794" y="3954300"/>
                </a:lnTo>
                <a:lnTo>
                  <a:pt x="0" y="3954300"/>
                </a:lnTo>
                <a:lnTo>
                  <a:pt x="0" y="0"/>
                </a:lnTo>
                <a:close/>
              </a:path>
            </a:pathLst>
          </a:custGeom>
          <a:blipFill>
            <a:blip r:embed="rId4"/>
            <a:stretch>
              <a:fillRect/>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pic>
        <p:nvPicPr>
          <p:cNvPr id="104" name="Audio 103">
            <a:hlinkClick r:id="" action="ppaction://media"/>
            <a:extLst>
              <a:ext uri="{FF2B5EF4-FFF2-40B4-BE49-F238E27FC236}">
                <a16:creationId xmlns:a16="http://schemas.microsoft.com/office/drawing/2014/main" id="{7EDD8BE7-D6B0-D1BA-82E3-623FF2DD4E4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528563295"/>
      </p:ext>
    </p:extLst>
  </p:cSld>
  <p:clrMapOvr>
    <a:masterClrMapping/>
  </p:clrMapOvr>
  <mc:AlternateContent xmlns:mc="http://schemas.openxmlformats.org/markup-compatibility/2006">
    <mc:Choice xmlns:p14="http://schemas.microsoft.com/office/powerpoint/2010/main" Requires="p14">
      <p:transition spd="slow" p14:dur="2000" advTm="78415"/>
    </mc:Choice>
    <mc:Fallback>
      <p:transition spd="slow" advTm="784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57606" y="319793"/>
            <a:ext cx="8229600" cy="1143000"/>
          </a:xfrm>
        </p:spPr>
        <p:txBody>
          <a:bodyPr/>
          <a:lstStyle/>
          <a:p>
            <a:r>
              <a:rPr lang="en-US" sz="3600" b="1" spc="34" dirty="0">
                <a:solidFill>
                  <a:srgbClr val="1C7378"/>
                </a:solidFill>
                <a:latin typeface="Proxima Nova Bold"/>
                <a:ea typeface="Proxima Nova Bold"/>
                <a:cs typeface="Proxima Nova Bold"/>
                <a:sym typeface="Proxima Nova Bold"/>
              </a:rPr>
              <a:t>RELEVANT ANATOMY AND PHYSIOLOGY</a:t>
            </a:r>
            <a:br>
              <a:rPr lang="en-US" sz="3600" b="1" spc="34" dirty="0">
                <a:solidFill>
                  <a:srgbClr val="1C7378"/>
                </a:solidFill>
                <a:latin typeface="Proxima Nova Bold"/>
                <a:ea typeface="Proxima Nova Bold"/>
                <a:cs typeface="Proxima Nova Bold"/>
                <a:sym typeface="Proxima Nova Bold"/>
              </a:rPr>
            </a:br>
            <a:endParaRPr lang="en-GB" sz="3600" b="1" dirty="0">
              <a:cs typeface="Arial" panose="020B0604020202020204" pitchFamily="34" charset="0"/>
            </a:endParaRPr>
          </a:p>
        </p:txBody>
      </p:sp>
      <p:sp>
        <p:nvSpPr>
          <p:cNvPr id="12" name="TextBox 11">
            <a:extLst>
              <a:ext uri="{FF2B5EF4-FFF2-40B4-BE49-F238E27FC236}">
                <a16:creationId xmlns:a16="http://schemas.microsoft.com/office/drawing/2014/main" id="{1C4ACB38-2EC0-E14D-201A-45ED91BFB5C4}"/>
              </a:ext>
            </a:extLst>
          </p:cNvPr>
          <p:cNvSpPr txBox="1"/>
          <p:nvPr/>
        </p:nvSpPr>
        <p:spPr>
          <a:xfrm>
            <a:off x="323528" y="1359780"/>
            <a:ext cx="6336704" cy="3022751"/>
          </a:xfrm>
          <a:prstGeom prst="rect">
            <a:avLst/>
          </a:prstGeom>
          <a:noFill/>
        </p:spPr>
        <p:txBody>
          <a:bodyPr wrap="square">
            <a:spAutoFit/>
          </a:bodyPr>
          <a:lstStyle/>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The pancreas is located behind the stomach.</a:t>
            </a:r>
          </a:p>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It contains the Islets of Langerhans.</a:t>
            </a:r>
          </a:p>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Beta cells produce insulin.</a:t>
            </a:r>
          </a:p>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Alpha cells produce glucagon.</a:t>
            </a:r>
          </a:p>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Insulin lowers blood glucose.</a:t>
            </a:r>
          </a:p>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Glucagon increases blood glucose during fasting.</a:t>
            </a:r>
          </a:p>
          <a:p>
            <a:pPr marL="356236" marR="0" lvl="1" indent="-178118" algn="l" defTabSz="457200" rtl="0" eaLnBrk="1" fontAlgn="auto" latinLnBrk="0" hangingPunct="1">
              <a:lnSpc>
                <a:spcPts val="2904"/>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Together they maintain glucose homeostasis (Tortora and Derrickson, 2023; Röder et al., 2021).</a:t>
            </a:r>
          </a:p>
        </p:txBody>
      </p:sp>
      <p:sp>
        <p:nvSpPr>
          <p:cNvPr id="13" name="Freeform 8">
            <a:extLst>
              <a:ext uri="{FF2B5EF4-FFF2-40B4-BE49-F238E27FC236}">
                <a16:creationId xmlns:a16="http://schemas.microsoft.com/office/drawing/2014/main" id="{323AD562-42B9-C7BE-7FFE-C4D862658630}"/>
              </a:ext>
            </a:extLst>
          </p:cNvPr>
          <p:cNvSpPr/>
          <p:nvPr/>
        </p:nvSpPr>
        <p:spPr>
          <a:xfrm>
            <a:off x="5292080" y="1628800"/>
            <a:ext cx="3744416" cy="2016224"/>
          </a:xfrm>
          <a:custGeom>
            <a:avLst/>
            <a:gdLst/>
            <a:ahLst/>
            <a:cxnLst/>
            <a:rect l="l" t="t" r="r" b="b"/>
            <a:pathLst>
              <a:path w="7240919" h="3653614">
                <a:moveTo>
                  <a:pt x="0" y="0"/>
                </a:moveTo>
                <a:lnTo>
                  <a:pt x="7240919" y="0"/>
                </a:lnTo>
                <a:lnTo>
                  <a:pt x="7240919" y="3653614"/>
                </a:lnTo>
                <a:lnTo>
                  <a:pt x="0" y="3653614"/>
                </a:lnTo>
                <a:lnTo>
                  <a:pt x="0" y="0"/>
                </a:lnTo>
                <a:close/>
              </a:path>
            </a:pathLst>
          </a:custGeom>
          <a:blipFill>
            <a:blip r:embed="rId4"/>
            <a:stretch>
              <a:fillRect/>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pic>
        <p:nvPicPr>
          <p:cNvPr id="92" name="Audio 91">
            <a:hlinkClick r:id="" action="ppaction://media"/>
            <a:extLst>
              <a:ext uri="{FF2B5EF4-FFF2-40B4-BE49-F238E27FC236}">
                <a16:creationId xmlns:a16="http://schemas.microsoft.com/office/drawing/2014/main" id="{D17C9CBD-7855-295E-26F1-81A32A35AE8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446427416"/>
      </p:ext>
    </p:extLst>
  </p:cSld>
  <p:clrMapOvr>
    <a:masterClrMapping/>
  </p:clrMapOvr>
  <mc:AlternateContent xmlns:mc="http://schemas.openxmlformats.org/markup-compatibility/2006">
    <mc:Choice xmlns:p14="http://schemas.microsoft.com/office/powerpoint/2010/main" Requires="p14">
      <p:transition spd="slow" p14:dur="2000" advTm="53163"/>
    </mc:Choice>
    <mc:Fallback>
      <p:transition spd="slow" advTm="531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
        <p:nvSpPr>
          <p:cNvPr id="8" name="TextBox 7">
            <a:extLst>
              <a:ext uri="{FF2B5EF4-FFF2-40B4-BE49-F238E27FC236}">
                <a16:creationId xmlns:a16="http://schemas.microsoft.com/office/drawing/2014/main" id="{D252D937-4F90-7F15-B964-F7579BB54736}"/>
              </a:ext>
            </a:extLst>
          </p:cNvPr>
          <p:cNvSpPr txBox="1"/>
          <p:nvPr/>
        </p:nvSpPr>
        <p:spPr>
          <a:xfrm>
            <a:off x="395536" y="136525"/>
            <a:ext cx="8568952" cy="1156599"/>
          </a:xfrm>
          <a:prstGeom prst="rect">
            <a:avLst/>
          </a:prstGeom>
          <a:noFill/>
        </p:spPr>
        <p:txBody>
          <a:bodyPr wrap="square">
            <a:spAutoFit/>
          </a:bodyPr>
          <a:lstStyle/>
          <a:p>
            <a:pPr marL="0" marR="0" lvl="0" indent="0" algn="ctr" defTabSz="457200" rtl="0" eaLnBrk="1" fontAlgn="auto" latinLnBrk="0" hangingPunct="1">
              <a:lnSpc>
                <a:spcPts val="4250"/>
              </a:lnSpc>
              <a:spcBef>
                <a:spcPts val="0"/>
              </a:spcBef>
              <a:spcAft>
                <a:spcPts val="0"/>
              </a:spcAft>
              <a:buClrTx/>
              <a:buSzTx/>
              <a:buFontTx/>
              <a:buNone/>
              <a:tabLst/>
              <a:defRPr/>
            </a:pPr>
            <a: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t>NORMAL PHYSIOLOGY OF BLOOD GLUCOSE REGULATION</a:t>
            </a:r>
          </a:p>
        </p:txBody>
      </p:sp>
      <p:sp>
        <p:nvSpPr>
          <p:cNvPr id="11" name="TextBox 4">
            <a:extLst>
              <a:ext uri="{FF2B5EF4-FFF2-40B4-BE49-F238E27FC236}">
                <a16:creationId xmlns:a16="http://schemas.microsoft.com/office/drawing/2014/main" id="{4F86A8D5-7A52-68F6-46B0-965773B016A5}"/>
              </a:ext>
            </a:extLst>
          </p:cNvPr>
          <p:cNvSpPr txBox="1"/>
          <p:nvPr/>
        </p:nvSpPr>
        <p:spPr>
          <a:xfrm>
            <a:off x="107504" y="1293124"/>
            <a:ext cx="6120680" cy="3431452"/>
          </a:xfrm>
          <a:prstGeom prst="rect">
            <a:avLst/>
          </a:prstGeom>
        </p:spPr>
        <p:txBody>
          <a:bodyPr wrap="square" lIns="0" tIns="0" rIns="0" bIns="0" rtlCol="0" anchor="t">
            <a:spAutoFit/>
          </a:bodyPr>
          <a:lstStyle/>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After eating, blood glucose rises.</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Beta cells release insulin.</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Insulin promotes glucose uptake by skeletal muscles and adipose tissue.</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The liver stores glucose as glycogen.</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During fasting, glucagon stimulates glycogen breakdown to maintain blood glucose.</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These mechanisms maintain normal glucose levels (Röder et al., 2021).</a:t>
            </a:r>
          </a:p>
          <a:p>
            <a:pPr defTabSz="457200" eaLnBrk="1" fontAlgn="auto" hangingPunct="1">
              <a:lnSpc>
                <a:spcPts val="2660"/>
              </a:lnSpc>
              <a:spcBef>
                <a:spcPts val="0"/>
              </a:spcBef>
              <a:spcAft>
                <a:spcPts val="0"/>
              </a:spcAft>
            </a:pPr>
            <a:endParaRPr lang="en-US" sz="1900" dirty="0">
              <a:solidFill>
                <a:srgbClr val="1C7378"/>
              </a:solidFill>
              <a:latin typeface="Proxima Nova"/>
              <a:ea typeface="Proxima Nova"/>
              <a:cs typeface="Proxima Nova"/>
              <a:sym typeface="Proxima Nova"/>
            </a:endParaRPr>
          </a:p>
        </p:txBody>
      </p:sp>
      <p:sp>
        <p:nvSpPr>
          <p:cNvPr id="12" name="Freeform 7">
            <a:extLst>
              <a:ext uri="{FF2B5EF4-FFF2-40B4-BE49-F238E27FC236}">
                <a16:creationId xmlns:a16="http://schemas.microsoft.com/office/drawing/2014/main" id="{ED57A28A-D675-823B-B20C-188E068500F4}"/>
              </a:ext>
            </a:extLst>
          </p:cNvPr>
          <p:cNvSpPr/>
          <p:nvPr/>
        </p:nvSpPr>
        <p:spPr>
          <a:xfrm>
            <a:off x="6139642" y="2220430"/>
            <a:ext cx="2732584" cy="3473508"/>
          </a:xfrm>
          <a:custGeom>
            <a:avLst/>
            <a:gdLst/>
            <a:ahLst/>
            <a:cxnLst/>
            <a:rect l="l" t="t" r="r" b="b"/>
            <a:pathLst>
              <a:path w="5465168" h="6947016">
                <a:moveTo>
                  <a:pt x="0" y="0"/>
                </a:moveTo>
                <a:lnTo>
                  <a:pt x="5465168" y="0"/>
                </a:lnTo>
                <a:lnTo>
                  <a:pt x="5465168" y="6947017"/>
                </a:lnTo>
                <a:lnTo>
                  <a:pt x="0" y="6947017"/>
                </a:lnTo>
                <a:lnTo>
                  <a:pt x="0" y="0"/>
                </a:lnTo>
                <a:close/>
              </a:path>
            </a:pathLst>
          </a:custGeom>
          <a:blipFill>
            <a:blip r:embed="rId4"/>
            <a:stretch>
              <a:fillRect/>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pic>
        <p:nvPicPr>
          <p:cNvPr id="80" name="Audio 79">
            <a:hlinkClick r:id="" action="ppaction://media"/>
            <a:extLst>
              <a:ext uri="{FF2B5EF4-FFF2-40B4-BE49-F238E27FC236}">
                <a16:creationId xmlns:a16="http://schemas.microsoft.com/office/drawing/2014/main" id="{75CF2C95-E640-2CCB-9500-DD2873229EC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804203998"/>
      </p:ext>
    </p:extLst>
  </p:cSld>
  <p:clrMapOvr>
    <a:masterClrMapping/>
  </p:clrMapOvr>
  <mc:AlternateContent xmlns:mc="http://schemas.openxmlformats.org/markup-compatibility/2006">
    <mc:Choice xmlns:p14="http://schemas.microsoft.com/office/powerpoint/2010/main" Requires="p14">
      <p:transition spd="slow" p14:dur="2000" advTm="61056"/>
    </mc:Choice>
    <mc:Fallback>
      <p:transition spd="slow" advTm="610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66531" y="548680"/>
            <a:ext cx="8229600" cy="922114"/>
          </a:xfrm>
        </p:spPr>
        <p:txBody>
          <a:bodyPr/>
          <a:lstStyle/>
          <a:p>
            <a:pPr marL="0" marR="0" lvl="0" indent="0" defTabSz="457200" rtl="0" eaLnBrk="1" fontAlgn="auto" latinLnBrk="0" hangingPunct="1">
              <a:lnSpc>
                <a:spcPts val="4250"/>
              </a:lnSpc>
              <a:spcBef>
                <a:spcPts val="0"/>
              </a:spcBef>
              <a:spcAft>
                <a:spcPts val="0"/>
              </a:spcAft>
              <a:tabLst/>
              <a:defRPr/>
            </a:pPr>
            <a: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t>HOW TYPE 2 DIABETES AFFECTS PHYSIOLOGY</a:t>
            </a:r>
            <a:b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br>
            <a:endParaRPr lang="en-GB" sz="3600" b="1" dirty="0"/>
          </a:p>
        </p:txBody>
      </p:sp>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
        <p:nvSpPr>
          <p:cNvPr id="12" name="TextBox 11">
            <a:extLst>
              <a:ext uri="{FF2B5EF4-FFF2-40B4-BE49-F238E27FC236}">
                <a16:creationId xmlns:a16="http://schemas.microsoft.com/office/drawing/2014/main" id="{F39FB906-D039-906E-8279-51301A770AEE}"/>
              </a:ext>
            </a:extLst>
          </p:cNvPr>
          <p:cNvSpPr txBox="1"/>
          <p:nvPr/>
        </p:nvSpPr>
        <p:spPr>
          <a:xfrm>
            <a:off x="0" y="1473753"/>
            <a:ext cx="6156176" cy="3269293"/>
          </a:xfrm>
          <a:prstGeom prst="rect">
            <a:avLst/>
          </a:prstGeom>
          <a:noFill/>
        </p:spPr>
        <p:txBody>
          <a:bodyPr wrap="square">
            <a:spAutoFit/>
          </a:bodyPr>
          <a:lstStyle/>
          <a:p>
            <a:pPr marL="377826" marR="0" lvl="1" indent="-188913" algn="l" defTabSz="457200" rtl="0" eaLnBrk="1" fontAlgn="auto" latinLnBrk="0" hangingPunct="1">
              <a:lnSpc>
                <a:spcPts val="2450"/>
              </a:lnSpc>
              <a:spcBef>
                <a:spcPts val="0"/>
              </a:spcBef>
              <a:spcAft>
                <a:spcPts val="0"/>
              </a:spcAft>
              <a:buClrTx/>
              <a:buSzTx/>
              <a:buFont typeface="Arial"/>
              <a:buChar char="•"/>
              <a:tabLst/>
              <a:defRPr/>
            </a:pPr>
            <a:r>
              <a:rPr kumimoji="0" lang="en-US" sz="1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Body cells become resistant to insulin.</a:t>
            </a:r>
          </a:p>
          <a:p>
            <a:pPr marL="377826" marR="0" lvl="1" indent="-188913" algn="l" defTabSz="457200" rtl="0" eaLnBrk="1" fontAlgn="auto" latinLnBrk="0" hangingPunct="1">
              <a:lnSpc>
                <a:spcPts val="2450"/>
              </a:lnSpc>
              <a:spcBef>
                <a:spcPts val="0"/>
              </a:spcBef>
              <a:spcAft>
                <a:spcPts val="0"/>
              </a:spcAft>
              <a:buClrTx/>
              <a:buSzTx/>
              <a:buFont typeface="Arial"/>
              <a:buChar char="•"/>
              <a:tabLst/>
              <a:defRPr/>
            </a:pPr>
            <a:r>
              <a:rPr kumimoji="0" lang="en-US" sz="1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Pancreatic beta cells gradually lose their ability to produce sufficient insulin.</a:t>
            </a:r>
          </a:p>
          <a:p>
            <a:pPr marL="377826" marR="0" lvl="1" indent="-188913" algn="l" defTabSz="457200" rtl="0" eaLnBrk="1" fontAlgn="auto" latinLnBrk="0" hangingPunct="1">
              <a:lnSpc>
                <a:spcPts val="2450"/>
              </a:lnSpc>
              <a:spcBef>
                <a:spcPts val="0"/>
              </a:spcBef>
              <a:spcAft>
                <a:spcPts val="0"/>
              </a:spcAft>
              <a:buClrTx/>
              <a:buSzTx/>
              <a:buFont typeface="Arial"/>
              <a:buChar char="•"/>
              <a:tabLst/>
              <a:defRPr/>
            </a:pPr>
            <a:r>
              <a:rPr kumimoji="0" lang="en-US" sz="1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Glucose remains in the bloodstream instead of entering cells.</a:t>
            </a:r>
          </a:p>
          <a:p>
            <a:pPr marL="377826" marR="0" lvl="1" indent="-188913" algn="l" defTabSz="457200" rtl="0" eaLnBrk="1" fontAlgn="auto" latinLnBrk="0" hangingPunct="1">
              <a:lnSpc>
                <a:spcPts val="2450"/>
              </a:lnSpc>
              <a:spcBef>
                <a:spcPts val="0"/>
              </a:spcBef>
              <a:spcAft>
                <a:spcPts val="0"/>
              </a:spcAft>
              <a:buClrTx/>
              <a:buSzTx/>
              <a:buFont typeface="Arial"/>
              <a:buChar char="•"/>
              <a:tabLst/>
              <a:defRPr/>
            </a:pPr>
            <a:r>
              <a:rPr kumimoji="0" lang="en-US" sz="1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Chronic hyperglycaemia damages blood vessels and nerves.</a:t>
            </a:r>
          </a:p>
          <a:p>
            <a:pPr marL="377826" marR="0" lvl="1" indent="-188913" algn="l" defTabSz="457200" rtl="0" eaLnBrk="1" fontAlgn="auto" latinLnBrk="0" hangingPunct="1">
              <a:lnSpc>
                <a:spcPts val="2450"/>
              </a:lnSpc>
              <a:spcBef>
                <a:spcPts val="0"/>
              </a:spcBef>
              <a:spcAft>
                <a:spcPts val="0"/>
              </a:spcAft>
              <a:buClrTx/>
              <a:buSzTx/>
              <a:buFont typeface="Arial"/>
              <a:buChar char="•"/>
              <a:tabLst/>
              <a:defRPr/>
            </a:pPr>
            <a:r>
              <a:rPr kumimoji="0" lang="en-US" sz="1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Persistent elevated glucose increases the risk of cardiovascular disease, kidney disease and diabetic neuropathy (Davies et al., 2022; ElSayed et al., 2023).</a:t>
            </a:r>
          </a:p>
        </p:txBody>
      </p:sp>
      <p:sp>
        <p:nvSpPr>
          <p:cNvPr id="13" name="Freeform 7">
            <a:extLst>
              <a:ext uri="{FF2B5EF4-FFF2-40B4-BE49-F238E27FC236}">
                <a16:creationId xmlns:a16="http://schemas.microsoft.com/office/drawing/2014/main" id="{746385B6-2709-EF4D-5245-088E730AC510}"/>
              </a:ext>
            </a:extLst>
          </p:cNvPr>
          <p:cNvSpPr/>
          <p:nvPr/>
        </p:nvSpPr>
        <p:spPr>
          <a:xfrm>
            <a:off x="6227554" y="2821691"/>
            <a:ext cx="2916446" cy="1641072"/>
          </a:xfrm>
          <a:custGeom>
            <a:avLst/>
            <a:gdLst/>
            <a:ahLst/>
            <a:cxnLst/>
            <a:rect l="l" t="t" r="r" b="b"/>
            <a:pathLst>
              <a:path w="5832892" h="3282144">
                <a:moveTo>
                  <a:pt x="0" y="0"/>
                </a:moveTo>
                <a:lnTo>
                  <a:pt x="5832892" y="0"/>
                </a:lnTo>
                <a:lnTo>
                  <a:pt x="5832892" y="3282145"/>
                </a:lnTo>
                <a:lnTo>
                  <a:pt x="0" y="3282145"/>
                </a:lnTo>
                <a:lnTo>
                  <a:pt x="0" y="0"/>
                </a:lnTo>
                <a:close/>
              </a:path>
            </a:pathLst>
          </a:custGeom>
          <a:blipFill>
            <a:blip r:embed="rId4"/>
            <a:stretch>
              <a:fillRect/>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pic>
        <p:nvPicPr>
          <p:cNvPr id="53" name="Audio 52">
            <a:hlinkClick r:id="" action="ppaction://media"/>
            <a:extLst>
              <a:ext uri="{FF2B5EF4-FFF2-40B4-BE49-F238E27FC236}">
                <a16:creationId xmlns:a16="http://schemas.microsoft.com/office/drawing/2014/main" id="{5C6DAE53-9E74-4C4D-E611-25021ED22DA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773911049"/>
      </p:ext>
    </p:extLst>
  </p:cSld>
  <p:clrMapOvr>
    <a:masterClrMapping/>
  </p:clrMapOvr>
  <mc:AlternateContent xmlns:mc="http://schemas.openxmlformats.org/markup-compatibility/2006">
    <mc:Choice xmlns:p14="http://schemas.microsoft.com/office/powerpoint/2010/main" Requires="p14">
      <p:transition spd="slow" p14:dur="2000" advTm="66597"/>
    </mc:Choice>
    <mc:Fallback>
      <p:transition spd="slow" advTm="665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457200" y="274638"/>
            <a:ext cx="8229600" cy="922114"/>
          </a:xfrm>
        </p:spPr>
        <p:txBody>
          <a:bodyPr/>
          <a:lstStyle/>
          <a:p>
            <a:r>
              <a:rPr lang="en-GB" sz="3600" b="1" dirty="0"/>
              <a:t> </a:t>
            </a:r>
          </a:p>
        </p:txBody>
      </p:sp>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
        <p:nvSpPr>
          <p:cNvPr id="8" name="TextBox 7">
            <a:extLst>
              <a:ext uri="{FF2B5EF4-FFF2-40B4-BE49-F238E27FC236}">
                <a16:creationId xmlns:a16="http://schemas.microsoft.com/office/drawing/2014/main" id="{46DFB951-52E3-E425-DFD3-F0E1B6258571}"/>
              </a:ext>
            </a:extLst>
          </p:cNvPr>
          <p:cNvSpPr txBox="1"/>
          <p:nvPr/>
        </p:nvSpPr>
        <p:spPr>
          <a:xfrm>
            <a:off x="2286000" y="116632"/>
            <a:ext cx="4878288" cy="605166"/>
          </a:xfrm>
          <a:prstGeom prst="rect">
            <a:avLst/>
          </a:prstGeom>
          <a:noFill/>
        </p:spPr>
        <p:txBody>
          <a:bodyPr wrap="square">
            <a:spAutoFit/>
          </a:bodyPr>
          <a:lstStyle/>
          <a:p>
            <a:pPr marL="0" marR="0" lvl="0" indent="0" algn="ctr" defTabSz="457200" rtl="0" eaLnBrk="1" fontAlgn="auto" latinLnBrk="0" hangingPunct="1">
              <a:lnSpc>
                <a:spcPts val="4250"/>
              </a:lnSpc>
              <a:spcBef>
                <a:spcPts val="0"/>
              </a:spcBef>
              <a:spcAft>
                <a:spcPts val="0"/>
              </a:spcAft>
              <a:buClrTx/>
              <a:buSzTx/>
              <a:buFontTx/>
              <a:buNone/>
              <a:tabLst/>
              <a:defRPr/>
            </a:pPr>
            <a: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t>PATIENT PROFILE</a:t>
            </a:r>
          </a:p>
        </p:txBody>
      </p:sp>
      <p:sp>
        <p:nvSpPr>
          <p:cNvPr id="11" name="TextBox 5">
            <a:extLst>
              <a:ext uri="{FF2B5EF4-FFF2-40B4-BE49-F238E27FC236}">
                <a16:creationId xmlns:a16="http://schemas.microsoft.com/office/drawing/2014/main" id="{8CD93955-93FF-A89B-A155-E16907BA5CC6}"/>
              </a:ext>
            </a:extLst>
          </p:cNvPr>
          <p:cNvSpPr txBox="1"/>
          <p:nvPr/>
        </p:nvSpPr>
        <p:spPr>
          <a:xfrm>
            <a:off x="395536" y="928836"/>
            <a:ext cx="6192688" cy="4770921"/>
          </a:xfrm>
          <a:prstGeom prst="rect">
            <a:avLst/>
          </a:prstGeom>
        </p:spPr>
        <p:txBody>
          <a:bodyPr wrap="square" lIns="0" tIns="0" rIns="0" bIns="0" rtlCol="0" anchor="t">
            <a:spAutoFit/>
          </a:bodyPr>
          <a:lstStyle/>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Name: </a:t>
            </a:r>
            <a:r>
              <a:rPr lang="en-US" sz="1550" dirty="0">
                <a:solidFill>
                  <a:srgbClr val="1C7378"/>
                </a:solidFill>
                <a:latin typeface="Proxima Nova"/>
                <a:ea typeface="Proxima Nova"/>
                <a:cs typeface="Proxima Nova"/>
                <a:sym typeface="Proxima Nova"/>
              </a:rPr>
              <a:t>Mr James Smith (fictional)</a:t>
            </a:r>
          </a:p>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Age</a:t>
            </a:r>
            <a:r>
              <a:rPr lang="en-US" sz="1550" dirty="0">
                <a:solidFill>
                  <a:srgbClr val="1C7378"/>
                </a:solidFill>
                <a:latin typeface="Proxima Nova"/>
                <a:ea typeface="Proxima Nova"/>
                <a:cs typeface="Proxima Nova"/>
                <a:sym typeface="Proxima Nova"/>
              </a:rPr>
              <a:t>: 58 </a:t>
            </a:r>
            <a:r>
              <a:rPr lang="en-US" sz="1550" b="1" dirty="0">
                <a:solidFill>
                  <a:srgbClr val="1C7378"/>
                </a:solidFill>
                <a:latin typeface="Proxima Nova Bold"/>
                <a:ea typeface="Proxima Nova Bold"/>
                <a:cs typeface="Proxima Nova Bold"/>
                <a:sym typeface="Proxima Nova Bold"/>
              </a:rPr>
              <a:t>Patient</a:t>
            </a:r>
            <a:r>
              <a:rPr lang="en-US" sz="1550" dirty="0">
                <a:solidFill>
                  <a:srgbClr val="1C7378"/>
                </a:solidFill>
                <a:latin typeface="Proxima Nova"/>
                <a:ea typeface="Proxima Nova"/>
                <a:cs typeface="Proxima Nova"/>
                <a:sym typeface="Proxima Nova"/>
              </a:rPr>
              <a:t>years</a:t>
            </a:r>
          </a:p>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Gender:</a:t>
            </a:r>
            <a:r>
              <a:rPr lang="en-US" sz="1550" dirty="0">
                <a:solidFill>
                  <a:srgbClr val="1C7378"/>
                </a:solidFill>
                <a:latin typeface="Proxima Nova"/>
                <a:ea typeface="Proxima Nova"/>
                <a:cs typeface="Proxima Nova"/>
                <a:sym typeface="Proxima Nova"/>
              </a:rPr>
              <a:t> Male</a:t>
            </a:r>
          </a:p>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BMI: </a:t>
            </a:r>
            <a:r>
              <a:rPr lang="en-US" sz="1550" dirty="0">
                <a:solidFill>
                  <a:srgbClr val="1C7378"/>
                </a:solidFill>
                <a:latin typeface="Proxima Nova"/>
                <a:ea typeface="Proxima Nova"/>
                <a:cs typeface="Proxima Nova"/>
                <a:sym typeface="Proxima Nova"/>
              </a:rPr>
              <a:t>33 kg/m² (Obese)</a:t>
            </a:r>
          </a:p>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Occupation: </a:t>
            </a:r>
            <a:r>
              <a:rPr lang="en-US" sz="1550" dirty="0">
                <a:solidFill>
                  <a:srgbClr val="1C7378"/>
                </a:solidFill>
                <a:latin typeface="Proxima Nova"/>
                <a:ea typeface="Proxima Nova"/>
                <a:cs typeface="Proxima Nova"/>
                <a:sym typeface="Proxima Nova"/>
              </a:rPr>
              <a:t>Taxi driver</a:t>
            </a:r>
          </a:p>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Medical History</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Hypertension</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High cholesterol</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Newly diagnosed Type 2 Diabetes</a:t>
            </a:r>
          </a:p>
          <a:p>
            <a:pPr defTabSz="457200" eaLnBrk="1" fontAlgn="auto" hangingPunct="1">
              <a:lnSpc>
                <a:spcPts val="2170"/>
              </a:lnSpc>
              <a:spcBef>
                <a:spcPts val="0"/>
              </a:spcBef>
              <a:spcAft>
                <a:spcPts val="0"/>
              </a:spcAft>
            </a:pPr>
            <a:r>
              <a:rPr lang="en-US" sz="1550" b="1" dirty="0">
                <a:solidFill>
                  <a:srgbClr val="1C7378"/>
                </a:solidFill>
                <a:latin typeface="Proxima Nova Bold"/>
                <a:ea typeface="Proxima Nova Bold"/>
                <a:cs typeface="Proxima Nova Bold"/>
                <a:sym typeface="Proxima Nova Bold"/>
              </a:rPr>
              <a:t>Lifestyle</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Sedentary lifestyle</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High intake of processed foods</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Smokes 10 cigarettes/day</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Limited physical activity</a:t>
            </a:r>
          </a:p>
          <a:p>
            <a:pPr marL="334646" lvl="1" indent="-167323" defTabSz="457200" eaLnBrk="1" fontAlgn="auto" hangingPunct="1">
              <a:lnSpc>
                <a:spcPts val="2170"/>
              </a:lnSpc>
              <a:spcBef>
                <a:spcPts val="0"/>
              </a:spcBef>
              <a:spcAft>
                <a:spcPts val="0"/>
              </a:spcAft>
              <a:buFont typeface="Arial"/>
              <a:buChar char="•"/>
            </a:pPr>
            <a:r>
              <a:rPr lang="en-US" sz="1550" dirty="0">
                <a:solidFill>
                  <a:srgbClr val="1C7378"/>
                </a:solidFill>
                <a:latin typeface="Proxima Nova"/>
                <a:ea typeface="Proxima Nova"/>
                <a:cs typeface="Proxima Nova"/>
                <a:sym typeface="Proxima Nova"/>
              </a:rPr>
              <a:t>Family history of diabetes</a:t>
            </a:r>
          </a:p>
          <a:p>
            <a:pPr defTabSz="457200" eaLnBrk="1" fontAlgn="auto" hangingPunct="1">
              <a:lnSpc>
                <a:spcPts val="2170"/>
              </a:lnSpc>
              <a:spcBef>
                <a:spcPts val="0"/>
              </a:spcBef>
              <a:spcAft>
                <a:spcPts val="0"/>
              </a:spcAft>
            </a:pPr>
            <a:endParaRPr lang="en-US" sz="1550" dirty="0">
              <a:solidFill>
                <a:srgbClr val="1C7378"/>
              </a:solidFill>
              <a:latin typeface="Proxima Nova"/>
              <a:ea typeface="Proxima Nova"/>
              <a:cs typeface="Proxima Nova"/>
              <a:sym typeface="Proxima Nova"/>
            </a:endParaRPr>
          </a:p>
          <a:p>
            <a:pPr defTabSz="457200" eaLnBrk="1" fontAlgn="auto" hangingPunct="1">
              <a:lnSpc>
                <a:spcPts val="2170"/>
              </a:lnSpc>
              <a:spcBef>
                <a:spcPts val="0"/>
              </a:spcBef>
              <a:spcAft>
                <a:spcPts val="0"/>
              </a:spcAft>
            </a:pPr>
            <a:endParaRPr lang="en-US" sz="1550" dirty="0">
              <a:solidFill>
                <a:srgbClr val="1C7378"/>
              </a:solidFill>
              <a:latin typeface="Proxima Nova"/>
              <a:ea typeface="Proxima Nova"/>
              <a:cs typeface="Proxima Nova"/>
              <a:sym typeface="Proxima Nova"/>
            </a:endParaRPr>
          </a:p>
        </p:txBody>
      </p:sp>
      <p:sp>
        <p:nvSpPr>
          <p:cNvPr id="12" name="Freeform 8">
            <a:extLst>
              <a:ext uri="{FF2B5EF4-FFF2-40B4-BE49-F238E27FC236}">
                <a16:creationId xmlns:a16="http://schemas.microsoft.com/office/drawing/2014/main" id="{7D7134D6-1D86-5256-57DC-28A71CBED7CC}"/>
              </a:ext>
            </a:extLst>
          </p:cNvPr>
          <p:cNvSpPr/>
          <p:nvPr/>
        </p:nvSpPr>
        <p:spPr>
          <a:xfrm>
            <a:off x="4572001" y="2525453"/>
            <a:ext cx="4572000" cy="2291223"/>
          </a:xfrm>
          <a:custGeom>
            <a:avLst/>
            <a:gdLst/>
            <a:ahLst/>
            <a:cxnLst/>
            <a:rect l="l" t="t" r="r" b="b"/>
            <a:pathLst>
              <a:path w="6356958" h="4582446">
                <a:moveTo>
                  <a:pt x="0" y="0"/>
                </a:moveTo>
                <a:lnTo>
                  <a:pt x="6356958" y="0"/>
                </a:lnTo>
                <a:lnTo>
                  <a:pt x="6356958" y="4582446"/>
                </a:lnTo>
                <a:lnTo>
                  <a:pt x="0" y="4582446"/>
                </a:lnTo>
                <a:lnTo>
                  <a:pt x="0" y="0"/>
                </a:lnTo>
                <a:close/>
              </a:path>
            </a:pathLst>
          </a:custGeom>
          <a:blipFill>
            <a:blip r:embed="rId4"/>
            <a:stretch>
              <a:fillRect t="-38724"/>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pic>
        <p:nvPicPr>
          <p:cNvPr id="20" name="Audio 19">
            <a:hlinkClick r:id="" action="ppaction://media"/>
            <a:extLst>
              <a:ext uri="{FF2B5EF4-FFF2-40B4-BE49-F238E27FC236}">
                <a16:creationId xmlns:a16="http://schemas.microsoft.com/office/drawing/2014/main" id="{48E6FC31-910B-7A74-3E98-173A9B0F584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80165127"/>
      </p:ext>
    </p:extLst>
  </p:cSld>
  <p:clrMapOvr>
    <a:masterClrMapping/>
  </p:clrMapOvr>
  <mc:AlternateContent xmlns:mc="http://schemas.openxmlformats.org/markup-compatibility/2006">
    <mc:Choice xmlns:p14="http://schemas.microsoft.com/office/powerpoint/2010/main" Requires="p14">
      <p:transition spd="slow" p14:dur="2000" advTm="60229"/>
    </mc:Choice>
    <mc:Fallback>
      <p:transition spd="slow" advTm="60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4624"/>
            <a:ext cx="8229600" cy="1143000"/>
          </a:xfrm>
        </p:spPr>
        <p:txBody>
          <a:bodyPr/>
          <a:lstStyle/>
          <a:p>
            <a:pPr marL="0" marR="0" lvl="0" indent="0" defTabSz="457200" rtl="0" eaLnBrk="1" fontAlgn="auto" latinLnBrk="0" hangingPunct="1">
              <a:lnSpc>
                <a:spcPts val="4250"/>
              </a:lnSpc>
              <a:spcBef>
                <a:spcPts val="0"/>
              </a:spcBef>
              <a:spcAft>
                <a:spcPts val="0"/>
              </a:spcAft>
              <a:tabLst/>
              <a:defRPr/>
            </a:pPr>
            <a: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t>RISK FACTORS</a:t>
            </a:r>
            <a:b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br>
            <a:endParaRPr lang="en-GB" sz="3600" b="1" dirty="0">
              <a:cs typeface="Arial" panose="020B0604020202020204" pitchFamily="34" charset="0"/>
            </a:endParaRPr>
          </a:p>
        </p:txBody>
      </p:sp>
      <p:sp>
        <p:nvSpPr>
          <p:cNvPr id="10" name="TextBox 9">
            <a:extLst>
              <a:ext uri="{FF2B5EF4-FFF2-40B4-BE49-F238E27FC236}">
                <a16:creationId xmlns:a16="http://schemas.microsoft.com/office/drawing/2014/main" id="{7A872347-0230-0B5D-63E2-863147B21CC7}"/>
              </a:ext>
            </a:extLst>
          </p:cNvPr>
          <p:cNvSpPr txBox="1"/>
          <p:nvPr/>
        </p:nvSpPr>
        <p:spPr>
          <a:xfrm>
            <a:off x="0" y="1293603"/>
            <a:ext cx="6660232" cy="3606244"/>
          </a:xfrm>
          <a:prstGeom prst="rect">
            <a:avLst/>
          </a:prstGeom>
          <a:noFill/>
        </p:spPr>
        <p:txBody>
          <a:bodyPr wrap="square">
            <a:spAutoFit/>
          </a:bodyPr>
          <a:lstStyle/>
          <a:p>
            <a:pPr marL="0" marR="0" lvl="0" indent="0" algn="l" defTabSz="457200" rtl="0" eaLnBrk="1" fontAlgn="auto" latinLnBrk="0" hangingPunct="1">
              <a:lnSpc>
                <a:spcPts val="2310"/>
              </a:lnSpc>
              <a:spcBef>
                <a:spcPts val="0"/>
              </a:spcBef>
              <a:spcAft>
                <a:spcPts val="0"/>
              </a:spcAft>
              <a:buClrTx/>
              <a:buSzTx/>
              <a:buFontTx/>
              <a:buNone/>
              <a:tabLst/>
              <a:defRPr/>
            </a:pPr>
            <a:r>
              <a:rPr kumimoji="0" lang="en-US" sz="1650" b="1" i="0" u="none" strike="noStrike" kern="1200" cap="none" spc="0" normalizeH="0" baseline="0" noProof="0" dirty="0">
                <a:ln>
                  <a:noFill/>
                </a:ln>
                <a:solidFill>
                  <a:srgbClr val="1C7378"/>
                </a:solidFill>
                <a:effectLst/>
                <a:uLnTx/>
                <a:uFillTx/>
                <a:latin typeface="Proxima Nova Bold"/>
                <a:ea typeface="Proxima Nova Bold"/>
                <a:cs typeface="Proxima Nova Bold"/>
                <a:sym typeface="Proxima Nova Bold"/>
              </a:rPr>
              <a:t>Non-modifiable factors:</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Age</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Family history</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Ethnicity (South Asian populations have higher risk)</a:t>
            </a:r>
          </a:p>
          <a:p>
            <a:pPr marL="0" marR="0" lvl="0" indent="0" algn="l" defTabSz="457200" rtl="0" eaLnBrk="1" fontAlgn="auto" latinLnBrk="0" hangingPunct="1">
              <a:lnSpc>
                <a:spcPts val="2310"/>
              </a:lnSpc>
              <a:spcBef>
                <a:spcPts val="0"/>
              </a:spcBef>
              <a:spcAft>
                <a:spcPts val="0"/>
              </a:spcAft>
              <a:buClrTx/>
              <a:buSzTx/>
              <a:buFontTx/>
              <a:buNone/>
              <a:tabLst/>
              <a:defRPr/>
            </a:pPr>
            <a:r>
              <a:rPr kumimoji="0" lang="en-US" sz="1650" b="1" i="0" u="none" strike="noStrike" kern="1200" cap="none" spc="0" normalizeH="0" baseline="0" noProof="0" dirty="0">
                <a:ln>
                  <a:noFill/>
                </a:ln>
                <a:solidFill>
                  <a:srgbClr val="1C7378"/>
                </a:solidFill>
                <a:effectLst/>
                <a:uLnTx/>
                <a:uFillTx/>
                <a:latin typeface="Proxima Nova Bold"/>
                <a:ea typeface="Proxima Nova Bold"/>
                <a:cs typeface="Proxima Nova Bold"/>
                <a:sym typeface="Proxima Nova Bold"/>
              </a:rPr>
              <a:t>Modifiable factors:</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Obesity</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Physical inactivity</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Poor diet</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Smoking</a:t>
            </a:r>
          </a:p>
          <a:p>
            <a:pPr marL="356236" marR="0" lvl="1" indent="-178118" algn="l" defTabSz="457200" rtl="0" eaLnBrk="1" fontAlgn="auto" latinLnBrk="0" hangingPunct="1">
              <a:lnSpc>
                <a:spcPts val="2310"/>
              </a:lnSpc>
              <a:spcBef>
                <a:spcPts val="0"/>
              </a:spcBef>
              <a:spcAft>
                <a:spcPts val="0"/>
              </a:spcAft>
              <a:buClrTx/>
              <a:buSzTx/>
              <a:buFont typeface="Arial"/>
              <a:buChar char="•"/>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High blood pressure</a:t>
            </a:r>
          </a:p>
          <a:p>
            <a:pPr marL="0" marR="0" lvl="0" indent="0" algn="l" defTabSz="457200" rtl="0" eaLnBrk="1" fontAlgn="auto" latinLnBrk="0" hangingPunct="1">
              <a:lnSpc>
                <a:spcPts val="2310"/>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Evidence suggests that healthy diet and regular exercise substantially reduce disease progression (Goff, 2021; Hu et al., 2022).</a:t>
            </a:r>
          </a:p>
        </p:txBody>
      </p:sp>
      <p:sp>
        <p:nvSpPr>
          <p:cNvPr id="11" name="Freeform 7">
            <a:extLst>
              <a:ext uri="{FF2B5EF4-FFF2-40B4-BE49-F238E27FC236}">
                <a16:creationId xmlns:a16="http://schemas.microsoft.com/office/drawing/2014/main" id="{DF38134C-FC30-8224-070A-E80BE7CFD502}"/>
              </a:ext>
            </a:extLst>
          </p:cNvPr>
          <p:cNvSpPr/>
          <p:nvPr/>
        </p:nvSpPr>
        <p:spPr>
          <a:xfrm>
            <a:off x="5885382" y="1401386"/>
            <a:ext cx="3216264" cy="3035726"/>
          </a:xfrm>
          <a:custGeom>
            <a:avLst/>
            <a:gdLst/>
            <a:ahLst/>
            <a:cxnLst/>
            <a:rect l="l" t="t" r="r" b="b"/>
            <a:pathLst>
              <a:path w="6432527" h="4925669">
                <a:moveTo>
                  <a:pt x="0" y="0"/>
                </a:moveTo>
                <a:lnTo>
                  <a:pt x="6432527" y="0"/>
                </a:lnTo>
                <a:lnTo>
                  <a:pt x="6432527" y="4925669"/>
                </a:lnTo>
                <a:lnTo>
                  <a:pt x="0" y="4925669"/>
                </a:lnTo>
                <a:lnTo>
                  <a:pt x="0" y="0"/>
                </a:lnTo>
                <a:close/>
              </a:path>
            </a:pathLst>
          </a:custGeom>
          <a:blipFill>
            <a:blip r:embed="rId4"/>
            <a:stretch>
              <a:fillRect l="-6429" b="-10496"/>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pic>
        <p:nvPicPr>
          <p:cNvPr id="28" name="Audio 27">
            <a:hlinkClick r:id="" action="ppaction://media"/>
            <a:extLst>
              <a:ext uri="{FF2B5EF4-FFF2-40B4-BE49-F238E27FC236}">
                <a16:creationId xmlns:a16="http://schemas.microsoft.com/office/drawing/2014/main" id="{F8FBAF81-EC9E-602F-1BA4-437545E99DD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642543611"/>
      </p:ext>
    </p:extLst>
  </p:cSld>
  <p:clrMapOvr>
    <a:masterClrMapping/>
  </p:clrMapOvr>
  <mc:AlternateContent xmlns:mc="http://schemas.openxmlformats.org/markup-compatibility/2006">
    <mc:Choice xmlns:p14="http://schemas.microsoft.com/office/powerpoint/2010/main" Requires="p14">
      <p:transition spd="slow" p14:dur="2000" advTm="52212"/>
    </mc:Choice>
    <mc:Fallback>
      <p:transition spd="slow" advTm="52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FCB6-E8B5-E668-6859-562592213C24}"/>
              </a:ext>
            </a:extLst>
          </p:cNvPr>
          <p:cNvSpPr>
            <a:spLocks noGrp="1"/>
          </p:cNvSpPr>
          <p:nvPr>
            <p:ph type="title"/>
          </p:nvPr>
        </p:nvSpPr>
        <p:spPr/>
        <p:txBody>
          <a:bodyPr/>
          <a:lstStyle/>
          <a:p>
            <a:pPr marL="0" marR="0" lvl="0" indent="0" defTabSz="457200" rtl="0" eaLnBrk="1" fontAlgn="auto" latinLnBrk="0" hangingPunct="1">
              <a:lnSpc>
                <a:spcPts val="4250"/>
              </a:lnSpc>
              <a:spcBef>
                <a:spcPts val="0"/>
              </a:spcBef>
              <a:spcAft>
                <a:spcPts val="0"/>
              </a:spcAft>
              <a:tabLst/>
              <a:defRPr/>
            </a:pPr>
            <a: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t>CARE PLAN</a:t>
            </a:r>
            <a:b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br>
            <a:endParaRPr lang="en-GB" sz="3600" b="1" dirty="0"/>
          </a:p>
        </p:txBody>
      </p:sp>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
        <p:nvSpPr>
          <p:cNvPr id="7" name="Freeform 7">
            <a:extLst>
              <a:ext uri="{FF2B5EF4-FFF2-40B4-BE49-F238E27FC236}">
                <a16:creationId xmlns:a16="http://schemas.microsoft.com/office/drawing/2014/main" id="{7901A731-03FB-175B-0747-D8294744BED0}"/>
              </a:ext>
            </a:extLst>
          </p:cNvPr>
          <p:cNvSpPr/>
          <p:nvPr/>
        </p:nvSpPr>
        <p:spPr>
          <a:xfrm>
            <a:off x="0" y="1416218"/>
            <a:ext cx="3046529" cy="3382694"/>
          </a:xfrm>
          <a:custGeom>
            <a:avLst/>
            <a:gdLst/>
            <a:ahLst/>
            <a:cxnLst/>
            <a:rect l="l" t="t" r="r" b="b"/>
            <a:pathLst>
              <a:path w="6093058" h="6208667">
                <a:moveTo>
                  <a:pt x="0" y="0"/>
                </a:moveTo>
                <a:lnTo>
                  <a:pt x="6093058" y="0"/>
                </a:lnTo>
                <a:lnTo>
                  <a:pt x="6093058" y="6208667"/>
                </a:lnTo>
                <a:lnTo>
                  <a:pt x="0" y="6208667"/>
                </a:lnTo>
                <a:lnTo>
                  <a:pt x="0" y="0"/>
                </a:lnTo>
                <a:close/>
              </a:path>
            </a:pathLst>
          </a:custGeom>
          <a:blipFill>
            <a:blip r:embed="rId4"/>
            <a:stretch>
              <a:fillRect l="-6620" t="-5952" r="-6620" b="-12589"/>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sp>
        <p:nvSpPr>
          <p:cNvPr id="11" name="TextBox 10">
            <a:extLst>
              <a:ext uri="{FF2B5EF4-FFF2-40B4-BE49-F238E27FC236}">
                <a16:creationId xmlns:a16="http://schemas.microsoft.com/office/drawing/2014/main" id="{B0912599-01AC-88A2-9CA2-D036DFFA297F}"/>
              </a:ext>
            </a:extLst>
          </p:cNvPr>
          <p:cNvSpPr txBox="1"/>
          <p:nvPr/>
        </p:nvSpPr>
        <p:spPr>
          <a:xfrm>
            <a:off x="3503729" y="1157145"/>
            <a:ext cx="5332444" cy="4216282"/>
          </a:xfrm>
          <a:prstGeom prst="rect">
            <a:avLst/>
          </a:prstGeom>
          <a:noFill/>
        </p:spPr>
        <p:txBody>
          <a:bodyPr wrap="square">
            <a:spAutoFit/>
          </a:bodyPr>
          <a:lstStyle/>
          <a:p>
            <a:pPr defTabSz="457200" eaLnBrk="1" fontAlgn="auto" hangingPunct="1">
              <a:lnSpc>
                <a:spcPts val="2660"/>
              </a:lnSpc>
              <a:spcBef>
                <a:spcPts val="0"/>
              </a:spcBef>
              <a:spcAft>
                <a:spcPts val="0"/>
              </a:spcAft>
            </a:pPr>
            <a:r>
              <a:rPr lang="en-US" sz="1900" b="1" dirty="0">
                <a:solidFill>
                  <a:srgbClr val="1C7378"/>
                </a:solidFill>
                <a:latin typeface="Proxima Nova Bold"/>
                <a:ea typeface="Proxima Nova Bold"/>
                <a:cs typeface="Proxima Nova Bold"/>
                <a:sym typeface="Proxima Nova Bold"/>
              </a:rPr>
              <a:t>Monitoring</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HbA1c every 3–6 months</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Blood pressure monitoring</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Weight monitoring</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Annual foot examination</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Annual retinal screening</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Kidney function assessment</a:t>
            </a:r>
          </a:p>
          <a:p>
            <a:pPr defTabSz="457200" eaLnBrk="1" fontAlgn="auto" hangingPunct="1">
              <a:lnSpc>
                <a:spcPts val="2660"/>
              </a:lnSpc>
              <a:spcBef>
                <a:spcPts val="0"/>
              </a:spcBef>
              <a:spcAft>
                <a:spcPts val="0"/>
              </a:spcAft>
            </a:pPr>
            <a:r>
              <a:rPr lang="en-US" sz="1900" b="1" dirty="0">
                <a:solidFill>
                  <a:srgbClr val="1C7378"/>
                </a:solidFill>
                <a:latin typeface="Proxima Nova Bold"/>
                <a:ea typeface="Proxima Nova Bold"/>
                <a:cs typeface="Proxima Nova Bold"/>
                <a:sym typeface="Proxima Nova Bold"/>
              </a:rPr>
              <a:t>Medication</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Metformin as first-line treatment</a:t>
            </a:r>
          </a:p>
          <a:p>
            <a:pPr marL="410210" lvl="1" indent="-205105" defTabSz="457200" eaLnBrk="1" fontAlgn="auto" hangingPunct="1">
              <a:lnSpc>
                <a:spcPts val="2660"/>
              </a:lnSpc>
              <a:spcBef>
                <a:spcPts val="0"/>
              </a:spcBef>
              <a:spcAft>
                <a:spcPts val="0"/>
              </a:spcAft>
              <a:buFont typeface="Arial"/>
              <a:buChar char="•"/>
            </a:pPr>
            <a:r>
              <a:rPr lang="en-US" sz="1900" dirty="0">
                <a:solidFill>
                  <a:srgbClr val="1C7378"/>
                </a:solidFill>
                <a:latin typeface="Proxima Nova"/>
                <a:ea typeface="Proxima Nova"/>
                <a:cs typeface="Proxima Nova"/>
                <a:sym typeface="Proxima Nova"/>
              </a:rPr>
              <a:t>Additional therapy depending HbA1c and cardiovascular risk (NICE, 2022; Davies et al., 2022).</a:t>
            </a:r>
          </a:p>
        </p:txBody>
      </p:sp>
      <p:pic>
        <p:nvPicPr>
          <p:cNvPr id="27" name="Audio 26">
            <a:hlinkClick r:id="" action="ppaction://media"/>
            <a:extLst>
              <a:ext uri="{FF2B5EF4-FFF2-40B4-BE49-F238E27FC236}">
                <a16:creationId xmlns:a16="http://schemas.microsoft.com/office/drawing/2014/main" id="{7406F35A-0C68-430F-912C-8C0A7D194CD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976972165"/>
      </p:ext>
    </p:extLst>
  </p:cSld>
  <p:clrMapOvr>
    <a:masterClrMapping/>
  </p:clrMapOvr>
  <mc:AlternateContent xmlns:mc="http://schemas.openxmlformats.org/markup-compatibility/2006">
    <mc:Choice xmlns:p14="http://schemas.microsoft.com/office/powerpoint/2010/main" Requires="p14">
      <p:transition spd="slow" p14:dur="2000" advTm="51106"/>
    </mc:Choice>
    <mc:Fallback>
      <p:transition spd="slow" advTm="511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9EA2D-11F6-01E2-D301-094B4922F515}"/>
              </a:ext>
            </a:extLst>
          </p:cNvPr>
          <p:cNvSpPr>
            <a:spLocks noGrp="1"/>
          </p:cNvSpPr>
          <p:nvPr>
            <p:ph type="title"/>
          </p:nvPr>
        </p:nvSpPr>
        <p:spPr/>
        <p:txBody>
          <a:bodyPr/>
          <a:lstStyle/>
          <a:p>
            <a:pPr marL="0" marR="0" lvl="0" indent="0" defTabSz="457200" rtl="0" eaLnBrk="1" fontAlgn="auto" latinLnBrk="0" hangingPunct="1">
              <a:lnSpc>
                <a:spcPts val="4250"/>
              </a:lnSpc>
              <a:spcBef>
                <a:spcPts val="0"/>
              </a:spcBef>
              <a:spcAft>
                <a:spcPts val="0"/>
              </a:spcAft>
              <a:tabLst/>
              <a:defRPr/>
            </a:pPr>
            <a: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t>LIFESTYLE MANAGEMENT</a:t>
            </a:r>
            <a:br>
              <a:rPr kumimoji="0" lang="en-US" sz="3399" b="1" i="0" u="none" strike="noStrike" kern="1200" cap="none" spc="34" normalizeH="0" baseline="0" noProof="0" dirty="0">
                <a:ln>
                  <a:noFill/>
                </a:ln>
                <a:solidFill>
                  <a:srgbClr val="1C7378"/>
                </a:solidFill>
                <a:effectLst/>
                <a:uLnTx/>
                <a:uFillTx/>
                <a:latin typeface="Proxima Nova Bold"/>
                <a:ea typeface="Proxima Nova Bold"/>
                <a:cs typeface="Proxima Nova Bold"/>
                <a:sym typeface="Proxima Nova Bold"/>
              </a:rPr>
            </a:br>
            <a:endParaRPr lang="en-GB" dirty="0"/>
          </a:p>
        </p:txBody>
      </p:sp>
      <p:sp>
        <p:nvSpPr>
          <p:cNvPr id="4" name="Date Placeholder 3">
            <a:extLst>
              <a:ext uri="{FF2B5EF4-FFF2-40B4-BE49-F238E27FC236}">
                <a16:creationId xmlns:a16="http://schemas.microsoft.com/office/drawing/2014/main" id="{84C132E2-F91D-6C1C-DF20-677F297293E4}"/>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38BF60C7-25E3-8FC4-C569-240AED24B328}"/>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
        <p:nvSpPr>
          <p:cNvPr id="7" name="Freeform 7">
            <a:extLst>
              <a:ext uri="{FF2B5EF4-FFF2-40B4-BE49-F238E27FC236}">
                <a16:creationId xmlns:a16="http://schemas.microsoft.com/office/drawing/2014/main" id="{E3EE4233-E25A-91A0-38B5-C1BA9FB1E24B}"/>
              </a:ext>
            </a:extLst>
          </p:cNvPr>
          <p:cNvSpPr/>
          <p:nvPr/>
        </p:nvSpPr>
        <p:spPr>
          <a:xfrm>
            <a:off x="6153630" y="2631456"/>
            <a:ext cx="2990370" cy="2052142"/>
          </a:xfrm>
          <a:custGeom>
            <a:avLst/>
            <a:gdLst/>
            <a:ahLst/>
            <a:cxnLst/>
            <a:rect l="l" t="t" r="r" b="b"/>
            <a:pathLst>
              <a:path w="5980740" h="4104283">
                <a:moveTo>
                  <a:pt x="0" y="0"/>
                </a:moveTo>
                <a:lnTo>
                  <a:pt x="5980740" y="0"/>
                </a:lnTo>
                <a:lnTo>
                  <a:pt x="5980740" y="4104283"/>
                </a:lnTo>
                <a:lnTo>
                  <a:pt x="0" y="4104283"/>
                </a:lnTo>
                <a:lnTo>
                  <a:pt x="0" y="0"/>
                </a:lnTo>
                <a:close/>
              </a:path>
            </a:pathLst>
          </a:custGeom>
          <a:blipFill>
            <a:blip r:embed="rId4"/>
            <a:stretch>
              <a:fillRect/>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sp>
        <p:nvSpPr>
          <p:cNvPr id="8" name="Freeform 7">
            <a:extLst>
              <a:ext uri="{FF2B5EF4-FFF2-40B4-BE49-F238E27FC236}">
                <a16:creationId xmlns:a16="http://schemas.microsoft.com/office/drawing/2014/main" id="{D31325E6-7253-19D2-C36A-D2CA215B8A0E}"/>
              </a:ext>
            </a:extLst>
          </p:cNvPr>
          <p:cNvSpPr/>
          <p:nvPr/>
        </p:nvSpPr>
        <p:spPr>
          <a:xfrm>
            <a:off x="5940152" y="2276872"/>
            <a:ext cx="3203848" cy="2559126"/>
          </a:xfrm>
          <a:custGeom>
            <a:avLst/>
            <a:gdLst/>
            <a:ahLst/>
            <a:cxnLst/>
            <a:rect l="l" t="t" r="r" b="b"/>
            <a:pathLst>
              <a:path w="5980740" h="4104283">
                <a:moveTo>
                  <a:pt x="0" y="0"/>
                </a:moveTo>
                <a:lnTo>
                  <a:pt x="5980740" y="0"/>
                </a:lnTo>
                <a:lnTo>
                  <a:pt x="5980740" y="4104283"/>
                </a:lnTo>
                <a:lnTo>
                  <a:pt x="0" y="4104283"/>
                </a:lnTo>
                <a:lnTo>
                  <a:pt x="0" y="0"/>
                </a:lnTo>
                <a:close/>
              </a:path>
            </a:pathLst>
          </a:custGeom>
          <a:blipFill>
            <a:blip r:embed="rId4"/>
            <a:stretch>
              <a:fillRect/>
            </a:stretch>
          </a:blipFill>
        </p:spPr>
        <p:txBody>
          <a:bodyPr/>
          <a:lstStyle/>
          <a:p>
            <a:pPr defTabSz="457200" eaLnBrk="1" fontAlgn="auto" hangingPunct="1">
              <a:spcBef>
                <a:spcPts val="0"/>
              </a:spcBef>
              <a:spcAft>
                <a:spcPts val="0"/>
              </a:spcAft>
            </a:pPr>
            <a:endParaRPr lang="en-GB" sz="900">
              <a:solidFill>
                <a:prstClr val="black"/>
              </a:solidFill>
              <a:latin typeface="Calibri"/>
              <a:cs typeface="+mn-cs"/>
            </a:endParaRPr>
          </a:p>
        </p:txBody>
      </p:sp>
      <p:sp>
        <p:nvSpPr>
          <p:cNvPr id="10" name="TextBox 9">
            <a:extLst>
              <a:ext uri="{FF2B5EF4-FFF2-40B4-BE49-F238E27FC236}">
                <a16:creationId xmlns:a16="http://schemas.microsoft.com/office/drawing/2014/main" id="{C3A75540-A6BB-1501-8293-4CB8117D254E}"/>
              </a:ext>
            </a:extLst>
          </p:cNvPr>
          <p:cNvSpPr txBox="1"/>
          <p:nvPr/>
        </p:nvSpPr>
        <p:spPr>
          <a:xfrm>
            <a:off x="1" y="1699777"/>
            <a:ext cx="6444207" cy="3176319"/>
          </a:xfrm>
          <a:prstGeom prst="rect">
            <a:avLst/>
          </a:prstGeom>
          <a:noFill/>
        </p:spPr>
        <p:txBody>
          <a:bodyPr wrap="square">
            <a:spAutoFit/>
          </a:bodyPr>
          <a:lstStyle/>
          <a:p>
            <a:pPr defTabSz="457200" eaLnBrk="1" fontAlgn="auto" hangingPunct="1">
              <a:lnSpc>
                <a:spcPts val="2170"/>
              </a:lnSpc>
              <a:spcBef>
                <a:spcPts val="0"/>
              </a:spcBef>
              <a:spcAft>
                <a:spcPts val="0"/>
              </a:spcAft>
            </a:pPr>
            <a:r>
              <a:rPr lang="en-US" sz="1750" dirty="0">
                <a:solidFill>
                  <a:srgbClr val="1C7378"/>
                </a:solidFill>
                <a:latin typeface="Proxima Nova"/>
                <a:ea typeface="Proxima Nova"/>
                <a:cs typeface="Proxima Nova"/>
                <a:sym typeface="Proxima Nova"/>
              </a:rPr>
              <a:t>Lifestyle modification is essential.</a:t>
            </a:r>
          </a:p>
          <a:p>
            <a:pPr defTabSz="457200" eaLnBrk="1" fontAlgn="auto" hangingPunct="1">
              <a:lnSpc>
                <a:spcPts val="2170"/>
              </a:lnSpc>
              <a:spcBef>
                <a:spcPts val="0"/>
              </a:spcBef>
              <a:spcAft>
                <a:spcPts val="0"/>
              </a:spcAft>
            </a:pPr>
            <a:r>
              <a:rPr lang="en-US" sz="1750" b="1" dirty="0">
                <a:solidFill>
                  <a:srgbClr val="1C7378"/>
                </a:solidFill>
                <a:latin typeface="Proxima Nova Bold"/>
                <a:ea typeface="Proxima Nova Bold"/>
                <a:cs typeface="Proxima Nova Bold"/>
                <a:sym typeface="Proxima Nova Bold"/>
              </a:rPr>
              <a:t>Recommendations include:</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Weight reduction</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Mediterranean-style diet</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Increased fibre intake</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Whole grains</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Regular exercise (150 minutes/week)</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Smoking cessation</a:t>
            </a:r>
          </a:p>
          <a:p>
            <a:pPr marL="377826" lvl="1" indent="-188913" defTabSz="457200" eaLnBrk="1" fontAlgn="auto" hangingPunct="1">
              <a:lnSpc>
                <a:spcPts val="2170"/>
              </a:lnSpc>
              <a:spcBef>
                <a:spcPts val="0"/>
              </a:spcBef>
              <a:spcAft>
                <a:spcPts val="0"/>
              </a:spcAft>
              <a:buFont typeface="Arial"/>
              <a:buChar char="•"/>
            </a:pPr>
            <a:r>
              <a:rPr lang="en-US" sz="1750" dirty="0">
                <a:solidFill>
                  <a:srgbClr val="1C7378"/>
                </a:solidFill>
                <a:latin typeface="Proxima Nova"/>
                <a:ea typeface="Proxima Nova"/>
                <a:cs typeface="Proxima Nova"/>
                <a:sym typeface="Proxima Nova"/>
              </a:rPr>
              <a:t>Alcohol moderation</a:t>
            </a:r>
          </a:p>
          <a:p>
            <a:pPr defTabSz="457200" eaLnBrk="1" fontAlgn="auto" hangingPunct="1">
              <a:lnSpc>
                <a:spcPts val="2170"/>
              </a:lnSpc>
              <a:spcBef>
                <a:spcPts val="0"/>
              </a:spcBef>
              <a:spcAft>
                <a:spcPts val="0"/>
              </a:spcAft>
            </a:pPr>
            <a:r>
              <a:rPr lang="en-US" sz="1750" dirty="0">
                <a:solidFill>
                  <a:srgbClr val="1C7378"/>
                </a:solidFill>
                <a:latin typeface="Proxima Nova"/>
                <a:ea typeface="Proxima Nova"/>
                <a:cs typeface="Proxima Nova"/>
                <a:sym typeface="Proxima Nova"/>
              </a:rPr>
              <a:t>Research shows significant weight loss can even achieve remission in some patients (Lean et al., 2021; Hu et al., 2022).</a:t>
            </a:r>
          </a:p>
        </p:txBody>
      </p:sp>
      <p:pic>
        <p:nvPicPr>
          <p:cNvPr id="18" name="Audio 17">
            <a:hlinkClick r:id="" action="ppaction://media"/>
            <a:extLst>
              <a:ext uri="{FF2B5EF4-FFF2-40B4-BE49-F238E27FC236}">
                <a16:creationId xmlns:a16="http://schemas.microsoft.com/office/drawing/2014/main" id="{DF4F4AF8-D842-6F75-54E2-CD1C59421AC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703969740"/>
      </p:ext>
    </p:extLst>
  </p:cSld>
  <p:clrMapOvr>
    <a:masterClrMapping/>
  </p:clrMapOvr>
  <mc:AlternateContent xmlns:mc="http://schemas.openxmlformats.org/markup-compatibility/2006">
    <mc:Choice xmlns:p14="http://schemas.microsoft.com/office/powerpoint/2010/main" Requires="p14">
      <p:transition spd="slow" p14:dur="2000" advTm="56755"/>
    </mc:Choice>
    <mc:Fallback>
      <p:transition spd="slow" advTm="567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1AB6155-DA3B-3795-D7C0-A74539242997}"/>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38F722C6-FC43-A854-B107-A23580743240}"/>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
        <p:nvSpPr>
          <p:cNvPr id="7" name="TextBox 6">
            <a:extLst>
              <a:ext uri="{FF2B5EF4-FFF2-40B4-BE49-F238E27FC236}">
                <a16:creationId xmlns:a16="http://schemas.microsoft.com/office/drawing/2014/main" id="{49DDFAE3-F46D-2638-7DC7-7252B2DD72BB}"/>
              </a:ext>
            </a:extLst>
          </p:cNvPr>
          <p:cNvSpPr txBox="1"/>
          <p:nvPr/>
        </p:nvSpPr>
        <p:spPr>
          <a:xfrm>
            <a:off x="1222375" y="332656"/>
            <a:ext cx="6499721" cy="1032783"/>
          </a:xfrm>
          <a:prstGeom prst="rect">
            <a:avLst/>
          </a:prstGeom>
          <a:noFill/>
        </p:spPr>
        <p:txBody>
          <a:bodyPr wrap="square">
            <a:spAutoFit/>
          </a:bodyPr>
          <a:lstStyle/>
          <a:p>
            <a:pPr marL="0" marR="0" lvl="0" indent="0" algn="ctr" defTabSz="457200" rtl="0" eaLnBrk="1" fontAlgn="auto" latinLnBrk="0" hangingPunct="1">
              <a:lnSpc>
                <a:spcPts val="3750"/>
              </a:lnSpc>
              <a:spcBef>
                <a:spcPts val="0"/>
              </a:spcBef>
              <a:spcAft>
                <a:spcPts val="0"/>
              </a:spcAft>
              <a:buClrTx/>
              <a:buSzTx/>
              <a:buFontTx/>
              <a:buNone/>
              <a:tabLst/>
              <a:defRPr/>
            </a:pPr>
            <a:r>
              <a:rPr kumimoji="0" lang="en-US" sz="3000" b="1" i="0" u="none" strike="noStrike" kern="1200" cap="none" spc="30" normalizeH="0" baseline="0" noProof="0" dirty="0">
                <a:ln>
                  <a:noFill/>
                </a:ln>
                <a:solidFill>
                  <a:srgbClr val="1C7378"/>
                </a:solidFill>
                <a:effectLst/>
                <a:uLnTx/>
                <a:uFillTx/>
                <a:latin typeface="Proxima Nova Bold"/>
                <a:ea typeface="Proxima Nova Bold"/>
                <a:cs typeface="Proxima Nova Bold"/>
                <a:sym typeface="Proxima Nova Bold"/>
              </a:rPr>
              <a:t>COMMUNICATION AND </a:t>
            </a:r>
          </a:p>
          <a:p>
            <a:pPr marL="0" marR="0" lvl="0" indent="0" algn="ctr" defTabSz="457200" rtl="0" eaLnBrk="1" fontAlgn="auto" latinLnBrk="0" hangingPunct="1">
              <a:lnSpc>
                <a:spcPts val="3750"/>
              </a:lnSpc>
              <a:spcBef>
                <a:spcPts val="0"/>
              </a:spcBef>
              <a:spcAft>
                <a:spcPts val="0"/>
              </a:spcAft>
              <a:buClrTx/>
              <a:buSzTx/>
              <a:buFontTx/>
              <a:buNone/>
              <a:tabLst/>
              <a:defRPr/>
            </a:pPr>
            <a:r>
              <a:rPr kumimoji="0" lang="en-US" sz="3000" b="1" i="0" u="none" strike="noStrike" kern="1200" cap="none" spc="30" normalizeH="0" baseline="0" noProof="0" dirty="0">
                <a:ln>
                  <a:noFill/>
                </a:ln>
                <a:solidFill>
                  <a:srgbClr val="1C7378"/>
                </a:solidFill>
                <a:effectLst/>
                <a:uLnTx/>
                <a:uFillTx/>
                <a:latin typeface="Proxima Nova Bold"/>
                <a:ea typeface="Proxima Nova Bold"/>
                <a:cs typeface="Proxima Nova Bold"/>
                <a:sym typeface="Proxima Nova Bold"/>
              </a:rPr>
              <a:t>ETHICAL CONSIDERATIONS</a:t>
            </a:r>
          </a:p>
        </p:txBody>
      </p:sp>
      <p:sp>
        <p:nvSpPr>
          <p:cNvPr id="8" name="Freeform 8">
            <a:extLst>
              <a:ext uri="{FF2B5EF4-FFF2-40B4-BE49-F238E27FC236}">
                <a16:creationId xmlns:a16="http://schemas.microsoft.com/office/drawing/2014/main" id="{19D18536-2650-ECC6-3149-3D6E147FD1BC}"/>
              </a:ext>
            </a:extLst>
          </p:cNvPr>
          <p:cNvSpPr/>
          <p:nvPr/>
        </p:nvSpPr>
        <p:spPr>
          <a:xfrm>
            <a:off x="6086585" y="3059757"/>
            <a:ext cx="3186003" cy="1724222"/>
          </a:xfrm>
          <a:custGeom>
            <a:avLst/>
            <a:gdLst/>
            <a:ahLst/>
            <a:cxnLst/>
            <a:rect l="l" t="t" r="r" b="b"/>
            <a:pathLst>
              <a:path w="6096981" h="3718069">
                <a:moveTo>
                  <a:pt x="0" y="0"/>
                </a:moveTo>
                <a:lnTo>
                  <a:pt x="6096981" y="0"/>
                </a:lnTo>
                <a:lnTo>
                  <a:pt x="6096981" y="3718070"/>
                </a:lnTo>
                <a:lnTo>
                  <a:pt x="0" y="3718070"/>
                </a:lnTo>
                <a:lnTo>
                  <a:pt x="0" y="0"/>
                </a:lnTo>
                <a:close/>
              </a:path>
            </a:pathLst>
          </a:custGeom>
          <a:blipFill>
            <a:blip r:embed="rId4"/>
            <a:stretch>
              <a:fillRect l="-14767" r="-4166"/>
            </a:stretch>
          </a:blipFill>
        </p:spPr>
        <p:txBody>
          <a:bodyPr/>
          <a:lstStyle/>
          <a:p>
            <a:pPr defTabSz="457200" eaLnBrk="1" fontAlgn="auto" hangingPunct="1">
              <a:spcBef>
                <a:spcPts val="0"/>
              </a:spcBef>
              <a:spcAft>
                <a:spcPts val="0"/>
              </a:spcAft>
            </a:pPr>
            <a:endParaRPr lang="en-GB" sz="900">
              <a:solidFill>
                <a:prstClr val="black"/>
              </a:solidFill>
              <a:latin typeface="Calibri"/>
            </a:endParaRPr>
          </a:p>
        </p:txBody>
      </p:sp>
      <p:sp>
        <p:nvSpPr>
          <p:cNvPr id="12" name="TextBox 11">
            <a:extLst>
              <a:ext uri="{FF2B5EF4-FFF2-40B4-BE49-F238E27FC236}">
                <a16:creationId xmlns:a16="http://schemas.microsoft.com/office/drawing/2014/main" id="{BF4ACBC9-7408-D8B6-7A60-BC05F11321E9}"/>
              </a:ext>
            </a:extLst>
          </p:cNvPr>
          <p:cNvSpPr txBox="1"/>
          <p:nvPr/>
        </p:nvSpPr>
        <p:spPr>
          <a:xfrm>
            <a:off x="0" y="1374086"/>
            <a:ext cx="6631427" cy="3145733"/>
          </a:xfrm>
          <a:prstGeom prst="rect">
            <a:avLst/>
          </a:prstGeom>
          <a:noFill/>
        </p:spPr>
        <p:txBody>
          <a:bodyPr wrap="square">
            <a:spAutoFit/>
          </a:bodyPr>
          <a:lstStyle/>
          <a:p>
            <a:pPr defTabSz="457200" eaLnBrk="1" fontAlgn="auto" hangingPunct="1">
              <a:lnSpc>
                <a:spcPts val="2394"/>
              </a:lnSpc>
              <a:spcBef>
                <a:spcPts val="0"/>
              </a:spcBef>
              <a:spcAft>
                <a:spcPts val="0"/>
              </a:spcAft>
            </a:pPr>
            <a:r>
              <a:rPr lang="en-US" dirty="0">
                <a:solidFill>
                  <a:srgbClr val="1C7378"/>
                </a:solidFill>
                <a:latin typeface="Proxima Nova"/>
                <a:ea typeface="Proxima Nova"/>
                <a:cs typeface="Proxima Nova"/>
                <a:sym typeface="Proxima Nova"/>
              </a:rPr>
              <a:t>Healthcare professionals should:</a:t>
            </a:r>
          </a:p>
          <a:p>
            <a:pPr marL="388619" lvl="1" indent="-194309" defTabSz="457200" eaLnBrk="1" fontAlgn="auto" hangingPunct="1">
              <a:lnSpc>
                <a:spcPts val="2394"/>
              </a:lnSpc>
              <a:spcBef>
                <a:spcPts val="0"/>
              </a:spcBef>
              <a:spcAft>
                <a:spcPts val="0"/>
              </a:spcAft>
              <a:buFont typeface="Arial"/>
              <a:buChar char="•"/>
            </a:pPr>
            <a:r>
              <a:rPr lang="en-US" dirty="0">
                <a:solidFill>
                  <a:srgbClr val="1C7378"/>
                </a:solidFill>
                <a:latin typeface="Proxima Nova"/>
                <a:ea typeface="Proxima Nova"/>
                <a:cs typeface="Proxima Nova"/>
                <a:sym typeface="Proxima Nova"/>
              </a:rPr>
              <a:t>Involve the patient in decision-making.</a:t>
            </a:r>
          </a:p>
          <a:p>
            <a:pPr marL="388619" lvl="1" indent="-194309" defTabSz="457200" eaLnBrk="1" fontAlgn="auto" hangingPunct="1">
              <a:lnSpc>
                <a:spcPts val="2394"/>
              </a:lnSpc>
              <a:spcBef>
                <a:spcPts val="0"/>
              </a:spcBef>
              <a:spcAft>
                <a:spcPts val="0"/>
              </a:spcAft>
              <a:buFont typeface="Arial"/>
              <a:buChar char="•"/>
            </a:pPr>
            <a:r>
              <a:rPr lang="en-US" dirty="0">
                <a:solidFill>
                  <a:srgbClr val="1C7378"/>
                </a:solidFill>
                <a:latin typeface="Proxima Nova"/>
                <a:ea typeface="Proxima Nova"/>
                <a:cs typeface="Proxima Nova"/>
                <a:sym typeface="Proxima Nova"/>
              </a:rPr>
              <a:t>Respect cultural and religious beliefs.</a:t>
            </a:r>
          </a:p>
          <a:p>
            <a:pPr marL="388619" lvl="1" indent="-194309" defTabSz="457200" eaLnBrk="1" fontAlgn="auto" hangingPunct="1">
              <a:lnSpc>
                <a:spcPts val="2394"/>
              </a:lnSpc>
              <a:spcBef>
                <a:spcPts val="0"/>
              </a:spcBef>
              <a:spcAft>
                <a:spcPts val="0"/>
              </a:spcAft>
              <a:buFont typeface="Arial"/>
              <a:buChar char="•"/>
            </a:pPr>
            <a:r>
              <a:rPr lang="en-US" dirty="0">
                <a:solidFill>
                  <a:srgbClr val="1C7378"/>
                </a:solidFill>
                <a:latin typeface="Proxima Nova"/>
                <a:ea typeface="Proxima Nova"/>
                <a:cs typeface="Proxima Nova"/>
                <a:sym typeface="Proxima Nova"/>
              </a:rPr>
              <a:t>Provide education using understandable language.</a:t>
            </a:r>
          </a:p>
          <a:p>
            <a:pPr marL="388619" lvl="1" indent="-194309" defTabSz="457200" eaLnBrk="1" fontAlgn="auto" hangingPunct="1">
              <a:lnSpc>
                <a:spcPts val="2394"/>
              </a:lnSpc>
              <a:spcBef>
                <a:spcPts val="0"/>
              </a:spcBef>
              <a:spcAft>
                <a:spcPts val="0"/>
              </a:spcAft>
              <a:buFont typeface="Arial"/>
              <a:buChar char="•"/>
            </a:pPr>
            <a:r>
              <a:rPr lang="en-US" dirty="0">
                <a:solidFill>
                  <a:srgbClr val="1C7378"/>
                </a:solidFill>
                <a:latin typeface="Proxima Nova"/>
                <a:ea typeface="Proxima Nova"/>
                <a:cs typeface="Proxima Nova"/>
                <a:sym typeface="Proxima Nova"/>
              </a:rPr>
              <a:t>Encourage self-management.</a:t>
            </a:r>
          </a:p>
          <a:p>
            <a:pPr marL="388619" lvl="1" indent="-194309" defTabSz="457200" eaLnBrk="1" fontAlgn="auto" hangingPunct="1">
              <a:lnSpc>
                <a:spcPts val="2394"/>
              </a:lnSpc>
              <a:spcBef>
                <a:spcPts val="0"/>
              </a:spcBef>
              <a:spcAft>
                <a:spcPts val="0"/>
              </a:spcAft>
              <a:buFont typeface="Arial"/>
              <a:buChar char="•"/>
            </a:pPr>
            <a:r>
              <a:rPr lang="en-US" dirty="0">
                <a:solidFill>
                  <a:srgbClr val="1C7378"/>
                </a:solidFill>
                <a:latin typeface="Proxima Nova"/>
                <a:ea typeface="Proxima Nova"/>
                <a:cs typeface="Proxima Nova"/>
                <a:sym typeface="Proxima Nova"/>
              </a:rPr>
              <a:t>Maintain confidentiality.</a:t>
            </a:r>
          </a:p>
          <a:p>
            <a:pPr marL="388619" lvl="1" indent="-194309" defTabSz="457200" eaLnBrk="1" fontAlgn="auto" hangingPunct="1">
              <a:lnSpc>
                <a:spcPts val="2394"/>
              </a:lnSpc>
              <a:spcBef>
                <a:spcPts val="0"/>
              </a:spcBef>
              <a:spcAft>
                <a:spcPts val="0"/>
              </a:spcAft>
              <a:buFont typeface="Arial"/>
              <a:buChar char="•"/>
            </a:pPr>
            <a:r>
              <a:rPr lang="en-US" dirty="0">
                <a:solidFill>
                  <a:srgbClr val="1C7378"/>
                </a:solidFill>
                <a:latin typeface="Proxima Nova"/>
                <a:ea typeface="Proxima Nova"/>
                <a:cs typeface="Proxima Nova"/>
                <a:sym typeface="Proxima Nova"/>
              </a:rPr>
              <a:t>Obtain informed consent.</a:t>
            </a:r>
          </a:p>
          <a:p>
            <a:pPr defTabSz="457200" eaLnBrk="1" fontAlgn="auto" hangingPunct="1">
              <a:lnSpc>
                <a:spcPts val="2394"/>
              </a:lnSpc>
              <a:spcBef>
                <a:spcPts val="0"/>
              </a:spcBef>
              <a:spcAft>
                <a:spcPts val="0"/>
              </a:spcAft>
            </a:pPr>
            <a:r>
              <a:rPr lang="en-US" dirty="0">
                <a:solidFill>
                  <a:srgbClr val="1C7378"/>
                </a:solidFill>
                <a:latin typeface="Proxima Nova"/>
                <a:ea typeface="Proxima Nova"/>
                <a:cs typeface="Proxima Nova"/>
                <a:sym typeface="Proxima Nova"/>
              </a:rPr>
              <a:t>Nurses should practise according to the NMC Code and use Making Every Contact Count (MECC) to promote healthy behaviours (NMC, 2023; NHS England, 2022).</a:t>
            </a:r>
          </a:p>
        </p:txBody>
      </p:sp>
      <p:pic>
        <p:nvPicPr>
          <p:cNvPr id="16" name="Audio 15">
            <a:hlinkClick r:id="" action="ppaction://media"/>
            <a:extLst>
              <a:ext uri="{FF2B5EF4-FFF2-40B4-BE49-F238E27FC236}">
                <a16:creationId xmlns:a16="http://schemas.microsoft.com/office/drawing/2014/main" id="{5BBAE0E3-A463-A6B4-EC14-BB4C5B80B19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328089872"/>
      </p:ext>
    </p:extLst>
  </p:cSld>
  <p:clrMapOvr>
    <a:masterClrMapping/>
  </p:clrMapOvr>
  <mc:AlternateContent xmlns:mc="http://schemas.openxmlformats.org/markup-compatibility/2006">
    <mc:Choice xmlns:p14="http://schemas.microsoft.com/office/powerpoint/2010/main" Requires="p14">
      <p:transition spd="slow" p14:dur="2000" advTm="75187"/>
    </mc:Choice>
    <mc:Fallback>
      <p:transition spd="slow" advTm="751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p:txBody>
          <a:bodyPr/>
          <a:lstStyle/>
          <a:p>
            <a:r>
              <a:rPr lang="en-US" sz="3600" b="1" spc="67" dirty="0">
                <a:solidFill>
                  <a:srgbClr val="1C7378"/>
                </a:solidFill>
                <a:latin typeface="Proxima Nova Bold"/>
                <a:ea typeface="Proxima Nova Bold"/>
                <a:cs typeface="Proxima Nova Bold"/>
                <a:sym typeface="Proxima Nova Bold"/>
              </a:rPr>
              <a:t>CONCLUSION</a:t>
            </a:r>
            <a:br>
              <a:rPr lang="en-US" sz="3600" b="1" spc="67" dirty="0">
                <a:solidFill>
                  <a:srgbClr val="1C7378"/>
                </a:solidFill>
                <a:latin typeface="Proxima Nova Bold"/>
                <a:ea typeface="Proxima Nova Bold"/>
                <a:cs typeface="Proxima Nova Bold"/>
                <a:sym typeface="Proxima Nova Bold"/>
              </a:rPr>
            </a:br>
            <a:endParaRPr lang="en-GB" sz="3600" b="1" dirty="0"/>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
        <p:nvSpPr>
          <p:cNvPr id="17" name="TextBox 16">
            <a:extLst>
              <a:ext uri="{FF2B5EF4-FFF2-40B4-BE49-F238E27FC236}">
                <a16:creationId xmlns:a16="http://schemas.microsoft.com/office/drawing/2014/main" id="{8CD4B6EE-F3A9-F4AF-E944-F78E46F66D79}"/>
              </a:ext>
            </a:extLst>
          </p:cNvPr>
          <p:cNvSpPr txBox="1"/>
          <p:nvPr/>
        </p:nvSpPr>
        <p:spPr>
          <a:xfrm>
            <a:off x="0" y="649309"/>
            <a:ext cx="9144000" cy="5108321"/>
          </a:xfrm>
          <a:prstGeom prst="rect">
            <a:avLst/>
          </a:prstGeom>
          <a:noFill/>
        </p:spPr>
        <p:txBody>
          <a:bodyPr wrap="square">
            <a:spAutoFit/>
          </a:bodyPr>
          <a:lstStyle/>
          <a:p>
            <a:pPr marL="777240" marR="0" lvl="1" indent="-388620" algn="l" defTabSz="914400" rtl="0" eaLnBrk="1" fontAlgn="auto" latinLnBrk="0" hangingPunct="1">
              <a:lnSpc>
                <a:spcPts val="50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Type 2 diabetes results from insulin resistance and impaired insulin production.</a:t>
            </a:r>
          </a:p>
          <a:p>
            <a:pPr marL="777240" marR="0" lvl="1" indent="-388620" algn="l" defTabSz="914400" rtl="0" eaLnBrk="1" fontAlgn="auto" latinLnBrk="0" hangingPunct="1">
              <a:lnSpc>
                <a:spcPts val="50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Understanding pancreatic anatomy and physiology explains disease progression.</a:t>
            </a:r>
          </a:p>
          <a:p>
            <a:pPr marL="777240" marR="0" lvl="1" indent="-388620" algn="l" defTabSz="914400" rtl="0" eaLnBrk="1" fontAlgn="auto" latinLnBrk="0" hangingPunct="1">
              <a:lnSpc>
                <a:spcPts val="50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Lifestyle modification combined with evidence-based treatment significantly improves outcomes.</a:t>
            </a:r>
          </a:p>
          <a:p>
            <a:pPr marL="777240" marR="0" lvl="1" indent="-388620" algn="l" defTabSz="914400" rtl="0" eaLnBrk="1" fontAlgn="auto" latinLnBrk="0" hangingPunct="1">
              <a:lnSpc>
                <a:spcPts val="50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Individualised care plans following NICE guidance reduce complications and improve quality of life.</a:t>
            </a:r>
          </a:p>
          <a:p>
            <a:pPr marL="777240" marR="0" lvl="1" indent="-388620" algn="l" defTabSz="914400" rtl="0" eaLnBrk="1" fontAlgn="auto" latinLnBrk="0" hangingPunct="1">
              <a:lnSpc>
                <a:spcPts val="5040"/>
              </a:lnSpc>
              <a:spcBef>
                <a:spcPts val="0"/>
              </a:spcBef>
              <a:spcAft>
                <a:spcPts val="0"/>
              </a:spcAft>
              <a:buClrTx/>
              <a:buSzTx/>
              <a:buFont typeface="Arial"/>
              <a:buChar char="•"/>
              <a:tabLst/>
              <a:defRPr/>
            </a:pP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Person-</a:t>
            </a:r>
            <a:r>
              <a:rPr kumimoji="0" lang="en-US" sz="1600" b="0" i="0" u="none" strike="noStrike" kern="1200" cap="none" spc="0" normalizeH="0" baseline="0" noProof="0" dirty="0" err="1">
                <a:ln>
                  <a:noFill/>
                </a:ln>
                <a:solidFill>
                  <a:srgbClr val="1C7378"/>
                </a:solidFill>
                <a:effectLst/>
                <a:uLnTx/>
                <a:uFillTx/>
                <a:latin typeface="Proxima Nova"/>
                <a:ea typeface="Proxima Nova"/>
                <a:cs typeface="Proxima Nova"/>
                <a:sym typeface="Proxima Nova"/>
              </a:rPr>
              <a:t>centre</a:t>
            </a:r>
            <a:r>
              <a:rPr lang="en-US" sz="1600" dirty="0">
                <a:solidFill>
                  <a:srgbClr val="1C7378"/>
                </a:solidFill>
                <a:latin typeface="Proxima Nova"/>
                <a:ea typeface="Proxima Nova"/>
                <a:cs typeface="Proxima Nova"/>
                <a:sym typeface="Proxima Nova"/>
              </a:rPr>
              <a:t>d</a:t>
            </a:r>
            <a:r>
              <a:rPr kumimoji="0" lang="en-US" sz="160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communication and ethical practice remain essential for effective diabetes management.</a:t>
            </a:r>
          </a:p>
        </p:txBody>
      </p:sp>
      <p:pic>
        <p:nvPicPr>
          <p:cNvPr id="12" name="Audio 11">
            <a:hlinkClick r:id="" action="ppaction://media"/>
            <a:extLst>
              <a:ext uri="{FF2B5EF4-FFF2-40B4-BE49-F238E27FC236}">
                <a16:creationId xmlns:a16="http://schemas.microsoft.com/office/drawing/2014/main" id="{299F51DB-3C9B-7D9B-0EC8-ACA239C06D3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515865707"/>
      </p:ext>
    </p:extLst>
  </p:cSld>
  <p:clrMapOvr>
    <a:masterClrMapping/>
  </p:clrMapOvr>
  <mc:AlternateContent xmlns:mc="http://schemas.openxmlformats.org/markup-compatibility/2006">
    <mc:Choice xmlns:p14="http://schemas.microsoft.com/office/powerpoint/2010/main" Requires="p14">
      <p:transition spd="slow" p14:dur="2000" advTm="69976"/>
    </mc:Choice>
    <mc:Fallback>
      <p:transition spd="slow" advTm="699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5821"/>
            <a:ext cx="8229600" cy="1143000"/>
          </a:xfrm>
        </p:spPr>
        <p:txBody>
          <a:bodyPr/>
          <a:lstStyle/>
          <a:p>
            <a:br>
              <a:rPr lang="en-US" sz="3600" b="1" spc="67" dirty="0">
                <a:solidFill>
                  <a:srgbClr val="1C7378"/>
                </a:solidFill>
                <a:latin typeface="Proxima Nova Bold"/>
                <a:ea typeface="Proxima Nova Bold"/>
                <a:cs typeface="Proxima Nova Bold"/>
                <a:sym typeface="Proxima Nova Bold"/>
              </a:rPr>
            </a:br>
            <a:endParaRPr lang="en-GB" sz="3600" b="1" dirty="0">
              <a:cs typeface="Arial" panose="020B0604020202020204" pitchFamily="34" charset="0"/>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03/08/2026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
        <p:nvSpPr>
          <p:cNvPr id="10" name="TextBox 9">
            <a:extLst>
              <a:ext uri="{FF2B5EF4-FFF2-40B4-BE49-F238E27FC236}">
                <a16:creationId xmlns:a16="http://schemas.microsoft.com/office/drawing/2014/main" id="{47761C0A-8E78-96CA-834C-8DBAADDAD0A2}"/>
              </a:ext>
            </a:extLst>
          </p:cNvPr>
          <p:cNvSpPr txBox="1"/>
          <p:nvPr/>
        </p:nvSpPr>
        <p:spPr>
          <a:xfrm>
            <a:off x="1115616" y="0"/>
            <a:ext cx="6984776" cy="988925"/>
          </a:xfrm>
          <a:prstGeom prst="rect">
            <a:avLst/>
          </a:prstGeom>
          <a:noFill/>
        </p:spPr>
        <p:txBody>
          <a:bodyPr wrap="square">
            <a:spAutoFit/>
          </a:bodyPr>
          <a:lstStyle/>
          <a:p>
            <a:pPr marL="0" marR="0" lvl="0" indent="0" algn="ctr" defTabSz="914400" rtl="0" eaLnBrk="1" fontAlgn="auto" latinLnBrk="0" hangingPunct="1">
              <a:lnSpc>
                <a:spcPts val="7500"/>
              </a:lnSpc>
              <a:spcBef>
                <a:spcPts val="0"/>
              </a:spcBef>
              <a:spcAft>
                <a:spcPts val="0"/>
              </a:spcAft>
              <a:buClrTx/>
              <a:buSzTx/>
              <a:buFontTx/>
              <a:buNone/>
              <a:tabLst/>
              <a:defRPr/>
            </a:pPr>
            <a:r>
              <a:rPr kumimoji="0" lang="en-US" sz="6000" b="1" i="0" u="none" strike="noStrike" kern="1200" cap="none" spc="60" normalizeH="0" baseline="0" noProof="0" dirty="0">
                <a:ln>
                  <a:noFill/>
                </a:ln>
                <a:solidFill>
                  <a:srgbClr val="1C7378"/>
                </a:solidFill>
                <a:effectLst/>
                <a:uLnTx/>
                <a:uFillTx/>
                <a:latin typeface="Proxima Nova Bold"/>
                <a:ea typeface="Proxima Nova Bold"/>
                <a:cs typeface="Proxima Nova Bold"/>
                <a:sym typeface="Proxima Nova Bold"/>
              </a:rPr>
              <a:t> REFERENCES</a:t>
            </a:r>
          </a:p>
        </p:txBody>
      </p:sp>
      <p:sp>
        <p:nvSpPr>
          <p:cNvPr id="16" name="TextBox 15">
            <a:extLst>
              <a:ext uri="{FF2B5EF4-FFF2-40B4-BE49-F238E27FC236}">
                <a16:creationId xmlns:a16="http://schemas.microsoft.com/office/drawing/2014/main" id="{D007D13E-6C71-2E15-8611-09F5CFCC142A}"/>
              </a:ext>
            </a:extLst>
          </p:cNvPr>
          <p:cNvSpPr txBox="1"/>
          <p:nvPr/>
        </p:nvSpPr>
        <p:spPr>
          <a:xfrm>
            <a:off x="0" y="1176670"/>
            <a:ext cx="8999984" cy="3887731"/>
          </a:xfrm>
          <a:prstGeom prst="rect">
            <a:avLst/>
          </a:prstGeom>
          <a:noFill/>
        </p:spPr>
        <p:txBody>
          <a:bodyPr wrap="square">
            <a:spAutoFit/>
          </a:bodyPr>
          <a:lstStyle/>
          <a:p>
            <a:pPr marL="0" marR="0" lvl="0" indent="-147636"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Davies, M.J., Aroda, V.R., Collins, B.S., Gabbay, R.A., Green, J., Maruthur, N.M., Rosas, S.E., Del Prato, S., Mathieu, C., Mingrone, G., Rossing, P., Tankova, T., Tsapas, A. and Buse, J.B. (2022) 'Management of hyperglycaemia in type 2 diabetes, 2022. A consensus report by the American Diabetes Association (ADA) and the European Association for the Study of Diabetes (EASD)', Diabetologia, 65(12), pp. 1925–1966.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4" tooltip="https://doi.org/10.1007/s00125-022-05787-2"/>
              </a:rPr>
              <a:t>https://doi.org/10.1007/s00125-022-05787-2</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Diabetes UK (2024) Diabetes Statistics 2024: Number of people with diabetes reaches 5.6 million. London: Diabetes UK. Available at: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5" tooltip="https://www.diabetes.org.uk/about-us/about-the-charity/our-strategy/statistics"/>
              </a:rPr>
              <a:t>https://www.diabetes.org.uk/about-us/about-the-charity/our-strategy/statistics</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(Accessed: 5 August 2026).</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ElSayed, N.A., Aleppo, G., Aroda, V.R., Bannuru, R.R., Brown, F.M., Bruemmer, D., Collins, B.S., Hilliard, M.E., Isaacs, D., Johnson, E.L., Kahan, S., Khunti, K., Leon, J., Lyons, S.K., Perry, M.L., Prahalad, P., Pratley, R.E., Seley, J.J., Stanton, R.C. and Gabbay, R.A. (2023) 'Standards of Care in Diabetes—2023', Diabetes Care, 46(Supplement_1), pp. S1–S291.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6" tooltip="https://doi.org/10.2337/dc23-Sint"/>
              </a:rPr>
              <a:t>https://doi.org/10.2337/dc23-Sint</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Goff, L.M. (2021) 'Ethnicity and Type 2 diabetes in the UK', Diabetic Medicine, 38(4), e14444.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7" tooltip="https://doi.org/10.1111/dme.14444"/>
              </a:rPr>
              <a:t>https://doi.org/10.1111/dme.14444</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Hassanein, M., Afandi, B., Yakoob Ahmedani, M., Mohammad Alamoudi, R., Alawadi, F., Bajaj, H.S., Basit, A., Bennakhi, A., El Sayed, A.A., Hamdy, O., Hanif, W., Jabbar, A., Kleinebreil, L., Lessan, N., Shaltout, I., Wan Seman, W.J., Tayyem, R., Umpierrez, G.E., Khaled Hassan, A. and Al Sifri, S. (2022) 'Diabetes and Ramadan: Practical guidelines 2021', Diabetes Research and Clinical Practice, 185, 109185.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8" tooltip="https://doi.org/10.1016/j.diabres.2021.109185"/>
              </a:rPr>
              <a:t>https://doi.org/10.1016/j.diabres.2021.109185</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Hu, Y., Ding, M., Sampson, L., Willett, W.C., Manson, J.E., Wang, M., Rosner, B., Hu, F.B. and Sun, Q. (2022) 'Intake of whole grain foods and risk of type 2 diabetes: results from three prospective cohort studies', BMJ, 370, m2206.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9" tooltip="https://doi.org/10.1136/bmj.m2206"/>
              </a:rPr>
              <a:t>https://doi.org/10.1136/bmj.m2206</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Khan, M.A.B., Hashim, M.J., King, J.K., Govender, R.D., Mustafa, H. and Al Kaabi, J. (2023) 'Epidemiology of Type 2 Diabetes – Global Burden of Disease and Forecasted Trends', Journal of Epidemiology and Global Health, 10(1), pp. 107–111.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0" tooltip="https://doi.org/10.2991/jegh.k.191028.001"/>
              </a:rPr>
              <a:t>https://doi.org/10.2991/jegh.k.191028.001</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Lean, M.E.J., Leslie, W.S., Barnes, A.C., Brosnahan, N., Thom, G., McCombie, L., Peters, C., Zhyzhneuskaya, S., Al-</a:t>
            </a:r>
            <a:r>
              <a:rPr kumimoji="0" lang="en-US" sz="750" b="0" i="0" u="none" strike="noStrike" kern="1200" cap="none" spc="0" normalizeH="0" baseline="0" noProof="0" dirty="0" err="1">
                <a:ln>
                  <a:noFill/>
                </a:ln>
                <a:solidFill>
                  <a:srgbClr val="1C7378"/>
                </a:solidFill>
                <a:effectLst/>
                <a:uLnTx/>
                <a:uFillTx/>
                <a:latin typeface="Proxima Nova"/>
                <a:ea typeface="Proxima Nova"/>
                <a:cs typeface="Proxima Nova"/>
                <a:sym typeface="Proxima Nova"/>
              </a:rPr>
              <a:t>Mrabeh</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A., Hollingsworth, K.G., Rodrigues, A.M., Rehackova, L., Adamson, A.J., Sniehotta, F.F., Mathers, J.C., Ross, H.M., McIlvenna, Y., Welsh, P., Kean, S., Ford, I., McConnachie, A., Messow, C.M., Sattar, N. and Taylor, R. (2021) 'Durability of a primary care-led weight-management intervention for remission of type 2 diabetes: 2-year results of the DiRECT open-label, cluster-</a:t>
            </a:r>
            <a:r>
              <a:rPr kumimoji="0" lang="en-US" sz="750" b="0" i="0" u="none" strike="noStrike" kern="1200" cap="none" spc="0" normalizeH="0" baseline="0" noProof="0" dirty="0" err="1">
                <a:ln>
                  <a:noFill/>
                </a:ln>
                <a:solidFill>
                  <a:srgbClr val="1C7378"/>
                </a:solidFill>
                <a:effectLst/>
                <a:uLnTx/>
                <a:uFillTx/>
                <a:latin typeface="Proxima Nova"/>
                <a:ea typeface="Proxima Nova"/>
                <a:cs typeface="Proxima Nova"/>
                <a:sym typeface="Proxima Nova"/>
              </a:rPr>
              <a:t>randomised</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trial', The Lancet Diabetes &amp; Endocrinology, 7(5), pp. 344–355.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1" tooltip="https://doi.org/10.1016/S2213-8587(19)30068-3"/>
              </a:rPr>
              <a:t>https://doi.org/10.1016/S2213-8587(19)30068-3</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NHS England (2022) Making Every Contact Count (MECC): Consensus statement. London: NHS England. Available at: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2" tooltip="https://www.makingeverycontactcount.co.uk"/>
              </a:rPr>
              <a:t>https://www.makingeverycontactcount.co.uk</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(Accessed: 5 August 2026).</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NICE (2022) Type 2 diabetes in adults: management (NG28). London: National Institute for Health and Care Excellence. Available at: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3" tooltip="https://www.nice.org.uk/guidance/ng28"/>
              </a:rPr>
              <a:t>https://www.nice.org.uk/guidance/ng28</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(Accessed: 5 August 2026).</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NICE (2023) Cardiovascular disease: risk assessment and reduction, including lipid modification (NG238). London: National Institute for Health and Care Excellence. Available at: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4" tooltip="https://www.nice.org.uk/guidance/ng238"/>
              </a:rPr>
              <a:t>https://www.nice.org.uk/guidance/ng238</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(Accessed: 5 August 2026).</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NMC (2023) The Code: Professional standards of practice and behaviour for nurses, midwives and nursing associates. London: Nursing and Midwifery Council. Available at: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5" tooltip="https://www.nmc.org.uk/standards/code"/>
              </a:rPr>
              <a:t>https://www.nmc.org.uk/standards/code</a:t>
            </a: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 (Accessed: 5 August 2026).</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Röder, P.V., Wu, B., Liu, Y. and Han, W. (2021) 'Pancreatic regulation of glucose homeostasis', Experimental &amp; Molecular Medicine, 53(4), pp. 559–569. </a:t>
            </a:r>
            <a:r>
              <a:rPr kumimoji="0" lang="en-US" sz="750" b="0" i="0" u="sng" strike="noStrike" kern="1200" cap="none" spc="0" normalizeH="0" baseline="0" noProof="0" dirty="0">
                <a:ln>
                  <a:noFill/>
                </a:ln>
                <a:solidFill>
                  <a:srgbClr val="1C7378"/>
                </a:solidFill>
                <a:effectLst/>
                <a:uLnTx/>
                <a:uFillTx/>
                <a:latin typeface="Proxima Nova"/>
                <a:ea typeface="Proxima Nova"/>
                <a:cs typeface="Proxima Nova"/>
                <a:sym typeface="Proxima Nova"/>
                <a:hlinkClick r:id="rId16" tooltip="https://doi.org/10.1038/s12276-021-00610-1"/>
              </a:rPr>
              <a:t>https://doi.org/10.1038/s12276-021-00610-1</a:t>
            </a:r>
          </a:p>
          <a:p>
            <a:pPr marL="161928" marR="0" lvl="1" indent="-80964" algn="l" defTabSz="457200" rtl="0" eaLnBrk="1" fontAlgn="auto" latinLnBrk="0" hangingPunct="1">
              <a:lnSpc>
                <a:spcPts val="1140"/>
              </a:lnSpc>
              <a:spcBef>
                <a:spcPts val="0"/>
              </a:spcBef>
              <a:spcAft>
                <a:spcPts val="0"/>
              </a:spcAft>
              <a:buClrTx/>
              <a:buSzTx/>
              <a:buFont typeface="Arial"/>
              <a:buChar char="•"/>
              <a:tabLst/>
              <a:defRPr/>
            </a:pPr>
            <a:r>
              <a:rPr kumimoji="0" lang="en-US" sz="750" b="0" i="0" u="none" strike="noStrike" kern="1200" cap="none" spc="0" normalizeH="0" baseline="0" noProof="0" dirty="0">
                <a:ln>
                  <a:noFill/>
                </a:ln>
                <a:solidFill>
                  <a:srgbClr val="1C7378"/>
                </a:solidFill>
                <a:effectLst/>
                <a:uLnTx/>
                <a:uFillTx/>
                <a:latin typeface="Proxima Nova"/>
                <a:ea typeface="Proxima Nova"/>
                <a:cs typeface="Proxima Nova"/>
                <a:sym typeface="Proxima Nova"/>
              </a:rPr>
              <a:t>Tortora, G.J. and Derrickson, B.H. (2023) Principles of Anatomy and Physiology. 16th edn. Hoboken, NJ: Wiley.</a:t>
            </a:r>
          </a:p>
        </p:txBody>
      </p:sp>
      <p:pic>
        <p:nvPicPr>
          <p:cNvPr id="12" name="Audio 11">
            <a:hlinkClick r:id="" action="ppaction://media"/>
            <a:extLst>
              <a:ext uri="{FF2B5EF4-FFF2-40B4-BE49-F238E27FC236}">
                <a16:creationId xmlns:a16="http://schemas.microsoft.com/office/drawing/2014/main" id="{AE6FA0AD-4537-FA1C-D2B5-AD5405EAB1FA}"/>
              </a:ext>
            </a:extLst>
          </p:cNvPr>
          <p:cNvPicPr>
            <a:picLocks noChangeAspect="1"/>
          </p:cNvPicPr>
          <p:nvPr>
            <a:audioFile r:link="rId2"/>
            <p:extLst>
              <p:ext uri="{DAA4B4D4-6D71-4841-9C94-3DE7FCFB9230}">
                <p14:media xmlns:p14="http://schemas.microsoft.com/office/powerpoint/2010/main" r:embed="rId1"/>
              </p:ext>
            </p:extLst>
          </p:nvPr>
        </p:nvPicPr>
        <p:blipFill>
          <a:blip r:embed="rId17"/>
          <a:srcRect l="-161075" t="-161075" r="-161075" b="-161075"/>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021817562"/>
      </p:ext>
    </p:extLst>
  </p:cSld>
  <p:clrMapOvr>
    <a:masterClrMapping/>
  </p:clrMapOvr>
  <mc:AlternateContent xmlns:mc="http://schemas.openxmlformats.org/markup-compatibility/2006">
    <mc:Choice xmlns:p14="http://schemas.microsoft.com/office/powerpoint/2010/main" Requires="p14">
      <p:transition spd="slow" p14:dur="2000" advTm="7968"/>
    </mc:Choice>
    <mc:Fallback>
      <p:transition spd="slow" advTm="7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A845005-2D0A-7340-9158-F7C2EED21ECD}">
  <we:reference id="wa200010001" version="1.0.0.1" store="en-GB" storeType="OMEX"/>
  <we:alternateReferences>
    <we:reference id="WA200010001" version="1.0.0.1" store="WA200010001" storeType="OMEX"/>
  </we:alternateReferences>
  <we:properties>
    <we:property name="claude.fileId" value="&quot;75df47eb-6b36-49c2-aa41-49fbd7b0be1f&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PPT template</Template>
  <TotalTime>8538</TotalTime>
  <Words>1769</Words>
  <Application>Microsoft Office PowerPoint</Application>
  <PresentationFormat>On-screen Show (4:3)</PresentationFormat>
  <Paragraphs>137</Paragraphs>
  <Slides>12</Slides>
  <Notes>0</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Myriad Pro</vt:lpstr>
      <vt:lpstr>Proxima Nova</vt:lpstr>
      <vt:lpstr>Proxima Nova Bold</vt:lpstr>
      <vt:lpstr>Verdana</vt:lpstr>
      <vt:lpstr>20140311PresentationUWTSDTemplate</vt:lpstr>
      <vt:lpstr>PowerPoint Presentation</vt:lpstr>
      <vt:lpstr>INTRODUCTION </vt:lpstr>
      <vt:lpstr>RELEVANT ANATOMY AND PHYSIOLOGY </vt:lpstr>
      <vt:lpstr>PowerPoint Presentation</vt:lpstr>
      <vt:lpstr>HOW TYPE 2 DIABETES AFFECTS PHYSIOLOGY </vt:lpstr>
      <vt:lpstr> </vt:lpstr>
      <vt:lpstr>RISK FACTORS </vt:lpstr>
      <vt:lpstr>CARE PLAN </vt:lpstr>
      <vt:lpstr>LIFESTYLE MANAGEMENT </vt:lpstr>
      <vt:lpstr>PowerPoint Presentation</vt:lpstr>
      <vt:lpstr>CONCLUSION </vt:lpstr>
      <vt:lpstr>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Nuria Balde</cp:lastModifiedBy>
  <cp:revision>229</cp:revision>
  <cp:lastPrinted>2018-07-09T15:27:01Z</cp:lastPrinted>
  <dcterms:created xsi:type="dcterms:W3CDTF">2002-10-07T19:43:58Z</dcterms:created>
  <dcterms:modified xsi:type="dcterms:W3CDTF">2026-08-06T13:53:44Z</dcterms:modified>
</cp:coreProperties>
</file>