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Times New Roman Bold" panose="02020803070505020304" pitchFamily="18" charset="0"/>
      <p:regular r:id="rId3"/>
      <p:bold r:id="rId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1014" y="-39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png"/><Relationship Id="rId16" Type="http://schemas.openxmlformats.org/officeDocument/2006/relationships/image" Target="../media/image15.svg"/><Relationship Id="rId20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94843" y="-72607"/>
            <a:ext cx="15120000" cy="21384000"/>
          </a:xfrm>
          <a:custGeom>
            <a:avLst/>
            <a:gdLst/>
            <a:ahLst/>
            <a:cxnLst/>
            <a:rect l="l" t="t" r="r" b="b"/>
            <a:pathLst>
              <a:path w="15120000" h="21384000">
                <a:moveTo>
                  <a:pt x="0" y="0"/>
                </a:moveTo>
                <a:lnTo>
                  <a:pt x="15120000" y="0"/>
                </a:lnTo>
                <a:lnTo>
                  <a:pt x="15120000" y="21384000"/>
                </a:lnTo>
                <a:lnTo>
                  <a:pt x="0" y="21384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37" b="-4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33814" y="1023950"/>
            <a:ext cx="7562850" cy="2502502"/>
          </a:xfrm>
          <a:custGeom>
            <a:avLst/>
            <a:gdLst/>
            <a:ahLst/>
            <a:cxnLst/>
            <a:rect l="l" t="t" r="r" b="b"/>
            <a:pathLst>
              <a:path w="7562850" h="2502502">
                <a:moveTo>
                  <a:pt x="0" y="0"/>
                </a:moveTo>
                <a:lnTo>
                  <a:pt x="7562850" y="0"/>
                </a:lnTo>
                <a:lnTo>
                  <a:pt x="7562850" y="2502503"/>
                </a:lnTo>
                <a:lnTo>
                  <a:pt x="0" y="25025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7530" b="-1237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864019" y="1080205"/>
            <a:ext cx="706551" cy="638175"/>
          </a:xfrm>
          <a:custGeom>
            <a:avLst/>
            <a:gdLst/>
            <a:ahLst/>
            <a:cxnLst/>
            <a:rect l="l" t="t" r="r" b="b"/>
            <a:pathLst>
              <a:path w="706551" h="638175">
                <a:moveTo>
                  <a:pt x="0" y="0"/>
                </a:moveTo>
                <a:lnTo>
                  <a:pt x="706551" y="0"/>
                </a:lnTo>
                <a:lnTo>
                  <a:pt x="706551" y="638175"/>
                </a:lnTo>
                <a:lnTo>
                  <a:pt x="0" y="6381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37641" y="3669315"/>
            <a:ext cx="7401573" cy="2262071"/>
          </a:xfrm>
          <a:custGeom>
            <a:avLst/>
            <a:gdLst/>
            <a:ahLst/>
            <a:cxnLst/>
            <a:rect l="l" t="t" r="r" b="b"/>
            <a:pathLst>
              <a:path w="7401573" h="2262071">
                <a:moveTo>
                  <a:pt x="0" y="0"/>
                </a:moveTo>
                <a:lnTo>
                  <a:pt x="7401573" y="0"/>
                </a:lnTo>
                <a:lnTo>
                  <a:pt x="7401573" y="2262071"/>
                </a:lnTo>
                <a:lnTo>
                  <a:pt x="0" y="226207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9732" r="-2101" b="-14595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392342" y="3629442"/>
            <a:ext cx="807108" cy="624103"/>
          </a:xfrm>
          <a:custGeom>
            <a:avLst/>
            <a:gdLst/>
            <a:ahLst/>
            <a:cxnLst/>
            <a:rect l="l" t="t" r="r" b="b"/>
            <a:pathLst>
              <a:path w="807108" h="624103">
                <a:moveTo>
                  <a:pt x="0" y="0"/>
                </a:moveTo>
                <a:lnTo>
                  <a:pt x="807108" y="0"/>
                </a:lnTo>
                <a:lnTo>
                  <a:pt x="807108" y="624102"/>
                </a:lnTo>
                <a:lnTo>
                  <a:pt x="0" y="6241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3506" r="-350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277157" y="10057168"/>
            <a:ext cx="7179407" cy="3550787"/>
          </a:xfrm>
          <a:custGeom>
            <a:avLst/>
            <a:gdLst/>
            <a:ahLst/>
            <a:cxnLst/>
            <a:rect l="l" t="t" r="r" b="b"/>
            <a:pathLst>
              <a:path w="7179407" h="3550787">
                <a:moveTo>
                  <a:pt x="0" y="0"/>
                </a:moveTo>
                <a:lnTo>
                  <a:pt x="7179407" y="0"/>
                </a:lnTo>
                <a:lnTo>
                  <a:pt x="7179407" y="3550787"/>
                </a:lnTo>
                <a:lnTo>
                  <a:pt x="0" y="355078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8583" t="-4915" r="-8583" b="-6734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574577" y="10228065"/>
            <a:ext cx="731892" cy="498667"/>
          </a:xfrm>
          <a:custGeom>
            <a:avLst/>
            <a:gdLst/>
            <a:ahLst/>
            <a:cxnLst/>
            <a:rect l="l" t="t" r="r" b="b"/>
            <a:pathLst>
              <a:path w="731892" h="498667">
                <a:moveTo>
                  <a:pt x="0" y="0"/>
                </a:moveTo>
                <a:lnTo>
                  <a:pt x="731892" y="0"/>
                </a:lnTo>
                <a:lnTo>
                  <a:pt x="731892" y="498668"/>
                </a:lnTo>
                <a:lnTo>
                  <a:pt x="0" y="49866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3026" b="-302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7628581" y="1113854"/>
            <a:ext cx="7407273" cy="3817933"/>
          </a:xfrm>
          <a:custGeom>
            <a:avLst/>
            <a:gdLst/>
            <a:ahLst/>
            <a:cxnLst/>
            <a:rect l="l" t="t" r="r" b="b"/>
            <a:pathLst>
              <a:path w="7407273" h="3817933">
                <a:moveTo>
                  <a:pt x="0" y="0"/>
                </a:moveTo>
                <a:lnTo>
                  <a:pt x="7407273" y="0"/>
                </a:lnTo>
                <a:lnTo>
                  <a:pt x="7407273" y="3817933"/>
                </a:lnTo>
                <a:lnTo>
                  <a:pt x="0" y="381793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13818" t="-5719" r="-13818" b="-6488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8323616" y="1225079"/>
            <a:ext cx="733030" cy="668917"/>
          </a:xfrm>
          <a:custGeom>
            <a:avLst/>
            <a:gdLst/>
            <a:ahLst/>
            <a:cxnLst/>
            <a:rect l="l" t="t" r="r" b="b"/>
            <a:pathLst>
              <a:path w="733030" h="668917">
                <a:moveTo>
                  <a:pt x="0" y="0"/>
                </a:moveTo>
                <a:lnTo>
                  <a:pt x="733030" y="0"/>
                </a:lnTo>
                <a:lnTo>
                  <a:pt x="733030" y="668917"/>
                </a:lnTo>
                <a:lnTo>
                  <a:pt x="0" y="66891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515" r="-51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7615302" y="5072097"/>
            <a:ext cx="7560000" cy="3370025"/>
          </a:xfrm>
          <a:custGeom>
            <a:avLst/>
            <a:gdLst/>
            <a:ahLst/>
            <a:cxnLst/>
            <a:rect l="l" t="t" r="r" b="b"/>
            <a:pathLst>
              <a:path w="7560000" h="3370025">
                <a:moveTo>
                  <a:pt x="0" y="0"/>
                </a:moveTo>
                <a:lnTo>
                  <a:pt x="7560000" y="0"/>
                </a:lnTo>
                <a:lnTo>
                  <a:pt x="7560000" y="3370025"/>
                </a:lnTo>
                <a:lnTo>
                  <a:pt x="0" y="337002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t="-5909" b="-4864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7568186" y="5064636"/>
            <a:ext cx="738188" cy="533400"/>
          </a:xfrm>
          <a:custGeom>
            <a:avLst/>
            <a:gdLst/>
            <a:ahLst/>
            <a:cxnLst/>
            <a:rect l="l" t="t" r="r" b="b"/>
            <a:pathLst>
              <a:path w="738188" h="533400">
                <a:moveTo>
                  <a:pt x="0" y="0"/>
                </a:moveTo>
                <a:lnTo>
                  <a:pt x="738187" y="0"/>
                </a:lnTo>
                <a:lnTo>
                  <a:pt x="738187" y="533400"/>
                </a:lnTo>
                <a:lnTo>
                  <a:pt x="0" y="53340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8880980" y="11699212"/>
            <a:ext cx="2846603" cy="266700"/>
          </a:xfrm>
          <a:custGeom>
            <a:avLst/>
            <a:gdLst/>
            <a:ahLst/>
            <a:cxnLst/>
            <a:rect l="l" t="t" r="r" b="b"/>
            <a:pathLst>
              <a:path w="2846603" h="266700">
                <a:moveTo>
                  <a:pt x="0" y="0"/>
                </a:moveTo>
                <a:lnTo>
                  <a:pt x="2846603" y="0"/>
                </a:lnTo>
                <a:lnTo>
                  <a:pt x="2846603" y="266700"/>
                </a:lnTo>
                <a:lnTo>
                  <a:pt x="0" y="2667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4140" b="-414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333179" y="5998061"/>
            <a:ext cx="7150457" cy="4059107"/>
          </a:xfrm>
          <a:custGeom>
            <a:avLst/>
            <a:gdLst/>
            <a:ahLst/>
            <a:cxnLst/>
            <a:rect l="l" t="t" r="r" b="b"/>
            <a:pathLst>
              <a:path w="7150457" h="4059107">
                <a:moveTo>
                  <a:pt x="0" y="0"/>
                </a:moveTo>
                <a:lnTo>
                  <a:pt x="7150457" y="0"/>
                </a:lnTo>
                <a:lnTo>
                  <a:pt x="7150457" y="4059107"/>
                </a:lnTo>
                <a:lnTo>
                  <a:pt x="0" y="4059107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 l="-560" r="-560"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7676046" y="8559412"/>
            <a:ext cx="7560000" cy="3370025"/>
          </a:xfrm>
          <a:custGeom>
            <a:avLst/>
            <a:gdLst/>
            <a:ahLst/>
            <a:cxnLst/>
            <a:rect l="l" t="t" r="r" b="b"/>
            <a:pathLst>
              <a:path w="7560000" h="3370025">
                <a:moveTo>
                  <a:pt x="0" y="0"/>
                </a:moveTo>
                <a:lnTo>
                  <a:pt x="7560000" y="0"/>
                </a:lnTo>
                <a:lnTo>
                  <a:pt x="7560000" y="3370024"/>
                </a:lnTo>
                <a:lnTo>
                  <a:pt x="0" y="3370024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t="-5909" b="-4864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8880980" y="15164486"/>
            <a:ext cx="2846603" cy="266700"/>
          </a:xfrm>
          <a:custGeom>
            <a:avLst/>
            <a:gdLst/>
            <a:ahLst/>
            <a:cxnLst/>
            <a:rect l="l" t="t" r="r" b="b"/>
            <a:pathLst>
              <a:path w="2846603" h="266700">
                <a:moveTo>
                  <a:pt x="0" y="0"/>
                </a:moveTo>
                <a:lnTo>
                  <a:pt x="2846603" y="0"/>
                </a:lnTo>
                <a:lnTo>
                  <a:pt x="2846603" y="266700"/>
                </a:lnTo>
                <a:lnTo>
                  <a:pt x="0" y="2667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4140" b="-414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8336829" y="14626790"/>
            <a:ext cx="593216" cy="593216"/>
          </a:xfrm>
          <a:custGeom>
            <a:avLst/>
            <a:gdLst/>
            <a:ahLst/>
            <a:cxnLst/>
            <a:rect l="l" t="t" r="r" b="b"/>
            <a:pathLst>
              <a:path w="593216" h="593216">
                <a:moveTo>
                  <a:pt x="0" y="0"/>
                </a:moveTo>
                <a:lnTo>
                  <a:pt x="593215" y="0"/>
                </a:lnTo>
                <a:lnTo>
                  <a:pt x="593215" y="593215"/>
                </a:lnTo>
                <a:lnTo>
                  <a:pt x="0" y="5932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283041" y="13674630"/>
            <a:ext cx="7245995" cy="1962824"/>
          </a:xfrm>
          <a:custGeom>
            <a:avLst/>
            <a:gdLst/>
            <a:ahLst/>
            <a:cxnLst/>
            <a:rect l="l" t="t" r="r" b="b"/>
            <a:pathLst>
              <a:path w="7403946" h="3355601">
                <a:moveTo>
                  <a:pt x="0" y="0"/>
                </a:moveTo>
                <a:lnTo>
                  <a:pt x="7403947" y="0"/>
                </a:lnTo>
                <a:lnTo>
                  <a:pt x="7403947" y="3355601"/>
                </a:lnTo>
                <a:lnTo>
                  <a:pt x="0" y="3355601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 t="-5935" r="-2107" b="-492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091824" y="18403797"/>
            <a:ext cx="2846603" cy="266700"/>
          </a:xfrm>
          <a:custGeom>
            <a:avLst/>
            <a:gdLst/>
            <a:ahLst/>
            <a:cxnLst/>
            <a:rect l="l" t="t" r="r" b="b"/>
            <a:pathLst>
              <a:path w="2846603" h="266700">
                <a:moveTo>
                  <a:pt x="0" y="0"/>
                </a:moveTo>
                <a:lnTo>
                  <a:pt x="2846603" y="0"/>
                </a:lnTo>
                <a:lnTo>
                  <a:pt x="2846603" y="266700"/>
                </a:lnTo>
                <a:lnTo>
                  <a:pt x="0" y="266700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4140" b="-414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803208" y="17908497"/>
            <a:ext cx="434340" cy="542925"/>
          </a:xfrm>
          <a:custGeom>
            <a:avLst/>
            <a:gdLst/>
            <a:ahLst/>
            <a:cxnLst/>
            <a:rect l="l" t="t" r="r" b="b"/>
            <a:pathLst>
              <a:path w="434340" h="542925">
                <a:moveTo>
                  <a:pt x="0" y="0"/>
                </a:moveTo>
                <a:lnTo>
                  <a:pt x="434340" y="0"/>
                </a:lnTo>
                <a:lnTo>
                  <a:pt x="434340" y="542925"/>
                </a:lnTo>
                <a:lnTo>
                  <a:pt x="0" y="5429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7719589" y="12187704"/>
            <a:ext cx="3723111" cy="3370025"/>
          </a:xfrm>
          <a:custGeom>
            <a:avLst/>
            <a:gdLst/>
            <a:ahLst/>
            <a:cxnLst/>
            <a:rect l="l" t="t" r="r" b="b"/>
            <a:pathLst>
              <a:path w="7190039" h="3298451">
                <a:moveTo>
                  <a:pt x="0" y="0"/>
                </a:moveTo>
                <a:lnTo>
                  <a:pt x="7190040" y="0"/>
                </a:lnTo>
                <a:lnTo>
                  <a:pt x="7190040" y="3298451"/>
                </a:lnTo>
                <a:lnTo>
                  <a:pt x="0" y="3298451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 t="-10123" b="-10123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29" name="TextBox 29"/>
          <p:cNvSpPr txBox="1"/>
          <p:nvPr/>
        </p:nvSpPr>
        <p:spPr>
          <a:xfrm>
            <a:off x="-29087" y="-14536"/>
            <a:ext cx="15149087" cy="410369"/>
          </a:xfrm>
          <a:prstGeom prst="rect">
            <a:avLst/>
          </a:prstGeom>
          <a:solidFill>
            <a:schemeClr val="accent1"/>
          </a:solidFill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150"/>
              </a:lnSpc>
            </a:pPr>
            <a:r>
              <a:rPr lang="en-US" sz="3200" b="1" dirty="0">
                <a:solidFill>
                  <a:schemeClr val="bg1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Empowering the Older Person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006192" y="366480"/>
            <a:ext cx="9190634" cy="688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 spc="40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Student name : Emilia </a:t>
            </a:r>
            <a:r>
              <a:rPr lang="en-GB" sz="2000" b="1" spc="4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Dunguiongue </a:t>
            </a:r>
            <a:r>
              <a:rPr lang="en-US" sz="2000" b="1" spc="4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</a:t>
            </a:r>
            <a:r>
              <a:rPr lang="en-US" sz="2000" b="1" spc="40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Lecture: Laila Surani</a:t>
            </a:r>
            <a:br>
              <a:rPr lang="en-US" sz="2000" b="1" spc="40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</a:br>
            <a:r>
              <a:rPr lang="en-US" sz="2000" b="1" spc="40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Student Number : 2328855              Module : BMHP6027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48697" y="1204601"/>
            <a:ext cx="3280210" cy="361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42"/>
              </a:lnSpc>
            </a:pPr>
            <a:r>
              <a:rPr lang="en-US" sz="2285" b="1" spc="45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Introduction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77157" y="1758253"/>
            <a:ext cx="6929364" cy="1046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57163" lvl="1" indent="-178581" algn="l">
              <a:lnSpc>
                <a:spcPts val="2067"/>
              </a:lnSpc>
              <a:buFont typeface="Arial"/>
              <a:buChar char="•"/>
            </a:pPr>
            <a:r>
              <a:rPr lang="en-US" sz="1654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·Increased population of older adults has become a significant demographic factor in UK. </a:t>
            </a:r>
          </a:p>
          <a:p>
            <a:pPr marL="357163" lvl="1" indent="-178581" algn="l">
              <a:lnSpc>
                <a:spcPts val="2067"/>
              </a:lnSpc>
              <a:buFont typeface="Arial"/>
              <a:buChar char="•"/>
            </a:pPr>
            <a:r>
              <a:rPr lang="en-US" sz="1654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·According to World Bank reports as of 2024, there were approximately 13.5 million people in the UK aged 65 and above (</a:t>
            </a:r>
            <a:r>
              <a:rPr lang="en-US" sz="1654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worldbank</a:t>
            </a:r>
            <a:r>
              <a:rPr lang="en-US" sz="1654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2026).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99450" y="3747175"/>
            <a:ext cx="4194054" cy="647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44"/>
              </a:lnSpc>
            </a:pPr>
            <a:r>
              <a:rPr lang="en-US" sz="2120" b="1" spc="42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Critical Evaluation</a:t>
            </a:r>
          </a:p>
          <a:p>
            <a:pPr algn="l">
              <a:lnSpc>
                <a:spcPts val="2544"/>
              </a:lnSpc>
            </a:pPr>
            <a:endParaRPr lang="en-US" sz="2120" b="1" spc="42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496049" y="4297284"/>
            <a:ext cx="6608828" cy="1235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9574" lvl="1" indent="-209787" algn="l">
              <a:lnSpc>
                <a:spcPts val="2429"/>
              </a:lnSpc>
              <a:buFont typeface="Arial"/>
              <a:buChar char="•"/>
            </a:pPr>
            <a:r>
              <a:rPr lang="en-US" sz="1943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Low muscle strength, reduced mobility, cognitive impairment </a:t>
            </a:r>
          </a:p>
          <a:p>
            <a:pPr marL="419574" lvl="1" indent="-209787" algn="l">
              <a:lnSpc>
                <a:spcPts val="2429"/>
              </a:lnSpc>
              <a:buFont typeface="Arial"/>
              <a:buChar char="•"/>
            </a:pPr>
            <a:r>
              <a:rPr lang="en-US" sz="1943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Mental health problems and reduced bone density cause disability </a:t>
            </a:r>
          </a:p>
          <a:p>
            <a:pPr marL="419574" lvl="1" indent="-209787" algn="l">
              <a:lnSpc>
                <a:spcPts val="2429"/>
              </a:lnSpc>
              <a:buFont typeface="Arial"/>
              <a:buChar char="•"/>
            </a:pPr>
            <a:r>
              <a:rPr lang="en-US" sz="1943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Dependence among older people (Rivan et al. 2021).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437683" y="10218540"/>
            <a:ext cx="5709038" cy="61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52"/>
              </a:lnSpc>
            </a:pPr>
            <a:r>
              <a:rPr lang="en-US" sz="2043" b="1" spc="4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Effectiveness and Benefits of Approaches and Interventions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49177" y="10940655"/>
            <a:ext cx="6485610" cy="23030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3073" lvl="1" indent="-196536" algn="l">
              <a:lnSpc>
                <a:spcPts val="2275"/>
              </a:lnSpc>
              <a:buFont typeface="Arial"/>
              <a:buChar char="•"/>
            </a:pPr>
            <a:r>
              <a:rPr lang="en-US" sz="182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Person-</a:t>
            </a:r>
            <a:r>
              <a:rPr lang="en-US" sz="182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centred</a:t>
            </a:r>
            <a:r>
              <a:rPr lang="en-US" sz="182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care approaches are significant for improving patient </a:t>
            </a:r>
          </a:p>
          <a:p>
            <a:pPr marL="393073" lvl="1" indent="-196536" algn="l">
              <a:lnSpc>
                <a:spcPts val="2275"/>
              </a:lnSpc>
              <a:buFont typeface="Arial"/>
              <a:buChar char="•"/>
            </a:pPr>
            <a:r>
              <a:rPr lang="en-US" sz="182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Satisfaction, communication and helping in better adherence of individuals (Iuga et al. 2024). </a:t>
            </a:r>
          </a:p>
          <a:p>
            <a:pPr marL="393073" lvl="1" indent="-196536" algn="l">
              <a:lnSpc>
                <a:spcPts val="2275"/>
              </a:lnSpc>
              <a:buFont typeface="Arial"/>
              <a:buChar char="•"/>
            </a:pPr>
            <a:r>
              <a:rPr lang="en-US" sz="182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“Care Act 2014” highly focuses on well-being of individuals at the heart of care planning </a:t>
            </a:r>
          </a:p>
          <a:p>
            <a:pPr marL="393073" lvl="1" indent="-196536" algn="l">
              <a:lnSpc>
                <a:spcPts val="2275"/>
              </a:lnSpc>
              <a:buFont typeface="Arial"/>
              <a:buChar char="•"/>
            </a:pPr>
            <a:r>
              <a:rPr lang="en-US" sz="182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Concentrates heavily on prevention, early intervention and </a:t>
            </a:r>
            <a:r>
              <a:rPr lang="en-US" sz="182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personalisation</a:t>
            </a:r>
            <a:r>
              <a:rPr lang="en-US" sz="182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(gov.uk, 2014).  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747720" y="1176181"/>
            <a:ext cx="4298096" cy="361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4"/>
              </a:lnSpc>
            </a:pPr>
            <a:r>
              <a:rPr lang="en-US" sz="2320" b="1" spc="46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Frameworks and Theories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511951" y="1659226"/>
            <a:ext cx="3640467" cy="256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5"/>
              </a:lnSpc>
            </a:pPr>
            <a:r>
              <a:rPr lang="en-US" sz="1540" b="1" spc="30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Monitoring Support Services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245822" y="5180294"/>
            <a:ext cx="5469015" cy="35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4"/>
              </a:lnSpc>
            </a:pPr>
            <a:r>
              <a:rPr lang="en-US" sz="2220" b="1" spc="44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Challenges Encountered by Older People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05378" y="2195203"/>
            <a:ext cx="5853615" cy="23325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0516" lvl="1" indent="-180258" algn="l">
              <a:lnSpc>
                <a:spcPts val="2087"/>
              </a:lnSpc>
              <a:buFont typeface="Arial"/>
              <a:buChar char="•"/>
            </a:pP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Physiotherapy, occupational therapy and regular physical activity </a:t>
            </a:r>
          </a:p>
          <a:p>
            <a:pPr marL="360516" lvl="1" indent="-180258" algn="l">
              <a:lnSpc>
                <a:spcPts val="2087"/>
              </a:lnSpc>
              <a:buFont typeface="Arial"/>
              <a:buChar char="•"/>
            </a:pP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Have significance in improving health of older people. </a:t>
            </a:r>
          </a:p>
          <a:p>
            <a:pPr marL="360516" lvl="1" indent="-180258" algn="l">
              <a:lnSpc>
                <a:spcPts val="2087"/>
              </a:lnSpc>
              <a:buFont typeface="Arial"/>
              <a:buChar char="•"/>
            </a:pP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Bereavement and loneliness are common among older people </a:t>
            </a:r>
          </a:p>
          <a:p>
            <a:pPr marL="360516" lvl="1" indent="-180258" algn="l">
              <a:lnSpc>
                <a:spcPts val="2087"/>
              </a:lnSpc>
              <a:buFont typeface="Arial"/>
              <a:buChar char="•"/>
            </a:pP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Can lead to depression and anxiety (</a:t>
            </a:r>
            <a:r>
              <a:rPr lang="en-US" sz="166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Reiland</a:t>
            </a: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 2021). </a:t>
            </a:r>
          </a:p>
          <a:p>
            <a:pPr marL="360516" lvl="1" indent="-180258" algn="l">
              <a:lnSpc>
                <a:spcPts val="2087"/>
              </a:lnSpc>
              <a:buFont typeface="Arial"/>
              <a:buChar char="•"/>
            </a:pP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•Activity theory of Robert </a:t>
            </a:r>
            <a:r>
              <a:rPr lang="en-US" sz="166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Havighurst</a:t>
            </a: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demonstrates that social participation</a:t>
            </a:r>
          </a:p>
          <a:p>
            <a:pPr marL="360516" lvl="1" indent="-180258" algn="l">
              <a:lnSpc>
                <a:spcPts val="2087"/>
              </a:lnSpc>
              <a:buFont typeface="Arial"/>
              <a:buChar char="•"/>
            </a:pP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Physical activity ensure successful ageing  </a:t>
            </a:r>
          </a:p>
          <a:p>
            <a:pPr marL="360516" lvl="1" indent="-180258" algn="l">
              <a:lnSpc>
                <a:spcPts val="2087"/>
              </a:lnSpc>
              <a:buFont typeface="Arial"/>
              <a:buChar char="•"/>
            </a:pP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 overall well-being of older people (</a:t>
            </a:r>
            <a:r>
              <a:rPr lang="en-US" sz="166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Özsungur</a:t>
            </a:r>
            <a:r>
              <a:rPr lang="en-US" sz="166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2020). 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690355" y="5875028"/>
            <a:ext cx="7089466" cy="201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Loss of functional ability, metal health problems 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Memory loss are common problems found in older individuals (</a:t>
            </a:r>
            <a:r>
              <a:rPr lang="en-US" sz="183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Ashikali</a:t>
            </a: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et al. 2023).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Diseases like dementia can cause memory loss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Reduce decision-making 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Affect healthcare services difficult for older persons (Whitbourne et al. 2021). 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82350" y="8584943"/>
            <a:ext cx="5469015" cy="35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4"/>
              </a:lnSpc>
            </a:pPr>
            <a:r>
              <a:rPr lang="en-US" sz="2220" b="1" spc="44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Recommendations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91176" y="9032523"/>
            <a:ext cx="7089466" cy="263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Investment in prevention programs, nutritional support and wellness is required 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Reduce hospital admissions and keep up functional ability.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UK healthcare systems have to focus on increasing workforce, 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Staff retention and staff development to provide high-quality care services to older adults (Simmonds, 2021).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Coordination between health and social care sectors is required to provide better service to older persons</a:t>
            </a:r>
          </a:p>
          <a:p>
            <a:pPr algn="l">
              <a:lnSpc>
                <a:spcPts val="2288"/>
              </a:lnSpc>
            </a:pPr>
            <a:endParaRPr lang="en-US" sz="183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41310" y="13681431"/>
            <a:ext cx="5469015" cy="35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64"/>
              </a:lnSpc>
            </a:pPr>
            <a:r>
              <a:rPr lang="en-US" sz="2220" b="1" spc="44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Conclusion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36966" y="14083270"/>
            <a:ext cx="7089466" cy="1161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Importance of care, empowerment, and physical 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Mental support for older people to improve their health and well-being 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Support care interventions for older people</a:t>
            </a:r>
          </a:p>
          <a:p>
            <a:pPr marL="395243" lvl="1" indent="-197621" algn="l">
              <a:lnSpc>
                <a:spcPts val="2288"/>
              </a:lnSpc>
              <a:buFont typeface="Arial"/>
              <a:buChar char="•"/>
            </a:pPr>
            <a:r>
              <a:rPr lang="en-US" sz="183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Community support for older people and society</a:t>
            </a:r>
          </a:p>
        </p:txBody>
      </p:sp>
      <p:pic>
        <p:nvPicPr>
          <p:cNvPr id="46" name="Picture 8" descr="Elderly Issues">
            <a:extLst>
              <a:ext uri="{FF2B5EF4-FFF2-40B4-BE49-F238E27FC236}">
                <a16:creationId xmlns:a16="http://schemas.microsoft.com/office/drawing/2014/main" id="{DDCBB743-1449-417E-B39F-6D98186FF5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2700" y="12061160"/>
            <a:ext cx="3636382" cy="337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8055E4AE-6F58-4D8E-9F16-FEA2ABDD6972}"/>
              </a:ext>
            </a:extLst>
          </p:cNvPr>
          <p:cNvSpPr txBox="1"/>
          <p:nvPr/>
        </p:nvSpPr>
        <p:spPr>
          <a:xfrm>
            <a:off x="297100" y="15684008"/>
            <a:ext cx="6812396" cy="5865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Bef>
                <a:spcPts val="2000"/>
              </a:spcBef>
              <a:spcAft>
                <a:spcPts val="600"/>
              </a:spcAft>
            </a:pPr>
            <a:r>
              <a:rPr lang="en-GB" sz="1200" b="1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Ashikali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E.M., Ludwig, C.,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Mastromauro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Périvier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Tholomier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Ionita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I., Graf, C. and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Busnel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(2023). Intrinsic capacities, functional ability, physiological systems, and caregiver support: a targeted synthesis of effective interventions and international recommendations for older adults.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Health, 20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p.4382.</a:t>
            </a:r>
            <a:endParaRPr lang="en-IN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Clotworthy, A.,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Kusumastuti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Westendorp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R.G., (2021). Reablement through time and space: a scoping review of how the concept of ‘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reablement’for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older people has been defined and operationalised.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geriatrics, 21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p.61.</a:t>
            </a:r>
            <a:endParaRPr lang="en-IN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gov.uk, (2014).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Care Act 2014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https://www.legislation.gov.uk/ukpga/2014/23/contents (Accessed: 30 June 2026)</a:t>
            </a:r>
            <a:endParaRPr lang="en-IN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gov.uk, (2019).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Long Term Plan launched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https://www.gov.uk/government/news/nhs-long-term-plan-launched (Accessed: 30 June 2026)</a:t>
            </a:r>
            <a:endParaRPr lang="en-IN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Guido, G.,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Amatulli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 and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Sestino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(2020). Elderly consumers and financial choices: A systematic review: G. Guido et al.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Financial Services Marketing, 25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pp.76-85.</a:t>
            </a:r>
          </a:p>
          <a:p>
            <a:pPr algn="just">
              <a:spcAft>
                <a:spcPts val="800"/>
              </a:spcAft>
            </a:pP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Iuga, I.C., </a:t>
            </a:r>
            <a:r>
              <a:rPr lang="en-GB" sz="13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Nerişanu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R.A. and Iuga, H., (2024). The impact of healthcare system quality and economic factors on the older adult population: a health economics perspective. </a:t>
            </a:r>
            <a:r>
              <a:rPr lang="en-GB" sz="13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Public Health, 12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p.1454699.</a:t>
            </a:r>
          </a:p>
          <a:p>
            <a:pPr algn="just">
              <a:spcAft>
                <a:spcPts val="800"/>
              </a:spcAft>
            </a:pP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Lindgren, B., (2016). The rise in life expectancy, health trends among the elderly, and the demand for health and social care. </a:t>
            </a:r>
            <a:r>
              <a:rPr lang="en-GB" sz="13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Stockholm: The National Institute of Economic Research (NIER), 38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spcAft>
                <a:spcPts val="800"/>
              </a:spcAft>
            </a:pP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McCormack, B., McCance, T., Bulley, C., Brown, D., McMillan, A. and Martin, S. eds., (2021). </a:t>
            </a:r>
            <a:r>
              <a:rPr lang="en-GB" sz="13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Fundamentals of person-centred healthcare practice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John Wiley &amp; Sons.</a:t>
            </a:r>
            <a:endParaRPr lang="en-IN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endParaRPr lang="en-IN" sz="105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endParaRPr lang="en-IN" sz="105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endParaRPr lang="en-IN" sz="105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FF13C23-3D05-485F-A969-89EC0FC523C1}"/>
              </a:ext>
            </a:extLst>
          </p:cNvPr>
          <p:cNvSpPr txBox="1"/>
          <p:nvPr/>
        </p:nvSpPr>
        <p:spPr>
          <a:xfrm>
            <a:off x="7317660" y="16160456"/>
            <a:ext cx="7078714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Ng, S.I., Lim, X.J. and Hsu, H.C., (2021). The importance of age-friendly city on older people’s continuity and life satisfaction.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Health, 18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(14), p.7252.</a:t>
            </a:r>
            <a:endParaRPr lang="en-IN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Özsungur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F., (2020). Successful aging management in social work.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OPUS International Journal of Society Researches, 15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pp.5277-5307.</a:t>
            </a:r>
            <a:endParaRPr lang="en-IN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Paquet, C., Whitehead, J., Shah, R., Adams, A.M., Dooley, D., Spreng, R.N.,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Aunio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A.L. and Dubé, L., (2023). Social prescription interventions addressing social isolation and loneliness in older adults: Meta-review integrating on-the-ground resources.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Medical Internet Research, 25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p.e40213.</a:t>
            </a:r>
            <a:endParaRPr lang="en-IN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Pel-Littel, R.E.,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Snaterse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Teppich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N.M., Buurman, B.M., van Etten-Jamaludin, F.S., van Weert, J.C.,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Minkman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M.M. and Scholte Op Reimer, W.J., (2021). Barriers and facilitators for shared decision making in older patients with multiple chronic conditions: a systematic review.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geriatrics, 21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p.112.</a:t>
            </a:r>
            <a:endParaRPr lang="en-IN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Reiland, H.,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Giuca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A.M., Banerjee, A., Hillard, C.J. and Goveas, J.S., (2021). The relationship of loneliness with mental, and disability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amo</a:t>
            </a:r>
            <a:r>
              <a:rPr lang="en-GB" sz="13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trajectories in bereaved older adults. </a:t>
            </a:r>
            <a:r>
              <a:rPr lang="en-GB" sz="13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American Journal of Geriatric Psychiatry, 29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pp.S88-S89.</a:t>
            </a:r>
            <a:endParaRPr lang="en-IN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Rivan, N.F.M., Singh, D.K.A., Shahar, S., Wen, G.J., Rajab, N.F., Din, N.C., Mahadzir, H. and Kamaruddin, M.Z.A., (2021). Cognitive frailty is a robust predictor of falls, </a:t>
            </a:r>
            <a:r>
              <a:rPr lang="en-GB" sz="13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injuries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ng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community-dwelling older adults.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geriatrics, 21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p.593.</a:t>
            </a:r>
          </a:p>
          <a:p>
            <a:pPr marR="0" algn="just">
              <a:spcBef>
                <a:spcPts val="0"/>
              </a:spcBef>
              <a:spcAft>
                <a:spcPts val="800"/>
              </a:spcAft>
            </a:pP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Sharkiya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S.H., (2023). Quality communication can improve patient-centred health outcomes among older patients: a rapid review.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health services research, 23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p.886.</a:t>
            </a:r>
            <a:endParaRPr lang="en-IN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1164</Words>
  <Application>Microsoft Office PowerPoint</Application>
  <PresentationFormat>Custom</PresentationFormat>
  <Paragraphs>57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emilia Dunguiongue</cp:lastModifiedBy>
  <cp:revision>3</cp:revision>
  <dcterms:created xsi:type="dcterms:W3CDTF">2006-08-16T00:00:00Z</dcterms:created>
  <dcterms:modified xsi:type="dcterms:W3CDTF">2026-07-16T20:30:07Z</dcterms:modified>
  <dc:identifier>DAHPeDIyJaw</dc:identifier>
</cp:coreProperties>
</file>