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74" r:id="rId4"/>
    <p:sldId id="283" r:id="rId5"/>
    <p:sldId id="282" r:id="rId6"/>
    <p:sldId id="288" r:id="rId7"/>
    <p:sldId id="284" r:id="rId8"/>
    <p:sldId id="287" r:id="rId9"/>
    <p:sldId id="289" r:id="rId10"/>
  </p:sldIdLst>
  <p:sldSz cx="9144000" cy="6858000" type="screen4x3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7E3A"/>
    <a:srgbClr val="000000"/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000" autoAdjust="0"/>
    <p:restoredTop sz="94660"/>
  </p:normalViewPr>
  <p:slideViewPr>
    <p:cSldViewPr>
      <p:cViewPr varScale="1">
        <p:scale>
          <a:sx n="115" d="100"/>
          <a:sy n="115" d="100"/>
        </p:scale>
        <p:origin x="181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834" y="-96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7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 anchor="b"/>
          <a:lstStyle>
            <a:lvl1pPr algn="r">
              <a:defRPr sz="1200"/>
            </a:lvl1pPr>
          </a:lstStyle>
          <a:p>
            <a:fld id="{A2B50E77-FF2B-4F60-B391-D3C7084EAB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6948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7608" y="1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910" y="4632961"/>
            <a:ext cx="533527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7608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2137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8962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9629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88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1019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8066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208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5055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9644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675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8BAF31-7FCD-4230-879D-CF2A6809FDCA}" type="datetime1">
              <a:rPr lang="en-US" smtClean="0"/>
              <a:pPr/>
              <a:t>11/2/2018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286AF3-D1CE-48B7-8603-45528CC2DF66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5660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02525-1C9E-4447-99C0-BACA421C14D7}" type="datetime1">
              <a:rPr lang="en-US" smtClean="0"/>
              <a:pPr/>
              <a:t>11/2/2018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849397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ACDAC-1EA2-49BF-8848-39EE6E7AEBBA}" type="datetime1">
              <a:rPr lang="en-US" smtClean="0"/>
              <a:pPr/>
              <a:t>11/2/2018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BB0A7-0F32-4970-A7C6-4912B2CE64B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0615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1BADF-7FC7-465A-9E38-9BCD448CDE54}" type="datetime1">
              <a:rPr lang="en-US" smtClean="0"/>
              <a:pPr/>
              <a:t>11/2/2018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5CAED-0E1A-44E1-BCFF-8AF6A764EFB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518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A767F-5495-42BE-9F57-49BCECECC6D3}" type="datetime1">
              <a:rPr lang="en-US" smtClean="0"/>
              <a:pPr/>
              <a:t>11/2/2018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D6587-7F73-40C0-9927-BD8DAF0A698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3849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B1C25-1BC4-4851-BE9E-4CC4EE0D8378}" type="datetime1">
              <a:rPr lang="en-US" smtClean="0"/>
              <a:pPr/>
              <a:t>11/2/2018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15AA8-ADF8-4472-AB1C-F2A98167A138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91593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52A63-7F15-41B1-8666-187B0BAC6A9D}" type="datetime1">
              <a:rPr lang="en-US" smtClean="0"/>
              <a:pPr/>
              <a:t>11/2/2018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1EDB-5FA1-4F30-B863-CD2CC6231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873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7859A-547C-4289-B71C-AA0C0DC44B7F}" type="datetime1">
              <a:rPr lang="en-US" smtClean="0"/>
              <a:pPr/>
              <a:t>11/2/2018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89AF-CE56-4819-B0EF-BC211976F4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439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041B4-801E-4731-8E73-E85EAEB4878B}" type="datetime1">
              <a:rPr lang="en-US" smtClean="0"/>
              <a:pPr/>
              <a:t>11/2/2018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E5551-37C1-4AD3-82F1-947171DC845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37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9D1CD-550C-46A3-85E1-9014F26FE0A7}" type="datetime1">
              <a:rPr lang="en-US" smtClean="0"/>
              <a:pPr/>
              <a:t>11/2/2018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D5EE-04F8-4A89-B681-23DF288F90B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93741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0CA3B-D13B-4CEB-83D9-5AE6E360A75A}" type="datetime1">
              <a:rPr lang="en-US" smtClean="0"/>
              <a:pPr/>
              <a:t>11/2/2018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6E30-0AD5-4FAA-88FE-D379A06A26CC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77513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2E72E5C-072B-4D61-AA5E-A27CAE802B53}" type="datetime1">
              <a:rPr lang="en-US" smtClean="0"/>
              <a:pPr/>
              <a:t>11/2/2018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5704031-4FC0-4328-970C-0945B6D37B3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138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772816"/>
            <a:ext cx="8784976" cy="2376264"/>
          </a:xfrm>
        </p:spPr>
        <p:txBody>
          <a:bodyPr/>
          <a:lstStyle/>
          <a:p>
            <a:r>
              <a:rPr lang="en-GB" b="1" dirty="0" smtClean="0"/>
              <a:t>Reflective Evaluation</a:t>
            </a:r>
            <a:r>
              <a:rPr lang="en-GB" sz="3200" b="1" dirty="0" smtClean="0"/>
              <a:t/>
            </a:r>
            <a:br>
              <a:rPr lang="en-GB" sz="3200" b="1" dirty="0" smtClean="0"/>
            </a:b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2132856"/>
            <a:ext cx="8928992" cy="3661867"/>
          </a:xfrm>
        </p:spPr>
        <p:txBody>
          <a:bodyPr/>
          <a:lstStyle/>
          <a:p>
            <a:r>
              <a:rPr lang="en-GB" sz="2800" dirty="0" smtClean="0"/>
              <a:t>be aware of the context of reflective evaluation;</a:t>
            </a:r>
          </a:p>
          <a:p>
            <a:r>
              <a:rPr lang="en-GB" sz="2800" dirty="0" smtClean="0"/>
              <a:t>analyse Kolb’s model;</a:t>
            </a:r>
          </a:p>
          <a:p>
            <a:r>
              <a:rPr lang="en-GB" sz="2800" dirty="0" smtClean="0"/>
              <a:t>analyse similar models;</a:t>
            </a:r>
          </a:p>
          <a:p>
            <a:r>
              <a:rPr lang="en-GB" sz="2800" dirty="0" smtClean="0"/>
              <a:t>apply the principles of such models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008" y="2204864"/>
            <a:ext cx="8928992" cy="4104456"/>
          </a:xfrm>
        </p:spPr>
        <p:txBody>
          <a:bodyPr>
            <a:normAutofit lnSpcReduction="10000"/>
          </a:bodyPr>
          <a:lstStyle/>
          <a:p>
            <a:r>
              <a:rPr lang="cy-GB" sz="2800" dirty="0" smtClean="0"/>
              <a:t>It is a process that has long been encouraged in certain areas of </a:t>
            </a:r>
            <a:r>
              <a:rPr lang="cy-GB" sz="2800" u="sng" dirty="0" smtClean="0"/>
              <a:t>academia</a:t>
            </a:r>
            <a:r>
              <a:rPr lang="cy-GB" sz="2800" dirty="0" smtClean="0"/>
              <a:t>, notably on PGCE courses, to </a:t>
            </a:r>
            <a:r>
              <a:rPr lang="cy-GB" sz="2800" b="1" dirty="0" smtClean="0"/>
              <a:t>improve performance</a:t>
            </a:r>
            <a:r>
              <a:rPr lang="cy-GB" sz="2800" dirty="0" smtClean="0"/>
              <a:t>.</a:t>
            </a:r>
          </a:p>
          <a:p>
            <a:endParaRPr lang="cy-GB" sz="1400" dirty="0" smtClean="0"/>
          </a:p>
          <a:p>
            <a:r>
              <a:rPr lang="cy-GB" sz="2800" dirty="0" smtClean="0"/>
              <a:t>It has recently been introduced to pupils e.g. it is an assessed element of the Welsh Bac, in order to encourage </a:t>
            </a:r>
            <a:r>
              <a:rPr lang="cy-GB" sz="2800" b="1" dirty="0" smtClean="0"/>
              <a:t>individual learning</a:t>
            </a:r>
            <a:r>
              <a:rPr lang="cy-GB" sz="2800" dirty="0" smtClean="0"/>
              <a:t>.</a:t>
            </a:r>
          </a:p>
          <a:p>
            <a:endParaRPr lang="cy-GB" sz="1400" dirty="0" smtClean="0"/>
          </a:p>
          <a:p>
            <a:r>
              <a:rPr lang="cy-GB" sz="2800" dirty="0" smtClean="0"/>
              <a:t>It is often considered to be useful in the </a:t>
            </a:r>
            <a:r>
              <a:rPr lang="cy-GB" sz="2800" u="sng" dirty="0" smtClean="0"/>
              <a:t>workplace</a:t>
            </a:r>
            <a:r>
              <a:rPr lang="cy-GB" sz="2800" dirty="0" smtClean="0"/>
              <a:t> and beyond, </a:t>
            </a:r>
            <a:r>
              <a:rPr lang="cy-GB" sz="2800" b="1" dirty="0" smtClean="0"/>
              <a:t>for self-development</a:t>
            </a:r>
            <a:r>
              <a:rPr lang="cy-GB" sz="2800" dirty="0" smtClean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Context of Reflective Evaluation</a:t>
            </a:r>
            <a:endParaRPr lang="cy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cycle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630253"/>
            <a:ext cx="7200800" cy="4291387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Kolb’s Model (1984)</a:t>
            </a:r>
            <a:endParaRPr lang="cy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 2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9632" y="1560968"/>
            <a:ext cx="6552728" cy="4554378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Kolb’s Model Simplified</a:t>
            </a:r>
            <a:endParaRPr lang="cy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gibbs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428875" y="2463006"/>
            <a:ext cx="4286250" cy="344805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Gibbs’ Reflective Cycle (1988)</a:t>
            </a:r>
            <a:endParaRPr lang="cy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/>
          <a:lstStyle/>
          <a:p>
            <a:r>
              <a:rPr lang="cy-GB" dirty="0" smtClean="0"/>
              <a:t>Kolb’s Model with Learning Styles</a:t>
            </a:r>
            <a:endParaRPr lang="cy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15AA8-ADF8-4472-AB1C-F2A98167A138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11" name="Picture 10" descr="honey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2276872"/>
            <a:ext cx="5616624" cy="398405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204864"/>
            <a:ext cx="8568952" cy="3877891"/>
          </a:xfrm>
        </p:spPr>
        <p:txBody>
          <a:bodyPr>
            <a:normAutofit lnSpcReduction="10000"/>
          </a:bodyPr>
          <a:lstStyle/>
          <a:p>
            <a:r>
              <a:rPr lang="cy-GB" sz="2400" dirty="0" smtClean="0"/>
              <a:t>Each section of the model should be given due consideration.</a:t>
            </a:r>
          </a:p>
          <a:p>
            <a:endParaRPr lang="cy-GB" sz="1200" dirty="0" smtClean="0"/>
          </a:p>
          <a:p>
            <a:pPr lvl="0"/>
            <a:r>
              <a:rPr lang="en-US" b="1" dirty="0"/>
              <a:t>Concrete experience</a:t>
            </a:r>
            <a:r>
              <a:rPr lang="en-US" dirty="0"/>
              <a:t>: being involved in a new experience </a:t>
            </a:r>
          </a:p>
          <a:p>
            <a:pPr lvl="0"/>
            <a:r>
              <a:rPr lang="en-US" b="1" dirty="0"/>
              <a:t>Reflective observation</a:t>
            </a:r>
            <a:r>
              <a:rPr lang="en-US" dirty="0"/>
              <a:t>: watching others or developing observations about one’s own experience </a:t>
            </a:r>
          </a:p>
          <a:p>
            <a:pPr lvl="0"/>
            <a:r>
              <a:rPr lang="en-US" b="1" dirty="0"/>
              <a:t>Abstract conceptualization</a:t>
            </a:r>
            <a:r>
              <a:rPr lang="en-US" dirty="0"/>
              <a:t>: creating theories to explain observations </a:t>
            </a:r>
          </a:p>
          <a:p>
            <a:pPr lvl="0"/>
            <a:r>
              <a:rPr lang="en-US" b="1" dirty="0"/>
              <a:t>Active experimentation</a:t>
            </a:r>
            <a:r>
              <a:rPr lang="en-US" dirty="0"/>
              <a:t>: using theories to solve problems, make decisions </a:t>
            </a:r>
          </a:p>
          <a:p>
            <a:endParaRPr lang="cy-GB" sz="1200" dirty="0" smtClean="0"/>
          </a:p>
          <a:p>
            <a:endParaRPr lang="cy-GB" sz="1400" dirty="0" smtClean="0"/>
          </a:p>
          <a:p>
            <a:pPr>
              <a:buNone/>
            </a:pPr>
            <a:endParaRPr lang="cy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Application</a:t>
            </a:r>
            <a:endParaRPr lang="cy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If a diagram is used, label according </a:t>
            </a:r>
            <a:r>
              <a:rPr lang="cy-GB" dirty="0" smtClean="0"/>
              <a:t>to the </a:t>
            </a:r>
            <a:r>
              <a:rPr lang="cy-GB" dirty="0"/>
              <a:t>individual situation i.e. do not just ‘lift’ the theory.</a:t>
            </a:r>
          </a:p>
          <a:p>
            <a:endParaRPr lang="cy-GB" sz="1200" dirty="0"/>
          </a:p>
          <a:p>
            <a:r>
              <a:rPr lang="cy-GB" dirty="0"/>
              <a:t>Remember to include negative as well as positive aspects.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4971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Finding Key Points and Note-making AIS</Template>
  <TotalTime>2984</TotalTime>
  <Words>220</Words>
  <Application>Microsoft Office PowerPoint</Application>
  <PresentationFormat>On-screen Show (4:3)</PresentationFormat>
  <Paragraphs>46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Book Antiqua</vt:lpstr>
      <vt:lpstr>Wingdings</vt:lpstr>
      <vt:lpstr>Hardcover</vt:lpstr>
      <vt:lpstr>Reflective Evaluation </vt:lpstr>
      <vt:lpstr>Aims:</vt:lpstr>
      <vt:lpstr>Context of Reflective Evaluation</vt:lpstr>
      <vt:lpstr>Kolb’s Model (1984)</vt:lpstr>
      <vt:lpstr>Kolb’s Model Simplified</vt:lpstr>
      <vt:lpstr>Gibbs’ Reflective Cycle (1988)</vt:lpstr>
      <vt:lpstr>Kolb’s Model with Learning Styles</vt:lpstr>
      <vt:lpstr>Application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sb004</dc:creator>
  <cp:lastModifiedBy>Marie Pitson</cp:lastModifiedBy>
  <cp:revision>150</cp:revision>
  <cp:lastPrinted>2017-12-12T07:41:17Z</cp:lastPrinted>
  <dcterms:created xsi:type="dcterms:W3CDTF">2011-09-12T14:47:30Z</dcterms:created>
  <dcterms:modified xsi:type="dcterms:W3CDTF">2018-11-02T16:21:48Z</dcterms:modified>
</cp:coreProperties>
</file>