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82" r:id="rId4"/>
    <p:sldId id="258" r:id="rId5"/>
    <p:sldId id="281" r:id="rId6"/>
    <p:sldId id="259" r:id="rId7"/>
    <p:sldId id="260" r:id="rId8"/>
    <p:sldId id="261" r:id="rId9"/>
    <p:sldId id="262" r:id="rId10"/>
    <p:sldId id="263" r:id="rId11"/>
    <p:sldId id="264" r:id="rId12"/>
    <p:sldId id="285" r:id="rId13"/>
    <p:sldId id="265" r:id="rId14"/>
    <p:sldId id="286" r:id="rId15"/>
    <p:sldId id="287" r:id="rId16"/>
    <p:sldId id="266" r:id="rId17"/>
    <p:sldId id="283" r:id="rId18"/>
    <p:sldId id="288" r:id="rId19"/>
    <p:sldId id="284" r:id="rId20"/>
    <p:sldId id="289" r:id="rId21"/>
    <p:sldId id="290" r:id="rId22"/>
    <p:sldId id="291" r:id="rId23"/>
    <p:sldId id="292" r:id="rId24"/>
    <p:sldId id="293" r:id="rId25"/>
    <p:sldId id="267" r:id="rId26"/>
    <p:sldId id="268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  <p:sldId id="277" r:id="rId36"/>
    <p:sldId id="278" r:id="rId37"/>
    <p:sldId id="279" r:id="rId38"/>
    <p:sldId id="280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4" autoAdjust="0"/>
    <p:restoredTop sz="94645" autoAdjust="0"/>
  </p:normalViewPr>
  <p:slideViewPr>
    <p:cSldViewPr>
      <p:cViewPr varScale="1">
        <p:scale>
          <a:sx n="70" d="100"/>
          <a:sy n="70" d="100"/>
        </p:scale>
        <p:origin x="-141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6C38C4-B0A7-49F2-984E-CA7BA38D0BD9}" type="datetimeFigureOut">
              <a:rPr lang="en-GB" smtClean="0"/>
              <a:pPr/>
              <a:t>30/09/2020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HPFY 3012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subTitle" idx="1"/>
          </p:nvPr>
        </p:nvSpPr>
        <p:spPr>
          <a:xfrm>
            <a:off x="1371600" y="3933056"/>
            <a:ext cx="6400800" cy="1656184"/>
          </a:xfrm>
        </p:spPr>
        <p:txBody>
          <a:bodyPr>
            <a:normAutofit/>
          </a:bodyPr>
          <a:lstStyle/>
          <a:p>
            <a:r>
              <a:rPr lang="en-GB" sz="4000" dirty="0" smtClean="0"/>
              <a:t>ORAL TESTIMONIES</a:t>
            </a:r>
          </a:p>
          <a:p>
            <a:endParaRPr lang="en-GB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TESTIMONIES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PART I </a:t>
            </a:r>
            <a:r>
              <a:rPr lang="en-GB" dirty="0" smtClean="0"/>
              <a:t>– ORAL HISTORY – THE HISTORY OF...</a:t>
            </a:r>
          </a:p>
          <a:p>
            <a:endParaRPr lang="en-GB" dirty="0" smtClean="0"/>
          </a:p>
          <a:p>
            <a:r>
              <a:rPr lang="en-GB" b="1" dirty="0" smtClean="0"/>
              <a:t>PART II </a:t>
            </a:r>
            <a:r>
              <a:rPr lang="en-GB" dirty="0" smtClean="0"/>
              <a:t>– COLLECTING AND ANALYSING ORAL HISTORY</a:t>
            </a:r>
          </a:p>
          <a:p>
            <a:endParaRPr lang="en-GB" dirty="0" smtClean="0"/>
          </a:p>
          <a:p>
            <a:r>
              <a:rPr lang="en-GB" b="1" dirty="0" smtClean="0"/>
              <a:t>PART III </a:t>
            </a:r>
            <a:r>
              <a:rPr lang="en-GB" dirty="0" smtClean="0"/>
              <a:t>-  MEMORY AND MEMORY OF WAR 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</a:t>
            </a:r>
            <a:endParaRPr lang="en-GB" dirty="0"/>
          </a:p>
        </p:txBody>
      </p:sp>
      <p:pic>
        <p:nvPicPr>
          <p:cNvPr id="7" name="Content Placeholder 6" descr="imagesCAS1LRG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772816"/>
            <a:ext cx="3024336" cy="4104456"/>
          </a:xfrm>
        </p:spPr>
      </p:pic>
      <p:pic>
        <p:nvPicPr>
          <p:cNvPr id="8" name="Content Placeholder 4" descr="1054240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48064" y="1772816"/>
            <a:ext cx="3067050" cy="416091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ILLUMINATING THE PAST  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ORAL HISTORY TESTIMONIES CAN BRING TO LIFE ASPECTS OF THE PAST THAT GO UNDOCUMENTED</a:t>
            </a:r>
          </a:p>
          <a:p>
            <a:r>
              <a:rPr lang="en-GB" dirty="0" smtClean="0"/>
              <a:t> FILL THE GAP/COMPENSATE  FOR UNDER RECORDING – E.G.  CENSUS REPORTS</a:t>
            </a:r>
          </a:p>
          <a:p>
            <a:r>
              <a:rPr lang="en-GB" dirty="0" smtClean="0"/>
              <a:t>CHANGE THE PRACTICE OF BEING AN HISTORIAN – ACCESS NEW APPROACHES TO RECORDING MEMORY AND EXPERIENCES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REPORTS</a:t>
            </a:r>
            <a:endParaRPr lang="en-GB" dirty="0"/>
          </a:p>
        </p:txBody>
      </p:sp>
      <p:pic>
        <p:nvPicPr>
          <p:cNvPr id="4" name="Content Placeholder 3" descr="800px-1861_British_Cens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02191" y="1600200"/>
            <a:ext cx="6539618" cy="470852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DOCUMENTS FAIL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ORAL TESTIMONIES CAN ILLUMINATE ASPECTS OF COMMUNITY LIFE INCLUDING</a:t>
            </a:r>
            <a:r>
              <a:rPr lang="en-GB" dirty="0" smtClean="0"/>
              <a:t>:</a:t>
            </a:r>
          </a:p>
          <a:p>
            <a:r>
              <a:rPr lang="en-GB" dirty="0" smtClean="0"/>
              <a:t>HOW FAMILIES FUNCTIONED</a:t>
            </a:r>
          </a:p>
          <a:p>
            <a:r>
              <a:rPr lang="en-GB" dirty="0" smtClean="0"/>
              <a:t>POWER AND DECISION MAKING</a:t>
            </a:r>
          </a:p>
          <a:p>
            <a:r>
              <a:rPr lang="en-GB" dirty="0" smtClean="0"/>
              <a:t>CLOSENESS OF COMMUNITY</a:t>
            </a:r>
          </a:p>
          <a:p>
            <a:r>
              <a:rPr lang="en-GB" dirty="0" smtClean="0"/>
              <a:t>COURTSHIP; MARRIAGE; FAMILY SIZE; LIFE CHANCES</a:t>
            </a:r>
          </a:p>
          <a:p>
            <a:r>
              <a:rPr lang="en-GB" dirty="0" smtClean="0"/>
              <a:t>ROLE OF WOMEN – GENDER CONSTRAINTS</a:t>
            </a:r>
          </a:p>
          <a:p>
            <a:r>
              <a:rPr lang="en-GB" dirty="0" smtClean="0"/>
              <a:t>CHILDHOOD – LIFE CHANCES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CHANGING TECHNIQUES AND FORMATS:</a:t>
            </a:r>
          </a:p>
          <a:p>
            <a:endParaRPr lang="en-GB" b="1" dirty="0" smtClean="0"/>
          </a:p>
          <a:p>
            <a:r>
              <a:rPr lang="en-GB" dirty="0" smtClean="0"/>
              <a:t>1. ADOPTING  SOCIOLOGICAL APPROACHES</a:t>
            </a:r>
          </a:p>
          <a:p>
            <a:endParaRPr lang="en-GB" dirty="0" smtClean="0"/>
          </a:p>
          <a:p>
            <a:r>
              <a:rPr lang="en-GB" dirty="0" smtClean="0"/>
              <a:t>2. SOLICITING ACCOUNTS OF LIFE EXPERIENCE – THE INTERVIEW</a:t>
            </a:r>
          </a:p>
          <a:p>
            <a:endParaRPr lang="en-GB" dirty="0" smtClean="0"/>
          </a:p>
          <a:p>
            <a:r>
              <a:rPr lang="en-GB" dirty="0" smtClean="0"/>
              <a:t>3. INTERPERSONAL AWARENESS – CLASS; AGE; GENDER; RACE; ETHICAL AND LEGAL ISSUES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PART I THE HISTORY OF ORAL TESTIMONIES</a:t>
            </a:r>
            <a:endParaRPr lang="en-GB" dirty="0"/>
          </a:p>
        </p:txBody>
      </p:sp>
      <p:pic>
        <p:nvPicPr>
          <p:cNvPr id="9" name="Content Placeholder 8" descr="thucydid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73071" y="1600200"/>
            <a:ext cx="4197858" cy="470852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ORAL HISTORY WAS </a:t>
            </a:r>
          </a:p>
          <a:p>
            <a:r>
              <a:rPr lang="en-GB" dirty="0" smtClean="0"/>
              <a:t>‘THE FIRST KIND OF HISTORY’</a:t>
            </a:r>
          </a:p>
          <a:p>
            <a:r>
              <a:rPr lang="en-GB" dirty="0" smtClean="0"/>
              <a:t>PAUL THOMPSON </a:t>
            </a:r>
            <a:r>
              <a:rPr lang="en-GB" i="1" dirty="0" smtClean="0"/>
              <a:t>THE VOICE OF THE PAST, </a:t>
            </a:r>
            <a:r>
              <a:rPr lang="en-GB" dirty="0" smtClean="0"/>
              <a:t>(OUP, 1978, [1st EDITION]) also 2</a:t>
            </a:r>
            <a:r>
              <a:rPr lang="en-GB" baseline="30000" dirty="0" smtClean="0"/>
              <a:t>nd</a:t>
            </a:r>
            <a:r>
              <a:rPr lang="en-GB" dirty="0" smtClean="0"/>
              <a:t> and 3</a:t>
            </a:r>
            <a:r>
              <a:rPr lang="en-GB" baseline="30000" dirty="0" smtClean="0"/>
              <a:t>rd</a:t>
            </a:r>
            <a:r>
              <a:rPr lang="en-GB" dirty="0" smtClean="0"/>
              <a:t> EDITIONS (1988; 2000)</a:t>
            </a:r>
          </a:p>
          <a:p>
            <a:r>
              <a:rPr lang="en-GB" dirty="0" smtClean="0"/>
              <a:t> Main library: 907.THO</a:t>
            </a:r>
          </a:p>
        </p:txBody>
      </p:sp>
      <p:pic>
        <p:nvPicPr>
          <p:cNvPr id="8" name="Content Placeholder 7" descr="0192893173_01_LZZZZZZ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28672" y="1600200"/>
            <a:ext cx="3077655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‘FIRST KIND OF HISTORY’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66124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Thucydides (460-395)</a:t>
            </a:r>
          </a:p>
          <a:p>
            <a:r>
              <a:rPr lang="en-GB" dirty="0" smtClean="0"/>
              <a:t>Father of ‘Scientific History’</a:t>
            </a:r>
          </a:p>
          <a:p>
            <a:r>
              <a:rPr lang="en-GB" i="1" dirty="0" smtClean="0"/>
              <a:t>History of the Peloponnesian Wars (431-404BC)</a:t>
            </a:r>
          </a:p>
          <a:p>
            <a:r>
              <a:rPr lang="en-GB" dirty="0" smtClean="0"/>
              <a:t>Used eye-witness accounts and strict evidence gathering (without reference to the intervention of the Gods)</a:t>
            </a:r>
          </a:p>
          <a:p>
            <a:r>
              <a:rPr lang="en-GB" dirty="0" smtClean="0"/>
              <a:t>Political realist – ‘might over right’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Content Placeholder 7" descr="PPB_PENGUIN_HISTORY_OF_THE_PELOPONNESIAN_WAR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2434431"/>
            <a:ext cx="2857500" cy="28575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‘FIRST KIND OF HISTORY’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‘VENERABLE’ BEDE  (672c- 735) – NORTHUMBRIAN MONK AND SCHOLAR</a:t>
            </a:r>
          </a:p>
          <a:p>
            <a:r>
              <a:rPr lang="en-GB" dirty="0" smtClean="0"/>
              <a:t>USED WITNESS ACCOUNTS IN </a:t>
            </a:r>
            <a:r>
              <a:rPr lang="en-GB" i="1" dirty="0" smtClean="0"/>
              <a:t>THE ECCLESIASTICAL HISTORY OF THE ENGLISH PEOPLE</a:t>
            </a:r>
            <a:endParaRPr lang="en-GB" dirty="0"/>
          </a:p>
        </p:txBody>
      </p:sp>
      <p:pic>
        <p:nvPicPr>
          <p:cNvPr id="5" name="Content Placeholder 4" descr="bed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82110" y="1600200"/>
            <a:ext cx="3570779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4" descr="Samuel_Johnson_by_Joshua_Reynold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5728" y="1600200"/>
            <a:ext cx="3721544" cy="4525963"/>
          </a:xfrm>
        </p:spPr>
      </p:pic>
      <p:pic>
        <p:nvPicPr>
          <p:cNvPr id="9" name="Content Placeholder 8" descr="boswell-sm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143500" y="1754981"/>
            <a:ext cx="3048000" cy="421640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SAMUEL JOHNSON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1709-84; Poet; Essayist; Literary critic; Biographer; Lexicographer; man of letters</a:t>
            </a:r>
          </a:p>
          <a:p>
            <a:r>
              <a:rPr lang="en-GB" dirty="0" smtClean="0"/>
              <a:t>Travel narrative Journal of a Tour of the Hebrides with Boswell </a:t>
            </a:r>
            <a:r>
              <a:rPr lang="en-GB" i="1" dirty="0" smtClean="0"/>
              <a:t>A Journey to the Western Isles of Scotland </a:t>
            </a:r>
            <a:r>
              <a:rPr lang="en-GB" dirty="0" smtClean="0"/>
              <a:t>(1773)</a:t>
            </a:r>
          </a:p>
          <a:p>
            <a:r>
              <a:rPr lang="en-GB" dirty="0" smtClean="0"/>
              <a:t>Also Boswell’s </a:t>
            </a:r>
            <a:r>
              <a:rPr lang="en-GB" i="1" dirty="0" smtClean="0"/>
              <a:t>A Journal of  Tour of the Hebrides </a:t>
            </a:r>
            <a:r>
              <a:rPr lang="en-GB" dirty="0" smtClean="0"/>
              <a:t>(1785)</a:t>
            </a:r>
            <a:endParaRPr lang="en-GB" i="1" dirty="0" smtClean="0"/>
          </a:p>
          <a:p>
            <a:r>
              <a:rPr lang="en-GB" dirty="0" smtClean="0"/>
              <a:t>Used oral accounts of Scottish customs</a:t>
            </a:r>
            <a:endParaRPr lang="en-GB" dirty="0"/>
          </a:p>
        </p:txBody>
      </p:sp>
      <p:pic>
        <p:nvPicPr>
          <p:cNvPr id="5" name="Content Placeholder 4" descr="Samuel_Johnson_by_Joshua_Reynold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6728" y="1600200"/>
            <a:ext cx="3721544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JOHNSON</a:t>
            </a:r>
            <a:endParaRPr lang="en-GB" dirty="0"/>
          </a:p>
        </p:txBody>
      </p:sp>
      <p:pic>
        <p:nvPicPr>
          <p:cNvPr id="7" name="Content Placeholder 6" descr="bhpic-Johnso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988840"/>
            <a:ext cx="2736304" cy="3672408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Donald Green, (ed.), </a:t>
            </a:r>
            <a:r>
              <a:rPr lang="en-GB" i="1" dirty="0" smtClean="0"/>
              <a:t>Samuel Johnson: a critical edition of the major works </a:t>
            </a:r>
            <a:r>
              <a:rPr lang="en-GB" dirty="0" smtClean="0"/>
              <a:t>(Oxford: Oxford University Press, 1984)</a:t>
            </a:r>
          </a:p>
          <a:p>
            <a:r>
              <a:rPr lang="en-GB" dirty="0" smtClean="0"/>
              <a:t>pp. 593-641 ‘A Journey to the Western Isles of Scotland’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JOHNSON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1774: Business and sightseeing tour of the North Wales coast to </a:t>
            </a:r>
            <a:r>
              <a:rPr lang="en-GB" dirty="0" err="1" smtClean="0"/>
              <a:t>Pwllheli</a:t>
            </a:r>
            <a:endParaRPr lang="en-GB" dirty="0" smtClean="0"/>
          </a:p>
          <a:p>
            <a:r>
              <a:rPr lang="en-GB" dirty="0" smtClean="0"/>
              <a:t>To his companion’s disappointment Johnson did not take to Wales:</a:t>
            </a:r>
          </a:p>
          <a:p>
            <a:r>
              <a:rPr lang="en-GB" dirty="0" smtClean="0"/>
              <a:t>‘Wales has nothing to excite nor gratify curiosity’</a:t>
            </a:r>
          </a:p>
          <a:p>
            <a:endParaRPr lang="en-GB" dirty="0"/>
          </a:p>
        </p:txBody>
      </p:sp>
      <p:pic>
        <p:nvPicPr>
          <p:cNvPr id="5" name="Content Placeholder 4" descr="johnsoncover_ME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9398" y="1855658"/>
            <a:ext cx="2876204" cy="4015047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DECLINE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RISE AND SPREAD OF THE PRINTED WORD WITNESSED A DECLINE IN ORAL ACCOUNTS  IN LITERATURE AND ACADEMIA</a:t>
            </a:r>
          </a:p>
          <a:p>
            <a:r>
              <a:rPr lang="en-GB" dirty="0" smtClean="0"/>
              <a:t>EMPIRICAL-BASED RESEARCH METHODS AND A LEANING TOWARDS REDUCTIONISM  SAW PREFERENCE FOR THE WRITTEN DOCUMENT OVER ORAL TESTIMONIES</a:t>
            </a:r>
          </a:p>
          <a:p>
            <a:r>
              <a:rPr lang="en-GB" dirty="0" smtClean="0"/>
              <a:t>MEANINGFULNESS  ATTACHED TO ORAL TESTIMONIES  IN DECLINE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1. Henry Mayhew- </a:t>
            </a:r>
            <a:r>
              <a:rPr lang="en-GB" i="1" dirty="0" smtClean="0"/>
              <a:t>London Labour and the London Poor</a:t>
            </a:r>
          </a:p>
          <a:p>
            <a:r>
              <a:rPr lang="en-GB" dirty="0" smtClean="0"/>
              <a:t>2. Charles Booth and </a:t>
            </a:r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– documented London life in the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3. Beatrice Webb (right with Sidney Webb) – surveyor of the London slums 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060848"/>
            <a:ext cx="3384376" cy="3528392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MAYHEW</a:t>
            </a:r>
            <a:endParaRPr lang="en-GB" dirty="0"/>
          </a:p>
        </p:txBody>
      </p:sp>
      <p:pic>
        <p:nvPicPr>
          <p:cNvPr id="7" name="Content Placeholder 6" descr="London-Labour-and-the-Lond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772816"/>
            <a:ext cx="3672408" cy="453650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MAYHEW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Henry Mayhew (1812-87); founder of ‘Punch’ magazine</a:t>
            </a:r>
          </a:p>
          <a:p>
            <a:r>
              <a:rPr lang="en-GB" dirty="0" smtClean="0"/>
              <a:t>1840s: observed and documented the lives of the London poor (first serialised in the </a:t>
            </a:r>
            <a:r>
              <a:rPr lang="en-GB" i="1" dirty="0" smtClean="0"/>
              <a:t>Morning Chronicle)</a:t>
            </a:r>
          </a:p>
          <a:p>
            <a:r>
              <a:rPr lang="en-GB" dirty="0" smtClean="0"/>
              <a:t>All types including prostitutes, beggars, </a:t>
            </a:r>
            <a:r>
              <a:rPr lang="en-GB" dirty="0" err="1" smtClean="0"/>
              <a:t>mudlarks</a:t>
            </a:r>
            <a:r>
              <a:rPr lang="en-GB" dirty="0" smtClean="0"/>
              <a:t>, and ‘pure finders’!! </a:t>
            </a:r>
            <a:endParaRPr lang="en-GB" dirty="0"/>
          </a:p>
        </p:txBody>
      </p:sp>
      <p:pic>
        <p:nvPicPr>
          <p:cNvPr id="7" name="Content Placeholder 10" descr="imagesCA7S3FQ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772816"/>
            <a:ext cx="3528392" cy="4248472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Charles Booth (1840-1916); philanthropist and social researcher</a:t>
            </a:r>
          </a:p>
          <a:p>
            <a:r>
              <a:rPr lang="en-GB" dirty="0" smtClean="0"/>
              <a:t>Late Victorian period carried out a statistical survey of poverty and pauperism in London</a:t>
            </a:r>
          </a:p>
          <a:p>
            <a:r>
              <a:rPr lang="en-GB" dirty="0" smtClean="0"/>
              <a:t>Worked with Beatrice Webb (nee Potter)</a:t>
            </a:r>
          </a:p>
          <a:p>
            <a:r>
              <a:rPr lang="en-GB" dirty="0" smtClean="0"/>
              <a:t>Published </a:t>
            </a:r>
            <a:r>
              <a:rPr lang="en-GB" i="1" dirty="0" smtClean="0"/>
              <a:t>Life and labour of the people in London</a:t>
            </a:r>
            <a:endParaRPr lang="en-GB" dirty="0"/>
          </a:p>
        </p:txBody>
      </p:sp>
      <p:pic>
        <p:nvPicPr>
          <p:cNvPr id="5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3560" y="1600200"/>
            <a:ext cx="3007880" cy="4525963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BOOTH’S ‘SOCIOLOGICAL’ MAPS </a:t>
            </a:r>
            <a:endParaRPr lang="en-GB" dirty="0"/>
          </a:p>
        </p:txBody>
      </p:sp>
      <p:pic>
        <p:nvPicPr>
          <p:cNvPr id="7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600200"/>
            <a:ext cx="5472608" cy="4708525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ROWNTREE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(1871-1954)</a:t>
            </a:r>
          </a:p>
          <a:p>
            <a:r>
              <a:rPr lang="en-GB" dirty="0" smtClean="0"/>
              <a:t>Investigated poverty in York</a:t>
            </a:r>
          </a:p>
          <a:p>
            <a:r>
              <a:rPr lang="en-GB" dirty="0" smtClean="0"/>
              <a:t>Devised the ‘poverty line’ based upon a minimum wage and calorie intake </a:t>
            </a:r>
          </a:p>
          <a:p>
            <a:r>
              <a:rPr lang="en-GB" dirty="0" smtClean="0"/>
              <a:t>Carried out studies up to the 1950s</a:t>
            </a:r>
            <a:endParaRPr lang="en-GB" dirty="0"/>
          </a:p>
        </p:txBody>
      </p:sp>
      <p:pic>
        <p:nvPicPr>
          <p:cNvPr id="7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736303" cy="4176463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Beatrice Webb (1858-1943) and Sidney Webb (1859-1947)</a:t>
            </a:r>
          </a:p>
          <a:p>
            <a:r>
              <a:rPr lang="en-GB" dirty="0" smtClean="0"/>
              <a:t>Beatrice worked with Charles Booth and later on the ‘Commission on Poor Laws and the relief of distress’ (1905-09)</a:t>
            </a:r>
          </a:p>
          <a:p>
            <a:r>
              <a:rPr lang="en-GB" dirty="0" smtClean="0"/>
              <a:t>Founder members of The Fabians (1884) and the LSE (1895)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 OBSERVATION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Founded in 1937 by anthropologist Tom Harrison et al</a:t>
            </a:r>
          </a:p>
          <a:p>
            <a:r>
              <a:rPr lang="en-GB" dirty="0" smtClean="0"/>
              <a:t>Recorded everyday life in Britain through volunteer observers and open questionnaires – the views of the ‘man in the street’  - from saving habits to the Abdication!</a:t>
            </a:r>
          </a:p>
          <a:p>
            <a:r>
              <a:rPr lang="en-GB" dirty="0" smtClean="0"/>
              <a:t>Helped shaped social policy in Britain</a:t>
            </a:r>
          </a:p>
          <a:p>
            <a:r>
              <a:rPr lang="en-GB" dirty="0" smtClean="0"/>
              <a:t>The archive is housed at the University of Sussex; – re-launched in 1981 after decline </a:t>
            </a:r>
            <a:r>
              <a:rPr lang="en-GB" smtClean="0"/>
              <a:t>in the 1960s</a:t>
            </a:r>
            <a:endParaRPr lang="en-GB" dirty="0"/>
          </a:p>
        </p:txBody>
      </p:sp>
      <p:pic>
        <p:nvPicPr>
          <p:cNvPr id="7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RENEWAL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MID 20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 </a:t>
            </a:r>
            <a:r>
              <a:rPr lang="en-GB" dirty="0" smtClean="0"/>
              <a:t>– NEED TO CAPTURE THE LOST TRADITIONS OF THE COUNTRYSIDE WITNESSED INCREASED INTEREST IN ORAL TESTIMONIES</a:t>
            </a:r>
          </a:p>
          <a:p>
            <a:r>
              <a:rPr lang="en-GB" dirty="0" smtClean="0"/>
              <a:t>SCHOOL OF SCOTTISH STUDIES AND WELSH FOLK MUSEUM SET UP RECORDING PROGRAMMES, INCLUDING INPUT FROM MINORITY LANGUAGES GROUPS; </a:t>
            </a:r>
          </a:p>
          <a:p>
            <a:r>
              <a:rPr lang="en-GB" dirty="0" smtClean="0"/>
              <a:t>PROGRAMMES  SET UP AT THE SCHOOL OF ENGLISH (LEEDS UNIVERSITY) AND CENTRE OF ENGLISH CULTURAL TRADITIONS (SHEFFIELD)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HISTORY AS DISCIPLINE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THE 1960s:</a:t>
            </a:r>
          </a:p>
          <a:p>
            <a:r>
              <a:rPr lang="en-GB" dirty="0" smtClean="0"/>
              <a:t> ‘LABOUR HISTORY’ AND ‘WORKING CLASS ‘ HISTORY FACULTIES BEGAN TO TAP INTO ORAL HISTORY COLLECTIONS, ENCOURAGED BY GAP IN HISTORY OF DOMESTIC AND WORKING LIVES</a:t>
            </a:r>
          </a:p>
          <a:p>
            <a:endParaRPr lang="en-GB" dirty="0" smtClean="0"/>
          </a:p>
          <a:p>
            <a:r>
              <a:rPr lang="en-GB" dirty="0" smtClean="0"/>
              <a:t>OTHER DISCIPLINES ALSO INSPIRED TO STUDY ORAL RECORDS – SOCIAL SCIENCE; ARCHIVISTS; MUSEUM COLLECTIONS</a:t>
            </a:r>
          </a:p>
          <a:p>
            <a:endParaRPr lang="en-GB" dirty="0"/>
          </a:p>
        </p:txBody>
      </p:sp>
      <p:pic>
        <p:nvPicPr>
          <p:cNvPr id="9" name="Content Placeholder 8" descr="smith_min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038600" cy="4536504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JOHN SAVILLE </a:t>
            </a:r>
            <a:r>
              <a:rPr lang="en-GB" dirty="0" smtClean="0"/>
              <a:t>(1916-2009)</a:t>
            </a:r>
          </a:p>
          <a:p>
            <a:r>
              <a:rPr lang="en-GB" dirty="0" smtClean="0"/>
              <a:t>Marxist Historian ; Prof of Economic History, Hull University;  first chair of THE ORAL HISTORY SOCIETY</a:t>
            </a:r>
          </a:p>
          <a:p>
            <a:endParaRPr lang="en-GB" dirty="0" smtClean="0"/>
          </a:p>
          <a:p>
            <a:r>
              <a:rPr lang="en-GB" b="1" dirty="0" smtClean="0"/>
              <a:t>RAPHAEL SAMUEL </a:t>
            </a:r>
            <a:r>
              <a:rPr lang="en-GB" dirty="0" smtClean="0"/>
              <a:t>(1934-1996);  </a:t>
            </a:r>
            <a:r>
              <a:rPr lang="en-GB" dirty="0" err="1" smtClean="0"/>
              <a:t>Univ</a:t>
            </a:r>
            <a:r>
              <a:rPr lang="en-GB" dirty="0" smtClean="0"/>
              <a:t> of East  London; founded HISTORY WORKSHOP MOVEMENT, Ruskin College Oxford</a:t>
            </a:r>
          </a:p>
          <a:p>
            <a:endParaRPr lang="en-GB" dirty="0" smtClean="0"/>
          </a:p>
          <a:p>
            <a:r>
              <a:rPr lang="en-GB" b="1" dirty="0" smtClean="0"/>
              <a:t>ASA BRIGGS </a:t>
            </a:r>
            <a:r>
              <a:rPr lang="en-GB" dirty="0" smtClean="0"/>
              <a:t>(1921- );eminent British Historian; Dean, </a:t>
            </a:r>
            <a:r>
              <a:rPr lang="en-GB" dirty="0" err="1" smtClean="0"/>
              <a:t>Univ</a:t>
            </a:r>
            <a:r>
              <a:rPr lang="en-GB" dirty="0" smtClean="0"/>
              <a:t> of Sussex </a:t>
            </a:r>
          </a:p>
        </p:txBody>
      </p:sp>
      <p:pic>
        <p:nvPicPr>
          <p:cNvPr id="7" name="Content Placeholder 6" descr="imagesCAS1LRG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916832"/>
            <a:ext cx="2664296" cy="3672408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1970s-1990s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RANGE OF TOPICS  OPEN TO ORAL HISTORIANS EXPANDED TO INCLUDE:</a:t>
            </a:r>
          </a:p>
          <a:p>
            <a:r>
              <a:rPr lang="en-GB" dirty="0" smtClean="0"/>
              <a:t>ARTS AND SCIENCES</a:t>
            </a:r>
          </a:p>
          <a:p>
            <a:r>
              <a:rPr lang="en-GB" dirty="0" smtClean="0"/>
              <a:t>BUSINESS  WORLD</a:t>
            </a:r>
          </a:p>
          <a:p>
            <a:r>
              <a:rPr lang="en-GB" dirty="0" smtClean="0"/>
              <a:t>WOMEN’S HISTORY</a:t>
            </a:r>
          </a:p>
          <a:p>
            <a:r>
              <a:rPr lang="en-GB" b="1" dirty="0" smtClean="0"/>
              <a:t>IDENTITIES – </a:t>
            </a:r>
            <a:r>
              <a:rPr lang="en-GB" dirty="0" smtClean="0"/>
              <a:t>BLACK AND ETHNIC MINORITIES; LESBIAN; GAY; AND TRANSEXUAL </a:t>
            </a:r>
            <a:endParaRPr lang="en-GB" b="1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IN ORAL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1960s – Oral History influenced by themes in Social History; Women’s History; Labour History</a:t>
            </a:r>
          </a:p>
          <a:p>
            <a:r>
              <a:rPr lang="en-GB" dirty="0" smtClean="0"/>
              <a:t>2. 1970s – development of </a:t>
            </a:r>
            <a:r>
              <a:rPr lang="en-GB" b="1" dirty="0" smtClean="0"/>
              <a:t>HISTORY FROM – BELOW – </a:t>
            </a:r>
            <a:r>
              <a:rPr lang="en-GB" dirty="0" smtClean="0"/>
              <a:t>a voice for those previously hidden from historical accounts</a:t>
            </a:r>
          </a:p>
          <a:p>
            <a:r>
              <a:rPr lang="en-GB" dirty="0" smtClean="0"/>
              <a:t>3.  Community-based initiatives and media work – concept of EMPOWERMENT and SHARED AUTHORITY</a:t>
            </a:r>
          </a:p>
          <a:p>
            <a:r>
              <a:rPr lang="en-GB" dirty="0" smtClean="0"/>
              <a:t>4. Emphasis on understanding narrative and memory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‘HISTORY FROM BELOW’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Gain new perspectives on the past</a:t>
            </a:r>
          </a:p>
          <a:p>
            <a:r>
              <a:rPr lang="en-GB" dirty="0" smtClean="0"/>
              <a:t>Highlight feminist and labour history</a:t>
            </a:r>
          </a:p>
          <a:p>
            <a:r>
              <a:rPr lang="en-GB" dirty="0" smtClean="0"/>
              <a:t>Record an eclectic mix of voices of the less powerful – the majority</a:t>
            </a:r>
          </a:p>
          <a:p>
            <a:r>
              <a:rPr lang="en-GB" dirty="0" smtClean="0"/>
              <a:t>Through: the </a:t>
            </a:r>
            <a:r>
              <a:rPr lang="en-GB" b="1" dirty="0" smtClean="0"/>
              <a:t>HISTORY WORKSHOP MOVEMENT </a:t>
            </a:r>
            <a:r>
              <a:rPr lang="en-GB" dirty="0" smtClean="0"/>
              <a:t>(founded 1976 by Raphael Samuel) </a:t>
            </a:r>
            <a:endParaRPr lang="en-GB" dirty="0"/>
          </a:p>
        </p:txBody>
      </p:sp>
      <p:pic>
        <p:nvPicPr>
          <p:cNvPr id="6" name="Content Placeholder 4" descr="105424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33975" y="1648619"/>
            <a:ext cx="3067050" cy="4429125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FROM BELOW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‘History Workshop Movement ‘ recorded a wide variety of individuals and groups – from the fishing industry to jazz music</a:t>
            </a:r>
          </a:p>
          <a:p>
            <a:endParaRPr lang="en-GB" dirty="0" smtClean="0"/>
          </a:p>
          <a:p>
            <a:r>
              <a:rPr lang="en-GB" dirty="0" smtClean="0"/>
              <a:t>Non-elite individual and groups approached through the themes of ‘resistance and acquiescence’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‘HIDDEN HISTORIES’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Women’s lives explored – work of Joanna </a:t>
            </a:r>
            <a:r>
              <a:rPr lang="en-GB" dirty="0" err="1" smtClean="0"/>
              <a:t>Bornat</a:t>
            </a:r>
            <a:r>
              <a:rPr lang="en-GB" dirty="0" smtClean="0"/>
              <a:t>; Jill </a:t>
            </a:r>
            <a:r>
              <a:rPr lang="en-GB" dirty="0" err="1" smtClean="0"/>
              <a:t>Liddington</a:t>
            </a:r>
            <a:r>
              <a:rPr lang="en-GB" dirty="0" smtClean="0"/>
              <a:t>; Diana </a:t>
            </a:r>
            <a:r>
              <a:rPr lang="en-GB" dirty="0" err="1" smtClean="0"/>
              <a:t>Gittins</a:t>
            </a:r>
            <a:endParaRPr lang="en-GB" dirty="0" smtClean="0"/>
          </a:p>
          <a:p>
            <a:r>
              <a:rPr lang="en-GB" dirty="0" smtClean="0"/>
              <a:t>Working Class lives – miners; shipbuilders; farm labourers; unorganised labour</a:t>
            </a:r>
          </a:p>
          <a:p>
            <a:r>
              <a:rPr lang="en-GB" dirty="0" smtClean="0"/>
              <a:t>Wider subject base – World War I; Spanish Civil War; British street culture</a:t>
            </a:r>
          </a:p>
          <a:p>
            <a:r>
              <a:rPr lang="en-GB" dirty="0" smtClean="0"/>
              <a:t>Vehicle: </a:t>
            </a:r>
            <a:r>
              <a:rPr lang="en-GB" b="1" dirty="0" smtClean="0"/>
              <a:t>ORAL HISTORY JOURNAL</a:t>
            </a:r>
          </a:p>
        </p:txBody>
      </p:sp>
      <p:pic>
        <p:nvPicPr>
          <p:cNvPr id="5" name="Content Placeholder 4" descr="journal38_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844824"/>
            <a:ext cx="2448271" cy="3888432"/>
          </a:xfr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‘BLACK AND MINORITY ETHNIC’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ORAL HISTORY JOURNAL  </a:t>
            </a:r>
            <a:r>
              <a:rPr lang="en-GB" dirty="0" err="1" smtClean="0"/>
              <a:t>Vol</a:t>
            </a:r>
            <a:r>
              <a:rPr lang="en-GB" dirty="0" smtClean="0"/>
              <a:t> 8 No 1 (1980) – issued articles on Oral History and Black labour; West Indian migration to Britain; Pakistani community in Manchester; </a:t>
            </a:r>
          </a:p>
          <a:p>
            <a:r>
              <a:rPr lang="en-GB" dirty="0" smtClean="0"/>
              <a:t>ORAL HISTORY JOURNAL </a:t>
            </a:r>
            <a:r>
              <a:rPr lang="en-GB" dirty="0" err="1" smtClean="0"/>
              <a:t>Vol</a:t>
            </a:r>
            <a:r>
              <a:rPr lang="en-GB" dirty="0" smtClean="0"/>
              <a:t> 21 No 1 (1993) – special addition on Ethnicity and National Identity</a:t>
            </a:r>
          </a:p>
          <a:p>
            <a:r>
              <a:rPr lang="en-GB" dirty="0" smtClean="0"/>
              <a:t> see PER A 942 in library</a:t>
            </a:r>
          </a:p>
          <a:p>
            <a:r>
              <a:rPr lang="en-GB" dirty="0" smtClean="0"/>
              <a:t>Through 80s and 90s BME oral projects developed in Bradford, Birmingham, Leicester, London (Chinese oral history project)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LESBIAN ,GAY, BISEXUAL, TRANSGENDER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52528"/>
          </a:xfrm>
        </p:spPr>
        <p:txBody>
          <a:bodyPr>
            <a:normAutofit/>
          </a:bodyPr>
          <a:lstStyle/>
          <a:p>
            <a:r>
              <a:rPr lang="en-GB" dirty="0" smtClean="0"/>
              <a:t>Projects include:</a:t>
            </a:r>
          </a:p>
          <a:p>
            <a:r>
              <a:rPr lang="en-GB" dirty="0" smtClean="0"/>
              <a:t>Gavin Brown’s: </a:t>
            </a:r>
            <a:r>
              <a:rPr lang="en-GB" i="1" dirty="0" smtClean="0"/>
              <a:t>Listening to queer maps of the city: gay men’s narratives of pleasure and danger in London’s East End</a:t>
            </a:r>
          </a:p>
          <a:p>
            <a:r>
              <a:rPr lang="en-GB" dirty="0" smtClean="0"/>
              <a:t>Clare Lomas (2007): </a:t>
            </a:r>
            <a:r>
              <a:rPr lang="en-GB" i="1" dirty="0" smtClean="0"/>
              <a:t>Men don’t wear velvet you know: Fashionable masculinity and the shopping experience, London 1950s-1970s</a:t>
            </a:r>
          </a:p>
          <a:p>
            <a:r>
              <a:rPr lang="en-GB" dirty="0" smtClean="0"/>
              <a:t>Hall-Carpenter Archives (HCA) and Margot Farnham’s oral collection (1985-88): </a:t>
            </a:r>
            <a:r>
              <a:rPr lang="en-GB" i="1" dirty="0" err="1" smtClean="0"/>
              <a:t>Jenning’s</a:t>
            </a:r>
            <a:r>
              <a:rPr lang="en-GB" i="1" dirty="0" smtClean="0"/>
              <a:t> study of lesbian identities in Britain, 1945-70</a:t>
            </a:r>
          </a:p>
          <a:p>
            <a:endParaRPr lang="en-GB" dirty="0" smtClean="0"/>
          </a:p>
          <a:p>
            <a:endParaRPr lang="en-GB" dirty="0" smtClean="0"/>
          </a:p>
          <a:p>
            <a:pPr lvl="2"/>
            <a:endParaRPr lang="en-GB" sz="2800" i="1" dirty="0" smtClean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‘ALL HISTORY DEPENDS ULTMATELY UPON ITS SOCIAL PURPOSE’ –</a:t>
            </a:r>
          </a:p>
          <a:p>
            <a:endParaRPr lang="en-GB" dirty="0" smtClean="0"/>
          </a:p>
          <a:p>
            <a:r>
              <a:rPr lang="en-GB" dirty="0" smtClean="0"/>
              <a:t>PAUL THOMPSON, </a:t>
            </a:r>
            <a:r>
              <a:rPr lang="en-GB" i="1" dirty="0" smtClean="0"/>
              <a:t>THE VOICE OF THE PAST </a:t>
            </a:r>
            <a:r>
              <a:rPr lang="en-GB" dirty="0" smtClean="0"/>
              <a:t>(OUP, 1978), P.1</a:t>
            </a:r>
            <a:endParaRPr lang="en-GB" dirty="0"/>
          </a:p>
        </p:txBody>
      </p:sp>
      <p:pic>
        <p:nvPicPr>
          <p:cNvPr id="6" name="Content Placeholder 5" descr="olhi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628800"/>
            <a:ext cx="3810000" cy="4464495"/>
          </a:xfr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SHAPING THE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Oral historians believe the past can shape the future through</a:t>
            </a:r>
            <a:r>
              <a:rPr lang="en-GB" dirty="0" smtClean="0"/>
              <a:t>:</a:t>
            </a:r>
          </a:p>
          <a:p>
            <a:r>
              <a:rPr lang="en-GB" dirty="0" smtClean="0"/>
              <a:t>Empowering people previously marginalised</a:t>
            </a:r>
          </a:p>
          <a:p>
            <a:r>
              <a:rPr lang="en-GB" dirty="0" smtClean="0"/>
              <a:t>Rejection of the objectivity at the heart of University-based historical study – an area not closely associated with oral testimonies</a:t>
            </a:r>
          </a:p>
          <a:p>
            <a:r>
              <a:rPr lang="en-GB" dirty="0" smtClean="0"/>
              <a:t>The eclectic approach of oral history from the 1980s saw ideas and insights taken from other disciplines – sociology; psychology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ORAL HISTORY AND GENDER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Strong relationship between oral history and women’s history</a:t>
            </a:r>
          </a:p>
          <a:p>
            <a:r>
              <a:rPr lang="en-GB" i="1" dirty="0" smtClean="0"/>
              <a:t>Oral History </a:t>
            </a:r>
            <a:r>
              <a:rPr lang="en-GB" dirty="0" smtClean="0"/>
              <a:t>journal published a number of special issues on women’s history (see </a:t>
            </a:r>
            <a:r>
              <a:rPr lang="en-GB" dirty="0" err="1" smtClean="0"/>
              <a:t>Vol</a:t>
            </a:r>
            <a:r>
              <a:rPr lang="en-GB" dirty="0" smtClean="0"/>
              <a:t> 5 No 2, 1977; </a:t>
            </a:r>
            <a:r>
              <a:rPr lang="en-GB" dirty="0" err="1" smtClean="0"/>
              <a:t>Vol</a:t>
            </a:r>
            <a:r>
              <a:rPr lang="en-GB" dirty="0" smtClean="0"/>
              <a:t> 10 No2, 1982; </a:t>
            </a:r>
            <a:r>
              <a:rPr lang="en-GB" dirty="0" err="1" smtClean="0"/>
              <a:t>Vol</a:t>
            </a:r>
            <a:r>
              <a:rPr lang="en-GB" dirty="0" smtClean="0"/>
              <a:t> 21 No 2, 1993; </a:t>
            </a:r>
            <a:r>
              <a:rPr lang="en-GB" dirty="0" err="1" smtClean="0"/>
              <a:t>Vol</a:t>
            </a:r>
            <a:r>
              <a:rPr lang="en-GB" dirty="0" smtClean="0"/>
              <a:t> 30 No1, 2002)</a:t>
            </a:r>
          </a:p>
          <a:p>
            <a:r>
              <a:rPr lang="en-GB" dirty="0" smtClean="0"/>
              <a:t>Female historians influential in ‘History from Below’ and feminist theory has influenced oral history studies and the analysis of oral memories and women’s biographies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‘SHARED AUTHORITY’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Lies at the heart of oral history and its reliance upon interview-based testimonies</a:t>
            </a:r>
          </a:p>
          <a:p>
            <a:r>
              <a:rPr lang="en-GB" dirty="0" smtClean="0"/>
              <a:t>Concerns over the inequality between the interviewer and interviewee – raising issues about power relations and inter-subjectivity</a:t>
            </a:r>
          </a:p>
          <a:p>
            <a:r>
              <a:rPr lang="en-GB" dirty="0" smtClean="0"/>
              <a:t>Originating in the United States ‘shared authority’ ‘redefine(d) and redistribute(d) intellectual authority, so that it might be shared more broadly’ Michael Frisch, </a:t>
            </a:r>
            <a:r>
              <a:rPr lang="en-GB" i="1" dirty="0" smtClean="0"/>
              <a:t>A Shared Authority: Essays on the craft and meaning of Oral and Public History, </a:t>
            </a:r>
            <a:r>
              <a:rPr lang="en-GB" dirty="0" smtClean="0"/>
              <a:t>(New York, 1990), </a:t>
            </a:r>
            <a:r>
              <a:rPr lang="en-GB" dirty="0" err="1" smtClean="0"/>
              <a:t>p.XX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1044</TotalTime>
  <Words>1558</Words>
  <Application>Microsoft Office PowerPoint</Application>
  <PresentationFormat>On-screen Show (4:3)</PresentationFormat>
  <Paragraphs>160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Apex</vt:lpstr>
      <vt:lpstr>HPFY 3012</vt:lpstr>
      <vt:lpstr>ORAL TESTIMONIES</vt:lpstr>
      <vt:lpstr>HISTORIANS</vt:lpstr>
      <vt:lpstr>ILLUMINATING THE PAST  </vt:lpstr>
      <vt:lpstr>CENSUS REPORTS</vt:lpstr>
      <vt:lpstr>WHERE DOCUMENTS FAIL</vt:lpstr>
      <vt:lpstr>CHANGING PRACTICES</vt:lpstr>
      <vt:lpstr>PART I THE HISTORY OF ORAL TESTIMONIES</vt:lpstr>
      <vt:lpstr>HISTORY</vt:lpstr>
      <vt:lpstr>‘FIRST KIND OF HISTORY’</vt:lpstr>
      <vt:lpstr>‘FIRST KIND OF HISTORY’</vt:lpstr>
      <vt:lpstr>PowerPoint Presentation</vt:lpstr>
      <vt:lpstr>SAMUEL JOHNSON</vt:lpstr>
      <vt:lpstr>JOHNSON</vt:lpstr>
      <vt:lpstr>JOHNSON IN WALES</vt:lpstr>
      <vt:lpstr>DECLINE</vt:lpstr>
      <vt:lpstr>OBSERVERS</vt:lpstr>
      <vt:lpstr>HENRY MAYHEW</vt:lpstr>
      <vt:lpstr>HENRY MAYHEW</vt:lpstr>
      <vt:lpstr>BOOTH</vt:lpstr>
      <vt:lpstr>BOOTH’S ‘SOCIOLOGICAL’ MAPS </vt:lpstr>
      <vt:lpstr>ROWNTREE</vt:lpstr>
      <vt:lpstr>THE WEBBS</vt:lpstr>
      <vt:lpstr>MASS OBSERVATION</vt:lpstr>
      <vt:lpstr>RENEWAL</vt:lpstr>
      <vt:lpstr>ORAL HISTORY AS DISCIPLINE</vt:lpstr>
      <vt:lpstr>HISTORIANS </vt:lpstr>
      <vt:lpstr>THE 1970s-1990s</vt:lpstr>
      <vt:lpstr>THEORY IN ORAL HISTORY</vt:lpstr>
      <vt:lpstr>‘HISTORY FROM BELOW’</vt:lpstr>
      <vt:lpstr>HISTORY FROM BELOW</vt:lpstr>
      <vt:lpstr>‘HIDDEN HISTORIES’</vt:lpstr>
      <vt:lpstr>‘BLACK AND MINORITY ETHNIC’</vt:lpstr>
      <vt:lpstr>LESBIAN ,GAY, BISEXUAL, TRANSGENDER</vt:lpstr>
      <vt:lpstr>EMPOWERMENT</vt:lpstr>
      <vt:lpstr>SHAPING THE FUTURE</vt:lpstr>
      <vt:lpstr>ORAL HISTORY AND GENDER ISSUES</vt:lpstr>
      <vt:lpstr>‘SHARED AUTHORITY’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RESEARCH    AHHI 5001</dc:title>
  <dc:creator>Sony</dc:creator>
  <cp:lastModifiedBy>Lester Mason</cp:lastModifiedBy>
  <cp:revision>107</cp:revision>
  <dcterms:created xsi:type="dcterms:W3CDTF">2010-11-13T10:52:53Z</dcterms:created>
  <dcterms:modified xsi:type="dcterms:W3CDTF">2020-09-30T10:33:21Z</dcterms:modified>
</cp:coreProperties>
</file>