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purl.oclc.org/ooxml/officeDocument/relationships/metadata/thumbnail" Target="docProps/thumbnail.jpeg"/><Relationship Id="rId1" Type="http://purl.oclc.org/ooxml/officeDocument/relationships/officeDocument" Target="ppt/presentation.xml"/><Relationship Id="rId4" Type="http://purl.oclc.org/ooxml/officeDocument/relationships/extendedProperties" Target="docProps/app.xml"/></Relationships>
</file>

<file path=ppt/presentation.xml><?xml version="1.0" encoding="utf-8"?>
<p:presentation xmlns:a="http://purl.oclc.org/ooxml/drawingml/main" xmlns:r="http://purl.oclc.org/ooxml/officeDocument/relationships" xmlns:p="http://purl.oclc.org/ooxml/presentationml/main" saveSubsetFonts="1" conformance="strict">
  <p:sldMasterIdLst>
    <p:sldMasterId id="214748371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purl.oclc.org/ooxml/drawingml/main" xmlns:r="http://purl.oclc.org/ooxml/officeDocument/relationships" xmlns:p="http://purl.oclc.org/ooxml/presentationml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purl.oclc.org/ooxml/drawingml/main" def="{5C22544A-7EE6-4342-B048-85BDC9FD1C3A}"/>
</file>

<file path=ppt/viewProps.xml><?xml version="1.0" encoding="utf-8"?>
<p:viewPr xmlns:a="http://purl.oclc.org/ooxml/drawingml/main" xmlns:r="http://purl.oclc.org/ooxml/officeDocument/relationships" xmlns:p="http://purl.oclc.org/ooxml/presentationml/main">
  <p:normalViewPr horzBarState="maximized">
    <p:restoredLeft sz="16.006%" autoAdjust="0"/>
    <p:restoredTop sz="94.66%"/>
  </p:normalViewPr>
  <p:slideViewPr>
    <p:cSldViewPr snapToGrid="0">
      <p:cViewPr varScale="1">
        <p:scale>
          <a:sx n="88" d="100"/>
          <a:sy n="88" d="100"/>
        </p:scale>
        <p:origin x="210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purl.oclc.org/ooxml/officeDocument/relationships/slide" Target="slides/slide7.xml"/><Relationship Id="rId13" Type="http://purl.oclc.org/ooxml/officeDocument/relationships/presProps" Target="presProps.xml"/><Relationship Id="rId3" Type="http://purl.oclc.org/ooxml/officeDocument/relationships/slide" Target="slides/slide2.xml"/><Relationship Id="rId7" Type="http://purl.oclc.org/ooxml/officeDocument/relationships/slide" Target="slides/slide6.xml"/><Relationship Id="rId12" Type="http://purl.oclc.org/ooxml/officeDocument/relationships/slide" Target="slides/slide11.xml"/><Relationship Id="rId2" Type="http://purl.oclc.org/ooxml/officeDocument/relationships/slide" Target="slides/slide1.xml"/><Relationship Id="rId16" Type="http://purl.oclc.org/ooxml/officeDocument/relationships/tableStyles" Target="tableStyles.xml"/><Relationship Id="rId1" Type="http://purl.oclc.org/ooxml/officeDocument/relationships/slideMaster" Target="slideMasters/slideMaster1.xml"/><Relationship Id="rId6" Type="http://purl.oclc.org/ooxml/officeDocument/relationships/slide" Target="slides/slide5.xml"/><Relationship Id="rId11" Type="http://purl.oclc.org/ooxml/officeDocument/relationships/slide" Target="slides/slide10.xml"/><Relationship Id="rId5" Type="http://purl.oclc.org/ooxml/officeDocument/relationships/slide" Target="slides/slide4.xml"/><Relationship Id="rId15" Type="http://purl.oclc.org/ooxml/officeDocument/relationships/theme" Target="theme/theme1.xml"/><Relationship Id="rId10" Type="http://purl.oclc.org/ooxml/officeDocument/relationships/slide" Target="slides/slide9.xml"/><Relationship Id="rId4" Type="http://purl.oclc.org/ooxml/officeDocument/relationships/slide" Target="slides/slide3.xml"/><Relationship Id="rId9" Type="http://purl.oclc.org/ooxml/officeDocument/relationships/slide" Target="slides/slide8.xml"/><Relationship Id="rId14" Type="http://purl.oclc.org/ooxml/officeDocument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slideLayout1.xml><?xml version="1.0" encoding="utf-8"?>
<p:sldLayout xmlns:a="http://purl.oclc.org/ooxml/drawingml/main" xmlns:r="http://purl.oclc.org/ooxml/officeDocument/relationships" xmlns:p="http://purl.oclc.org/ooxml/presentationml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565360"/>
      </p:ext>
    </p:extLst>
  </p:cSld>
  <p:clrMapOvr>
    <a:masterClrMapping/>
  </p:clrMapOvr>
</p:sldLayout>
</file>

<file path=ppt/slideLayouts/slideLayout2.xml><?xml version="1.0" encoding="utf-8"?>
<p:sldLayout xmlns:a="http://purl.oclc.org/ooxml/drawingml/main" xmlns:r="http://purl.oclc.org/ooxml/officeDocument/relationships" xmlns:p="http://purl.oclc.org/ooxml/presentationml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183699"/>
      </p:ext>
    </p:extLst>
  </p:cSld>
  <p:clrMapOvr>
    <a:masterClrMapping/>
  </p:clrMapOvr>
</p:sldLayout>
</file>

<file path=ppt/slideLayouts/slideLayout3.xml><?xml version="1.0" encoding="utf-8"?>
<p:sldLayout xmlns:a="http://purl.oclc.org/ooxml/drawingml/main" xmlns:r="http://purl.oclc.org/ooxml/officeDocument/relationships" xmlns:p="http://purl.oclc.org/ooxml/presentationml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%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%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%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994103"/>
      </p:ext>
    </p:extLst>
  </p:cSld>
  <p:clrMapOvr>
    <a:masterClrMapping/>
  </p:clrMapOvr>
</p:sldLayout>
</file>

<file path=ppt/slideLayouts/slideLayout4.xml><?xml version="1.0" encoding="utf-8"?>
<p:sldLayout xmlns:a="http://purl.oclc.org/ooxml/drawingml/main" xmlns:r="http://purl.oclc.org/ooxml/officeDocument/relationships" xmlns:p="http://purl.oclc.org/ooxml/presentationml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7/15/2026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208859"/>
      </p:ext>
    </p:extLst>
  </p:cSld>
  <p:clrMapOvr>
    <a:masterClrMapping/>
  </p:clrMapOvr>
</p:sldLayout>
</file>

<file path=ppt/slideLayouts/slideLayout5.xml><?xml version="1.0" encoding="utf-8"?>
<p:sldLayout xmlns:a="http://purl.oclc.org/ooxml/drawingml/main" xmlns:r="http://purl.oclc.org/ooxml/officeDocument/relationships" xmlns:p="http://purl.oclc.org/ooxml/presentationml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7/15/2026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773585"/>
      </p:ext>
    </p:extLst>
  </p:cSld>
  <p:clrMapOvr>
    <a:masterClrMapping/>
  </p:clrMapOvr>
</p:sldLayout>
</file>

<file path=ppt/slideLayouts/slideLayout6.xml><?xml version="1.0" encoding="utf-8"?>
<p:sldLayout xmlns:a="http://purl.oclc.org/ooxml/drawingml/main" xmlns:r="http://purl.oclc.org/ooxml/officeDocument/relationships" xmlns:p="http://purl.oclc.org/ooxml/presentationml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7/15/2026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636912"/>
      </p:ext>
    </p:extLst>
  </p:cSld>
  <p:clrMapOvr>
    <a:masterClrMapping/>
  </p:clrMapOvr>
</p:sldLayout>
</file>

<file path=ppt/slideLayouts/slideLayout7.xml><?xml version="1.0" encoding="utf-8"?>
<p:sldLayout xmlns:a="http://purl.oclc.org/ooxml/drawingml/main" xmlns:r="http://purl.oclc.org/ooxml/officeDocument/relationships" xmlns:p="http://purl.oclc.org/ooxml/presentationml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7/15/2026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344857"/>
      </p:ext>
    </p:extLst>
  </p:cSld>
  <p:clrMapOvr>
    <a:masterClrMapping/>
  </p:clrMapOvr>
</p:sldLayout>
</file>

<file path=ppt/slideLayouts/slideLayout8.xml><?xml version="1.0" encoding="utf-8"?>
<p:sldLayout xmlns:a="http://purl.oclc.org/ooxml/drawingml/main" xmlns:r="http://purl.oclc.org/ooxml/officeDocument/relationships" xmlns:p="http://purl.oclc.org/ooxml/presentationml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7/15/2026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256355"/>
      </p:ext>
    </p:extLst>
  </p:cSld>
  <p:clrMapOvr>
    <a:masterClrMapping/>
  </p:clrMapOvr>
</p:sldLayout>
</file>

<file path=ppt/slideLayouts/slideLayout9.xml><?xml version="1.0" encoding="utf-8"?>
<p:sldLayout xmlns:a="http://purl.oclc.org/ooxml/drawingml/main" xmlns:r="http://purl.oclc.org/ooxml/officeDocument/relationships" xmlns:p="http://purl.oclc.org/ooxml/presentationml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7/15/2026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419627"/>
      </p:ext>
    </p:extLst>
  </p:cSld>
  <p:clrMapOvr>
    <a:masterClrMapping/>
  </p:clrMapOvr>
</p:sldLayout>
</file>

<file path=ppt/slideLayouts/slideLayout10.xml><?xml version="1.0" encoding="utf-8"?>
<p:sldLayout xmlns:a="http://purl.oclc.org/ooxml/drawingml/main" xmlns:r="http://purl.oclc.org/ooxml/officeDocument/relationships" xmlns:p="http://purl.oclc.org/ooxml/presentationml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639190"/>
      </p:ext>
    </p:extLst>
  </p:cSld>
  <p:clrMapOvr>
    <a:masterClrMapping/>
  </p:clrMapOvr>
</p:sldLayout>
</file>

<file path=ppt/slideLayouts/slideLayout11.xml><?xml version="1.0" encoding="utf-8"?>
<p:sldLayout xmlns:a="http://purl.oclc.org/ooxml/drawingml/main" xmlns:r="http://purl.oclc.org/ooxml/officeDocument/relationships" xmlns:p="http://purl.oclc.org/ooxml/presentationml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965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purl.oclc.org/ooxml/officeDocument/relationships/slideLayout" Target="../slideLayouts/slideLayout8.xml"/><Relationship Id="rId3" Type="http://purl.oclc.org/ooxml/officeDocument/relationships/slideLayout" Target="../slideLayouts/slideLayout3.xml"/><Relationship Id="rId7" Type="http://purl.oclc.org/ooxml/officeDocument/relationships/slideLayout" Target="../slideLayouts/slideLayout7.xml"/><Relationship Id="rId12" Type="http://purl.oclc.org/ooxml/officeDocument/relationships/theme" Target="../theme/theme1.xml"/><Relationship Id="rId2" Type="http://purl.oclc.org/ooxml/officeDocument/relationships/slideLayout" Target="../slideLayouts/slideLayout2.xml"/><Relationship Id="rId1" Type="http://purl.oclc.org/ooxml/officeDocument/relationships/slideLayout" Target="../slideLayouts/slideLayout1.xml"/><Relationship Id="rId6" Type="http://purl.oclc.org/ooxml/officeDocument/relationships/slideLayout" Target="../slideLayouts/slideLayout6.xml"/><Relationship Id="rId11" Type="http://purl.oclc.org/ooxml/officeDocument/relationships/slideLayout" Target="../slideLayouts/slideLayout11.xml"/><Relationship Id="rId5" Type="http://purl.oclc.org/ooxml/officeDocument/relationships/slideLayout" Target="../slideLayouts/slideLayout5.xml"/><Relationship Id="rId10" Type="http://purl.oclc.org/ooxml/officeDocument/relationships/slideLayout" Target="../slideLayouts/slideLayout10.xml"/><Relationship Id="rId4" Type="http://purl.oclc.org/ooxml/officeDocument/relationships/slideLayout" Target="../slideLayouts/slideLayout4.xml"/><Relationship Id="rId9" Type="http://purl.oclc.org/ooxml/officeDocument/relationships/slideLayout" Target="../slideLayouts/slideLayout9.xml"/></Relationships>
</file>

<file path=ppt/slideMasters/slideMaster1.xml><?xml version="1.0" encoding="utf-8"?>
<p:sldMaster xmlns:a="http://purl.oclc.org/ooxml/drawingml/main" xmlns:r="http://purl.oclc.org/ooxml/officeDocument/relationships" xmlns:p="http://purl.oclc.org/ooxml/presentationml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3834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03" r:id="rId6"/>
    <p:sldLayoutId id="2147483699" r:id="rId7"/>
    <p:sldLayoutId id="2147483700" r:id="rId8"/>
    <p:sldLayoutId id="2147483701" r:id="rId9"/>
    <p:sldLayoutId id="2147483702" r:id="rId10"/>
    <p:sldLayoutId id="2147483704" r:id="rId11"/>
  </p:sldLayoutIdLst>
  <p:hf sldNum="0" hdr="0" ftr="0" dt="0"/>
  <p:txStyles>
    <p:titleStyle>
      <a:lvl1pPr algn="l" defTabSz="914400" rtl="0" eaLnBrk="1" latinLnBrk="0" hangingPunct="1">
        <a:lnSpc>
          <a:spcPct val="100%"/>
        </a:lnSpc>
        <a:spcBef>
          <a:spcPct val="0%"/>
        </a:spcBef>
        <a:buNone/>
        <a:defRPr sz="4000" kern="1200" cap="all" spc="30" baseline="0%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%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%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%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%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purl.oclc.org/ooxml/officeDocument/relationships/image" Target="../media/image1.jpeg"/><Relationship Id="rId1" Type="http://purl.oclc.org/ooxml/officeDocument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purl.oclc.org/ooxml/officeDocument/relationships/image" Target="../media/image2.jpeg"/><Relationship Id="rId1" Type="http://purl.oclc.org/ooxml/officeDocument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purl.oclc.org/ooxml/officeDocument/relationships/image" Target="../media/image3.svg"/><Relationship Id="rId1" Type="http://purl.oclc.org/ooxml/officeDocument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purl.oclc.org/ooxml/officeDocument/relationships/image" Target="../media/image4.svg"/><Relationship Id="rId1" Type="http://purl.oclc.org/ooxml/officeDocument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purl.oclc.org/ooxml/officeDocument/relationships/image" Target="../media/image5.jpeg"/><Relationship Id="rId1" Type="http://purl.oclc.org/ooxml/officeDocument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purl.oclc.org/ooxml/officeDocument/relationships/image" Target="../media/image6.svg"/><Relationship Id="rId1" Type="http://purl.oclc.org/ooxml/officeDocument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purl.oclc.org/ooxml/officeDocument/relationships/image" Target="../media/image2.jpeg"/><Relationship Id="rId1" Type="http://purl.oclc.org/ooxml/officeDocument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purl.oclc.org/ooxml/officeDocument/relationships/image" Target="../media/image7.svg"/><Relationship Id="rId1" Type="http://purl.oclc.org/ooxml/officeDocument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purl.oclc.org/ooxml/officeDocument/relationships/image" Target="../media/image8.svg"/><Relationship Id="rId1" Type="http://purl.oclc.org/ooxml/officeDocument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purl.oclc.org/ooxml/officeDocument/relationships/image" Target="../media/image9.svg"/><Relationship Id="rId1" Type="http://purl.oclc.org/ooxml/officeDocument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7.xml"/></Relationships>
</file>

<file path=ppt/slides/slide1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4E8303-A3E2-09FD-6212-883EBDE0D5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96186" y="909637"/>
            <a:ext cx="4800600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%"/>
              </a:lnSpc>
            </a:pPr>
            <a:r>
              <a:rPr lang="en-US" sz="2800" b="1"/>
              <a:t>Importance of Emotional and Cultural Intelligence in Leadership</a:t>
            </a:r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01F099BE-F100-B907-7DC7-A19DAABF6E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%" r="8.171%" b="-0.001%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17B4DD31-482F-1F9D-F847-1C24727EA6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96186" y="3650672"/>
            <a:ext cx="4800600" cy="2311215"/>
          </a:xfrm>
        </p:spPr>
        <p:txBody>
          <a:bodyPr vert="horz" lIns="91440" tIns="45720" rIns="91440" bIns="45720" rtlCol="0">
            <a:normAutofit fontScale="92.5%" lnSpcReduction="20%"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Based on Edith Heard(Financial Times,2022)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Vlad Constantin Barsan -2328064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557351"/>
      </p:ext>
    </p:extLst>
  </p:cSld>
  <p:clrMapOvr>
    <a:masterClrMapping/>
  </p:clrMapOvr>
</p:sld>
</file>

<file path=ppt/slides/slide2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Colourful carved figures of humans">
            <a:extLst>
              <a:ext uri="{FF2B5EF4-FFF2-40B4-BE49-F238E27FC236}">
                <a16:creationId xmlns:a16="http://schemas.microsoft.com/office/drawing/2014/main" id="{91BB7B4F-BA28-47F7-095F-17696BF625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.575%" r="20.343%" b="-0.001%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A3D8E57-7ADD-05EE-263C-E5233C0FED42}"/>
              </a:ext>
            </a:extLst>
          </p:cNvPr>
          <p:cNvSpPr txBox="1"/>
          <p:nvPr/>
        </p:nvSpPr>
        <p:spPr>
          <a:xfrm>
            <a:off x="6290838" y="1246910"/>
            <a:ext cx="5201121" cy="49218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   Introduction</a:t>
            </a: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Edith Heard </a:t>
            </a:r>
            <a:r>
              <a:rPr lang="en-US" sz="20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emphassises</a:t>
            </a: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empathy, collaboration, and multicultural awareness.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Modern leadership requires navigating diverse teams and global environments.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Emotional Intelligence (EI) and Cultural Intelligence (CQ) are essential competencies.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presentation critically evaluates EI and CQ using two models. (Heard, 2022)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3948190"/>
      </p:ext>
    </p:extLst>
  </p:cSld>
  <p:clrMapOvr>
    <a:masterClrMapping/>
  </p:clrMapOvr>
</p:sld>
</file>

<file path=ppt/slides/slide3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Angry Face with No Fill">
            <a:extLst>
              <a:ext uri="{FF2B5EF4-FFF2-40B4-BE49-F238E27FC236}">
                <a16:creationId xmlns:a16="http://schemas.microsoft.com/office/drawing/2014/main" id="{A7924A62-E899-3FFC-0C44-57C66E1DC64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5383" y="3210560"/>
            <a:ext cx="2959568" cy="2959568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0ADC89C-EB4E-4AA5-ABBD-448BEC5FA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255110" y="723900"/>
            <a:ext cx="0" cy="544948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D8DE58A-BBF1-BBD2-F98C-F79EAE8CA366}"/>
              </a:ext>
            </a:extLst>
          </p:cNvPr>
          <p:cNvSpPr txBox="1"/>
          <p:nvPr/>
        </p:nvSpPr>
        <p:spPr>
          <a:xfrm>
            <a:off x="5558967" y="741218"/>
            <a:ext cx="5916168" cy="5614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(EI)</a:t>
            </a: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EI: ability to </a:t>
            </a:r>
            <a:r>
              <a:rPr lang="en-US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recognise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understand, and manage emotions.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trust, conflict resolution, and motivation.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Enables leaders to create psychologically safe environments. (Goleman, 1995)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2482295"/>
      </p:ext>
    </p:extLst>
  </p:cSld>
  <p:clrMapOvr>
    <a:masterClrMapping/>
  </p:clrMapOvr>
</p:sld>
</file>

<file path=ppt/slides/slide4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Fingerprint">
            <a:extLst>
              <a:ext uri="{FF2B5EF4-FFF2-40B4-BE49-F238E27FC236}">
                <a16:creationId xmlns:a16="http://schemas.microsoft.com/office/drawing/2014/main" id="{E03F9737-C337-5620-2EC4-63F6D5D4CF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5383" y="3210560"/>
            <a:ext cx="2959568" cy="2959568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0ADC89C-EB4E-4AA5-ABBD-448BEC5FA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255110" y="723900"/>
            <a:ext cx="0" cy="544948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1337D48-2074-8634-2E52-75496803FBD5}"/>
              </a:ext>
            </a:extLst>
          </p:cNvPr>
          <p:cNvSpPr txBox="1"/>
          <p:nvPr/>
        </p:nvSpPr>
        <p:spPr>
          <a:xfrm>
            <a:off x="5339828" y="723900"/>
            <a:ext cx="5916168" cy="5614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Goleman’s EI Model</a:t>
            </a: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Self-awareness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recognising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emotions.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Self-management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regulating impulses.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awareness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empathy and understanding others.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Relationship management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influencing and coaching. (Goleman, 1995) </a:t>
            </a: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Strength: practical and widely used.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Limitation: measurement reliability issues. (Mayer et al., 2008)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6621617"/>
      </p:ext>
    </p:extLst>
  </p:cSld>
  <p:clrMapOvr>
    <a:masterClrMapping/>
  </p:clrMapOvr>
</p:sld>
</file>

<file path=ppt/slides/slide5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A4CF61C3-9BD0-7879-67EA-2FA3DFA79E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.4%" r="27.768%" b="0.002%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2191D96-BABB-687F-71FA-5833116CBCE5}"/>
              </a:ext>
            </a:extLst>
          </p:cNvPr>
          <p:cNvSpPr txBox="1"/>
          <p:nvPr/>
        </p:nvSpPr>
        <p:spPr>
          <a:xfrm>
            <a:off x="4866968" y="1219201"/>
            <a:ext cx="6627924" cy="47426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Cultural Intelligence (CQ)</a:t>
            </a: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CQ: capability to function effectively across cultures.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Essential for global teams and cross-border collaboration.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Helps leaders adapt communication and </a:t>
            </a:r>
            <a:r>
              <a:rPr lang="en-US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(Earley &amp; Ang, 2003)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4601480"/>
      </p:ext>
    </p:extLst>
  </p:cSld>
  <p:clrMapOvr>
    <a:masterClrMapping/>
  </p:clrMapOvr>
</p:sld>
</file>

<file path=ppt/slides/slide6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E57D6DF-4A0E-2383-AF43-8AA9CB9033E3}"/>
              </a:ext>
            </a:extLst>
          </p:cNvPr>
          <p:cNvSpPr txBox="1"/>
          <p:nvPr/>
        </p:nvSpPr>
        <p:spPr>
          <a:xfrm>
            <a:off x="665018" y="935181"/>
            <a:ext cx="6359670" cy="488816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%"/>
          </a:bodyPr>
          <a:lstStyle/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Earley &amp; Ang’s CQ Model</a:t>
            </a:r>
          </a:p>
          <a:p>
            <a:pPr>
              <a:lnSpc>
                <a:spcPct val="110%"/>
              </a:lnSpc>
              <a:spcAft>
                <a:spcPts val="600"/>
              </a:spcAft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Metacognitive CQ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planning and awareness.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Cognitive CQ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cultural knowledge.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Motivational CQ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interest and confidence.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CQ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adapting </a:t>
            </a:r>
            <a:r>
              <a:rPr lang="en-US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(Earley &amp; Ang, 2003) </a:t>
            </a: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Strength: holistic and research-based.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Limitation: risk of stereotyping. (</a:t>
            </a:r>
            <a:r>
              <a:rPr lang="en-US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Triandis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2006)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10539DE5-5DFF-4F8D-C174-A860E0B20A5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8361123"/>
      </p:ext>
    </p:extLst>
  </p:cSld>
  <p:clrMapOvr>
    <a:masterClrMapping/>
  </p:clrMapOvr>
</p:sld>
</file>

<file path=ppt/slides/slide7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10EC71D9-56FD-CF8B-C19A-487EFBFA06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.323%" r="28.091%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02C31FD-6D24-95B4-8840-2326E563E569}"/>
              </a:ext>
            </a:extLst>
          </p:cNvPr>
          <p:cNvSpPr txBox="1"/>
          <p:nvPr/>
        </p:nvSpPr>
        <p:spPr>
          <a:xfrm>
            <a:off x="4671800" y="865910"/>
            <a:ext cx="6627924" cy="4895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EI &amp; CQ in Leadership</a:t>
            </a:r>
          </a:p>
          <a:p>
            <a:pPr>
              <a:lnSpc>
                <a:spcPct val="110%"/>
              </a:lnSpc>
              <a:spcAft>
                <a:spcPts val="600"/>
              </a:spcAft>
            </a:pPr>
            <a:endParaRPr lang="en-US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 communication and reduce misunderstandings.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Strengthen collaboration in diverse teams.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 employee engagement and trust.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 inclusive decision-making and innovation. (Heard, 2022; Goleman, 1995; Earley &amp; Ang, 2003)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4005624"/>
      </p:ext>
    </p:extLst>
  </p:cSld>
  <p:clrMapOvr>
    <a:masterClrMapping/>
  </p:clrMapOvr>
</p:sld>
</file>

<file path=ppt/slides/slide8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31556E9-FB69-3DCC-0AB4-90B88CD3C278}"/>
              </a:ext>
            </a:extLst>
          </p:cNvPr>
          <p:cNvSpPr txBox="1"/>
          <p:nvPr/>
        </p:nvSpPr>
        <p:spPr>
          <a:xfrm>
            <a:off x="826383" y="1136074"/>
            <a:ext cx="6400800" cy="39039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Business Examples </a:t>
            </a: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Google – Psychological Safety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EI-driven leadership improves team innovation. (Edmondson, 1999)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Unilever – Global Collaboration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CQ training enhances cross-cultural teamwork. (Unilever, 2021)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13BEF2A1-9D75-10F1-0DDA-D105B39376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3401539"/>
      </p:ext>
    </p:extLst>
  </p:cSld>
  <p:clrMapOvr>
    <a:masterClrMapping/>
  </p:clrMapOvr>
</p:sld>
</file>

<file path=ppt/slides/slide9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A060E8A-B605-2EDA-FB06-632CA4145E7D}"/>
              </a:ext>
            </a:extLst>
          </p:cNvPr>
          <p:cNvSpPr txBox="1"/>
          <p:nvPr/>
        </p:nvSpPr>
        <p:spPr>
          <a:xfrm>
            <a:off x="678873" y="1343892"/>
            <a:ext cx="6422015" cy="46179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Business Examples </a:t>
            </a: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Airbus – Cross-border Engineering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CQ essential for multinational project coordination. (Airbus, 2020)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Starbucks – Empathy Culture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 improves employee engagement and customer experience. (Starbucks, 2021)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Helicopter">
            <a:extLst>
              <a:ext uri="{FF2B5EF4-FFF2-40B4-BE49-F238E27FC236}">
                <a16:creationId xmlns:a16="http://schemas.microsoft.com/office/drawing/2014/main" id="{F848C21E-0E61-8149-AE3D-5BB32A422D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5995062"/>
      </p:ext>
    </p:extLst>
  </p:cSld>
  <p:clrMapOvr>
    <a:masterClrMapping/>
  </p:clrMapOvr>
</p:sld>
</file>

<file path=ppt/slides/slide10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DA358089-B30E-15DA-C487-4FA58E3C0D6F}"/>
              </a:ext>
            </a:extLst>
          </p:cNvPr>
          <p:cNvSpPr txBox="1"/>
          <p:nvPr/>
        </p:nvSpPr>
        <p:spPr>
          <a:xfrm>
            <a:off x="471055" y="1108364"/>
            <a:ext cx="6629833" cy="48535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indent="-228600">
              <a:lnSpc>
                <a:spcPct val="110%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 and CQ are essential for modern leadership.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They support collaboration, innovation, and multicultural teamwork.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  <a:spcAft>
                <a:spcPts val="600"/>
              </a:spcAft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Edith Heard exemplifies empathy-driven, culturally aware leadership. (Heard, 2022)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Group Success">
            <a:extLst>
              <a:ext uri="{FF2B5EF4-FFF2-40B4-BE49-F238E27FC236}">
                <a16:creationId xmlns:a16="http://schemas.microsoft.com/office/drawing/2014/main" id="{4B06752A-5781-3E37-4EB8-FB7E18738B5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5751246"/>
      </p:ext>
    </p:extLst>
  </p:cSld>
  <p:clrMapOvr>
    <a:masterClrMapping/>
  </p:clrMapOvr>
</p:sld>
</file>

<file path=ppt/slides/slide11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9E0B99B-FDC1-F5E3-E894-C6799939D131}"/>
              </a:ext>
            </a:extLst>
          </p:cNvPr>
          <p:cNvSpPr txBox="1"/>
          <p:nvPr/>
        </p:nvSpPr>
        <p:spPr>
          <a:xfrm>
            <a:off x="277586" y="1442357"/>
            <a:ext cx="8866414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Edmondson, A. (1999) ‘Psychological safety and learning behaviour in work teams’,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Administrative Science Quarterly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44(2), pp. 350–383. Earley, P.C. and Ang, S. (2003)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Cultural Intelligence: Individual Interactions Across Cultures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Stanford: Stanford University Press. Goleman, D. (1995)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New York: Bantam Books. Heard, E. (2022) ‘Interview’,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Financial Times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27 February. Mayer, J.D., Salovey, P. and Caruso, D. (2008) ‘Emotional intelligence: New ability or eclectic traits?’,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63(6), pp. 503–517.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Triandis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H.C. (2006) ‘Cultural intelligence in organisations’,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Group &amp; Organization Management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31(1), pp. 20–26. Unilever (2021)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Annual Report and Accounts 2021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Airbus (2020)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Annual Report 2020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Starbucks (2021)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Corporate Social Responsibility Report 2021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26204809"/>
      </p:ext>
    </p:extLst>
  </p:cSld>
  <p:clrMapOvr>
    <a:masterClrMapping/>
  </p:clrMapOvr>
</p:sld>
</file>

<file path=ppt/theme/theme1.xml><?xml version="1.0" encoding="utf-8"?>
<a:theme xmlns:a="http://purl.oclc.org/ooxml/drawingml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%">
              <a:schemeClr val="phClr">
                <a:lumMod val="110%"/>
                <a:satMod val="105%"/>
                <a:tint val="67%"/>
              </a:schemeClr>
            </a:gs>
            <a:gs pos="50%">
              <a:schemeClr val="phClr">
                <a:lumMod val="105%"/>
                <a:satMod val="103%"/>
                <a:tint val="73%"/>
              </a:schemeClr>
            </a:gs>
            <a:gs pos="100%">
              <a:schemeClr val="phClr">
                <a:lumMod val="105%"/>
                <a:satMod val="109%"/>
                <a:tint val="81%"/>
              </a:schemeClr>
            </a:gs>
          </a:gsLst>
          <a:lin ang="5400000" scaled="0"/>
        </a:gradFill>
        <a:gradFill rotWithShape="1">
          <a:gsLst>
            <a:gs pos="0%">
              <a:schemeClr val="phClr">
                <a:satMod val="103%"/>
                <a:lumMod val="102%"/>
                <a:tint val="94%"/>
              </a:schemeClr>
            </a:gs>
            <a:gs pos="50%">
              <a:schemeClr val="phClr">
                <a:satMod val="110%"/>
                <a:lumMod val="100%"/>
                <a:shade val="100%"/>
              </a:schemeClr>
            </a:gs>
            <a:gs pos="100%">
              <a:schemeClr val="phClr">
                <a:lumMod val="99%"/>
                <a:satMod val="120%"/>
                <a:shade val="78%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%"/>
        </a:ln>
        <a:ln w="12700" cap="flat" cmpd="sng" algn="ctr">
          <a:solidFill>
            <a:schemeClr val="phClr"/>
          </a:solidFill>
          <a:prstDash val="solid"/>
          <a:miter lim="800%"/>
        </a:ln>
        <a:ln w="19050" cap="flat" cmpd="sng" algn="ctr">
          <a:solidFill>
            <a:schemeClr val="phClr"/>
          </a:solidFill>
          <a:prstDash val="solid"/>
          <a:miter lim="800%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%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%"/>
            <a:satMod val="170%"/>
          </a:schemeClr>
        </a:solidFill>
        <a:gradFill rotWithShape="1">
          <a:gsLst>
            <a:gs pos="0%">
              <a:schemeClr val="phClr">
                <a:tint val="93%"/>
                <a:satMod val="150%"/>
                <a:shade val="98%"/>
                <a:lumMod val="102%"/>
              </a:schemeClr>
            </a:gs>
            <a:gs pos="50%">
              <a:schemeClr val="phClr">
                <a:tint val="98%"/>
                <a:satMod val="130%"/>
                <a:shade val="90%"/>
                <a:lumMod val="103%"/>
              </a:schemeClr>
            </a:gs>
            <a:gs pos="100%">
              <a:schemeClr val="phClr">
                <a:shade val="63%"/>
                <a:satMod val="120%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%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%"/>
                </a:schemeClr>
              </a:solidFill>
              <a:prstDash val="solid"/>
              <a:miter lim="800%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%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purl.oclc.org/ooxml/officeDocument/extendedProperties" xmlns:vt="http://purl.oclc.org/ooxml/officeDocument/docPropsVTypes">
  <TotalTime>0</TotalTime>
  <Words>591</Words>
  <Application>Microsoft Office PowerPoint</Application>
  <PresentationFormat>Widescreen</PresentationFormat>
  <Paragraphs>67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Calisto MT</vt:lpstr>
      <vt:lpstr>Univers Condensed</vt:lpstr>
      <vt:lpstr>ChronicleVTI</vt:lpstr>
      <vt:lpstr>Importance of Emotional and Cultural Intelligence in Leadership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vlad barsan</dc:creator>
  <cp:lastModifiedBy>vlad barsan</cp:lastModifiedBy>
  <cp:revision>1</cp:revision>
  <dcterms:created xsi:type="dcterms:W3CDTF">2026-07-15T17:32:52Z</dcterms:created>
  <dcterms:modified xsi:type="dcterms:W3CDTF">2026-07-15T17:53:03Z</dcterms:modified>
</cp:coreProperties>
</file>