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1" r:id="rId6"/>
    <p:sldId id="260"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4660"/>
  </p:normalViewPr>
  <p:slideViewPr>
    <p:cSldViewPr snapToGrid="0">
      <p:cViewPr varScale="1">
        <p:scale>
          <a:sx n="92" d="100"/>
          <a:sy n="92" d="100"/>
        </p:scale>
        <p:origin x="269"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dan Rooney" userId="1579ca02ab9c64ee" providerId="LiveId" clId="{C3912E27-3332-44C1-9186-8C473D25B77C}"/>
    <pc:docChg chg="custSel addSld modSld">
      <pc:chgData name="Aidan Rooney" userId="1579ca02ab9c64ee" providerId="LiveId" clId="{C3912E27-3332-44C1-9186-8C473D25B77C}" dt="2025-02-28T17:53:30.124" v="4047" actId="1076"/>
      <pc:docMkLst>
        <pc:docMk/>
      </pc:docMkLst>
      <pc:sldChg chg="modAnim">
        <pc:chgData name="Aidan Rooney" userId="1579ca02ab9c64ee" providerId="LiveId" clId="{C3912E27-3332-44C1-9186-8C473D25B77C}" dt="2025-02-28T17:50:28.647" v="4014"/>
        <pc:sldMkLst>
          <pc:docMk/>
          <pc:sldMk cId="2778165858" sldId="257"/>
        </pc:sldMkLst>
      </pc:sldChg>
      <pc:sldChg chg="modSp mod modAnim">
        <pc:chgData name="Aidan Rooney" userId="1579ca02ab9c64ee" providerId="LiveId" clId="{C3912E27-3332-44C1-9186-8C473D25B77C}" dt="2025-02-28T17:50:54.743" v="4022"/>
        <pc:sldMkLst>
          <pc:docMk/>
          <pc:sldMk cId="3252835599" sldId="258"/>
        </pc:sldMkLst>
        <pc:spChg chg="mod">
          <ac:chgData name="Aidan Rooney" userId="1579ca02ab9c64ee" providerId="LiveId" clId="{C3912E27-3332-44C1-9186-8C473D25B77C}" dt="2025-02-28T17:31:16.932" v="3693" actId="27636"/>
          <ac:spMkLst>
            <pc:docMk/>
            <pc:sldMk cId="3252835599" sldId="258"/>
            <ac:spMk id="3" creationId="{6C2B84A8-605A-D03E-3B59-EB8BFE2C36A6}"/>
          </ac:spMkLst>
        </pc:spChg>
      </pc:sldChg>
      <pc:sldChg chg="modAnim">
        <pc:chgData name="Aidan Rooney" userId="1579ca02ab9c64ee" providerId="LiveId" clId="{C3912E27-3332-44C1-9186-8C473D25B77C}" dt="2025-02-28T17:51:11.917" v="4025"/>
        <pc:sldMkLst>
          <pc:docMk/>
          <pc:sldMk cId="2514198545" sldId="259"/>
        </pc:sldMkLst>
      </pc:sldChg>
      <pc:sldChg chg="addSp delSp modSp mod modAnim">
        <pc:chgData name="Aidan Rooney" userId="1579ca02ab9c64ee" providerId="LiveId" clId="{C3912E27-3332-44C1-9186-8C473D25B77C}" dt="2025-02-28T17:52:01.181" v="4036" actId="27636"/>
        <pc:sldMkLst>
          <pc:docMk/>
          <pc:sldMk cId="3473846681" sldId="260"/>
        </pc:sldMkLst>
        <pc:spChg chg="add mod">
          <ac:chgData name="Aidan Rooney" userId="1579ca02ab9c64ee" providerId="LiveId" clId="{C3912E27-3332-44C1-9186-8C473D25B77C}" dt="2025-02-26T22:54:20.906" v="558" actId="115"/>
          <ac:spMkLst>
            <pc:docMk/>
            <pc:sldMk cId="3473846681" sldId="260"/>
            <ac:spMk id="5" creationId="{2A0E7C4F-5323-4616-4996-1F9B0A2B6541}"/>
          </ac:spMkLst>
        </pc:spChg>
        <pc:spChg chg="add mod">
          <ac:chgData name="Aidan Rooney" userId="1579ca02ab9c64ee" providerId="LiveId" clId="{C3912E27-3332-44C1-9186-8C473D25B77C}" dt="2025-02-26T23:10:25.718" v="1005" actId="1076"/>
          <ac:spMkLst>
            <pc:docMk/>
            <pc:sldMk cId="3473846681" sldId="260"/>
            <ac:spMk id="7" creationId="{9BF23D94-C83F-6EF5-59EF-E28AA4969832}"/>
          </ac:spMkLst>
        </pc:spChg>
        <pc:graphicFrameChg chg="add mod">
          <ac:chgData name="Aidan Rooney" userId="1579ca02ab9c64ee" providerId="LiveId" clId="{C3912E27-3332-44C1-9186-8C473D25B77C}" dt="2025-02-28T17:52:01.181" v="4036" actId="27636"/>
          <ac:graphicFrameMkLst>
            <pc:docMk/>
            <pc:sldMk cId="3473846681" sldId="260"/>
            <ac:graphicFrameMk id="6" creationId="{A097CB97-3802-2D98-6999-3498801E0B90}"/>
          </ac:graphicFrameMkLst>
        </pc:graphicFrameChg>
        <pc:graphicFrameChg chg="add mod">
          <ac:chgData name="Aidan Rooney" userId="1579ca02ab9c64ee" providerId="LiveId" clId="{C3912E27-3332-44C1-9186-8C473D25B77C}" dt="2025-02-26T23:10:40.693" v="1008" actId="14100"/>
          <ac:graphicFrameMkLst>
            <pc:docMk/>
            <pc:sldMk cId="3473846681" sldId="260"/>
            <ac:graphicFrameMk id="8" creationId="{8F437C3C-47C2-BBE6-9839-64F1F115F7A0}"/>
          </ac:graphicFrameMkLst>
        </pc:graphicFrameChg>
      </pc:sldChg>
      <pc:sldChg chg="addSp delSp modSp mod modAnim">
        <pc:chgData name="Aidan Rooney" userId="1579ca02ab9c64ee" providerId="LiveId" clId="{C3912E27-3332-44C1-9186-8C473D25B77C}" dt="2025-02-28T17:51:42.018" v="4033" actId="255"/>
        <pc:sldMkLst>
          <pc:docMk/>
          <pc:sldMk cId="689528279" sldId="261"/>
        </pc:sldMkLst>
        <pc:spChg chg="mod">
          <ac:chgData name="Aidan Rooney" userId="1579ca02ab9c64ee" providerId="LiveId" clId="{C3912E27-3332-44C1-9186-8C473D25B77C}" dt="2025-02-28T17:51:42.018" v="4033" actId="255"/>
          <ac:spMkLst>
            <pc:docMk/>
            <pc:sldMk cId="689528279" sldId="261"/>
            <ac:spMk id="4" creationId="{3F293D28-BBE0-1136-65EA-1FC71BB6E8F5}"/>
          </ac:spMkLst>
        </pc:spChg>
        <pc:spChg chg="add del mod">
          <ac:chgData name="Aidan Rooney" userId="1579ca02ab9c64ee" providerId="LiveId" clId="{C3912E27-3332-44C1-9186-8C473D25B77C}" dt="2025-02-28T17:44:04.015" v="3822"/>
          <ac:spMkLst>
            <pc:docMk/>
            <pc:sldMk cId="689528279" sldId="261"/>
            <ac:spMk id="5" creationId="{926496AA-07D3-BBF7-5133-8A535E0A09CD}"/>
          </ac:spMkLst>
        </pc:spChg>
        <pc:spChg chg="del">
          <ac:chgData name="Aidan Rooney" userId="1579ca02ab9c64ee" providerId="LiveId" clId="{C3912E27-3332-44C1-9186-8C473D25B77C}" dt="2025-02-28T17:43:11.608" v="3818" actId="478"/>
          <ac:spMkLst>
            <pc:docMk/>
            <pc:sldMk cId="689528279" sldId="261"/>
            <ac:spMk id="7" creationId="{D0B16F69-516D-3C02-781B-B44778185EF7}"/>
          </ac:spMkLst>
        </pc:spChg>
        <pc:spChg chg="add mod">
          <ac:chgData name="Aidan Rooney" userId="1579ca02ab9c64ee" providerId="LiveId" clId="{C3912E27-3332-44C1-9186-8C473D25B77C}" dt="2025-02-28T17:46:16.318" v="3875" actId="1076"/>
          <ac:spMkLst>
            <pc:docMk/>
            <pc:sldMk cId="689528279" sldId="261"/>
            <ac:spMk id="9" creationId="{7575B040-3595-66FD-2556-7C925DE2D332}"/>
          </ac:spMkLst>
        </pc:spChg>
        <pc:picChg chg="del">
          <ac:chgData name="Aidan Rooney" userId="1579ca02ab9c64ee" providerId="LiveId" clId="{C3912E27-3332-44C1-9186-8C473D25B77C}" dt="2025-02-28T17:43:11.608" v="3818" actId="478"/>
          <ac:picMkLst>
            <pc:docMk/>
            <pc:sldMk cId="689528279" sldId="261"/>
            <ac:picMk id="6" creationId="{B3EA81F1-9070-CDCE-7B81-740B28E12066}"/>
          </ac:picMkLst>
        </pc:picChg>
        <pc:picChg chg="add mod">
          <ac:chgData name="Aidan Rooney" userId="1579ca02ab9c64ee" providerId="LiveId" clId="{C3912E27-3332-44C1-9186-8C473D25B77C}" dt="2025-02-28T17:44:08.959" v="3824" actId="1076"/>
          <ac:picMkLst>
            <pc:docMk/>
            <pc:sldMk cId="689528279" sldId="261"/>
            <ac:picMk id="8" creationId="{0928F3AA-E5C4-AFFC-5B1B-CCAC1B45047D}"/>
          </ac:picMkLst>
        </pc:picChg>
      </pc:sldChg>
      <pc:sldChg chg="modSp mod modAnim">
        <pc:chgData name="Aidan Rooney" userId="1579ca02ab9c64ee" providerId="LiveId" clId="{C3912E27-3332-44C1-9186-8C473D25B77C}" dt="2025-02-28T17:52:13.098" v="4038"/>
        <pc:sldMkLst>
          <pc:docMk/>
          <pc:sldMk cId="674403687" sldId="262"/>
        </pc:sldMkLst>
        <pc:spChg chg="mod">
          <ac:chgData name="Aidan Rooney" userId="1579ca02ab9c64ee" providerId="LiveId" clId="{C3912E27-3332-44C1-9186-8C473D25B77C}" dt="2025-02-26T23:31:34.843" v="1214" actId="122"/>
          <ac:spMkLst>
            <pc:docMk/>
            <pc:sldMk cId="674403687" sldId="262"/>
            <ac:spMk id="2" creationId="{3B486EDB-4062-16EA-E265-F61171C759C4}"/>
          </ac:spMkLst>
        </pc:spChg>
        <pc:spChg chg="mod">
          <ac:chgData name="Aidan Rooney" userId="1579ca02ab9c64ee" providerId="LiveId" clId="{C3912E27-3332-44C1-9186-8C473D25B77C}" dt="2025-02-26T23:45:19.185" v="1916" actId="20577"/>
          <ac:spMkLst>
            <pc:docMk/>
            <pc:sldMk cId="674403687" sldId="262"/>
            <ac:spMk id="3" creationId="{AA76553A-F404-888F-DDA8-852361AACBD8}"/>
          </ac:spMkLst>
        </pc:spChg>
      </pc:sldChg>
      <pc:sldChg chg="addSp delSp modSp mod modAnim">
        <pc:chgData name="Aidan Rooney" userId="1579ca02ab9c64ee" providerId="LiveId" clId="{C3912E27-3332-44C1-9186-8C473D25B77C}" dt="2025-02-28T17:52:26.514" v="4040"/>
        <pc:sldMkLst>
          <pc:docMk/>
          <pc:sldMk cId="4127709944" sldId="263"/>
        </pc:sldMkLst>
        <pc:spChg chg="del">
          <ac:chgData name="Aidan Rooney" userId="1579ca02ab9c64ee" providerId="LiveId" clId="{C3912E27-3332-44C1-9186-8C473D25B77C}" dt="2025-02-28T00:57:54.666" v="2087" actId="478"/>
          <ac:spMkLst>
            <pc:docMk/>
            <pc:sldMk cId="4127709944" sldId="263"/>
            <ac:spMk id="3" creationId="{5B085C41-3D6C-CCD8-3670-1A6E28E46178}"/>
          </ac:spMkLst>
        </pc:spChg>
        <pc:spChg chg="mod">
          <ac:chgData name="Aidan Rooney" userId="1579ca02ab9c64ee" providerId="LiveId" clId="{C3912E27-3332-44C1-9186-8C473D25B77C}" dt="2025-02-28T01:23:34.385" v="2670" actId="255"/>
          <ac:spMkLst>
            <pc:docMk/>
            <pc:sldMk cId="4127709944" sldId="263"/>
            <ac:spMk id="4" creationId="{05575674-3F13-711A-7149-91A8730E6507}"/>
          </ac:spMkLst>
        </pc:spChg>
        <pc:spChg chg="add mod">
          <ac:chgData name="Aidan Rooney" userId="1579ca02ab9c64ee" providerId="LiveId" clId="{C3912E27-3332-44C1-9186-8C473D25B77C}" dt="2025-02-28T00:58:36.752" v="2092" actId="1076"/>
          <ac:spMkLst>
            <pc:docMk/>
            <pc:sldMk cId="4127709944" sldId="263"/>
            <ac:spMk id="7" creationId="{249F539D-465F-1DC3-12C8-A9D53ED79EF2}"/>
          </ac:spMkLst>
        </pc:spChg>
        <pc:picChg chg="add mod">
          <ac:chgData name="Aidan Rooney" userId="1579ca02ab9c64ee" providerId="LiveId" clId="{C3912E27-3332-44C1-9186-8C473D25B77C}" dt="2025-02-28T00:58:36.752" v="2092" actId="1076"/>
          <ac:picMkLst>
            <pc:docMk/>
            <pc:sldMk cId="4127709944" sldId="263"/>
            <ac:picMk id="6" creationId="{D0D08E48-0EBB-2F17-629C-DB411C23B55E}"/>
          </ac:picMkLst>
        </pc:picChg>
      </pc:sldChg>
      <pc:sldChg chg="addSp modSp mod modAnim">
        <pc:chgData name="Aidan Rooney" userId="1579ca02ab9c64ee" providerId="LiveId" clId="{C3912E27-3332-44C1-9186-8C473D25B77C}" dt="2025-02-28T17:53:30.124" v="4047" actId="1076"/>
        <pc:sldMkLst>
          <pc:docMk/>
          <pc:sldMk cId="3512805079" sldId="264"/>
        </pc:sldMkLst>
        <pc:spChg chg="mod">
          <ac:chgData name="Aidan Rooney" userId="1579ca02ab9c64ee" providerId="LiveId" clId="{C3912E27-3332-44C1-9186-8C473D25B77C}" dt="2025-02-28T17:52:47.391" v="4044" actId="27636"/>
          <ac:spMkLst>
            <pc:docMk/>
            <pc:sldMk cId="3512805079" sldId="264"/>
            <ac:spMk id="3" creationId="{F645AE08-2212-0CAD-E33C-002F014C4126}"/>
          </ac:spMkLst>
        </pc:spChg>
        <pc:spChg chg="add mod">
          <ac:chgData name="Aidan Rooney" userId="1579ca02ab9c64ee" providerId="LiveId" clId="{C3912E27-3332-44C1-9186-8C473D25B77C}" dt="2025-02-28T17:53:30.124" v="4047" actId="1076"/>
          <ac:spMkLst>
            <pc:docMk/>
            <pc:sldMk cId="3512805079" sldId="264"/>
            <ac:spMk id="6" creationId="{671C6A1C-A50B-AE92-F17C-BED8A27368F1}"/>
          </ac:spMkLst>
        </pc:spChg>
        <pc:picChg chg="add mod">
          <ac:chgData name="Aidan Rooney" userId="1579ca02ab9c64ee" providerId="LiveId" clId="{C3912E27-3332-44C1-9186-8C473D25B77C}" dt="2025-02-28T17:53:30.124" v="4047" actId="1076"/>
          <ac:picMkLst>
            <pc:docMk/>
            <pc:sldMk cId="3512805079" sldId="264"/>
            <ac:picMk id="5" creationId="{50EDF4A8-E35A-BC69-AA19-6CE1BEC20BC4}"/>
          </ac:picMkLst>
        </pc:picChg>
      </pc:sldChg>
      <pc:sldChg chg="modSp mod">
        <pc:chgData name="Aidan Rooney" userId="1579ca02ab9c64ee" providerId="LiveId" clId="{C3912E27-3332-44C1-9186-8C473D25B77C}" dt="2025-02-28T17:50:06.388" v="4012" actId="14100"/>
        <pc:sldMkLst>
          <pc:docMk/>
          <pc:sldMk cId="1331208837" sldId="265"/>
        </pc:sldMkLst>
        <pc:spChg chg="mod">
          <ac:chgData name="Aidan Rooney" userId="1579ca02ab9c64ee" providerId="LiveId" clId="{C3912E27-3332-44C1-9186-8C473D25B77C}" dt="2025-02-28T17:50:06.388" v="4012" actId="14100"/>
          <ac:spMkLst>
            <pc:docMk/>
            <pc:sldMk cId="1331208837" sldId="265"/>
            <ac:spMk id="3" creationId="{BE9DDF77-F1D9-961C-F2E5-65AA6F3B2437}"/>
          </ac:spMkLst>
        </pc:spChg>
      </pc:sldChg>
      <pc:sldChg chg="modSp new mod">
        <pc:chgData name="Aidan Rooney" userId="1579ca02ab9c64ee" providerId="LiveId" clId="{C3912E27-3332-44C1-9186-8C473D25B77C}" dt="2025-02-28T17:48:09.593" v="4009" actId="255"/>
        <pc:sldMkLst>
          <pc:docMk/>
          <pc:sldMk cId="310869635" sldId="266"/>
        </pc:sldMkLst>
        <pc:spChg chg="mod">
          <ac:chgData name="Aidan Rooney" userId="1579ca02ab9c64ee" providerId="LiveId" clId="{C3912E27-3332-44C1-9186-8C473D25B77C}" dt="2025-02-26T23:11:14.580" v="1027" actId="2711"/>
          <ac:spMkLst>
            <pc:docMk/>
            <pc:sldMk cId="310869635" sldId="266"/>
            <ac:spMk id="2" creationId="{F78B927A-7770-4A99-669E-5D82EC4A5F9D}"/>
          </ac:spMkLst>
        </pc:spChg>
        <pc:spChg chg="mod">
          <ac:chgData name="Aidan Rooney" userId="1579ca02ab9c64ee" providerId="LiveId" clId="{C3912E27-3332-44C1-9186-8C473D25B77C}" dt="2025-02-28T17:48:09.593" v="4009" actId="255"/>
          <ac:spMkLst>
            <pc:docMk/>
            <pc:sldMk cId="310869635" sldId="266"/>
            <ac:spMk id="3" creationId="{710C2EA0-4EEE-623B-C396-CD15EFF81E3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49D50-0833-4367-B8CA-1F67FD9953B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B0285CF-6BFD-4194-A65D-8339831A8845}">
      <dgm:prSet/>
      <dgm:spPr/>
      <dgm:t>
        <a:bodyPr/>
        <a:lstStyle/>
        <a:p>
          <a:r>
            <a:rPr lang="en-GB" dirty="0"/>
            <a:t>-23</a:t>
          </a:r>
          <a:r>
            <a:rPr lang="en-GB" baseline="30000" dirty="0"/>
            <a:t>rd</a:t>
          </a:r>
          <a:r>
            <a:rPr lang="en-GB" dirty="0"/>
            <a:t> October 2019 39 bodies discovered in lorry trailer.</a:t>
          </a:r>
        </a:p>
      </dgm:t>
    </dgm:pt>
    <dgm:pt modelId="{BC76EF33-CEB0-4EEF-963F-2BB6C6967F8C}" type="parTrans" cxnId="{D697D54F-298A-4BD0-8026-1EF01D194ED7}">
      <dgm:prSet/>
      <dgm:spPr/>
      <dgm:t>
        <a:bodyPr/>
        <a:lstStyle/>
        <a:p>
          <a:endParaRPr lang="en-GB"/>
        </a:p>
      </dgm:t>
    </dgm:pt>
    <dgm:pt modelId="{FDBAFA57-96F3-4D90-8468-B1DED540DB1B}" type="sibTrans" cxnId="{D697D54F-298A-4BD0-8026-1EF01D194ED7}">
      <dgm:prSet/>
      <dgm:spPr/>
      <dgm:t>
        <a:bodyPr/>
        <a:lstStyle/>
        <a:p>
          <a:endParaRPr lang="en-GB"/>
        </a:p>
      </dgm:t>
    </dgm:pt>
    <dgm:pt modelId="{9DEBAACE-6A44-49A2-9A1F-E9D908882365}">
      <dgm:prSet/>
      <dgm:spPr/>
      <dgm:t>
        <a:bodyPr/>
        <a:lstStyle/>
        <a:p>
          <a:r>
            <a:rPr lang="en-GB"/>
            <a:t>-Maurice Robinson claimed to find unconscious Vietnamese men, women and children in his trailer.</a:t>
          </a:r>
        </a:p>
      </dgm:t>
    </dgm:pt>
    <dgm:pt modelId="{317F8522-8C8E-4AF5-9341-5C6368E1EBF4}" type="parTrans" cxnId="{4CB27564-8627-4EF9-A9D3-6A7DBDD010E2}">
      <dgm:prSet/>
      <dgm:spPr/>
      <dgm:t>
        <a:bodyPr/>
        <a:lstStyle/>
        <a:p>
          <a:endParaRPr lang="en-GB"/>
        </a:p>
      </dgm:t>
    </dgm:pt>
    <dgm:pt modelId="{19DBAC87-F897-41E6-881A-4A318A31D33E}" type="sibTrans" cxnId="{4CB27564-8627-4EF9-A9D3-6A7DBDD010E2}">
      <dgm:prSet/>
      <dgm:spPr/>
      <dgm:t>
        <a:bodyPr/>
        <a:lstStyle/>
        <a:p>
          <a:endParaRPr lang="en-GB"/>
        </a:p>
      </dgm:t>
    </dgm:pt>
    <dgm:pt modelId="{43F4674F-53C2-4026-BDC5-6312108CDF3F}">
      <dgm:prSet/>
      <dgm:spPr/>
      <dgm:t>
        <a:bodyPr/>
        <a:lstStyle/>
        <a:p>
          <a:r>
            <a:rPr lang="en-GB"/>
            <a:t>-Each of the victims paid an organised crime group to smuggle them into the country.</a:t>
          </a:r>
        </a:p>
      </dgm:t>
    </dgm:pt>
    <dgm:pt modelId="{307B4004-03E9-4A9E-9D84-9F7DED0AAE6E}" type="parTrans" cxnId="{194D4A4B-A2F2-4480-90B1-851062643BC3}">
      <dgm:prSet/>
      <dgm:spPr/>
      <dgm:t>
        <a:bodyPr/>
        <a:lstStyle/>
        <a:p>
          <a:endParaRPr lang="en-GB"/>
        </a:p>
      </dgm:t>
    </dgm:pt>
    <dgm:pt modelId="{DEBE2DA7-B464-4356-9C02-021ED8EF5C06}" type="sibTrans" cxnId="{194D4A4B-A2F2-4480-90B1-851062643BC3}">
      <dgm:prSet/>
      <dgm:spPr/>
      <dgm:t>
        <a:bodyPr/>
        <a:lstStyle/>
        <a:p>
          <a:endParaRPr lang="en-GB"/>
        </a:p>
      </dgm:t>
    </dgm:pt>
    <dgm:pt modelId="{4407F1E0-8579-4702-B31C-587988814E24}">
      <dgm:prSet/>
      <dgm:spPr/>
      <dgm:t>
        <a:bodyPr/>
        <a:lstStyle/>
        <a:p>
          <a:r>
            <a:rPr lang="en-GB" dirty="0"/>
            <a:t>-This led to the conviction of 11 people in the UK.</a:t>
          </a:r>
        </a:p>
      </dgm:t>
    </dgm:pt>
    <dgm:pt modelId="{00B0E097-87C3-4468-8DBA-015CB56CF288}" type="parTrans" cxnId="{BEEECA7A-E6DC-4808-B227-7E41F6629A17}">
      <dgm:prSet/>
      <dgm:spPr/>
      <dgm:t>
        <a:bodyPr/>
        <a:lstStyle/>
        <a:p>
          <a:endParaRPr lang="en-GB"/>
        </a:p>
      </dgm:t>
    </dgm:pt>
    <dgm:pt modelId="{C652A0BE-B695-484D-86AD-0A308D4FFC3A}" type="sibTrans" cxnId="{BEEECA7A-E6DC-4808-B227-7E41F6629A17}">
      <dgm:prSet/>
      <dgm:spPr/>
      <dgm:t>
        <a:bodyPr/>
        <a:lstStyle/>
        <a:p>
          <a:endParaRPr lang="en-GB"/>
        </a:p>
      </dgm:t>
    </dgm:pt>
    <dgm:pt modelId="{1E65AB46-9BD1-473A-9ECD-16E4A60EBBFE}">
      <dgm:prSet/>
      <dgm:spPr/>
      <dgm:t>
        <a:bodyPr/>
        <a:lstStyle/>
        <a:p>
          <a:r>
            <a:rPr lang="en-GB"/>
            <a:t>-(Essex Police 2024).</a:t>
          </a:r>
        </a:p>
      </dgm:t>
    </dgm:pt>
    <dgm:pt modelId="{E36022CA-A640-4D80-A9D2-A7FDEDC1EC17}" type="parTrans" cxnId="{377B470D-0E48-4061-B38C-904DE6651FFD}">
      <dgm:prSet/>
      <dgm:spPr/>
      <dgm:t>
        <a:bodyPr/>
        <a:lstStyle/>
        <a:p>
          <a:endParaRPr lang="en-GB"/>
        </a:p>
      </dgm:t>
    </dgm:pt>
    <dgm:pt modelId="{0C459D17-0BFA-4BBB-B7D1-EF294A5443DC}" type="sibTrans" cxnId="{377B470D-0E48-4061-B38C-904DE6651FFD}">
      <dgm:prSet/>
      <dgm:spPr/>
      <dgm:t>
        <a:bodyPr/>
        <a:lstStyle/>
        <a:p>
          <a:endParaRPr lang="en-GB"/>
        </a:p>
      </dgm:t>
    </dgm:pt>
    <dgm:pt modelId="{1B990595-78A3-4BB1-A9D8-3F8BE249E3F0}" type="pres">
      <dgm:prSet presAssocID="{89249D50-0833-4367-B8CA-1F67FD9953BC}" presName="linear" presStyleCnt="0">
        <dgm:presLayoutVars>
          <dgm:animLvl val="lvl"/>
          <dgm:resizeHandles val="exact"/>
        </dgm:presLayoutVars>
      </dgm:prSet>
      <dgm:spPr/>
    </dgm:pt>
    <dgm:pt modelId="{15187E0B-3396-493E-BB9D-2A482E4A1E42}" type="pres">
      <dgm:prSet presAssocID="{7B0285CF-6BFD-4194-A65D-8339831A8845}" presName="parentText" presStyleLbl="node1" presStyleIdx="0" presStyleCnt="5">
        <dgm:presLayoutVars>
          <dgm:chMax val="0"/>
          <dgm:bulletEnabled val="1"/>
        </dgm:presLayoutVars>
      </dgm:prSet>
      <dgm:spPr/>
    </dgm:pt>
    <dgm:pt modelId="{BE31D9F9-0933-41EF-AC38-4CACDA79653E}" type="pres">
      <dgm:prSet presAssocID="{FDBAFA57-96F3-4D90-8468-B1DED540DB1B}" presName="spacer" presStyleCnt="0"/>
      <dgm:spPr/>
    </dgm:pt>
    <dgm:pt modelId="{90C44023-3530-47EE-ADA5-99769C3F4787}" type="pres">
      <dgm:prSet presAssocID="{9DEBAACE-6A44-49A2-9A1F-E9D908882365}" presName="parentText" presStyleLbl="node1" presStyleIdx="1" presStyleCnt="5">
        <dgm:presLayoutVars>
          <dgm:chMax val="0"/>
          <dgm:bulletEnabled val="1"/>
        </dgm:presLayoutVars>
      </dgm:prSet>
      <dgm:spPr/>
    </dgm:pt>
    <dgm:pt modelId="{0854F492-B699-4ADD-9014-C620D78BEECA}" type="pres">
      <dgm:prSet presAssocID="{19DBAC87-F897-41E6-881A-4A318A31D33E}" presName="spacer" presStyleCnt="0"/>
      <dgm:spPr/>
    </dgm:pt>
    <dgm:pt modelId="{D2793C41-6202-42FA-926D-35125F06096C}" type="pres">
      <dgm:prSet presAssocID="{43F4674F-53C2-4026-BDC5-6312108CDF3F}" presName="parentText" presStyleLbl="node1" presStyleIdx="2" presStyleCnt="5" custLinFactNeighborX="23515" custLinFactNeighborY="19977">
        <dgm:presLayoutVars>
          <dgm:chMax val="0"/>
          <dgm:bulletEnabled val="1"/>
        </dgm:presLayoutVars>
      </dgm:prSet>
      <dgm:spPr/>
    </dgm:pt>
    <dgm:pt modelId="{E9F36807-DAB3-418C-AAD5-968FE37CF9EE}" type="pres">
      <dgm:prSet presAssocID="{DEBE2DA7-B464-4356-9C02-021ED8EF5C06}" presName="spacer" presStyleCnt="0"/>
      <dgm:spPr/>
    </dgm:pt>
    <dgm:pt modelId="{6E62142F-D68D-4FAA-A8E4-1FC242849E3E}" type="pres">
      <dgm:prSet presAssocID="{4407F1E0-8579-4702-B31C-587988814E24}" presName="parentText" presStyleLbl="node1" presStyleIdx="3" presStyleCnt="5">
        <dgm:presLayoutVars>
          <dgm:chMax val="0"/>
          <dgm:bulletEnabled val="1"/>
        </dgm:presLayoutVars>
      </dgm:prSet>
      <dgm:spPr/>
    </dgm:pt>
    <dgm:pt modelId="{476D30DA-2650-4391-BC76-2A8CE45278FD}" type="pres">
      <dgm:prSet presAssocID="{C652A0BE-B695-484D-86AD-0A308D4FFC3A}" presName="spacer" presStyleCnt="0"/>
      <dgm:spPr/>
    </dgm:pt>
    <dgm:pt modelId="{43B71C00-E458-4BAF-B8F5-22EE12320BC7}" type="pres">
      <dgm:prSet presAssocID="{1E65AB46-9BD1-473A-9ECD-16E4A60EBBFE}" presName="parentText" presStyleLbl="node1" presStyleIdx="4" presStyleCnt="5">
        <dgm:presLayoutVars>
          <dgm:chMax val="0"/>
          <dgm:bulletEnabled val="1"/>
        </dgm:presLayoutVars>
      </dgm:prSet>
      <dgm:spPr/>
    </dgm:pt>
  </dgm:ptLst>
  <dgm:cxnLst>
    <dgm:cxn modelId="{377B470D-0E48-4061-B38C-904DE6651FFD}" srcId="{89249D50-0833-4367-B8CA-1F67FD9953BC}" destId="{1E65AB46-9BD1-473A-9ECD-16E4A60EBBFE}" srcOrd="4" destOrd="0" parTransId="{E36022CA-A640-4D80-A9D2-A7FDEDC1EC17}" sibTransId="{0C459D17-0BFA-4BBB-B7D1-EF294A5443DC}"/>
    <dgm:cxn modelId="{6244041F-A76A-49FF-8E4B-560EBA1C1BF4}" type="presOf" srcId="{9DEBAACE-6A44-49A2-9A1F-E9D908882365}" destId="{90C44023-3530-47EE-ADA5-99769C3F4787}" srcOrd="0" destOrd="0" presId="urn:microsoft.com/office/officeart/2005/8/layout/vList2"/>
    <dgm:cxn modelId="{4CB27564-8627-4EF9-A9D3-6A7DBDD010E2}" srcId="{89249D50-0833-4367-B8CA-1F67FD9953BC}" destId="{9DEBAACE-6A44-49A2-9A1F-E9D908882365}" srcOrd="1" destOrd="0" parTransId="{317F8522-8C8E-4AF5-9341-5C6368E1EBF4}" sibTransId="{19DBAC87-F897-41E6-881A-4A318A31D33E}"/>
    <dgm:cxn modelId="{B422CA6A-4D28-4CE4-BE47-9D86B4C509AE}" type="presOf" srcId="{89249D50-0833-4367-B8CA-1F67FD9953BC}" destId="{1B990595-78A3-4BB1-A9D8-3F8BE249E3F0}" srcOrd="0" destOrd="0" presId="urn:microsoft.com/office/officeart/2005/8/layout/vList2"/>
    <dgm:cxn modelId="{194D4A4B-A2F2-4480-90B1-851062643BC3}" srcId="{89249D50-0833-4367-B8CA-1F67FD9953BC}" destId="{43F4674F-53C2-4026-BDC5-6312108CDF3F}" srcOrd="2" destOrd="0" parTransId="{307B4004-03E9-4A9E-9D84-9F7DED0AAE6E}" sibTransId="{DEBE2DA7-B464-4356-9C02-021ED8EF5C06}"/>
    <dgm:cxn modelId="{F119C86F-8F69-4FBC-9C50-4B65C90FDD36}" type="presOf" srcId="{1E65AB46-9BD1-473A-9ECD-16E4A60EBBFE}" destId="{43B71C00-E458-4BAF-B8F5-22EE12320BC7}" srcOrd="0" destOrd="0" presId="urn:microsoft.com/office/officeart/2005/8/layout/vList2"/>
    <dgm:cxn modelId="{D697D54F-298A-4BD0-8026-1EF01D194ED7}" srcId="{89249D50-0833-4367-B8CA-1F67FD9953BC}" destId="{7B0285CF-6BFD-4194-A65D-8339831A8845}" srcOrd="0" destOrd="0" parTransId="{BC76EF33-CEB0-4EEF-963F-2BB6C6967F8C}" sibTransId="{FDBAFA57-96F3-4D90-8468-B1DED540DB1B}"/>
    <dgm:cxn modelId="{0AF90C50-3FD2-49DA-8BE1-AC4E0AE4A956}" type="presOf" srcId="{43F4674F-53C2-4026-BDC5-6312108CDF3F}" destId="{D2793C41-6202-42FA-926D-35125F06096C}" srcOrd="0" destOrd="0" presId="urn:microsoft.com/office/officeart/2005/8/layout/vList2"/>
    <dgm:cxn modelId="{BEEECA7A-E6DC-4808-B227-7E41F6629A17}" srcId="{89249D50-0833-4367-B8CA-1F67FD9953BC}" destId="{4407F1E0-8579-4702-B31C-587988814E24}" srcOrd="3" destOrd="0" parTransId="{00B0E097-87C3-4468-8DBA-015CB56CF288}" sibTransId="{C652A0BE-B695-484D-86AD-0A308D4FFC3A}"/>
    <dgm:cxn modelId="{B363DF87-8457-4335-8F7A-10C1B1675184}" type="presOf" srcId="{7B0285CF-6BFD-4194-A65D-8339831A8845}" destId="{15187E0B-3396-493E-BB9D-2A482E4A1E42}" srcOrd="0" destOrd="0" presId="urn:microsoft.com/office/officeart/2005/8/layout/vList2"/>
    <dgm:cxn modelId="{C4DCCB97-27C4-41BE-B3C0-D5FBF16425B6}" type="presOf" srcId="{4407F1E0-8579-4702-B31C-587988814E24}" destId="{6E62142F-D68D-4FAA-A8E4-1FC242849E3E}" srcOrd="0" destOrd="0" presId="urn:microsoft.com/office/officeart/2005/8/layout/vList2"/>
    <dgm:cxn modelId="{E23D17F5-DD40-4766-AD59-4B3CDF6FFB2C}" type="presParOf" srcId="{1B990595-78A3-4BB1-A9D8-3F8BE249E3F0}" destId="{15187E0B-3396-493E-BB9D-2A482E4A1E42}" srcOrd="0" destOrd="0" presId="urn:microsoft.com/office/officeart/2005/8/layout/vList2"/>
    <dgm:cxn modelId="{D711E818-E39C-4C0D-BE0D-6C9A53E260E7}" type="presParOf" srcId="{1B990595-78A3-4BB1-A9D8-3F8BE249E3F0}" destId="{BE31D9F9-0933-41EF-AC38-4CACDA79653E}" srcOrd="1" destOrd="0" presId="urn:microsoft.com/office/officeart/2005/8/layout/vList2"/>
    <dgm:cxn modelId="{9A905580-F2B6-4BFF-AAD5-A325DE03CC2B}" type="presParOf" srcId="{1B990595-78A3-4BB1-A9D8-3F8BE249E3F0}" destId="{90C44023-3530-47EE-ADA5-99769C3F4787}" srcOrd="2" destOrd="0" presId="urn:microsoft.com/office/officeart/2005/8/layout/vList2"/>
    <dgm:cxn modelId="{BA48372A-9C64-435A-AF2B-3E6FCD7BF416}" type="presParOf" srcId="{1B990595-78A3-4BB1-A9D8-3F8BE249E3F0}" destId="{0854F492-B699-4ADD-9014-C620D78BEECA}" srcOrd="3" destOrd="0" presId="urn:microsoft.com/office/officeart/2005/8/layout/vList2"/>
    <dgm:cxn modelId="{06F42351-1B19-45F7-9FAA-255CBDF1AD96}" type="presParOf" srcId="{1B990595-78A3-4BB1-A9D8-3F8BE249E3F0}" destId="{D2793C41-6202-42FA-926D-35125F06096C}" srcOrd="4" destOrd="0" presId="urn:microsoft.com/office/officeart/2005/8/layout/vList2"/>
    <dgm:cxn modelId="{45C4D8B2-F38C-4D4F-80D7-9E69175843D6}" type="presParOf" srcId="{1B990595-78A3-4BB1-A9D8-3F8BE249E3F0}" destId="{E9F36807-DAB3-418C-AAD5-968FE37CF9EE}" srcOrd="5" destOrd="0" presId="urn:microsoft.com/office/officeart/2005/8/layout/vList2"/>
    <dgm:cxn modelId="{357DF8BC-A0C2-4CA2-AE4E-6F25A0372BE6}" type="presParOf" srcId="{1B990595-78A3-4BB1-A9D8-3F8BE249E3F0}" destId="{6E62142F-D68D-4FAA-A8E4-1FC242849E3E}" srcOrd="6" destOrd="0" presId="urn:microsoft.com/office/officeart/2005/8/layout/vList2"/>
    <dgm:cxn modelId="{10753D3C-4E3D-4939-B0AC-DAF92A4B483F}" type="presParOf" srcId="{1B990595-78A3-4BB1-A9D8-3F8BE249E3F0}" destId="{476D30DA-2650-4391-BC76-2A8CE45278FD}" srcOrd="7" destOrd="0" presId="urn:microsoft.com/office/officeart/2005/8/layout/vList2"/>
    <dgm:cxn modelId="{4AE75630-6766-4EF3-9444-A59E0B2FF0DC}" type="presParOf" srcId="{1B990595-78A3-4BB1-A9D8-3F8BE249E3F0}" destId="{43B71C00-E458-4BAF-B8F5-22EE12320BC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5AC0A-31C7-4A6E-AD2C-88A0357EC01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43161DB-EBBA-46C9-A034-E6F8FE0BB4FB}">
      <dgm:prSet custT="1"/>
      <dgm:spPr/>
      <dgm:t>
        <a:bodyPr/>
        <a:lstStyle/>
        <a:p>
          <a:r>
            <a:rPr lang="en-GB" sz="1800" dirty="0"/>
            <a:t>-An organised crime group trafficked women from eastern Europe to brothels across the UK.</a:t>
          </a:r>
        </a:p>
      </dgm:t>
    </dgm:pt>
    <dgm:pt modelId="{395D1127-8A00-4B87-8A9F-536B045F8349}" type="parTrans" cxnId="{0A0C8A37-A4E9-42C0-8351-F82263ADB582}">
      <dgm:prSet/>
      <dgm:spPr/>
      <dgm:t>
        <a:bodyPr/>
        <a:lstStyle/>
        <a:p>
          <a:endParaRPr lang="en-GB"/>
        </a:p>
      </dgm:t>
    </dgm:pt>
    <dgm:pt modelId="{1AB93C27-2DA1-44D1-9462-35D8BBC1BBC9}" type="sibTrans" cxnId="{0A0C8A37-A4E9-42C0-8351-F82263ADB582}">
      <dgm:prSet/>
      <dgm:spPr/>
      <dgm:t>
        <a:bodyPr/>
        <a:lstStyle/>
        <a:p>
          <a:endParaRPr lang="en-GB"/>
        </a:p>
      </dgm:t>
    </dgm:pt>
    <dgm:pt modelId="{EB47A4B5-7962-40A2-ABF9-6C677560D6E8}">
      <dgm:prSet custT="1"/>
      <dgm:spPr/>
      <dgm:t>
        <a:bodyPr/>
        <a:lstStyle/>
        <a:p>
          <a:r>
            <a:rPr lang="en-GB" sz="1800" dirty="0"/>
            <a:t>-Pleaded guilty to trafficking at least 20 people.</a:t>
          </a:r>
          <a:endParaRPr lang="en-GB" sz="500" dirty="0"/>
        </a:p>
      </dgm:t>
    </dgm:pt>
    <dgm:pt modelId="{9BFB0792-979B-4792-8458-38616A4E0F5A}" type="parTrans" cxnId="{8004B3DB-BF6F-40BF-B72A-1071A0CD989B}">
      <dgm:prSet/>
      <dgm:spPr/>
      <dgm:t>
        <a:bodyPr/>
        <a:lstStyle/>
        <a:p>
          <a:endParaRPr lang="en-GB"/>
        </a:p>
      </dgm:t>
    </dgm:pt>
    <dgm:pt modelId="{38A54E66-C7E5-4A6C-8CE8-4347D1E29E78}" type="sibTrans" cxnId="{8004B3DB-BF6F-40BF-B72A-1071A0CD989B}">
      <dgm:prSet/>
      <dgm:spPr/>
      <dgm:t>
        <a:bodyPr/>
        <a:lstStyle/>
        <a:p>
          <a:endParaRPr lang="en-GB"/>
        </a:p>
      </dgm:t>
    </dgm:pt>
    <dgm:pt modelId="{57A66CC2-D18C-4BD0-AABB-7EBB8A4B1229}">
      <dgm:prSet custT="1"/>
      <dgm:spPr/>
      <dgm:t>
        <a:bodyPr/>
        <a:lstStyle/>
        <a:p>
          <a:r>
            <a:rPr lang="en-GB" sz="1600" dirty="0"/>
            <a:t>-Combined they were giving a sentence of 24 years and 10 months for there crimes</a:t>
          </a:r>
          <a:r>
            <a:rPr lang="en-GB" sz="500" dirty="0"/>
            <a:t>. </a:t>
          </a:r>
        </a:p>
      </dgm:t>
    </dgm:pt>
    <dgm:pt modelId="{4AA514FA-237C-477F-9B77-2DF3ABC02CCD}" type="parTrans" cxnId="{EB8002A7-8E23-442D-9783-A34DC327E157}">
      <dgm:prSet/>
      <dgm:spPr/>
      <dgm:t>
        <a:bodyPr/>
        <a:lstStyle/>
        <a:p>
          <a:endParaRPr lang="en-GB"/>
        </a:p>
      </dgm:t>
    </dgm:pt>
    <dgm:pt modelId="{1448D859-6F55-4336-8463-259267DDA7E6}" type="sibTrans" cxnId="{EB8002A7-8E23-442D-9783-A34DC327E157}">
      <dgm:prSet/>
      <dgm:spPr/>
      <dgm:t>
        <a:bodyPr/>
        <a:lstStyle/>
        <a:p>
          <a:endParaRPr lang="en-GB"/>
        </a:p>
      </dgm:t>
    </dgm:pt>
    <dgm:pt modelId="{9F8AB8C4-3F9F-44EA-A0CB-72BE36611E01}">
      <dgm:prSet custT="1"/>
      <dgm:spPr/>
      <dgm:t>
        <a:bodyPr/>
        <a:lstStyle/>
        <a:p>
          <a:r>
            <a:rPr lang="en-GB" sz="1800" dirty="0"/>
            <a:t>-They extensively used the UK’s airports and roads for transporting their victims.</a:t>
          </a:r>
        </a:p>
      </dgm:t>
    </dgm:pt>
    <dgm:pt modelId="{627984E2-2359-454E-ABFB-C238C06F2FC4}" type="parTrans" cxnId="{AA36DF34-044F-45E0-88DF-F1A2D7986CD3}">
      <dgm:prSet/>
      <dgm:spPr/>
      <dgm:t>
        <a:bodyPr/>
        <a:lstStyle/>
        <a:p>
          <a:endParaRPr lang="en-GB"/>
        </a:p>
      </dgm:t>
    </dgm:pt>
    <dgm:pt modelId="{20D5CDDB-35EF-4D78-97A9-1C2D580CCC84}" type="sibTrans" cxnId="{AA36DF34-044F-45E0-88DF-F1A2D7986CD3}">
      <dgm:prSet/>
      <dgm:spPr/>
      <dgm:t>
        <a:bodyPr/>
        <a:lstStyle/>
        <a:p>
          <a:endParaRPr lang="en-GB"/>
        </a:p>
      </dgm:t>
    </dgm:pt>
    <dgm:pt modelId="{2E3A9810-04B8-44BC-9A08-6564F419412C}">
      <dgm:prSet custT="1"/>
      <dgm:spPr/>
      <dgm:t>
        <a:bodyPr/>
        <a:lstStyle/>
        <a:p>
          <a:r>
            <a:rPr lang="en-GB" sz="1800" dirty="0"/>
            <a:t>-(CPS 2024).</a:t>
          </a:r>
        </a:p>
      </dgm:t>
    </dgm:pt>
    <dgm:pt modelId="{05BCB701-7D86-43C6-8CE6-09993640E7D8}" type="parTrans" cxnId="{654021EE-E83C-4680-B214-45A517DB0B80}">
      <dgm:prSet/>
      <dgm:spPr/>
      <dgm:t>
        <a:bodyPr/>
        <a:lstStyle/>
        <a:p>
          <a:endParaRPr lang="en-GB"/>
        </a:p>
      </dgm:t>
    </dgm:pt>
    <dgm:pt modelId="{0849A0A6-9040-4A39-A8AD-8D5E8B638E32}" type="sibTrans" cxnId="{654021EE-E83C-4680-B214-45A517DB0B80}">
      <dgm:prSet/>
      <dgm:spPr/>
      <dgm:t>
        <a:bodyPr/>
        <a:lstStyle/>
        <a:p>
          <a:endParaRPr lang="en-GB"/>
        </a:p>
      </dgm:t>
    </dgm:pt>
    <dgm:pt modelId="{3DE6FB1B-8E99-4A78-90F5-B6D34E2B83C8}" type="pres">
      <dgm:prSet presAssocID="{7325AC0A-31C7-4A6E-AD2C-88A0357EC012}" presName="linear" presStyleCnt="0">
        <dgm:presLayoutVars>
          <dgm:animLvl val="lvl"/>
          <dgm:resizeHandles val="exact"/>
        </dgm:presLayoutVars>
      </dgm:prSet>
      <dgm:spPr/>
    </dgm:pt>
    <dgm:pt modelId="{BBDD6C86-0483-44C2-8A59-BB64DF9E6CC2}" type="pres">
      <dgm:prSet presAssocID="{643161DB-EBBA-46C9-A034-E6F8FE0BB4FB}" presName="parentText" presStyleLbl="node1" presStyleIdx="0" presStyleCnt="5">
        <dgm:presLayoutVars>
          <dgm:chMax val="0"/>
          <dgm:bulletEnabled val="1"/>
        </dgm:presLayoutVars>
      </dgm:prSet>
      <dgm:spPr/>
    </dgm:pt>
    <dgm:pt modelId="{89316256-C2D0-4BBC-804C-114011D408C6}" type="pres">
      <dgm:prSet presAssocID="{1AB93C27-2DA1-44D1-9462-35D8BBC1BBC9}" presName="spacer" presStyleCnt="0"/>
      <dgm:spPr/>
    </dgm:pt>
    <dgm:pt modelId="{3E4C5132-7652-449A-9660-9D713523938D}" type="pres">
      <dgm:prSet presAssocID="{EB47A4B5-7962-40A2-ABF9-6C677560D6E8}" presName="parentText" presStyleLbl="node1" presStyleIdx="1" presStyleCnt="5">
        <dgm:presLayoutVars>
          <dgm:chMax val="0"/>
          <dgm:bulletEnabled val="1"/>
        </dgm:presLayoutVars>
      </dgm:prSet>
      <dgm:spPr/>
    </dgm:pt>
    <dgm:pt modelId="{32EAB2B1-9295-4FD0-9AB9-3BE76F44D795}" type="pres">
      <dgm:prSet presAssocID="{38A54E66-C7E5-4A6C-8CE8-4347D1E29E78}" presName="spacer" presStyleCnt="0"/>
      <dgm:spPr/>
    </dgm:pt>
    <dgm:pt modelId="{07524EE4-1DF5-421E-A45A-6130FB188A91}" type="pres">
      <dgm:prSet presAssocID="{57A66CC2-D18C-4BD0-AABB-7EBB8A4B1229}" presName="parentText" presStyleLbl="node1" presStyleIdx="2" presStyleCnt="5">
        <dgm:presLayoutVars>
          <dgm:chMax val="0"/>
          <dgm:bulletEnabled val="1"/>
        </dgm:presLayoutVars>
      </dgm:prSet>
      <dgm:spPr/>
    </dgm:pt>
    <dgm:pt modelId="{536CCB81-216C-4008-9558-91DF14FE0444}" type="pres">
      <dgm:prSet presAssocID="{1448D859-6F55-4336-8463-259267DDA7E6}" presName="spacer" presStyleCnt="0"/>
      <dgm:spPr/>
    </dgm:pt>
    <dgm:pt modelId="{FDDE4CAE-D9C9-4D50-9BF4-EA900096F263}" type="pres">
      <dgm:prSet presAssocID="{9F8AB8C4-3F9F-44EA-A0CB-72BE36611E01}" presName="parentText" presStyleLbl="node1" presStyleIdx="3" presStyleCnt="5">
        <dgm:presLayoutVars>
          <dgm:chMax val="0"/>
          <dgm:bulletEnabled val="1"/>
        </dgm:presLayoutVars>
      </dgm:prSet>
      <dgm:spPr/>
    </dgm:pt>
    <dgm:pt modelId="{F74A3F26-9F80-40B4-9AC6-E3BF25194B4D}" type="pres">
      <dgm:prSet presAssocID="{20D5CDDB-35EF-4D78-97A9-1C2D580CCC84}" presName="spacer" presStyleCnt="0"/>
      <dgm:spPr/>
    </dgm:pt>
    <dgm:pt modelId="{7F9828EE-25BB-4A99-B8CA-8B81F0828416}" type="pres">
      <dgm:prSet presAssocID="{2E3A9810-04B8-44BC-9A08-6564F419412C}" presName="parentText" presStyleLbl="node1" presStyleIdx="4" presStyleCnt="5">
        <dgm:presLayoutVars>
          <dgm:chMax val="0"/>
          <dgm:bulletEnabled val="1"/>
        </dgm:presLayoutVars>
      </dgm:prSet>
      <dgm:spPr/>
    </dgm:pt>
  </dgm:ptLst>
  <dgm:cxnLst>
    <dgm:cxn modelId="{BF6F7711-34FD-4D3F-B8DB-A41A4E884E0A}" type="presOf" srcId="{9F8AB8C4-3F9F-44EA-A0CB-72BE36611E01}" destId="{FDDE4CAE-D9C9-4D50-9BF4-EA900096F263}" srcOrd="0" destOrd="0" presId="urn:microsoft.com/office/officeart/2005/8/layout/vList2"/>
    <dgm:cxn modelId="{AA36DF34-044F-45E0-88DF-F1A2D7986CD3}" srcId="{7325AC0A-31C7-4A6E-AD2C-88A0357EC012}" destId="{9F8AB8C4-3F9F-44EA-A0CB-72BE36611E01}" srcOrd="3" destOrd="0" parTransId="{627984E2-2359-454E-ABFB-C238C06F2FC4}" sibTransId="{20D5CDDB-35EF-4D78-97A9-1C2D580CCC84}"/>
    <dgm:cxn modelId="{0A0C8A37-A4E9-42C0-8351-F82263ADB582}" srcId="{7325AC0A-31C7-4A6E-AD2C-88A0357EC012}" destId="{643161DB-EBBA-46C9-A034-E6F8FE0BB4FB}" srcOrd="0" destOrd="0" parTransId="{395D1127-8A00-4B87-8A9F-536B045F8349}" sibTransId="{1AB93C27-2DA1-44D1-9462-35D8BBC1BBC9}"/>
    <dgm:cxn modelId="{5BF9AC5F-DE1B-4A67-ACC3-1A4B2F12215D}" type="presOf" srcId="{57A66CC2-D18C-4BD0-AABB-7EBB8A4B1229}" destId="{07524EE4-1DF5-421E-A45A-6130FB188A91}" srcOrd="0" destOrd="0" presId="urn:microsoft.com/office/officeart/2005/8/layout/vList2"/>
    <dgm:cxn modelId="{907C4953-8A1D-4698-81FD-9DE33C58B312}" type="presOf" srcId="{2E3A9810-04B8-44BC-9A08-6564F419412C}" destId="{7F9828EE-25BB-4A99-B8CA-8B81F0828416}" srcOrd="0" destOrd="0" presId="urn:microsoft.com/office/officeart/2005/8/layout/vList2"/>
    <dgm:cxn modelId="{E8A42FA2-E9D1-4B26-AB3A-4859DE4A0F44}" type="presOf" srcId="{7325AC0A-31C7-4A6E-AD2C-88A0357EC012}" destId="{3DE6FB1B-8E99-4A78-90F5-B6D34E2B83C8}" srcOrd="0" destOrd="0" presId="urn:microsoft.com/office/officeart/2005/8/layout/vList2"/>
    <dgm:cxn modelId="{EB8002A7-8E23-442D-9783-A34DC327E157}" srcId="{7325AC0A-31C7-4A6E-AD2C-88A0357EC012}" destId="{57A66CC2-D18C-4BD0-AABB-7EBB8A4B1229}" srcOrd="2" destOrd="0" parTransId="{4AA514FA-237C-477F-9B77-2DF3ABC02CCD}" sibTransId="{1448D859-6F55-4336-8463-259267DDA7E6}"/>
    <dgm:cxn modelId="{3A5B20B5-AB62-4896-874B-43AB6F5014E4}" type="presOf" srcId="{EB47A4B5-7962-40A2-ABF9-6C677560D6E8}" destId="{3E4C5132-7652-449A-9660-9D713523938D}" srcOrd="0" destOrd="0" presId="urn:microsoft.com/office/officeart/2005/8/layout/vList2"/>
    <dgm:cxn modelId="{3AF35BD4-D91E-4604-9B53-99CDC2DA0B06}" type="presOf" srcId="{643161DB-EBBA-46C9-A034-E6F8FE0BB4FB}" destId="{BBDD6C86-0483-44C2-8A59-BB64DF9E6CC2}" srcOrd="0" destOrd="0" presId="urn:microsoft.com/office/officeart/2005/8/layout/vList2"/>
    <dgm:cxn modelId="{8004B3DB-BF6F-40BF-B72A-1071A0CD989B}" srcId="{7325AC0A-31C7-4A6E-AD2C-88A0357EC012}" destId="{EB47A4B5-7962-40A2-ABF9-6C677560D6E8}" srcOrd="1" destOrd="0" parTransId="{9BFB0792-979B-4792-8458-38616A4E0F5A}" sibTransId="{38A54E66-C7E5-4A6C-8CE8-4347D1E29E78}"/>
    <dgm:cxn modelId="{654021EE-E83C-4680-B214-45A517DB0B80}" srcId="{7325AC0A-31C7-4A6E-AD2C-88A0357EC012}" destId="{2E3A9810-04B8-44BC-9A08-6564F419412C}" srcOrd="4" destOrd="0" parTransId="{05BCB701-7D86-43C6-8CE6-09993640E7D8}" sibTransId="{0849A0A6-9040-4A39-A8AD-8D5E8B638E32}"/>
    <dgm:cxn modelId="{C83DC23E-B207-4F02-980F-969589DEAB69}" type="presParOf" srcId="{3DE6FB1B-8E99-4A78-90F5-B6D34E2B83C8}" destId="{BBDD6C86-0483-44C2-8A59-BB64DF9E6CC2}" srcOrd="0" destOrd="0" presId="urn:microsoft.com/office/officeart/2005/8/layout/vList2"/>
    <dgm:cxn modelId="{034079BB-73BE-46B9-95CE-E5D02A221FEC}" type="presParOf" srcId="{3DE6FB1B-8E99-4A78-90F5-B6D34E2B83C8}" destId="{89316256-C2D0-4BBC-804C-114011D408C6}" srcOrd="1" destOrd="0" presId="urn:microsoft.com/office/officeart/2005/8/layout/vList2"/>
    <dgm:cxn modelId="{CBFA284D-E81A-4616-B5BE-530B061466FD}" type="presParOf" srcId="{3DE6FB1B-8E99-4A78-90F5-B6D34E2B83C8}" destId="{3E4C5132-7652-449A-9660-9D713523938D}" srcOrd="2" destOrd="0" presId="urn:microsoft.com/office/officeart/2005/8/layout/vList2"/>
    <dgm:cxn modelId="{AE904D65-150C-4429-9407-F1497AD02E59}" type="presParOf" srcId="{3DE6FB1B-8E99-4A78-90F5-B6D34E2B83C8}" destId="{32EAB2B1-9295-4FD0-9AB9-3BE76F44D795}" srcOrd="3" destOrd="0" presId="urn:microsoft.com/office/officeart/2005/8/layout/vList2"/>
    <dgm:cxn modelId="{6D5DC2E4-C0EA-4E90-A04B-83088576D6F1}" type="presParOf" srcId="{3DE6FB1B-8E99-4A78-90F5-B6D34E2B83C8}" destId="{07524EE4-1DF5-421E-A45A-6130FB188A91}" srcOrd="4" destOrd="0" presId="urn:microsoft.com/office/officeart/2005/8/layout/vList2"/>
    <dgm:cxn modelId="{F9F98104-BC01-4C7D-A059-4EC9C0366AD1}" type="presParOf" srcId="{3DE6FB1B-8E99-4A78-90F5-B6D34E2B83C8}" destId="{536CCB81-216C-4008-9558-91DF14FE0444}" srcOrd="5" destOrd="0" presId="urn:microsoft.com/office/officeart/2005/8/layout/vList2"/>
    <dgm:cxn modelId="{DCCD693B-0439-4D29-99AF-29C0D944A076}" type="presParOf" srcId="{3DE6FB1B-8E99-4A78-90F5-B6D34E2B83C8}" destId="{FDDE4CAE-D9C9-4D50-9BF4-EA900096F263}" srcOrd="6" destOrd="0" presId="urn:microsoft.com/office/officeart/2005/8/layout/vList2"/>
    <dgm:cxn modelId="{D169BBE4-1D29-4AC9-BC03-D4D52662DDD0}" type="presParOf" srcId="{3DE6FB1B-8E99-4A78-90F5-B6D34E2B83C8}" destId="{F74A3F26-9F80-40B4-9AC6-E3BF25194B4D}" srcOrd="7" destOrd="0" presId="urn:microsoft.com/office/officeart/2005/8/layout/vList2"/>
    <dgm:cxn modelId="{01724FEE-5537-407A-B5E9-2B4887987883}" type="presParOf" srcId="{3DE6FB1B-8E99-4A78-90F5-B6D34E2B83C8}" destId="{7F9828EE-25BB-4A99-B8CA-8B81F0828416}"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87E0B-3396-493E-BB9D-2A482E4A1E42}">
      <dsp:nvSpPr>
        <dsp:cNvPr id="0" name=""/>
        <dsp:cNvSpPr/>
      </dsp:nvSpPr>
      <dsp:spPr>
        <a:xfrm>
          <a:off x="0" y="238443"/>
          <a:ext cx="4878389" cy="6528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-23</a:t>
          </a:r>
          <a:r>
            <a:rPr lang="en-GB" sz="1800" kern="1200" baseline="30000" dirty="0"/>
            <a:t>rd</a:t>
          </a:r>
          <a:r>
            <a:rPr lang="en-GB" sz="1800" kern="1200" dirty="0"/>
            <a:t> October 2019 39 bodies discovered in lorry trailer.</a:t>
          </a:r>
        </a:p>
      </dsp:txBody>
      <dsp:txXfrm>
        <a:off x="31870" y="270313"/>
        <a:ext cx="4814649" cy="589119"/>
      </dsp:txXfrm>
    </dsp:sp>
    <dsp:sp modelId="{90C44023-3530-47EE-ADA5-99769C3F4787}">
      <dsp:nvSpPr>
        <dsp:cNvPr id="0" name=""/>
        <dsp:cNvSpPr/>
      </dsp:nvSpPr>
      <dsp:spPr>
        <a:xfrm>
          <a:off x="0" y="943143"/>
          <a:ext cx="4878389" cy="6528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-Maurice Robinson claimed to find unconscious Vietnamese men, women and children in his trailer.</a:t>
          </a:r>
        </a:p>
      </dsp:txBody>
      <dsp:txXfrm>
        <a:off x="31870" y="975013"/>
        <a:ext cx="4814649" cy="589119"/>
      </dsp:txXfrm>
    </dsp:sp>
    <dsp:sp modelId="{D2793C41-6202-42FA-926D-35125F06096C}">
      <dsp:nvSpPr>
        <dsp:cNvPr id="0" name=""/>
        <dsp:cNvSpPr/>
      </dsp:nvSpPr>
      <dsp:spPr>
        <a:xfrm>
          <a:off x="0" y="1658199"/>
          <a:ext cx="4878389" cy="6528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-Each of the victims paid an organised crime group to smuggle them into the country.</a:t>
          </a:r>
        </a:p>
      </dsp:txBody>
      <dsp:txXfrm>
        <a:off x="31870" y="1690069"/>
        <a:ext cx="4814649" cy="589119"/>
      </dsp:txXfrm>
    </dsp:sp>
    <dsp:sp modelId="{6E62142F-D68D-4FAA-A8E4-1FC242849E3E}">
      <dsp:nvSpPr>
        <dsp:cNvPr id="0" name=""/>
        <dsp:cNvSpPr/>
      </dsp:nvSpPr>
      <dsp:spPr>
        <a:xfrm>
          <a:off x="0" y="2352543"/>
          <a:ext cx="4878389" cy="6528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-This led to the conviction of 11 people in the UK.</a:t>
          </a:r>
        </a:p>
      </dsp:txBody>
      <dsp:txXfrm>
        <a:off x="31870" y="2384413"/>
        <a:ext cx="4814649" cy="589119"/>
      </dsp:txXfrm>
    </dsp:sp>
    <dsp:sp modelId="{43B71C00-E458-4BAF-B8F5-22EE12320BC7}">
      <dsp:nvSpPr>
        <dsp:cNvPr id="0" name=""/>
        <dsp:cNvSpPr/>
      </dsp:nvSpPr>
      <dsp:spPr>
        <a:xfrm>
          <a:off x="0" y="3057243"/>
          <a:ext cx="4878389" cy="6528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-(Essex Police 2024).</a:t>
          </a:r>
        </a:p>
      </dsp:txBody>
      <dsp:txXfrm>
        <a:off x="31870" y="3089113"/>
        <a:ext cx="4814649" cy="589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D6C86-0483-44C2-8A59-BB64DF9E6CC2}">
      <dsp:nvSpPr>
        <dsp:cNvPr id="0" name=""/>
        <dsp:cNvSpPr/>
      </dsp:nvSpPr>
      <dsp:spPr>
        <a:xfrm>
          <a:off x="0" y="15545"/>
          <a:ext cx="4875208" cy="649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 organised crime group trafficked women from eastern Europe to brothels across the UK.</a:t>
          </a:r>
        </a:p>
      </dsp:txBody>
      <dsp:txXfrm>
        <a:off x="31699" y="47244"/>
        <a:ext cx="4811810" cy="585952"/>
      </dsp:txXfrm>
    </dsp:sp>
    <dsp:sp modelId="{3E4C5132-7652-449A-9660-9D713523938D}">
      <dsp:nvSpPr>
        <dsp:cNvPr id="0" name=""/>
        <dsp:cNvSpPr/>
      </dsp:nvSpPr>
      <dsp:spPr>
        <a:xfrm>
          <a:off x="0" y="708095"/>
          <a:ext cx="4875208" cy="649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-Pleaded guilty to trafficking at least 20 people.</a:t>
          </a:r>
          <a:endParaRPr lang="en-GB" sz="500" kern="1200" dirty="0"/>
        </a:p>
      </dsp:txBody>
      <dsp:txXfrm>
        <a:off x="31699" y="739794"/>
        <a:ext cx="4811810" cy="585952"/>
      </dsp:txXfrm>
    </dsp:sp>
    <dsp:sp modelId="{07524EE4-1DF5-421E-A45A-6130FB188A91}">
      <dsp:nvSpPr>
        <dsp:cNvPr id="0" name=""/>
        <dsp:cNvSpPr/>
      </dsp:nvSpPr>
      <dsp:spPr>
        <a:xfrm>
          <a:off x="0" y="1400645"/>
          <a:ext cx="4875208" cy="649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-Combined they were giving a sentence of 24 years and 10 months for there crimes</a:t>
          </a:r>
          <a:r>
            <a:rPr lang="en-GB" sz="500" kern="1200" dirty="0"/>
            <a:t>. </a:t>
          </a:r>
        </a:p>
      </dsp:txBody>
      <dsp:txXfrm>
        <a:off x="31699" y="1432344"/>
        <a:ext cx="4811810" cy="585952"/>
      </dsp:txXfrm>
    </dsp:sp>
    <dsp:sp modelId="{FDDE4CAE-D9C9-4D50-9BF4-EA900096F263}">
      <dsp:nvSpPr>
        <dsp:cNvPr id="0" name=""/>
        <dsp:cNvSpPr/>
      </dsp:nvSpPr>
      <dsp:spPr>
        <a:xfrm>
          <a:off x="0" y="2093195"/>
          <a:ext cx="4875208" cy="649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-They extensively used the UK’s airports and roads for transporting their victims.</a:t>
          </a:r>
        </a:p>
      </dsp:txBody>
      <dsp:txXfrm>
        <a:off x="31699" y="2124894"/>
        <a:ext cx="4811810" cy="585952"/>
      </dsp:txXfrm>
    </dsp:sp>
    <dsp:sp modelId="{7F9828EE-25BB-4A99-B8CA-8B81F0828416}">
      <dsp:nvSpPr>
        <dsp:cNvPr id="0" name=""/>
        <dsp:cNvSpPr/>
      </dsp:nvSpPr>
      <dsp:spPr>
        <a:xfrm>
          <a:off x="0" y="2785745"/>
          <a:ext cx="4875208" cy="649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-(CPS 2024).</a:t>
          </a:r>
        </a:p>
      </dsp:txBody>
      <dsp:txXfrm>
        <a:off x="31699" y="2817444"/>
        <a:ext cx="4811810" cy="5859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180CD01-1B10-4AB2-BBE4-480857CEFC46}" type="datetimeFigureOut">
              <a:rPr lang="en-GB" smtClean="0"/>
              <a:t>28/02/2025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3905649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0CD01-1B10-4AB2-BBE4-480857CEFC46}"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820361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80CD01-1B10-4AB2-BBE4-480857CEFC46}"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2480013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013952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80CD01-1B10-4AB2-BBE4-480857CEFC46}"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3197009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80CD01-1B10-4AB2-BBE4-480857CEFC46}"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665432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0CD01-1B10-4AB2-BBE4-480857CEFC46}"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2335368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2553584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4273609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923315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4004257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81581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0CD01-1B10-4AB2-BBE4-480857CEFC46}"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432641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80CD01-1B10-4AB2-BBE4-480857CEFC46}"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171628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80CD01-1B10-4AB2-BBE4-480857CEFC46}"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1486624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0CD01-1B10-4AB2-BBE4-480857CEFC46}"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858314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0CD01-1B10-4AB2-BBE4-480857CEFC46}"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D58C0-E401-42A0-96A4-D2BE78CE6B2B}" type="slidenum">
              <a:rPr lang="en-GB" smtClean="0"/>
              <a:t>‹#›</a:t>
            </a:fld>
            <a:endParaRPr lang="en-GB"/>
          </a:p>
        </p:txBody>
      </p:sp>
    </p:spTree>
    <p:extLst>
      <p:ext uri="{BB962C8B-B14F-4D97-AF65-F5344CB8AC3E}">
        <p14:creationId xmlns:p14="http://schemas.microsoft.com/office/powerpoint/2010/main" val="2997955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180CD01-1B10-4AB2-BBE4-480857CEFC46}" type="datetimeFigureOut">
              <a:rPr lang="en-GB" smtClean="0"/>
              <a:t>28/02/2025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4D58C0-E401-42A0-96A4-D2BE78CE6B2B}" type="slidenum">
              <a:rPr lang="en-GB" smtClean="0"/>
              <a:t>‹#›</a:t>
            </a:fld>
            <a:endParaRPr lang="en-GB"/>
          </a:p>
        </p:txBody>
      </p:sp>
    </p:spTree>
    <p:extLst>
      <p:ext uri="{BB962C8B-B14F-4D97-AF65-F5344CB8AC3E}">
        <p14:creationId xmlns:p14="http://schemas.microsoft.com/office/powerpoint/2010/main" val="104687896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eograph.org.uk/photo/3560482"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8.xml"/><Relationship Id="rId1" Type="http://schemas.openxmlformats.org/officeDocument/2006/relationships/video" Target="https://www.youtube.com/embed/_I4k_DUkH-g?feature=oembed" TargetMode="Externa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olicyoptions.irpp.org/magazines/july-2020/the-evolving-craft-of-political-advertising/" TargetMode="External"/><Relationship Id="rId2" Type="http://schemas.openxmlformats.org/officeDocument/2006/relationships/image" Target="../media/image5.jp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anq.me/2014/06/16/devon/"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cps.gov.uk/south-west/news/three-members-organised-crime-group-sentenced-human-trafficking-and-rape" TargetMode="External"/><Relationship Id="rId2" Type="http://schemas.openxmlformats.org/officeDocument/2006/relationships/hyperlink" Target="https://www.redcross.org.uk/stories/migration-and-displacement/modern-slavery/why-a-lack-of-support-is-putting-the-most-vulnerable-at-risk-of-trafficking" TargetMode="External"/><Relationship Id="rId1" Type="http://schemas.openxmlformats.org/officeDocument/2006/relationships/slideLayout" Target="../slideLayouts/slideLayout2.xml"/><Relationship Id="rId5" Type="http://schemas.openxmlformats.org/officeDocument/2006/relationships/hyperlink" Target="https://www.essex.police.uk/news/essex/news/news/2024/october/documentary-on-essex-lorry-deaths/" TargetMode="External"/><Relationship Id="rId4" Type="http://schemas.openxmlformats.org/officeDocument/2006/relationships/hyperlink" Target="https://crimestoppers-uk.org/get-involved/campaigns/human-trafficking-and-modern-slaver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et.police.uk/advice/advice-and-information/ms/human-trafficking/" TargetMode="External"/><Relationship Id="rId7" Type="http://schemas.openxmlformats.org/officeDocument/2006/relationships/hyperlink" Target="https://www.youtube.com/watch?v=_I4k_DUkH-g" TargetMode="External"/><Relationship Id="rId2" Type="http://schemas.openxmlformats.org/officeDocument/2006/relationships/hyperlink" Target="https://assets.publishing.service.gov.uk/media/5a79034240f0b679c0a07d88/human-trafficking-strategy.pdf" TargetMode="External"/><Relationship Id="rId1" Type="http://schemas.openxmlformats.org/officeDocument/2006/relationships/slideLayout" Target="../slideLayouts/slideLayout2.xml"/><Relationship Id="rId6" Type="http://schemas.openxmlformats.org/officeDocument/2006/relationships/hyperlink" Target="https://www.transportbusiness.net/features/keeping-crime-roads" TargetMode="External"/><Relationship Id="rId5" Type="http://schemas.openxmlformats.org/officeDocument/2006/relationships/hyperlink" Target="https://www.gov.uk/guidance/human-trafficking-migrant-health-guide" TargetMode="External"/><Relationship Id="rId4" Type="http://schemas.openxmlformats.org/officeDocument/2006/relationships/hyperlink" Target="https://www.nationalcrimeagency.gov.uk/what-we-do/crime-threats/modern-slavery-and-human-traffic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0C4CC-7E0F-6BDE-B6B5-3C0E8C49576D}"/>
              </a:ext>
            </a:extLst>
          </p:cNvPr>
          <p:cNvSpPr>
            <a:spLocks noGrp="1"/>
          </p:cNvSpPr>
          <p:nvPr>
            <p:ph type="ctrTitle"/>
          </p:nvPr>
        </p:nvSpPr>
        <p:spPr>
          <a:xfrm>
            <a:off x="1554479" y="882678"/>
            <a:ext cx="10232967" cy="2934393"/>
          </a:xfrm>
        </p:spPr>
        <p:txBody>
          <a:bodyPr>
            <a:noAutofit/>
          </a:bodyPr>
          <a:lstStyle/>
          <a:p>
            <a:pPr algn="ctr"/>
            <a:r>
              <a:rPr lang="en-GB" sz="4400" b="1" u="sng" dirty="0">
                <a:effectLst/>
                <a:latin typeface="Arial" panose="020B0604020202020204" pitchFamily="34" charset="0"/>
                <a:ea typeface="Arial" panose="020B0604020202020204" pitchFamily="34" charset="0"/>
              </a:rPr>
              <a:t>Critically analyse the contribution of road policing to disrupting crimes enabled by the road network</a:t>
            </a:r>
            <a:endParaRPr lang="en-GB" sz="4400" b="1" u="sng" dirty="0"/>
          </a:p>
        </p:txBody>
      </p:sp>
      <p:sp>
        <p:nvSpPr>
          <p:cNvPr id="3" name="Subtitle 2">
            <a:extLst>
              <a:ext uri="{FF2B5EF4-FFF2-40B4-BE49-F238E27FC236}">
                <a16:creationId xmlns:a16="http://schemas.microsoft.com/office/drawing/2014/main" id="{CC1E153D-6623-4EEB-C8BC-48F3C98692B1}"/>
              </a:ext>
            </a:extLst>
          </p:cNvPr>
          <p:cNvSpPr>
            <a:spLocks noGrp="1"/>
          </p:cNvSpPr>
          <p:nvPr>
            <p:ph type="subTitle" idx="1"/>
          </p:nvPr>
        </p:nvSpPr>
        <p:spPr>
          <a:xfrm>
            <a:off x="2167370" y="4508125"/>
            <a:ext cx="8791575" cy="1655762"/>
          </a:xfrm>
        </p:spPr>
        <p:txBody>
          <a:bodyPr/>
          <a:lstStyle/>
          <a:p>
            <a:r>
              <a:rPr lang="en-GB" dirty="0"/>
              <a:t>-By Aidan Rooney and Cerys George</a:t>
            </a:r>
          </a:p>
        </p:txBody>
      </p:sp>
    </p:spTree>
    <p:extLst>
      <p:ext uri="{BB962C8B-B14F-4D97-AF65-F5344CB8AC3E}">
        <p14:creationId xmlns:p14="http://schemas.microsoft.com/office/powerpoint/2010/main" val="1885146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89F2E-756E-409B-C6C9-3FE3E102B2CD}"/>
              </a:ext>
            </a:extLst>
          </p:cNvPr>
          <p:cNvSpPr>
            <a:spLocks noGrp="1"/>
          </p:cNvSpPr>
          <p:nvPr>
            <p:ph type="ctrTitle"/>
          </p:nvPr>
        </p:nvSpPr>
        <p:spPr>
          <a:xfrm>
            <a:off x="1282932" y="1338349"/>
            <a:ext cx="10185343" cy="3560474"/>
          </a:xfrm>
        </p:spPr>
        <p:txBody>
          <a:bodyPr>
            <a:normAutofit fontScale="90000"/>
          </a:bodyPr>
          <a:lstStyle/>
          <a:p>
            <a:pPr algn="ctr"/>
            <a:r>
              <a:rPr lang="en-GB" b="1" dirty="0">
                <a:latin typeface="Arial" panose="020B0604020202020204" pitchFamily="34" charset="0"/>
                <a:cs typeface="Arial" panose="020B0604020202020204" pitchFamily="34" charset="0"/>
              </a:rPr>
              <a:t>How human trafficking takes advantage of the UK’s Roads and what damage is caused on victims and the police service</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2D25164-4800-6A6E-095D-57A3FCFE3548}"/>
              </a:ext>
            </a:extLst>
          </p:cNvPr>
          <p:cNvSpPr>
            <a:spLocks noGrp="1"/>
          </p:cNvSpPr>
          <p:nvPr>
            <p:ph type="subTitle" idx="1"/>
          </p:nvPr>
        </p:nvSpPr>
        <p:spPr>
          <a:xfrm>
            <a:off x="2117493" y="4898823"/>
            <a:ext cx="8791575" cy="1655762"/>
          </a:xfrm>
        </p:spPr>
        <p:txBody>
          <a:bodyPr/>
          <a:lstStyle/>
          <a:p>
            <a:r>
              <a:rPr lang="en-GB" dirty="0"/>
              <a:t>-By Aidan Rooney</a:t>
            </a:r>
          </a:p>
        </p:txBody>
      </p:sp>
    </p:spTree>
    <p:extLst>
      <p:ext uri="{BB962C8B-B14F-4D97-AF65-F5344CB8AC3E}">
        <p14:creationId xmlns:p14="http://schemas.microsoft.com/office/powerpoint/2010/main" val="2778165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713CF-60BE-84D6-8384-EE005E104A8D}"/>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Contents Page</a:t>
            </a:r>
          </a:p>
        </p:txBody>
      </p:sp>
      <p:sp>
        <p:nvSpPr>
          <p:cNvPr id="3" name="Content Placeholder 2">
            <a:extLst>
              <a:ext uri="{FF2B5EF4-FFF2-40B4-BE49-F238E27FC236}">
                <a16:creationId xmlns:a16="http://schemas.microsoft.com/office/drawing/2014/main" id="{6C2B84A8-605A-D03E-3B59-EB8BFE2C36A6}"/>
              </a:ext>
            </a:extLst>
          </p:cNvPr>
          <p:cNvSpPr>
            <a:spLocks noGrp="1"/>
          </p:cNvSpPr>
          <p:nvPr>
            <p:ph idx="1"/>
          </p:nvPr>
        </p:nvSpPr>
        <p:spPr>
          <a:xfrm>
            <a:off x="1141412" y="1936866"/>
            <a:ext cx="9905999" cy="4488872"/>
          </a:xfrm>
        </p:spPr>
        <p:txBody>
          <a:bodyPr>
            <a:normAutofit fontScale="92500" lnSpcReduction="10000"/>
          </a:bodyPr>
          <a:lstStyle/>
          <a:p>
            <a:r>
              <a:rPr lang="en-GB" sz="1800" dirty="0">
                <a:latin typeface="Arial" panose="020B0604020202020204" pitchFamily="34" charset="0"/>
                <a:cs typeface="Arial" panose="020B0604020202020204" pitchFamily="34" charset="0"/>
              </a:rPr>
              <a:t>Slide 1- </a:t>
            </a: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contribution of road policing to disrupting crimes enabled by the road network.</a:t>
            </a:r>
          </a:p>
          <a:p>
            <a:r>
              <a:rPr lang="en-GB" sz="1800" dirty="0">
                <a:latin typeface="Arial" panose="020B0604020202020204" pitchFamily="34" charset="0"/>
                <a:ea typeface="Arial" panose="020B0604020202020204" pitchFamily="34" charset="0"/>
                <a:cs typeface="Arial" panose="020B0604020202020204" pitchFamily="34" charset="0"/>
              </a:rPr>
              <a:t>Slide 2- </a:t>
            </a:r>
            <a:r>
              <a:rPr lang="en-GB" sz="1800" dirty="0">
                <a:latin typeface="Arial" panose="020B0604020202020204" pitchFamily="34" charset="0"/>
                <a:cs typeface="Arial" panose="020B0604020202020204" pitchFamily="34" charset="0"/>
              </a:rPr>
              <a:t>How human trafficking takes advantage of the UK’s Roads and what damage is caused on victims and the police service.</a:t>
            </a:r>
          </a:p>
          <a:p>
            <a:r>
              <a:rPr lang="en-GB" sz="1800" dirty="0">
                <a:effectLst/>
                <a:latin typeface="Arial" panose="020B0604020202020204" pitchFamily="34" charset="0"/>
                <a:ea typeface="Arial" panose="020B0604020202020204" pitchFamily="34" charset="0"/>
                <a:cs typeface="Arial" panose="020B0604020202020204" pitchFamily="34" charset="0"/>
              </a:rPr>
              <a:t>Slide 3- Contents Page</a:t>
            </a:r>
          </a:p>
          <a:p>
            <a:r>
              <a:rPr lang="en-GB" sz="1800" dirty="0">
                <a:latin typeface="Arial" panose="020B0604020202020204" pitchFamily="34" charset="0"/>
                <a:ea typeface="Arial" panose="020B0604020202020204" pitchFamily="34" charset="0"/>
                <a:cs typeface="Arial" panose="020B0604020202020204" pitchFamily="34" charset="0"/>
              </a:rPr>
              <a:t>Slide 4- Introduction</a:t>
            </a:r>
          </a:p>
          <a:p>
            <a:r>
              <a:rPr lang="en-GB" sz="1800" dirty="0">
                <a:effectLst/>
                <a:latin typeface="Arial" panose="020B0604020202020204" pitchFamily="34" charset="0"/>
                <a:ea typeface="Arial" panose="020B0604020202020204" pitchFamily="34" charset="0"/>
                <a:cs typeface="Arial" panose="020B0604020202020204" pitchFamily="34" charset="0"/>
              </a:rPr>
              <a:t>Slide 5</a:t>
            </a:r>
            <a:r>
              <a:rPr lang="en-GB" sz="1800" dirty="0">
                <a:latin typeface="Arial" panose="020B0604020202020204" pitchFamily="34" charset="0"/>
                <a:ea typeface="Arial" panose="020B0604020202020204" pitchFamily="34" charset="0"/>
                <a:cs typeface="Arial" panose="020B0604020202020204" pitchFamily="34" charset="0"/>
              </a:rPr>
              <a:t>- The organised crime groups committing human trafficking</a:t>
            </a:r>
          </a:p>
          <a:p>
            <a:r>
              <a:rPr lang="en-GB" sz="1800" dirty="0">
                <a:effectLst/>
                <a:latin typeface="Arial" panose="020B0604020202020204" pitchFamily="34" charset="0"/>
                <a:ea typeface="Arial" panose="020B0604020202020204" pitchFamily="34" charset="0"/>
                <a:cs typeface="Arial" panose="020B0604020202020204" pitchFamily="34" charset="0"/>
              </a:rPr>
              <a:t>Slide 6- </a:t>
            </a:r>
            <a:r>
              <a:rPr lang="en-GB" sz="1800" dirty="0">
                <a:latin typeface="Arial" panose="020B0604020202020204" pitchFamily="34" charset="0"/>
                <a:ea typeface="Arial" panose="020B0604020202020204" pitchFamily="34" charset="0"/>
                <a:cs typeface="Arial" panose="020B0604020202020204" pitchFamily="34" charset="0"/>
              </a:rPr>
              <a:t>Case study examples</a:t>
            </a:r>
          </a:p>
          <a:p>
            <a:r>
              <a:rPr lang="en-GB" sz="1800" dirty="0">
                <a:effectLst/>
                <a:latin typeface="Arial" panose="020B0604020202020204" pitchFamily="34" charset="0"/>
                <a:ea typeface="Arial" panose="020B0604020202020204" pitchFamily="34" charset="0"/>
                <a:cs typeface="Arial" panose="020B0604020202020204" pitchFamily="34" charset="0"/>
              </a:rPr>
              <a:t>Slide 7- How human trafficking affects the UK</a:t>
            </a:r>
          </a:p>
          <a:p>
            <a:r>
              <a:rPr lang="en-GB" sz="1800" dirty="0">
                <a:latin typeface="Arial" panose="020B0604020202020204" pitchFamily="34" charset="0"/>
                <a:ea typeface="Arial" panose="020B0604020202020204" pitchFamily="34" charset="0"/>
                <a:cs typeface="Arial" panose="020B0604020202020204" pitchFamily="34" charset="0"/>
              </a:rPr>
              <a:t>Slide 8- How the Police make other road users aware of the danger of human trafficking</a:t>
            </a:r>
          </a:p>
          <a:p>
            <a:r>
              <a:rPr lang="en-GB" sz="1800" dirty="0">
                <a:effectLst/>
                <a:latin typeface="Arial" panose="020B0604020202020204" pitchFamily="34" charset="0"/>
                <a:ea typeface="Arial" panose="020B0604020202020204" pitchFamily="34" charset="0"/>
                <a:cs typeface="Arial" panose="020B0604020202020204" pitchFamily="34" charset="0"/>
              </a:rPr>
              <a:t>Slide 9 and 10- Referencing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83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D0F-F302-7AE1-B407-68FA16B69654}"/>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Introduction</a:t>
            </a:r>
          </a:p>
        </p:txBody>
      </p:sp>
      <p:pic>
        <p:nvPicPr>
          <p:cNvPr id="10" name="Content Placeholder 9">
            <a:extLst>
              <a:ext uri="{FF2B5EF4-FFF2-40B4-BE49-F238E27FC236}">
                <a16:creationId xmlns:a16="http://schemas.microsoft.com/office/drawing/2014/main" id="{BD0442B3-A450-987B-11DC-297EFDA82F1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73533" y="1882816"/>
            <a:ext cx="4689846" cy="3092367"/>
          </a:xfrm>
        </p:spPr>
      </p:pic>
      <p:sp>
        <p:nvSpPr>
          <p:cNvPr id="11" name="TextBox 10">
            <a:extLst>
              <a:ext uri="{FF2B5EF4-FFF2-40B4-BE49-F238E27FC236}">
                <a16:creationId xmlns:a16="http://schemas.microsoft.com/office/drawing/2014/main" id="{CEBC6F3E-FCBF-2B9A-7F22-36B34683B11A}"/>
              </a:ext>
            </a:extLst>
          </p:cNvPr>
          <p:cNvSpPr txBox="1"/>
          <p:nvPr/>
        </p:nvSpPr>
        <p:spPr>
          <a:xfrm>
            <a:off x="6673533" y="4975183"/>
            <a:ext cx="2919354" cy="230832"/>
          </a:xfrm>
          <a:prstGeom prst="rect">
            <a:avLst/>
          </a:prstGeom>
          <a:noFill/>
        </p:spPr>
        <p:txBody>
          <a:bodyPr wrap="square" rtlCol="0">
            <a:spAutoFit/>
          </a:bodyPr>
          <a:lstStyle/>
          <a:p>
            <a:r>
              <a:rPr lang="en-GB" sz="900" dirty="0">
                <a:hlinkClick r:id="rId3" tooltip="https://www.geograph.org.uk/photo/3560482"/>
              </a:rPr>
              <a:t>This Photo</a:t>
            </a:r>
            <a:r>
              <a:rPr lang="en-GB" sz="900" dirty="0"/>
              <a:t> by Unknown Author is licensed under </a:t>
            </a:r>
            <a:r>
              <a:rPr lang="en-GB" sz="900" dirty="0">
                <a:hlinkClick r:id="rId4" tooltip="https://creativecommons.org/licenses/by-sa/3.0/"/>
              </a:rPr>
              <a:t>CC BY-SA</a:t>
            </a:r>
            <a:endParaRPr lang="en-GB" sz="900" dirty="0"/>
          </a:p>
        </p:txBody>
      </p:sp>
      <p:sp>
        <p:nvSpPr>
          <p:cNvPr id="12" name="TextBox 11">
            <a:extLst>
              <a:ext uri="{FF2B5EF4-FFF2-40B4-BE49-F238E27FC236}">
                <a16:creationId xmlns:a16="http://schemas.microsoft.com/office/drawing/2014/main" id="{836EDCFC-CBFF-7FF5-DFB2-B7853A7C5EF5}"/>
              </a:ext>
            </a:extLst>
          </p:cNvPr>
          <p:cNvSpPr txBox="1"/>
          <p:nvPr/>
        </p:nvSpPr>
        <p:spPr>
          <a:xfrm>
            <a:off x="762120" y="1882816"/>
            <a:ext cx="5779996" cy="467820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-Human trafficking involves the recruitment or movement of people for exploitation. –(Office for Health and Disparities 2017).</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is done with the use of threats, force, fraud, and the abuse of authority. –(Office for Health and Disparities 2017).</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crime is normally committed by serious organised crime groups and usually In large scale operations, with the use of lorries being one of the main systems within the UK. –(Hampshire and Isle of Wight constabulary 2021).</a:t>
            </a:r>
          </a:p>
          <a:p>
            <a:endParaRPr lang="en-GB" dirty="0"/>
          </a:p>
        </p:txBody>
      </p:sp>
    </p:spTree>
    <p:extLst>
      <p:ext uri="{BB962C8B-B14F-4D97-AF65-F5344CB8AC3E}">
        <p14:creationId xmlns:p14="http://schemas.microsoft.com/office/powerpoint/2010/main" val="251419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C6BC8-4EA6-3DED-2950-2DCA29B0FC6C}"/>
              </a:ext>
            </a:extLst>
          </p:cNvPr>
          <p:cNvSpPr>
            <a:spLocks noGrp="1"/>
          </p:cNvSpPr>
          <p:nvPr>
            <p:ph type="title"/>
          </p:nvPr>
        </p:nvSpPr>
        <p:spPr>
          <a:xfrm>
            <a:off x="1146705" y="609601"/>
            <a:ext cx="4949295" cy="1639884"/>
          </a:xfrm>
        </p:spPr>
        <p:txBody>
          <a:bodyPr>
            <a:normAutofit fontScale="90000"/>
          </a:bodyPr>
          <a:lstStyle/>
          <a:p>
            <a:r>
              <a:rPr lang="en-GB" b="1" u="sng" dirty="0">
                <a:latin typeface="Arial" panose="020B0604020202020204" pitchFamily="34" charset="0"/>
                <a:cs typeface="Arial" panose="020B0604020202020204" pitchFamily="34" charset="0"/>
              </a:rPr>
              <a:t>The organised crime groups committing Human Trafficking</a:t>
            </a:r>
          </a:p>
        </p:txBody>
      </p:sp>
      <p:sp>
        <p:nvSpPr>
          <p:cNvPr id="4" name="Text Placeholder 3">
            <a:extLst>
              <a:ext uri="{FF2B5EF4-FFF2-40B4-BE49-F238E27FC236}">
                <a16:creationId xmlns:a16="http://schemas.microsoft.com/office/drawing/2014/main" id="{3F293D28-BBE0-1136-65EA-1FC71BB6E8F5}"/>
              </a:ext>
            </a:extLst>
          </p:cNvPr>
          <p:cNvSpPr>
            <a:spLocks noGrp="1"/>
          </p:cNvSpPr>
          <p:nvPr>
            <p:ph type="body" sz="half" idx="2"/>
          </p:nvPr>
        </p:nvSpPr>
        <p:spPr>
          <a:xfrm>
            <a:off x="1129024" y="2609059"/>
            <a:ext cx="4871710" cy="3775115"/>
          </a:xfrm>
        </p:spPr>
        <p:txBody>
          <a:bodyPr>
            <a:normAutofit fontScale="55000" lnSpcReduction="20000"/>
          </a:bodyPr>
          <a:lstStyle/>
          <a:p>
            <a:r>
              <a:rPr lang="en-GB" sz="2900" dirty="0">
                <a:latin typeface="Arial" panose="020B0604020202020204" pitchFamily="34" charset="0"/>
                <a:cs typeface="Arial" panose="020B0604020202020204" pitchFamily="34" charset="0"/>
              </a:rPr>
              <a:t>-In 2022 there was 7936 referrals for potential victims of human trafficking and modern-day slavery (National Crime Agency 2022).</a:t>
            </a:r>
          </a:p>
          <a:p>
            <a:r>
              <a:rPr lang="en-GB" sz="2900" dirty="0">
                <a:latin typeface="Arial" panose="020B0604020202020204" pitchFamily="34" charset="0"/>
                <a:cs typeface="Arial" panose="020B0604020202020204" pitchFamily="34" charset="0"/>
              </a:rPr>
              <a:t>-This was an increase of 10.3% compared to the previous year (National Crime Agency 2022).</a:t>
            </a:r>
          </a:p>
          <a:p>
            <a:r>
              <a:rPr lang="en-GB" sz="2900" dirty="0">
                <a:latin typeface="Arial" panose="020B0604020202020204" pitchFamily="34" charset="0"/>
                <a:cs typeface="Arial" panose="020B0604020202020204" pitchFamily="34" charset="0"/>
              </a:rPr>
              <a:t>-Organised crime groups benefit through human trafficking often by forcing the victims into forced labour, sex work and for drug manufacturing making millions of pounds per year (HM Government 2011).</a:t>
            </a:r>
          </a:p>
          <a:p>
            <a:endParaRPr lang="en-GB" dirty="0"/>
          </a:p>
          <a:p>
            <a:endParaRPr lang="en-GB" dirty="0"/>
          </a:p>
          <a:p>
            <a:r>
              <a:rPr lang="en-GB" dirty="0"/>
              <a:t> </a:t>
            </a:r>
          </a:p>
          <a:p>
            <a:endParaRPr lang="en-GB" dirty="0"/>
          </a:p>
          <a:p>
            <a:endParaRPr lang="en-GB" dirty="0"/>
          </a:p>
          <a:p>
            <a:endParaRPr lang="en-GB" dirty="0"/>
          </a:p>
        </p:txBody>
      </p:sp>
      <p:pic>
        <p:nvPicPr>
          <p:cNvPr id="8" name="Online Media 7" title="Human trafficking in 60 secs - BBC News">
            <a:hlinkClick r:id="" action="ppaction://media"/>
            <a:extLst>
              <a:ext uri="{FF2B5EF4-FFF2-40B4-BE49-F238E27FC236}">
                <a16:creationId xmlns:a16="http://schemas.microsoft.com/office/drawing/2014/main" id="{0928F3AA-E5C4-AFFC-5B1B-CCAC1B45047D}"/>
              </a:ext>
            </a:extLst>
          </p:cNvPr>
          <p:cNvPicPr>
            <a:picLocks noGrp="1" noRot="1" noChangeAspect="1"/>
          </p:cNvPicPr>
          <p:nvPr>
            <p:ph idx="1"/>
            <a:videoFile r:link="rId1"/>
          </p:nvPr>
        </p:nvPicPr>
        <p:blipFill>
          <a:blip r:embed="rId3"/>
          <a:stretch>
            <a:fillRect/>
          </a:stretch>
        </p:blipFill>
        <p:spPr>
          <a:xfrm>
            <a:off x="6524299" y="2249485"/>
            <a:ext cx="4614554" cy="2605090"/>
          </a:xfrm>
          <a:prstGeom prst="rect">
            <a:avLst/>
          </a:prstGeom>
        </p:spPr>
      </p:pic>
      <p:sp>
        <p:nvSpPr>
          <p:cNvPr id="9" name="TextBox 8">
            <a:extLst>
              <a:ext uri="{FF2B5EF4-FFF2-40B4-BE49-F238E27FC236}">
                <a16:creationId xmlns:a16="http://schemas.microsoft.com/office/drawing/2014/main" id="{7575B040-3595-66FD-2556-7C925DE2D332}"/>
              </a:ext>
            </a:extLst>
          </p:cNvPr>
          <p:cNvSpPr txBox="1"/>
          <p:nvPr/>
        </p:nvSpPr>
        <p:spPr>
          <a:xfrm>
            <a:off x="6446714" y="4854575"/>
            <a:ext cx="1810304" cy="369332"/>
          </a:xfrm>
          <a:prstGeom prst="rect">
            <a:avLst/>
          </a:prstGeom>
          <a:noFill/>
        </p:spPr>
        <p:txBody>
          <a:bodyPr wrap="none" rtlCol="0">
            <a:spAutoFit/>
          </a:bodyPr>
          <a:lstStyle/>
          <a:p>
            <a:r>
              <a:rPr lang="en-GB" dirty="0"/>
              <a:t>(BBC News 2015)</a:t>
            </a:r>
          </a:p>
        </p:txBody>
      </p:sp>
    </p:spTree>
    <p:extLst>
      <p:ext uri="{BB962C8B-B14F-4D97-AF65-F5344CB8AC3E}">
        <p14:creationId xmlns:p14="http://schemas.microsoft.com/office/powerpoint/2010/main" val="68952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barn(inVertical)">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barn(inVertical)">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barn(inVertical)">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barn(inVertical)">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3" fill="hold" display="0">
                  <p:stCondLst>
                    <p:cond delay="indefinite"/>
                  </p:stCondLst>
                </p:cTn>
                <p:tgtEl>
                  <p:spTgt spid="8"/>
                </p:tgtEl>
              </p:cMediaNode>
            </p:video>
            <p:seq concurrent="1" nextAc="seek">
              <p:cTn id="34" restart="whenNotActive" fill="hold" evtFilter="cancelBubble" nodeType="interactiveSeq">
                <p:stCondLst>
                  <p:cond evt="onClick" delay="0">
                    <p:tgtEl>
                      <p:spTgt spid="8"/>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8"/>
                                        </p:tgtEl>
                                      </p:cBhvr>
                                    </p:cmd>
                                  </p:childTnLst>
                                </p:cTn>
                              </p:par>
                            </p:childTnLst>
                          </p:cTn>
                        </p:par>
                      </p:childTnLst>
                    </p:cTn>
                  </p:par>
                </p:childTnLst>
              </p:cTn>
              <p:nextCondLst>
                <p:cond evt="onClick" delay="0">
                  <p:tgtEl>
                    <p:spTgt spid="8"/>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6B09-F3B0-9EB8-38A4-BE417E11C386}"/>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Case study examples</a:t>
            </a:r>
          </a:p>
        </p:txBody>
      </p:sp>
      <p:graphicFrame>
        <p:nvGraphicFramePr>
          <p:cNvPr id="6" name="Content Placeholder 5">
            <a:extLst>
              <a:ext uri="{FF2B5EF4-FFF2-40B4-BE49-F238E27FC236}">
                <a16:creationId xmlns:a16="http://schemas.microsoft.com/office/drawing/2014/main" id="{A097CB97-3802-2D98-6999-3498801E0B90}"/>
              </a:ext>
            </a:extLst>
          </p:cNvPr>
          <p:cNvGraphicFramePr>
            <a:graphicFrameLocks noGrp="1"/>
          </p:cNvGraphicFramePr>
          <p:nvPr>
            <p:ph sz="half" idx="1"/>
            <p:extLst>
              <p:ext uri="{D42A27DB-BD31-4B8C-83A1-F6EECF244321}">
                <p14:modId xmlns:p14="http://schemas.microsoft.com/office/powerpoint/2010/main" val="2705016036"/>
              </p:ext>
            </p:extLst>
          </p:nvPr>
        </p:nvGraphicFramePr>
        <p:xfrm>
          <a:off x="1141410" y="2576944"/>
          <a:ext cx="4878389" cy="3948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ontent Placeholder 7">
            <a:extLst>
              <a:ext uri="{FF2B5EF4-FFF2-40B4-BE49-F238E27FC236}">
                <a16:creationId xmlns:a16="http://schemas.microsoft.com/office/drawing/2014/main" id="{8F437C3C-47C2-BBE6-9839-64F1F115F7A0}"/>
              </a:ext>
            </a:extLst>
          </p:cNvPr>
          <p:cNvGraphicFramePr>
            <a:graphicFrameLocks noGrp="1"/>
          </p:cNvGraphicFramePr>
          <p:nvPr>
            <p:ph sz="half" idx="2"/>
            <p:extLst>
              <p:ext uri="{D42A27DB-BD31-4B8C-83A1-F6EECF244321}">
                <p14:modId xmlns:p14="http://schemas.microsoft.com/office/powerpoint/2010/main" val="1927385688"/>
              </p:ext>
            </p:extLst>
          </p:nvPr>
        </p:nvGraphicFramePr>
        <p:xfrm>
          <a:off x="6172204" y="2788841"/>
          <a:ext cx="4875208" cy="34506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a:extLst>
              <a:ext uri="{FF2B5EF4-FFF2-40B4-BE49-F238E27FC236}">
                <a16:creationId xmlns:a16="http://schemas.microsoft.com/office/drawing/2014/main" id="{2A0E7C4F-5323-4616-4996-1F9B0A2B6541}"/>
              </a:ext>
            </a:extLst>
          </p:cNvPr>
          <p:cNvSpPr txBox="1"/>
          <p:nvPr/>
        </p:nvSpPr>
        <p:spPr>
          <a:xfrm>
            <a:off x="1313411" y="2064820"/>
            <a:ext cx="4023360" cy="400110"/>
          </a:xfrm>
          <a:prstGeom prst="rect">
            <a:avLst/>
          </a:prstGeom>
          <a:noFill/>
        </p:spPr>
        <p:txBody>
          <a:bodyPr wrap="square" rtlCol="0">
            <a:spAutoFit/>
          </a:bodyPr>
          <a:lstStyle/>
          <a:p>
            <a:pPr algn="ctr"/>
            <a:r>
              <a:rPr lang="en-GB" sz="2000" b="1" u="sng" dirty="0">
                <a:latin typeface="Arial" panose="020B0604020202020204" pitchFamily="34" charset="0"/>
                <a:cs typeface="Arial" panose="020B0604020202020204" pitchFamily="34" charset="0"/>
              </a:rPr>
              <a:t>Essex Lorry Deaths</a:t>
            </a:r>
          </a:p>
        </p:txBody>
      </p:sp>
      <p:sp>
        <p:nvSpPr>
          <p:cNvPr id="7" name="TextBox 6">
            <a:extLst>
              <a:ext uri="{FF2B5EF4-FFF2-40B4-BE49-F238E27FC236}">
                <a16:creationId xmlns:a16="http://schemas.microsoft.com/office/drawing/2014/main" id="{9BF23D94-C83F-6EF5-59EF-E28AA4969832}"/>
              </a:ext>
            </a:extLst>
          </p:cNvPr>
          <p:cNvSpPr txBox="1"/>
          <p:nvPr/>
        </p:nvSpPr>
        <p:spPr>
          <a:xfrm>
            <a:off x="6648543" y="1773178"/>
            <a:ext cx="3922530" cy="1015663"/>
          </a:xfrm>
          <a:prstGeom prst="rect">
            <a:avLst/>
          </a:prstGeom>
          <a:noFill/>
        </p:spPr>
        <p:txBody>
          <a:bodyPr wrap="square" rtlCol="0">
            <a:spAutoFit/>
          </a:bodyPr>
          <a:lstStyle/>
          <a:p>
            <a:pPr algn="ctr"/>
            <a:r>
              <a:rPr lang="en-GB" sz="2000" b="1" u="sng" dirty="0">
                <a:latin typeface="Arial" panose="020B0604020202020204" pitchFamily="34" charset="0"/>
                <a:cs typeface="Arial" panose="020B0604020202020204" pitchFamily="34" charset="0"/>
              </a:rPr>
              <a:t>Three members of organised crime sentenced for human trafficking </a:t>
            </a:r>
          </a:p>
        </p:txBody>
      </p:sp>
    </p:spTree>
    <p:extLst>
      <p:ext uri="{BB962C8B-B14F-4D97-AF65-F5344CB8AC3E}">
        <p14:creationId xmlns:p14="http://schemas.microsoft.com/office/powerpoint/2010/main" val="347384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86EDB-4062-16EA-E265-F61171C759C4}"/>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How human trafficking affects the UK</a:t>
            </a:r>
          </a:p>
        </p:txBody>
      </p:sp>
      <p:sp>
        <p:nvSpPr>
          <p:cNvPr id="3" name="Content Placeholder 2">
            <a:extLst>
              <a:ext uri="{FF2B5EF4-FFF2-40B4-BE49-F238E27FC236}">
                <a16:creationId xmlns:a16="http://schemas.microsoft.com/office/drawing/2014/main" id="{AA76553A-F404-888F-DDA8-852361AACBD8}"/>
              </a:ext>
            </a:extLst>
          </p:cNvPr>
          <p:cNvSpPr>
            <a:spLocks noGrp="1"/>
          </p:cNvSpPr>
          <p:nvPr>
            <p:ph idx="1"/>
          </p:nvPr>
        </p:nvSpPr>
        <p:spPr/>
        <p:txBody>
          <a:bodyPr>
            <a:normAutofit fontScale="92500" lnSpcReduction="10000"/>
          </a:bodyPr>
          <a:lstStyle/>
          <a:p>
            <a:r>
              <a:rPr lang="en-GB" dirty="0"/>
              <a:t>-Due to victims only having 45 days of basic accommodation and supplies after being trafficked it makes them more likely to go back to there traffickers (British Red Cross 2012).</a:t>
            </a:r>
          </a:p>
          <a:p>
            <a:r>
              <a:rPr lang="en-GB" dirty="0"/>
              <a:t>-It is difficult for the police service to find the transportation of human trafficking victims due to the fact the police service needing intel and information to give them reasonable grounds to stop a vehicle.</a:t>
            </a:r>
          </a:p>
          <a:p>
            <a:r>
              <a:rPr lang="en-GB" dirty="0"/>
              <a:t>-The police service needs members of the public to inform them of suspicious vehicles that could be carrying victims of human trafficking. </a:t>
            </a:r>
          </a:p>
          <a:p>
            <a:endParaRPr lang="en-GB" dirty="0"/>
          </a:p>
          <a:p>
            <a:pPr marL="0" indent="0">
              <a:buNone/>
            </a:pPr>
            <a:endParaRPr lang="en-GB" dirty="0"/>
          </a:p>
        </p:txBody>
      </p:sp>
    </p:spTree>
    <p:extLst>
      <p:ext uri="{BB962C8B-B14F-4D97-AF65-F5344CB8AC3E}">
        <p14:creationId xmlns:p14="http://schemas.microsoft.com/office/powerpoint/2010/main" val="67440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01B84-2BFD-6699-BAA3-2C6828642FF3}"/>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How the police make other road users aware of the dangers of human trafficking</a:t>
            </a:r>
          </a:p>
        </p:txBody>
      </p:sp>
      <p:sp>
        <p:nvSpPr>
          <p:cNvPr id="4" name="Text Placeholder 3">
            <a:extLst>
              <a:ext uri="{FF2B5EF4-FFF2-40B4-BE49-F238E27FC236}">
                <a16:creationId xmlns:a16="http://schemas.microsoft.com/office/drawing/2014/main" id="{05575674-3F13-711A-7149-91A8730E6507}"/>
              </a:ext>
            </a:extLst>
          </p:cNvPr>
          <p:cNvSpPr>
            <a:spLocks noGrp="1"/>
          </p:cNvSpPr>
          <p:nvPr>
            <p:ph type="body" sz="half" idx="2"/>
          </p:nvPr>
        </p:nvSpPr>
        <p:spPr/>
        <p:txBody>
          <a:bodyPr>
            <a:noAutofit/>
          </a:bodyPr>
          <a:lstStyle/>
          <a:p>
            <a:r>
              <a:rPr lang="en-GB" sz="2000" dirty="0">
                <a:latin typeface="Arial" panose="020B0604020202020204" pitchFamily="34" charset="0"/>
                <a:cs typeface="Arial" panose="020B0604020202020204" pitchFamily="34" charset="0"/>
              </a:rPr>
              <a:t>-The police service ask the public to look for suspicious drivers, and if lorries are seen to have a damaged trailed that it needs to be reported.</a:t>
            </a:r>
          </a:p>
          <a:p>
            <a:r>
              <a:rPr lang="en-GB" sz="2000" dirty="0">
                <a:latin typeface="Arial" panose="020B0604020202020204" pitchFamily="34" charset="0"/>
                <a:cs typeface="Arial" panose="020B0604020202020204" pitchFamily="34" charset="0"/>
              </a:rPr>
              <a:t>-The public can contact crime stoppers Uk public helpline for potential human trafficking at 0800 555 111 (Crime Stoppers UK 2019).</a:t>
            </a:r>
          </a:p>
          <a:p>
            <a:r>
              <a:rPr lang="en-GB" sz="2000" dirty="0">
                <a:latin typeface="Arial" panose="020B0604020202020204" pitchFamily="34" charset="0"/>
                <a:cs typeface="Arial" panose="020B0604020202020204" pitchFamily="34" charset="0"/>
              </a:rPr>
              <a:t>-The metropolitan also offer a modern slavery helpline at </a:t>
            </a:r>
          </a:p>
          <a:p>
            <a:r>
              <a:rPr lang="en-GB" sz="2000" dirty="0">
                <a:latin typeface="Arial" panose="020B0604020202020204" pitchFamily="34" charset="0"/>
                <a:cs typeface="Arial" panose="020B0604020202020204" pitchFamily="34" charset="0"/>
              </a:rPr>
              <a:t>08000 121 700 (Metropolitan Police 2025).</a:t>
            </a:r>
          </a:p>
        </p:txBody>
      </p:sp>
      <p:pic>
        <p:nvPicPr>
          <p:cNvPr id="6" name="Picture 5">
            <a:extLst>
              <a:ext uri="{FF2B5EF4-FFF2-40B4-BE49-F238E27FC236}">
                <a16:creationId xmlns:a16="http://schemas.microsoft.com/office/drawing/2014/main" id="{D0D08E48-0EBB-2F17-629C-DB411C23B5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73883" y="2182984"/>
            <a:ext cx="4138352" cy="2812126"/>
          </a:xfrm>
          <a:prstGeom prst="rect">
            <a:avLst/>
          </a:prstGeom>
        </p:spPr>
      </p:pic>
      <p:sp>
        <p:nvSpPr>
          <p:cNvPr id="7" name="TextBox 6">
            <a:extLst>
              <a:ext uri="{FF2B5EF4-FFF2-40B4-BE49-F238E27FC236}">
                <a16:creationId xmlns:a16="http://schemas.microsoft.com/office/drawing/2014/main" id="{249F539D-465F-1DC3-12C8-A9D53ED79EF2}"/>
              </a:ext>
            </a:extLst>
          </p:cNvPr>
          <p:cNvSpPr txBox="1"/>
          <p:nvPr/>
        </p:nvSpPr>
        <p:spPr>
          <a:xfrm>
            <a:off x="9021392" y="5117422"/>
            <a:ext cx="2290843" cy="369332"/>
          </a:xfrm>
          <a:prstGeom prst="rect">
            <a:avLst/>
          </a:prstGeom>
          <a:noFill/>
        </p:spPr>
        <p:txBody>
          <a:bodyPr wrap="square" rtlCol="0">
            <a:spAutoFit/>
          </a:bodyPr>
          <a:lstStyle/>
          <a:p>
            <a:r>
              <a:rPr lang="en-GB" sz="900">
                <a:hlinkClick r:id="rId3" tooltip="https://policyoptions.irpp.org/magazines/july-2020/the-evolving-craft-of-political-advertising/"/>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412770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CF095-A5DD-574A-2C78-C61208DD3FCB}"/>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645AE08-2212-0CAD-E33C-002F014C4126}"/>
              </a:ext>
            </a:extLst>
          </p:cNvPr>
          <p:cNvSpPr>
            <a:spLocks noGrp="1"/>
          </p:cNvSpPr>
          <p:nvPr>
            <p:ph idx="1"/>
          </p:nvPr>
        </p:nvSpPr>
        <p:spPr>
          <a:xfrm>
            <a:off x="1141413" y="2249487"/>
            <a:ext cx="5808028" cy="3541714"/>
          </a:xfrm>
        </p:spPr>
        <p:txBody>
          <a:bodyPr>
            <a:normAutofit fontScale="85000" lnSpcReduction="20000"/>
          </a:bodyPr>
          <a:lstStyle/>
          <a:p>
            <a:r>
              <a:rPr lang="en-GB" dirty="0"/>
              <a:t>-The ease of human trafficking on the UK’s roads makes it an important part of organised crime groups network.</a:t>
            </a:r>
          </a:p>
          <a:p>
            <a:r>
              <a:rPr lang="en-GB" dirty="0"/>
              <a:t>-The police can struggle to find victims whilst on the road which is why the use of public reports, AMPR and CCTV are so important.</a:t>
            </a:r>
          </a:p>
          <a:p>
            <a:r>
              <a:rPr lang="en-GB" dirty="0"/>
              <a:t>-Although road policing shows an important component in stopping human trafficking it does not serve as the main tactic in which police use to stop organised crime groups.</a:t>
            </a:r>
          </a:p>
        </p:txBody>
      </p:sp>
      <p:pic>
        <p:nvPicPr>
          <p:cNvPr id="5" name="Picture 4">
            <a:extLst>
              <a:ext uri="{FF2B5EF4-FFF2-40B4-BE49-F238E27FC236}">
                <a16:creationId xmlns:a16="http://schemas.microsoft.com/office/drawing/2014/main" id="{50EDF4A8-E35A-BC69-AA19-6CE1BEC20B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68589" y="2097088"/>
            <a:ext cx="4572000" cy="3429000"/>
          </a:xfrm>
          <a:prstGeom prst="rect">
            <a:avLst/>
          </a:prstGeom>
        </p:spPr>
      </p:pic>
      <p:sp>
        <p:nvSpPr>
          <p:cNvPr id="6" name="TextBox 5">
            <a:extLst>
              <a:ext uri="{FF2B5EF4-FFF2-40B4-BE49-F238E27FC236}">
                <a16:creationId xmlns:a16="http://schemas.microsoft.com/office/drawing/2014/main" id="{671C6A1C-A50B-AE92-F17C-BED8A27368F1}"/>
              </a:ext>
            </a:extLst>
          </p:cNvPr>
          <p:cNvSpPr txBox="1"/>
          <p:nvPr/>
        </p:nvSpPr>
        <p:spPr>
          <a:xfrm>
            <a:off x="8138159" y="5641504"/>
            <a:ext cx="3502429" cy="230832"/>
          </a:xfrm>
          <a:prstGeom prst="rect">
            <a:avLst/>
          </a:prstGeom>
          <a:noFill/>
        </p:spPr>
        <p:txBody>
          <a:bodyPr wrap="square" rtlCol="0">
            <a:spAutoFit/>
          </a:bodyPr>
          <a:lstStyle/>
          <a:p>
            <a:r>
              <a:rPr lang="en-GB" sz="900">
                <a:hlinkClick r:id="rId3" tooltip="https://danq.me/2014/06/16/devon/"/>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51280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8AB0-3A2B-CD7E-8161-A2B63DDFE66F}"/>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E9DDF77-F1D9-961C-F2E5-65AA6F3B2437}"/>
              </a:ext>
            </a:extLst>
          </p:cNvPr>
          <p:cNvSpPr>
            <a:spLocks noGrp="1"/>
          </p:cNvSpPr>
          <p:nvPr>
            <p:ph idx="1"/>
          </p:nvPr>
        </p:nvSpPr>
        <p:spPr>
          <a:xfrm>
            <a:off x="864524" y="2097088"/>
            <a:ext cx="10182887" cy="4561407"/>
          </a:xfrm>
        </p:spPr>
        <p:txBody>
          <a:bodyPr>
            <a:normAutofit fontScale="8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600" kern="100" dirty="0">
                <a:effectLst/>
                <a:latin typeface="Arial" panose="020B0604020202020204" pitchFamily="34" charset="0"/>
                <a:ea typeface="Calibri" panose="020F0502020204030204" pitchFamily="34" charset="0"/>
                <a:cs typeface="Arial" panose="020B0604020202020204" pitchFamily="34" charset="0"/>
              </a:rPr>
              <a:t>-British Red Cross (2012). </a:t>
            </a:r>
            <a:r>
              <a:rPr lang="en-GB" sz="1600" i="1" kern="100" dirty="0">
                <a:effectLst/>
                <a:latin typeface="Arial" panose="020B0604020202020204" pitchFamily="34" charset="0"/>
                <a:ea typeface="Calibri" panose="020F0502020204030204" pitchFamily="34" charset="0"/>
                <a:cs typeface="Arial" panose="020B0604020202020204" pitchFamily="34" charset="0"/>
              </a:rPr>
              <a:t>“It is not acceptable that modern slavery is still taking place in our communities”. </a:t>
            </a:r>
            <a:r>
              <a:rPr lang="en-GB" sz="16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https://www.redcross.org.uk/stories/migration-and-displacement/modern-slavery/why-a-lack-of-support-is-putting-the-most-vulnerable-at-risk-of-trafficking</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26</a:t>
            </a:r>
            <a:r>
              <a:rPr lang="en-GB" sz="16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600" kern="100" dirty="0">
                <a:effectLst/>
                <a:latin typeface="Arial" panose="020B0604020202020204" pitchFamily="34" charset="0"/>
                <a:ea typeface="Calibri" panose="020F0502020204030204" pitchFamily="34" charset="0"/>
                <a:cs typeface="Arial" panose="020B0604020202020204" pitchFamily="34" charset="0"/>
              </a:rPr>
              <a:t>-CPS (2024). </a:t>
            </a:r>
            <a:r>
              <a:rPr lang="en-GB" sz="1600" i="1" kern="100" dirty="0">
                <a:effectLst/>
                <a:latin typeface="Arial" panose="020B0604020202020204" pitchFamily="34" charset="0"/>
                <a:ea typeface="Calibri" panose="020F0502020204030204" pitchFamily="34" charset="0"/>
                <a:cs typeface="Arial" panose="020B0604020202020204" pitchFamily="34" charset="0"/>
              </a:rPr>
              <a:t>Three members of organised crime group sentenced for human trafficking and rape</a:t>
            </a:r>
            <a:r>
              <a:rPr lang="en-GB" sz="16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https://www.cps.gov.uk/south-west/news/three-members-organised-crime-group-sentenced-human-trafficking-and-rape</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26th February 2025).</a:t>
            </a:r>
          </a:p>
          <a:p>
            <a:pPr marL="342900" lvl="0" indent="-342900">
              <a:lnSpc>
                <a:spcPct val="107000"/>
              </a:lnSpc>
              <a:spcAft>
                <a:spcPts val="800"/>
              </a:spcAft>
              <a:buFont typeface="Arial" panose="020B0604020202020204" pitchFamily="34" charset="0"/>
              <a:buChar char="•"/>
              <a:tabLst>
                <a:tab pos="457200" algn="l"/>
              </a:tabLst>
            </a:pPr>
            <a:r>
              <a:rPr lang="en-GB" sz="1600" kern="100" dirty="0">
                <a:effectLst/>
                <a:latin typeface="Arial" panose="020B0604020202020204" pitchFamily="34" charset="0"/>
                <a:ea typeface="Calibri" panose="020F0502020204030204" pitchFamily="34" charset="0"/>
                <a:cs typeface="Arial" panose="020B0604020202020204" pitchFamily="34" charset="0"/>
              </a:rPr>
              <a:t>-Crime Stoppers UK (2019). </a:t>
            </a:r>
            <a:r>
              <a:rPr lang="en-GB" sz="1600" i="1" kern="100" dirty="0">
                <a:effectLst/>
                <a:latin typeface="Arial" panose="020B0604020202020204" pitchFamily="34" charset="0"/>
                <a:ea typeface="Calibri" panose="020F0502020204030204" pitchFamily="34" charset="0"/>
                <a:cs typeface="Arial" panose="020B0604020202020204" pitchFamily="34" charset="0"/>
              </a:rPr>
              <a:t>Human trafficking and modern slavery</a:t>
            </a:r>
            <a:r>
              <a:rPr lang="en-GB" sz="16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https://crimestoppers-uk.org/get-involved/campaigns/human-trafficking-and-modern-slavery</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28</a:t>
            </a:r>
            <a:r>
              <a:rPr lang="en-GB" sz="16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600" kern="100" dirty="0">
                <a:effectLst/>
                <a:latin typeface="Arial" panose="020B0604020202020204" pitchFamily="34" charset="0"/>
                <a:ea typeface="Calibri" panose="020F0502020204030204" pitchFamily="34" charset="0"/>
                <a:cs typeface="Arial" panose="020B0604020202020204" pitchFamily="34" charset="0"/>
              </a:rPr>
              <a:t>-Essex Police (2024). </a:t>
            </a:r>
            <a:r>
              <a:rPr lang="en-GB" sz="1600" i="1" kern="100" dirty="0">
                <a:effectLst/>
                <a:latin typeface="Arial" panose="020B0604020202020204" pitchFamily="34" charset="0"/>
                <a:ea typeface="Calibri" panose="020F0502020204030204" pitchFamily="34" charset="0"/>
                <a:cs typeface="Arial" panose="020B0604020202020204" pitchFamily="34" charset="0"/>
              </a:rPr>
              <a:t>BBC documentary on </a:t>
            </a:r>
            <a:r>
              <a:rPr lang="en-GB" sz="1600" i="1" kern="100" dirty="0" err="1">
                <a:effectLst/>
                <a:latin typeface="Arial" panose="020B0604020202020204" pitchFamily="34" charset="0"/>
                <a:ea typeface="Calibri" panose="020F0502020204030204" pitchFamily="34" charset="0"/>
                <a:cs typeface="Arial" panose="020B0604020202020204" pitchFamily="34" charset="0"/>
              </a:rPr>
              <a:t>essex</a:t>
            </a:r>
            <a:r>
              <a:rPr lang="en-GB" sz="1600" i="1" kern="100" dirty="0">
                <a:effectLst/>
                <a:latin typeface="Arial" panose="020B0604020202020204" pitchFamily="34" charset="0"/>
                <a:ea typeface="Calibri" panose="020F0502020204030204" pitchFamily="34" charset="0"/>
                <a:cs typeface="Arial" panose="020B0604020202020204" pitchFamily="34" charset="0"/>
              </a:rPr>
              <a:t> lorry deaths</a:t>
            </a:r>
            <a:r>
              <a:rPr lang="en-GB" sz="16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https://www.essex.police.uk/news/essex/news/news/2024/october/documentary-on-essex-lorry-deaths/</a:t>
            </a:r>
            <a:r>
              <a:rPr lang="en-GB" sz="1600" kern="100" dirty="0">
                <a:effectLst/>
                <a:latin typeface="Arial" panose="020B0604020202020204" pitchFamily="34" charset="0"/>
                <a:ea typeface="Calibri" panose="020F0502020204030204" pitchFamily="34" charset="0"/>
                <a:cs typeface="Arial" panose="020B0604020202020204" pitchFamily="34" charset="0"/>
              </a:rPr>
              <a:t> (Accessed: 26</a:t>
            </a:r>
            <a:r>
              <a:rPr lang="en-GB" sz="16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600" kern="100" dirty="0">
                <a:effectLst/>
                <a:latin typeface="Arial" panose="020B0604020202020204" pitchFamily="34" charset="0"/>
                <a:ea typeface="Calibri" panose="020F0502020204030204" pitchFamily="34" charset="0"/>
                <a:cs typeface="Arial" panose="020B0604020202020204" pitchFamily="34" charset="0"/>
              </a:rPr>
              <a:t>-Hampshire and Isle of Wight Constabulary (2021). </a:t>
            </a:r>
            <a:r>
              <a:rPr lang="en-GB" sz="1600" i="1" kern="100" dirty="0">
                <a:effectLst/>
                <a:latin typeface="Arial" panose="020B0604020202020204" pitchFamily="34" charset="0"/>
                <a:ea typeface="Calibri" panose="020F0502020204030204" pitchFamily="34" charset="0"/>
                <a:cs typeface="Arial" panose="020B0604020202020204" pitchFamily="34" charset="0"/>
              </a:rPr>
              <a:t>Hampshire constabulary stop and search 38 </a:t>
            </a:r>
            <a:r>
              <a:rPr lang="en-GB" sz="1600" i="1" kern="100" dirty="0" err="1">
                <a:effectLst/>
                <a:latin typeface="Arial" panose="020B0604020202020204" pitchFamily="34" charset="0"/>
                <a:ea typeface="Calibri" panose="020F0502020204030204" pitchFamily="34" charset="0"/>
                <a:cs typeface="Arial" panose="020B0604020202020204" pitchFamily="34" charset="0"/>
              </a:rPr>
              <a:t>hgvs</a:t>
            </a:r>
            <a:r>
              <a:rPr lang="en-GB" sz="1600" i="1" kern="100" dirty="0">
                <a:effectLst/>
                <a:latin typeface="Arial" panose="020B0604020202020204" pitchFamily="34" charset="0"/>
                <a:ea typeface="Calibri" panose="020F0502020204030204" pitchFamily="34" charset="0"/>
                <a:cs typeface="Arial" panose="020B0604020202020204" pitchFamily="34" charset="0"/>
              </a:rPr>
              <a:t> to tackle people smuggling and organised immigration crime</a:t>
            </a:r>
            <a:r>
              <a:rPr lang="en-GB" sz="1600" kern="100" dirty="0">
                <a:effectLst/>
                <a:latin typeface="Arial" panose="020B0604020202020204" pitchFamily="34" charset="0"/>
                <a:ea typeface="Calibri" panose="020F0502020204030204" pitchFamily="34" charset="0"/>
                <a:cs typeface="Arial" panose="020B0604020202020204" pitchFamily="34" charset="0"/>
              </a:rPr>
              <a:t>. Available at: https://www.hampshire.police.uk/news/hampshire/news/news/2021/april-2021/hampshire-constabulary-stop-and-search-38-hgvs-to-tackle-people-smuggling-and-organised-immigration-crime/#:~:text=The%20most%20common%20clandestine%20ways,be%20in%20soft%2Dsided%20Lorries. (Accessed: 24</a:t>
            </a:r>
            <a:r>
              <a:rPr lang="en-GB" sz="16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kern="100" dirty="0">
                <a:effectLst/>
                <a:latin typeface="Arial" panose="020B0604020202020204" pitchFamily="34" charset="0"/>
                <a:ea typeface="Calibri" panose="020F0502020204030204" pitchFamily="34" charset="0"/>
                <a:cs typeface="Arial" panose="020B0604020202020204" pitchFamily="34" charset="0"/>
              </a:rPr>
              <a:t> February 2025).</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1208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927A-7770-4A99-669E-5D82EC4A5F9D}"/>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710C2EA0-4EEE-623B-C396-CD15EFF81E3C}"/>
              </a:ext>
            </a:extLst>
          </p:cNvPr>
          <p:cNvSpPr>
            <a:spLocks noGrp="1"/>
          </p:cNvSpPr>
          <p:nvPr>
            <p:ph idx="1"/>
          </p:nvPr>
        </p:nvSpPr>
        <p:spPr>
          <a:xfrm>
            <a:off x="1141412" y="2249486"/>
            <a:ext cx="9905999" cy="4425634"/>
          </a:xfrm>
        </p:spPr>
        <p:txBody>
          <a:bodyPr>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-HM Government (2011). </a:t>
            </a:r>
            <a:r>
              <a:rPr lang="en-GB" sz="1900" i="1" kern="100" dirty="0">
                <a:effectLst/>
                <a:latin typeface="Arial" panose="020B0604020202020204" pitchFamily="34" charset="0"/>
                <a:ea typeface="Calibri" panose="020F0502020204030204" pitchFamily="34" charset="0"/>
                <a:cs typeface="Arial" panose="020B0604020202020204" pitchFamily="34" charset="0"/>
              </a:rPr>
              <a:t>Human trafficking: the government’s strategy</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https://assets.publishing.service.gov.uk/media/5a79034240f0b679c0a07d88/human-trafficking-strategy.pdf</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25</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-Metropolitan Police (2025). </a:t>
            </a:r>
            <a:r>
              <a:rPr lang="en-GB" sz="1900" i="1" kern="100" dirty="0">
                <a:effectLst/>
                <a:latin typeface="Arial" panose="020B0604020202020204" pitchFamily="34" charset="0"/>
                <a:ea typeface="Calibri" panose="020F0502020204030204" pitchFamily="34" charset="0"/>
                <a:cs typeface="Arial" panose="020B0604020202020204" pitchFamily="34" charset="0"/>
              </a:rPr>
              <a:t>Human Trafficking. </a:t>
            </a:r>
            <a:r>
              <a:rPr lang="en-GB" sz="19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https://www.met.police.uk/advice/advice-and-information/ms/human-trafficking/#:~:text=To%20report%20a%20suspicion%20or,time%20to%20report%20an%20incident</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28</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-National Crime Agency (2022). </a:t>
            </a:r>
            <a:r>
              <a:rPr lang="en-GB" sz="1900" i="1" kern="100" dirty="0">
                <a:effectLst/>
                <a:latin typeface="Arial" panose="020B0604020202020204" pitchFamily="34" charset="0"/>
                <a:ea typeface="Calibri" panose="020F0502020204030204" pitchFamily="34" charset="0"/>
                <a:cs typeface="Arial" panose="020B0604020202020204" pitchFamily="34" charset="0"/>
              </a:rPr>
              <a:t>Modern slavery and human trafficking</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https://www.nationalcrimeagency.gov.uk/what-we-do/crime-threats/modern-slavery-and-human-trafficking</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25</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-Office for Health and Disparities (2017). </a:t>
            </a:r>
            <a:r>
              <a:rPr lang="en-GB" sz="1900" i="1" kern="100" dirty="0">
                <a:effectLst/>
                <a:latin typeface="Arial" panose="020B0604020202020204" pitchFamily="34" charset="0"/>
                <a:ea typeface="Calibri" panose="020F0502020204030204" pitchFamily="34" charset="0"/>
                <a:cs typeface="Arial" panose="020B0604020202020204" pitchFamily="34" charset="0"/>
              </a:rPr>
              <a:t>Human trafficking: migrant health guide</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https://www.gov.uk/guidance/human-trafficking-migrant-health-guide#:~:text=Human%20trafficking%20involves%20the%20recruitment,multiple%20geographic%20and%20legal%20boundaries</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24</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-Transport Business (2010). </a:t>
            </a:r>
            <a:r>
              <a:rPr lang="en-GB" sz="1900" i="1" kern="100" dirty="0">
                <a:effectLst/>
                <a:latin typeface="Arial" panose="020B0604020202020204" pitchFamily="34" charset="0"/>
                <a:ea typeface="Calibri" panose="020F0502020204030204" pitchFamily="34" charset="0"/>
                <a:cs typeface="Arial" panose="020B0604020202020204" pitchFamily="34" charset="0"/>
              </a:rPr>
              <a:t>Keeping crime off the roads</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https://www.transportbusiness.net/features/keeping-crime-roads#:~:text=ANPR%20devices%20(cameras)%20scan%20and,and%20the%20Motor%20Insurers%20Bureau</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28</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February 2025).</a:t>
            </a:r>
          </a:p>
          <a:p>
            <a:pPr marL="342900" lvl="0" indent="-342900">
              <a:lnSpc>
                <a:spcPct val="107000"/>
              </a:lnSpc>
              <a:spcAft>
                <a:spcPts val="800"/>
              </a:spcAft>
              <a:buFont typeface="Arial" panose="020B0604020202020204" pitchFamily="34" charset="0"/>
              <a:buChar char="•"/>
              <a:tabLst>
                <a:tab pos="457200" algn="l"/>
              </a:tabLst>
            </a:pPr>
            <a:r>
              <a:rPr lang="en-GB" sz="1900" kern="100" dirty="0">
                <a:latin typeface="Arial" panose="020B0604020202020204" pitchFamily="34" charset="0"/>
                <a:ea typeface="Calibri" panose="020F0502020204030204" pitchFamily="34" charset="0"/>
                <a:cs typeface="Arial" panose="020B0604020202020204" pitchFamily="34" charset="0"/>
              </a:rPr>
              <a:t>-BBC News (2015). </a:t>
            </a:r>
            <a:r>
              <a:rPr lang="en-GB" sz="1900" i="1" kern="100" dirty="0">
                <a:latin typeface="Arial" panose="020B0604020202020204" pitchFamily="34" charset="0"/>
                <a:ea typeface="Calibri" panose="020F0502020204030204" pitchFamily="34" charset="0"/>
                <a:cs typeface="Arial" panose="020B0604020202020204" pitchFamily="34" charset="0"/>
              </a:rPr>
              <a:t>Human trafficking in 60 secs</a:t>
            </a:r>
            <a:r>
              <a:rPr lang="en-GB" sz="1900" kern="100" dirty="0">
                <a:latin typeface="Arial" panose="020B0604020202020204" pitchFamily="34" charset="0"/>
                <a:ea typeface="Calibri" panose="020F0502020204030204" pitchFamily="34" charset="0"/>
                <a:cs typeface="Arial" panose="020B0604020202020204" pitchFamily="34" charset="0"/>
              </a:rPr>
              <a:t>. Youtbe.com. Available at: </a:t>
            </a:r>
            <a:r>
              <a:rPr lang="en-GB" sz="1900" kern="100" dirty="0">
                <a:latin typeface="Arial" panose="020B0604020202020204" pitchFamily="34" charset="0"/>
                <a:ea typeface="Calibri" panose="020F0502020204030204" pitchFamily="34" charset="0"/>
                <a:cs typeface="Arial" panose="020B0604020202020204" pitchFamily="34" charset="0"/>
                <a:hlinkClick r:id="rId7"/>
              </a:rPr>
              <a:t>https://www.youtube.com/watch?v=_I4k_DUkH-g</a:t>
            </a:r>
            <a:r>
              <a:rPr lang="en-GB" sz="1900" kern="100" dirty="0">
                <a:latin typeface="Arial" panose="020B0604020202020204" pitchFamily="34" charset="0"/>
                <a:ea typeface="Calibri" panose="020F0502020204030204" pitchFamily="34" charset="0"/>
                <a:cs typeface="Arial" panose="020B0604020202020204" pitchFamily="34" charset="0"/>
              </a:rPr>
              <a:t> (Accessed: 28</a:t>
            </a:r>
            <a:r>
              <a:rPr lang="en-GB" sz="1900" kern="100" baseline="30000" dirty="0">
                <a:latin typeface="Arial" panose="020B0604020202020204" pitchFamily="34" charset="0"/>
                <a:ea typeface="Calibri" panose="020F0502020204030204" pitchFamily="34" charset="0"/>
                <a:cs typeface="Arial" panose="020B0604020202020204" pitchFamily="34" charset="0"/>
              </a:rPr>
              <a:t>th</a:t>
            </a:r>
            <a:r>
              <a:rPr lang="en-GB" sz="1900" kern="100" dirty="0">
                <a:latin typeface="Arial" panose="020B0604020202020204" pitchFamily="34" charset="0"/>
                <a:ea typeface="Calibri" panose="020F0502020204030204" pitchFamily="34" charset="0"/>
                <a:cs typeface="Arial" panose="020B0604020202020204" pitchFamily="34" charset="0"/>
              </a:rPr>
              <a:t> February 2025).</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8696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471</TotalTime>
  <Words>1311</Words>
  <Application>Microsoft Office PowerPoint</Application>
  <PresentationFormat>Widescreen</PresentationFormat>
  <Paragraphs>72</Paragraphs>
  <Slides>11</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Tw Cen MT</vt:lpstr>
      <vt:lpstr>Circuit</vt:lpstr>
      <vt:lpstr>Critically analyse the contribution of road policing to disrupting crimes enabled by the road network</vt:lpstr>
      <vt:lpstr>How human trafficking takes advantage of the UK’s Roads and what damage is caused on victims and the police service </vt:lpstr>
      <vt:lpstr>Contents Page</vt:lpstr>
      <vt:lpstr>Introduction</vt:lpstr>
      <vt:lpstr>The organised crime groups committing Human Trafficking</vt:lpstr>
      <vt:lpstr>Case study examples</vt:lpstr>
      <vt:lpstr>How human trafficking affects the UK</vt:lpstr>
      <vt:lpstr>How the police make other road users aware of the dangers of human trafficking</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Aidan Rooney</dc:creator>
  <cp:lastModifiedBy>Aidan Rooney</cp:lastModifiedBy>
  <cp:revision>3</cp:revision>
  <dcterms:created xsi:type="dcterms:W3CDTF">2025-02-19T17:07:23Z</dcterms:created>
  <dcterms:modified xsi:type="dcterms:W3CDTF">2025-02-28T17:53:34Z</dcterms:modified>
</cp:coreProperties>
</file>