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8" r:id="rId3"/>
    <p:sldId id="257" r:id="rId4"/>
    <p:sldId id="263" r:id="rId5"/>
    <p:sldId id="264" r:id="rId6"/>
    <p:sldId id="268" r:id="rId7"/>
    <p:sldId id="269" r:id="rId8"/>
    <p:sldId id="267" r:id="rId9"/>
    <p:sldId id="259" r:id="rId10"/>
    <p:sldId id="270" r:id="rId11"/>
    <p:sldId id="272" r:id="rId12"/>
    <p:sldId id="273" r:id="rId13"/>
    <p:sldId id="274" r:id="rId14"/>
    <p:sldId id="276" r:id="rId15"/>
    <p:sldId id="278" r:id="rId16"/>
    <p:sldId id="279" r:id="rId17"/>
    <p:sldId id="280" r:id="rId18"/>
    <p:sldId id="281" r:id="rId19"/>
    <p:sldId id="282" r:id="rId20"/>
    <p:sldId id="283" r:id="rId21"/>
    <p:sldId id="286" r:id="rId22"/>
    <p:sldId id="284" r:id="rId23"/>
    <p:sldId id="287" r:id="rId24"/>
    <p:sldId id="288" r:id="rId25"/>
    <p:sldId id="285" r:id="rId26"/>
    <p:sldId id="291" r:id="rId27"/>
    <p:sldId id="290" r:id="rId28"/>
    <p:sldId id="292" r:id="rId29"/>
    <p:sldId id="293" r:id="rId3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5328" autoAdjust="0"/>
  </p:normalViewPr>
  <p:slideViewPr>
    <p:cSldViewPr>
      <p:cViewPr varScale="1">
        <p:scale>
          <a:sx n="62" d="100"/>
          <a:sy n="62" d="100"/>
        </p:scale>
        <p:origin x="2372"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CB2512-9E54-4744-B3B0-AA826C6B6DFA}" type="datetimeFigureOut">
              <a:rPr lang="en-GB" smtClean="0"/>
              <a:t>22/06/2026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4A3D22-512B-4976-B068-A3B66AF3FAEF}" type="slidenum">
              <a:rPr lang="en-GB" smtClean="0"/>
              <a:t>‹#›</a:t>
            </a:fld>
            <a:endParaRPr lang="en-GB"/>
          </a:p>
        </p:txBody>
      </p:sp>
    </p:spTree>
    <p:extLst>
      <p:ext uri="{BB962C8B-B14F-4D97-AF65-F5344CB8AC3E}">
        <p14:creationId xmlns:p14="http://schemas.microsoft.com/office/powerpoint/2010/main" val="4113523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aftermath of the Second World War, some commentators felt that the two major political parties in Britain were ‘converging’ ideologically. Daniel Bell, an American sociologist, wrote of ‘the end of ideology’, and in the 1970s a post-war ‘consensus’ was discerned between the two parties on the desirability of a welfare state and a mixed economy. Britain’s relative economic decline inclined both parties to adopt more radical remedies that drew on their ideological roots. Margaret Thatcher swung the Conservatives violently to the right, while Labour went radically to the left in the early 1980s. Once Thatcher had left the stage in 1990, John Major adopted a less overtly ideological stance, while Labour, following the failed experiment of Michael Foot as leader (1981–3), successively under Neil Kinnock, John Smith and Tony Blair moved rapidly into the centre. David Cameron revived the Conservative Party after his election in 2005, but came unstuck over EU membership. Meanwhile, after 2015 Labour underwent a left-wing transformation under Jeremy Corbyn which did not include any electoral triumphs: he bowed out as leader after the disastrous 2019 election and in April 2020 Keir Starmer took over. This chapter analyses the evolution of the ideas of the major parties and brings up to date their most recent changes.</a:t>
            </a:r>
          </a:p>
        </p:txBody>
      </p:sp>
      <p:sp>
        <p:nvSpPr>
          <p:cNvPr id="4" name="Slide Number Placeholder 3"/>
          <p:cNvSpPr>
            <a:spLocks noGrp="1"/>
          </p:cNvSpPr>
          <p:nvPr>
            <p:ph type="sldNum" sz="quarter" idx="5"/>
          </p:nvPr>
        </p:nvSpPr>
        <p:spPr/>
        <p:txBody>
          <a:bodyPr/>
          <a:lstStyle/>
          <a:p>
            <a:fld id="{3F4A3D22-512B-4976-B068-A3B66AF3FAEF}" type="slidenum">
              <a:rPr lang="en-GB" smtClean="0"/>
              <a:t>3</a:t>
            </a:fld>
            <a:endParaRPr lang="en-GB"/>
          </a:p>
        </p:txBody>
      </p:sp>
    </p:spTree>
    <p:extLst>
      <p:ext uri="{BB962C8B-B14F-4D97-AF65-F5344CB8AC3E}">
        <p14:creationId xmlns:p14="http://schemas.microsoft.com/office/powerpoint/2010/main" val="1009389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provide below my understanding of the tenets of Conservatism plus brief comments on how they been challenged in recent years. Lord Hailsham (1959) has described ‘Conservatism’ as not so much a philosophy as an ‘attitude’. However, it is possible to discern a number of key tenets on which Conservative policies have been based:</a:t>
            </a:r>
          </a:p>
          <a:p>
            <a:endParaRPr lang="en-GB" dirty="0"/>
          </a:p>
          <a:p>
            <a:r>
              <a:rPr lang="en-GB" dirty="0"/>
              <a:t>The purpose of politics is social and political harmony: Conservatives have traditionally believed that politics is about enabling people to become what they are or wish to be. They also believe in a balance, a harmony in society, a measured pragmatism that has always kept options open. Like Edmund Burke, they have tended to believe that ‘all government … is founded on compromise’ (Hailsham 1959: 21). One wonders, however, after a near decade of turbulence, what Hailsham would have made of the Tory’s acrimonious civil war over Brexit 2016–20, when compromise seemed an alien concept.</a:t>
            </a:r>
          </a:p>
          <a:p>
            <a:endParaRPr lang="en-GB" dirty="0"/>
          </a:p>
          <a:p>
            <a:r>
              <a:rPr lang="en-GB" dirty="0"/>
              <a:t>Human nature is imperfect and corruptible: A quasi-religious notion of ‘original sin’ lies at the heart of Conservatism, leading its supporters to doubt the altruism of humankind beyond close family, to perceive most people as more interested in taking than giving and to see them as fairly easy to corrupt without the external discipline of strong government and other social forces.</a:t>
            </a:r>
          </a:p>
          <a:p>
            <a:endParaRPr lang="en-GB" dirty="0"/>
          </a:p>
          <a:p>
            <a:r>
              <a:rPr lang="en-GB" dirty="0"/>
              <a:t>The rule of law is the basis of all freedom: Law restricts freedom, Conservatives believe, yet without it, there would be no freedom at all. This is because without limitations to actions motivated by humankind’s selfish and aggressive nature, the consequence would be anarchic chaos. Limiting freedom via the law is therefore the basis of freedom. It follows that accepting the authority of the law is the precondition of all liberty.</a:t>
            </a:r>
          </a:p>
          <a:p>
            <a:endParaRPr lang="en-GB" dirty="0"/>
          </a:p>
          <a:p>
            <a:r>
              <a:rPr lang="en-GB" dirty="0"/>
              <a:t>Social institutions create a sense of society and nation: Social and political institutions help to bind together imperfect human beings in society. Living together constructively and happily is an art, and this has to be learned. At the heart of the learning process lies the family and the institution of marriage. The royal family, Conservatives used to believe (much less so now), provides an idealised and unifying ‘micro-model’. At the macro level is the idea of the ‘nation’, ultimately a cause worth dying for.</a:t>
            </a:r>
          </a:p>
        </p:txBody>
      </p:sp>
      <p:sp>
        <p:nvSpPr>
          <p:cNvPr id="4" name="Slide Number Placeholder 3"/>
          <p:cNvSpPr>
            <a:spLocks noGrp="1"/>
          </p:cNvSpPr>
          <p:nvPr>
            <p:ph type="sldNum" sz="quarter" idx="5"/>
          </p:nvPr>
        </p:nvSpPr>
        <p:spPr/>
        <p:txBody>
          <a:bodyPr/>
          <a:lstStyle/>
          <a:p>
            <a:fld id="{3F4A3D22-512B-4976-B068-A3B66AF3FAEF}" type="slidenum">
              <a:rPr lang="en-GB" smtClean="0"/>
              <a:t>5</a:t>
            </a:fld>
            <a:endParaRPr lang="en-GB"/>
          </a:p>
        </p:txBody>
      </p:sp>
    </p:spTree>
    <p:extLst>
      <p:ext uri="{BB962C8B-B14F-4D97-AF65-F5344CB8AC3E}">
        <p14:creationId xmlns:p14="http://schemas.microsoft.com/office/powerpoint/2010/main" val="4571697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Foreign policy is the pursuit of state interests in an anarchic world: For Conservatives states exhibit all the dangerous characteristics of the individual without constraint of law plus a few even more unpleasant ones of their own. A judicious defence of national interests, advise Conservatives, is the best guide for any country in the jungle of international relations. Yet, it might be noted, the party’s policy of leaving the EU has arguably reduced the UK’s power and influence on the world stage.</a:t>
            </a:r>
          </a:p>
          <a:p>
            <a:endParaRPr lang="en-GB" dirty="0"/>
          </a:p>
          <a:p>
            <a:r>
              <a:rPr lang="en-GB" dirty="0"/>
              <a:t>Liberty is the highest political end: Individuals need freedom to develop their own personalities and create their own destinies. Conservatives agree with J.S. Mill that this should entail freedom from oppression by others. Such freedom should be limited only when it begins to encroach upon the liberty of others. It should not embrace the ‘levelling’ down of wealth, as advocated by socialists, as this redistribution would have to be imposed, tyrannically, upon a reluctant population by the state (see also Chapter 1).</a:t>
            </a:r>
          </a:p>
          <a:p>
            <a:endParaRPr lang="en-GB" dirty="0"/>
          </a:p>
          <a:p>
            <a:r>
              <a:rPr lang="en-GB" dirty="0"/>
              <a:t>Government through checks and balances: ‘Political liberty’, said Tory Lord Chancellor Lord Hailsham, ‘is nothing else than the diffusion of power’ (Hailsham 1959: 74). This means in practice that institutions divide power between them, with all having a measure of independence, thus preventing any single arm of government from being over-mighty. During the Brexit conflicts 2019–20, Boris Johnson, aided by Dominic Cummings, did his best to avoid or over-rule these checks and balances, even to the extent of trying (unsuccessfully) to prorogue parliament itself; they were in some cases prevented by internal dissent and controversial intervention by the Speaker.</a:t>
            </a:r>
          </a:p>
          <a:p>
            <a:endParaRPr lang="en-GB" dirty="0"/>
          </a:p>
          <a:p>
            <a:r>
              <a:rPr lang="en-GB" dirty="0"/>
              <a:t>Property: Conservatives, like David Hume, believe that the right to property is the ‘first principle of justice’ on which the ‘peace and security of human society entirely depend’. Norton and </a:t>
            </a:r>
            <a:r>
              <a:rPr lang="en-GB" dirty="0" err="1"/>
              <a:t>Aughey</a:t>
            </a:r>
            <a:r>
              <a:rPr lang="en-GB" dirty="0"/>
              <a:t> (1981) take this further, arguing that owning property is in itself an ‘education. It enlightens the citizens in the value of stability and shows that the security of small property depends upon the security of all property’ (p. 34). The Conservative policy of selling council houses reflected this belief in that it is assumed that people will cherish their houses more once they enjoy personal ownership.</a:t>
            </a:r>
          </a:p>
        </p:txBody>
      </p:sp>
      <p:sp>
        <p:nvSpPr>
          <p:cNvPr id="4" name="Slide Number Placeholder 3"/>
          <p:cNvSpPr>
            <a:spLocks noGrp="1"/>
          </p:cNvSpPr>
          <p:nvPr>
            <p:ph type="sldNum" sz="quarter" idx="5"/>
          </p:nvPr>
        </p:nvSpPr>
        <p:spPr/>
        <p:txBody>
          <a:bodyPr/>
          <a:lstStyle/>
          <a:p>
            <a:fld id="{3F4A3D22-512B-4976-B068-A3B66AF3FAEF}" type="slidenum">
              <a:rPr lang="en-GB" smtClean="0"/>
              <a:t>6</a:t>
            </a:fld>
            <a:endParaRPr lang="en-GB"/>
          </a:p>
        </p:txBody>
      </p:sp>
    </p:spTree>
    <p:extLst>
      <p:ext uri="{BB962C8B-B14F-4D97-AF65-F5344CB8AC3E}">
        <p14:creationId xmlns:p14="http://schemas.microsoft.com/office/powerpoint/2010/main" val="18969346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of opportunity but not of result: Conservatives believe everyone should have the same opportunity to better themselves. Some will be more able or more motivated and will achieve more and accumulate more property. Thus, an unequal distribution of wealth reflects a naturally unequal distribution of ability. Norton and </a:t>
            </a:r>
            <a:r>
              <a:rPr lang="en-GB" dirty="0" err="1"/>
              <a:t>Aughey</a:t>
            </a:r>
            <a:r>
              <a:rPr lang="en-GB" dirty="0"/>
              <a:t> (1981) maintain that the party is fundamentally concerned with justifying inequality in a way that ‘conserves a hierarchy of wealth and power and make[s] it intelligible to democracy’ (p. 47). To do this, Conservatives argue that inequality is necessary to maintain incentives and make the economy work; equality of reward would reward the lazy as much as the industrious.</a:t>
            </a:r>
          </a:p>
          <a:p>
            <a:endParaRPr lang="en-GB" dirty="0"/>
          </a:p>
          <a:p>
            <a:r>
              <a:rPr lang="en-GB" dirty="0"/>
              <a:t>One nation: Benjamin Disraeli, the famous nineteenth-century Conservative Prime Minister (Jewish at a time when </a:t>
            </a:r>
            <a:r>
              <a:rPr lang="en-GB" dirty="0" err="1"/>
              <a:t>anti-semitism</a:t>
            </a:r>
            <a:r>
              <a:rPr lang="en-GB" dirty="0"/>
              <a:t> was common in our ruling elite), added a new element to his party’s philosophy by criticising the ‘two nations’ in Britain, the rich and the poor. He advocated an alliance between the aristocracy and the lower orders to create one nation. His advice was controversial and has come to be seen as synonymous with the liberal approach to Conservatism.</a:t>
            </a:r>
          </a:p>
          <a:p>
            <a:endParaRPr lang="en-GB" dirty="0"/>
          </a:p>
          <a:p>
            <a:r>
              <a:rPr lang="en-GB" dirty="0"/>
              <a:t>Rule by elite: Conservatives have tended to believe the art of government is not given to all; it is distributed unevenly, like all abilities, and is carefully developed in families and most commonly in good schools, universities and the armed forces.</a:t>
            </a:r>
          </a:p>
          <a:p>
            <a:endParaRPr lang="en-GB" dirty="0"/>
          </a:p>
          <a:p>
            <a:r>
              <a:rPr lang="en-GB" dirty="0"/>
              <a:t>Sound stewardship of the economy: Conservatives have always argued that their experience of the world has imparted an economic wisdom which has brought a successful management of the economy, compared to the potential careless spending of their Labour opponents. Perhaps the best exponent of this aspect of his party’s philosophy was George Osborne, who imposed years of strict ‘austerity’ policies designed to reduce government indebtedness. However, faced with the coronavirus pandemic in 2020, Tory Chancellor Rishi Sunak pledged £300–400bn to subsidise the economy and compensate for lost salaries. When it is necessary Conservatives seem prepared to ignore their most cherished beliefs.</a:t>
            </a:r>
          </a:p>
          <a:p>
            <a:endParaRPr lang="en-GB" dirty="0"/>
          </a:p>
          <a:p>
            <a:r>
              <a:rPr lang="en-GB" dirty="0"/>
              <a:t>Political change: Conservatives are suspicious of political change as society develops organically as an infinitely complex and subtle entity; precipitate change could damage irreparably things of great value. Therefore, they distrust the system-builders such as Marx, and the root-and-branch reformers such as veteran Labour ideologues Tony Benn and Jeremy Corbyn. But they do not deny the need for all change; rather they tend to agree with the Duke of Cambridge (1819–1904) that the best time for it is ‘when it can be no longer resisted’, or with Enoch Powell (1912–1998) that the ‘supreme function of a politician is to judge the correct moment for reform’.</a:t>
            </a:r>
          </a:p>
        </p:txBody>
      </p:sp>
      <p:sp>
        <p:nvSpPr>
          <p:cNvPr id="4" name="Slide Number Placeholder 3"/>
          <p:cNvSpPr>
            <a:spLocks noGrp="1"/>
          </p:cNvSpPr>
          <p:nvPr>
            <p:ph type="sldNum" sz="quarter" idx="5"/>
          </p:nvPr>
        </p:nvSpPr>
        <p:spPr/>
        <p:txBody>
          <a:bodyPr/>
          <a:lstStyle/>
          <a:p>
            <a:fld id="{3F4A3D22-512B-4976-B068-A3B66AF3FAEF}" type="slidenum">
              <a:rPr lang="en-GB" smtClean="0"/>
              <a:t>7</a:t>
            </a:fld>
            <a:endParaRPr lang="en-GB"/>
          </a:p>
        </p:txBody>
      </p:sp>
    </p:spTree>
    <p:extLst>
      <p:ext uri="{BB962C8B-B14F-4D97-AF65-F5344CB8AC3E}">
        <p14:creationId xmlns:p14="http://schemas.microsoft.com/office/powerpoint/2010/main" val="21832436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collection of pragmatic guides to belief and action was able to accommodate the post-war Labour landslide, which brought nationalisation, the managed Keynesian economy, close cooperation with the trade unions and the welfare state. The role of Harold Macmillan (Prime Minister, 1957–63), was crucial here. In the 1930s he wrote The Middle Way, a plea for a regulated laissez-faire economy that would minimise unemployment and introduce forward economic planning. He was able to accept many of the reforms introduced by Labour and reinterpret and implement them for his own party during his time as its leader.</a:t>
            </a:r>
          </a:p>
        </p:txBody>
      </p:sp>
      <p:sp>
        <p:nvSpPr>
          <p:cNvPr id="4" name="Slide Number Placeholder 3"/>
          <p:cNvSpPr>
            <a:spLocks noGrp="1"/>
          </p:cNvSpPr>
          <p:nvPr>
            <p:ph type="sldNum" sz="quarter" idx="5"/>
          </p:nvPr>
        </p:nvSpPr>
        <p:spPr/>
        <p:txBody>
          <a:bodyPr/>
          <a:lstStyle/>
          <a:p>
            <a:fld id="{3F4A3D22-512B-4976-B068-A3B66AF3FAEF}" type="slidenum">
              <a:rPr lang="en-GB" smtClean="0"/>
              <a:t>8</a:t>
            </a:fld>
            <a:endParaRPr lang="en-GB"/>
          </a:p>
        </p:txBody>
      </p:sp>
    </p:spTree>
    <p:extLst>
      <p:ext uri="{BB962C8B-B14F-4D97-AF65-F5344CB8AC3E}">
        <p14:creationId xmlns:p14="http://schemas.microsoft.com/office/powerpoint/2010/main" val="30349650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post-war consensus continued with little difference over domestic policy for the next decade and a half, embracing the effective consensus between Harold Macmillan and Labour leader Hugh Gaitskell, on the one hand, and Labour premier Harold Wilson and his Tory successor in 1970, Edward Heath, on the other. However, when the economy began to fail in relation to international competitors in the late 1960s and early 1970s, a hurricane of dissent began to blow up on the right of the Conservative Party – in the person of Margaret Thatcher. She had no quarrel with traditional positions on law, property and liberty, but she was passionately convinced of a limited role for government (although not necessarily a weak one); she wanted to ‘roll back’ the socialist frontiers of the state. She was totally uninterested in checks and balances but wanted to maximise her power to achieve the things she wanted. She opposed contrived ‘equality’ and favoured the functional inequalities – she called them ‘incentives’ – required for a dynamic economy. She had scant respect for the aristocracy as she admired only ability and energy – qualities, it cannot be denied, she owned in abundance. She was not in favour of gradual change but wanted radical alterations, in her lifetime. She was a revolutionary within her own party, which still, even in 2021, has not stopped reverberating from her impact.</a:t>
            </a:r>
          </a:p>
        </p:txBody>
      </p:sp>
      <p:sp>
        <p:nvSpPr>
          <p:cNvPr id="4" name="Slide Number Placeholder 3"/>
          <p:cNvSpPr>
            <a:spLocks noGrp="1"/>
          </p:cNvSpPr>
          <p:nvPr>
            <p:ph type="sldNum" sz="quarter" idx="5"/>
          </p:nvPr>
        </p:nvSpPr>
        <p:spPr/>
        <p:txBody>
          <a:bodyPr/>
          <a:lstStyle/>
          <a:p>
            <a:fld id="{3F4A3D22-512B-4976-B068-A3B66AF3FAEF}" type="slidenum">
              <a:rPr lang="en-GB" smtClean="0"/>
              <a:t>9</a:t>
            </a:fld>
            <a:endParaRPr lang="en-GB"/>
          </a:p>
        </p:txBody>
      </p:sp>
    </p:spTree>
    <p:extLst>
      <p:ext uri="{BB962C8B-B14F-4D97-AF65-F5344CB8AC3E}">
        <p14:creationId xmlns:p14="http://schemas.microsoft.com/office/powerpoint/2010/main" val="457686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Margaret Thatcher was strongly influenced by Tory intellectual Sir Keith Joseph (1918–94), who was in turn influenced by the American ‘Chicago’ economist Milton Friedman (1912–2006). He urged that to control inflation it was merely necessary to control the supply of money and credit circulating in the economy.</a:t>
            </a:r>
          </a:p>
          <a:p>
            <a:endParaRPr lang="en-GB" dirty="0"/>
          </a:p>
          <a:p>
            <a:r>
              <a:rPr lang="en-GB" dirty="0"/>
              <a:t>Joseph was also a disciple of Friedrich Hayek (1899–1992), who believed that freedom to buy, sell and employ, i.e. economic freedom, was the foundation of all freedom. Like Hayek, Joseph saw the drift to collectivism as a bad thing: socialists promised the ‘road to freedom’ but delivered instead the ‘high road to servitude’.</a:t>
            </a:r>
          </a:p>
          <a:p>
            <a:endParaRPr lang="en-GB" dirty="0"/>
          </a:p>
          <a:p>
            <a:r>
              <a:rPr lang="en-GB" dirty="0"/>
              <a:t>Hayek and Friedman agreed with the classical Scottish economist and philosopher Adam Smith (1723–90) and the classical liberals that, if left to themselves, market forces – businessmen using their energy and ingenuity to meet the needs of customers – would almost automatically create prosperity. To call this ‘exploitation’ of the working man, as socialists did, was nonsense, as businessmen were, rather, the philanthropists of society, risking vast amounts of their own time and money creating employment, paying wages and endowing charities. When markets were allowed to work properly they benefited all classes: everyone benefited, even the poor: ‘the greatest social service of them all’, said Thatcher, agreeing with Smith, ‘is the creation of wealth’.</a:t>
            </a:r>
          </a:p>
        </p:txBody>
      </p:sp>
      <p:sp>
        <p:nvSpPr>
          <p:cNvPr id="4" name="Slide Number Placeholder 3"/>
          <p:cNvSpPr>
            <a:spLocks noGrp="1"/>
          </p:cNvSpPr>
          <p:nvPr>
            <p:ph type="sldNum" sz="quarter" idx="5"/>
          </p:nvPr>
        </p:nvSpPr>
        <p:spPr/>
        <p:txBody>
          <a:bodyPr/>
          <a:lstStyle/>
          <a:p>
            <a:fld id="{3F4A3D22-512B-4976-B068-A3B66AF3FAEF}" type="slidenum">
              <a:rPr lang="en-GB" smtClean="0"/>
              <a:t>10</a:t>
            </a:fld>
            <a:endParaRPr lang="en-GB"/>
          </a:p>
        </p:txBody>
      </p:sp>
    </p:spTree>
    <p:extLst>
      <p:ext uri="{BB962C8B-B14F-4D97-AF65-F5344CB8AC3E}">
        <p14:creationId xmlns:p14="http://schemas.microsoft.com/office/powerpoint/2010/main" val="20275302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Thatcher believed strongly that:</a:t>
            </a:r>
          </a:p>
          <a:p>
            <a:endParaRPr lang="en-GB" dirty="0"/>
          </a:p>
          <a:p>
            <a:r>
              <a:rPr lang="en-GB" dirty="0"/>
              <a:t>(</a:t>
            </a:r>
            <a:r>
              <a:rPr lang="en-GB" dirty="0" err="1"/>
              <a:t>i</a:t>
            </a:r>
            <a:r>
              <a:rPr lang="en-GB" dirty="0"/>
              <a:t>)state intervention destroyed freedom and efficiency through taking power from the consumer – the communist ‘command’ economies were inefficient and corrupt, protecting employment through temporary and harmful palliatives and controlling so much of the economy that the wealth-producing sector became unacceptably squeezed; and</a:t>
            </a:r>
          </a:p>
          <a:p>
            <a:endParaRPr lang="en-GB" dirty="0"/>
          </a:p>
          <a:p>
            <a:r>
              <a:rPr lang="en-GB" dirty="0"/>
              <a:t>(ii)state welfare was expensive and morally weakening in that it eroded the self-reliance she so prized, and was, in addition, monopolistic, denying choice as well as being less efficient than private provision.</a:t>
            </a:r>
          </a:p>
        </p:txBody>
      </p:sp>
      <p:sp>
        <p:nvSpPr>
          <p:cNvPr id="4" name="Slide Number Placeholder 3"/>
          <p:cNvSpPr>
            <a:spLocks noGrp="1"/>
          </p:cNvSpPr>
          <p:nvPr>
            <p:ph type="sldNum" sz="quarter" idx="5"/>
          </p:nvPr>
        </p:nvSpPr>
        <p:spPr/>
        <p:txBody>
          <a:bodyPr/>
          <a:lstStyle/>
          <a:p>
            <a:fld id="{3F4A3D22-512B-4976-B068-A3B66AF3FAEF}" type="slidenum">
              <a:rPr lang="en-GB" smtClean="0"/>
              <a:t>11</a:t>
            </a:fld>
            <a:endParaRPr lang="en-GB"/>
          </a:p>
        </p:txBody>
      </p:sp>
    </p:spTree>
    <p:extLst>
      <p:ext uri="{BB962C8B-B14F-4D97-AF65-F5344CB8AC3E}">
        <p14:creationId xmlns:p14="http://schemas.microsoft.com/office/powerpoint/2010/main" val="1009011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Trade unions were one of Thatcher’s bêtes noires. She saw them as undemocratic, reactionary vested interests that regularly held the country to ransom in the 1970s, especially those in the monopoly nationalised sector. She was determined to confront and defeat them.</a:t>
            </a:r>
          </a:p>
          <a:p>
            <a:endParaRPr lang="en-GB" dirty="0"/>
          </a:p>
          <a:p>
            <a:r>
              <a:rPr lang="en-GB" dirty="0"/>
              <a:t>Ashe was a conservative minister.</a:t>
            </a:r>
          </a:p>
        </p:txBody>
      </p:sp>
      <p:sp>
        <p:nvSpPr>
          <p:cNvPr id="4" name="Slide Number Placeholder 3"/>
          <p:cNvSpPr>
            <a:spLocks noGrp="1"/>
          </p:cNvSpPr>
          <p:nvPr>
            <p:ph type="sldNum" sz="quarter" idx="5"/>
          </p:nvPr>
        </p:nvSpPr>
        <p:spPr/>
        <p:txBody>
          <a:bodyPr/>
          <a:lstStyle/>
          <a:p>
            <a:fld id="{3F4A3D22-512B-4976-B068-A3B66AF3FAEF}" type="slidenum">
              <a:rPr lang="en-GB" smtClean="0"/>
              <a:t>12</a:t>
            </a:fld>
            <a:endParaRPr lang="en-GB"/>
          </a:p>
        </p:txBody>
      </p:sp>
    </p:spTree>
    <p:extLst>
      <p:ext uri="{BB962C8B-B14F-4D97-AF65-F5344CB8AC3E}">
        <p14:creationId xmlns:p14="http://schemas.microsoft.com/office/powerpoint/2010/main" val="3853574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Major and Hague years</a:t>
            </a:r>
          </a:p>
          <a:p>
            <a:r>
              <a:rPr lang="en-GB" dirty="0"/>
              <a:t>John Major was a very different politician to Thatcher, but whilst he articulated a more moderate brand of Conservatism, in practice he largely pursued his predecessor’s policies. Even the ‘Wets’ (liberal Conservatives) Ken Clarke, Michael Heseltine and Chris Patten had accepted the supremacy of the markets by the middle of the decade and were to serve as leading members in Major’s Cabinet. Major even took Thatcher’s ideas further than she had managed, privatising British Rail and introducing the market principle into areas of the welfare state. If Thatcher had led a ‘heroic’ version of her beliefs, ‘smashing socialism’, Major offered a more managerial version. However, fatally perhaps, he added a moral dimension: personal obligation and citizenship. Conservatives have long been worried by the downside of market forces – growing inequality, the emergence of an underclass – and there was a feeling the nation’s social fabric was in dire need of some repair. Added to this was a growing and visceral hostility to immigrant groups and the role of the EU which facilitated yet more immigration. The growing band of determined Eurosceptics gleefully held Major to ransom over his small majority, causing him to describe them, unwittingly, as ‘bastards’ on one occasion. Major’s ‘Back to Basics’ campaign backfired in that his appeal on social morality was instantly re-focused by the media on the individual morality of Tory MPs, a subsequent procession of whom were exposed in sexual and financial scandals of various kinds. Major was criticised for ‘poor judgment and weak leadership’ (The Sun); ‘drifting with the intellectual tide’ (Thatcher); ‘He is not a natural leader, he cannot speak, he has no sense of strategy or direction’ (Lord Rees-</a:t>
            </a:r>
            <a:r>
              <a:rPr lang="en-GB" dirty="0" err="1"/>
              <a:t>Mogg</a:t>
            </a:r>
            <a:r>
              <a:rPr lang="en-GB" dirty="0"/>
              <a:t>, The Times); ‘a nice bloke but not up to the job’ (Ken Clarke); and the cruellest cut – ‘the government gives the impression of being in office but not in power’ (Norman Lamont). Former Cabinet minister John </a:t>
            </a:r>
            <a:r>
              <a:rPr lang="en-GB" dirty="0" err="1"/>
              <a:t>Biffen</a:t>
            </a:r>
            <a:r>
              <a:rPr lang="en-GB" dirty="0"/>
              <a:t> was more generous, telling me in an interview that ‘John Major was a perfectly good Prime Minister his problem was to coincide with a period when the party was ungovernable’.</a:t>
            </a:r>
          </a:p>
          <a:p>
            <a:endParaRPr lang="en-GB" dirty="0"/>
          </a:p>
          <a:p>
            <a:r>
              <a:rPr lang="en-GB" dirty="0"/>
              <a:t>Major lost the 1997 election to a historic landslide, initiating the 13-year reign of New Labour. In the ensuing leadership contest, the youthful William Hague was preferred to the excessively Europhile Clarke. Hague was very sharp intellectually and bitingly witty at Prime Minister’s Questions (PMQs), where he frequently bested Blair. He was explicitly sceptical on the EU and very hostile to the idea of the single euro currency but sympathetic to a more moderate brand of Conservatism. However, when polls failed to shift in the face of these messages, his colleagues were worried the party’s core support might crumble and initiated a shift to the right. ‘The </a:t>
            </a:r>
            <a:r>
              <a:rPr lang="en-GB" dirty="0" err="1"/>
              <a:t>Commonsense</a:t>
            </a:r>
            <a:r>
              <a:rPr lang="en-GB" dirty="0"/>
              <a:t> Revolution’ was introduced to the 1999 conference, a bundle of right-wing measures promising to cut taxes as a share of national income, keep clear of the euro, a ‘parent’s guarantee’ that inefficient heads would be dismissed and a get-tough pledge on work dodgers whereby they would lose all benefits if they refused work after eight weeks. Thatcher herself appeared at the conference and was cheered to the echo, whilst her successor’s name was scarcely mentioned. Most of the right-wing press applauded the party’s rediscovery of its identity – being right-wing, Euro-sceptic and proud. But others were not so sure. That shrewd Times commentator Peter Riddell wrote that:</a:t>
            </a:r>
          </a:p>
          <a:p>
            <a:endParaRPr lang="en-GB" dirty="0"/>
          </a:p>
          <a:p>
            <a:r>
              <a:rPr lang="en-GB" dirty="0"/>
              <a:t>“The more William Hague roused his party faithful in Blackpool, the more he led them away from power …. [His] main achievement … may have been to deepen the divisions within his own party and to reduce still further its chances of winning the next election.”</a:t>
            </a:r>
          </a:p>
          <a:p>
            <a:endParaRPr lang="en-GB" dirty="0"/>
          </a:p>
          <a:p>
            <a:r>
              <a:rPr lang="en-GB" dirty="0"/>
              <a:t>Riddell, not for the first time, proved remarkably prescient: in June 2001 Labour’s second landslide occurred. Hague resigned and a contest for the leadership of the Tories took place amid some acrimony. According to the new rules for electing a leader, the parliamentary party held a series of ballots to find the two candidates between whom the party faithful would choose. Michael Portillo soon fell by the wayside, foundering, it seemed, on his admission of a homosexual experience when a student at Cambridge. It was left to Kenneth Clarke, again, to battle it out with the inexperienced right-winger Iain Duncan Smith. The latter’s Euroscepticism, tough line on crime and general Thatcherite orthodoxy proved much more attractive, in the judgement of the ageing party membership, compared with the liberal one-nation approach of Clarke – despite his obvious political gifts – who lost by a two-to-one majority.</a:t>
            </a:r>
          </a:p>
        </p:txBody>
      </p:sp>
      <p:sp>
        <p:nvSpPr>
          <p:cNvPr id="4" name="Slide Number Placeholder 3"/>
          <p:cNvSpPr>
            <a:spLocks noGrp="1"/>
          </p:cNvSpPr>
          <p:nvPr>
            <p:ph type="sldNum" sz="quarter" idx="5"/>
          </p:nvPr>
        </p:nvSpPr>
        <p:spPr/>
        <p:txBody>
          <a:bodyPr/>
          <a:lstStyle/>
          <a:p>
            <a:fld id="{3F4A3D22-512B-4976-B068-A3B66AF3FAEF}" type="slidenum">
              <a:rPr lang="en-GB" smtClean="0"/>
              <a:t>13</a:t>
            </a:fld>
            <a:endParaRPr lang="en-GB"/>
          </a:p>
        </p:txBody>
      </p:sp>
    </p:spTree>
    <p:extLst>
      <p:ext uri="{BB962C8B-B14F-4D97-AF65-F5344CB8AC3E}">
        <p14:creationId xmlns:p14="http://schemas.microsoft.com/office/powerpoint/2010/main" val="30032904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Iain Duncan Smith</a:t>
            </a:r>
          </a:p>
          <a:p>
            <a:r>
              <a:rPr lang="en-GB" dirty="0"/>
              <a:t>Many had expected the charismatic Michael Portillo to win the contest but it was a right-wing Eurosceptic Iain Duncan Smith who took over the reins from Hague. He tried initially to move his party towards social justice and the reduction of poverty. However, when polls refused to shift upwards, dissatisfaction with his performances in the Commons and in the media grew. In 2002 Theresa May issued her famous ‘nasty party’ warning, and in the run-up to the 2003 </a:t>
            </a:r>
            <a:r>
              <a:rPr lang="en-GB" dirty="0" err="1"/>
              <a:t>conferenc</a:t>
            </a:r>
            <a:r>
              <a:rPr lang="en-GB" dirty="0"/>
              <a:t>, discontent with IDS grew and the safer hands of Michael Howard were voted in to take over.</a:t>
            </a:r>
          </a:p>
        </p:txBody>
      </p:sp>
      <p:sp>
        <p:nvSpPr>
          <p:cNvPr id="4" name="Slide Number Placeholder 3"/>
          <p:cNvSpPr>
            <a:spLocks noGrp="1"/>
          </p:cNvSpPr>
          <p:nvPr>
            <p:ph type="sldNum" sz="quarter" idx="5"/>
          </p:nvPr>
        </p:nvSpPr>
        <p:spPr/>
        <p:txBody>
          <a:bodyPr/>
          <a:lstStyle/>
          <a:p>
            <a:fld id="{3F4A3D22-512B-4976-B068-A3B66AF3FAEF}" type="slidenum">
              <a:rPr lang="en-GB" smtClean="0"/>
              <a:t>14</a:t>
            </a:fld>
            <a:endParaRPr lang="en-GB"/>
          </a:p>
        </p:txBody>
      </p:sp>
    </p:spTree>
    <p:extLst>
      <p:ext uri="{BB962C8B-B14F-4D97-AF65-F5344CB8AC3E}">
        <p14:creationId xmlns:p14="http://schemas.microsoft.com/office/powerpoint/2010/main" val="3211527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Conservative Party conference in October 2005 at Blackpool indicated that the party had finally realised that major change to the party and its thinking was necessary before an election win could be contemplated. The declared leadership candidates were able to address the delegates and make an initial pitch. Howard had influenced his own succession by placing members of the new young liberal or ‘moderniser’ group in his party to major positions in the Shadow Cabinet – George Osborne (aged 34) to Shadow Chancellor and David Cameron (aged 39) to Education – and allowing them to make an impression before the leadership contest in the autumn. Osborne, it seemed, had already decided not to run but to manage the campaign of his old Etonian friend, Cameron. Parallels with Tony Blair’s rise to power were already being made before Cameron delighted the conference with a speech he had learnt by heart and delivered, apparently spontaneously, without notes. David Davis, the former minister in his mid-50s, who had assembled what many thought to be an impregnable lead among declared MPs, tried to follow suit but, compared with the sparkling, inspiring rhetoric of his rival, appeared lacklustre and dull. Cameron went on to win easily the MPs’ ballot and then to win over the party for the membership ballot on 5 December by a margin of two to one. On 6 December he took on Blair at PMQs and, in an excellent, witty debut performance, told him ‘you were the future once’.</a:t>
            </a:r>
          </a:p>
        </p:txBody>
      </p:sp>
      <p:sp>
        <p:nvSpPr>
          <p:cNvPr id="4" name="Slide Number Placeholder 3"/>
          <p:cNvSpPr>
            <a:spLocks noGrp="1"/>
          </p:cNvSpPr>
          <p:nvPr>
            <p:ph type="sldNum" sz="quarter" idx="5"/>
          </p:nvPr>
        </p:nvSpPr>
        <p:spPr/>
        <p:txBody>
          <a:bodyPr/>
          <a:lstStyle/>
          <a:p>
            <a:fld id="{3F4A3D22-512B-4976-B068-A3B66AF3FAEF}" type="slidenum">
              <a:rPr lang="en-GB" smtClean="0"/>
              <a:t>15</a:t>
            </a:fld>
            <a:endParaRPr lang="en-GB"/>
          </a:p>
        </p:txBody>
      </p:sp>
    </p:spTree>
    <p:extLst>
      <p:ext uri="{BB962C8B-B14F-4D97-AF65-F5344CB8AC3E}">
        <p14:creationId xmlns:p14="http://schemas.microsoft.com/office/powerpoint/2010/main" val="39522571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Cameron, while copying the informal, media-friendly style of the younger Tony Blair, was careful to steer clear of specific policy commitments, though it was clear his period in power would see a jettisoning of the party’s much-beloved positions on a number of issues. Cameron and his coterie of mostly privately educated ‘Notting Hill Set’ colleagues were very keen to change the brand image of the party. During the 2005 election, focus groups had revealed that members who liked a policy position when it was explained to them changed their mind when they discovered it was a Conservative party policy. Concerted efforts were made to banish the notion of the ‘nasty party’, the idea of a bigoted, intolerant group of richer, older people who wanted power merely to advance their own interests and outdated way of life. Consequently Cameron let it be known his name was not David but ‘Dave’; that he cared deeply about special-needs childcare (his NHS-cared-for disabled son, Ivan, died in February 2009); that he cared about the environment (cycling to the Commons, snow-sledding in the Arctic, appointing environmentalist Zac Goldsmith to an advisory position); that he cared about world poverty (Bob Geldof’s turn to be included); and that the party no longer hated gays or opposed civil partnerships.</a:t>
            </a:r>
          </a:p>
          <a:p>
            <a:endParaRPr lang="en-GB" dirty="0"/>
          </a:p>
          <a:p>
            <a:r>
              <a:rPr lang="en-GB" dirty="0"/>
              <a:t>In late December Tory grandee Oliver Letwin declared that his party favoured redistribution of wealth, and shortly afterwards Cameron shifted its position on immigration from opposition to qualified support for those incomers essential to the economy. Cameron also addressed the key area of tax cuts. It seemed Conservatives now would basically accept the 4% increase in basic taxation since 1997 as necessary to sustain public services at requisite levels. He also declared that cuts would have to come in the wake of economic growth, a reversal of the Thatcherite view that the latter is a condition for the achievement of the former. And the party would no longer be the natural adjunct of the free-enterprise economy: henceforward, the party would stand up to as well as be a supporter of business.</a:t>
            </a:r>
          </a:p>
          <a:p>
            <a:endParaRPr lang="en-GB" dirty="0"/>
          </a:p>
          <a:p>
            <a:r>
              <a:rPr lang="en-GB" dirty="0"/>
              <a:t>The new boy was careful, however, to keep the Tory core vote onside with a judicious dash of Euroscepticism. True, he wished to bury the party’s civil war over the EU and urged colleagues to ‘stop banging on about Europe’, but, in a sop to his sceptics, he nevertheless wanted the Conservative Party to end its membership of the European People’s Party, a right-wing grouping which nevertheless favoured rather too much integration for many Tories’ peace of mind. Instead, his party helped create the anti-federalist Reformists’ grouping, which contained parties subscribing to some homophobic and </a:t>
            </a:r>
            <a:r>
              <a:rPr lang="en-GB" dirty="0" err="1"/>
              <a:t>anti-semitic</a:t>
            </a:r>
            <a:r>
              <a:rPr lang="en-GB" dirty="0"/>
              <a:t> sentiments. Perhaps his biggest break with the past, however, was to declare, in an echo of John Rawls (see Chapter 4), that the litmus test for social policies should be what they could do for the disadvantaged: many older Tories must have felt an onset of apoplexy at that.</a:t>
            </a:r>
          </a:p>
          <a:p>
            <a:endParaRPr lang="en-GB" dirty="0"/>
          </a:p>
          <a:p>
            <a:r>
              <a:rPr lang="en-GB" dirty="0"/>
              <a:t>Like Blair in the mid-1990s Cameron set up a number of study groups to review policy areas. Opinion polls almost immediately registered a lead for Labour, albeit a slender one at that early stage. Blair must have realised at once that the political situation had changed drastically and that he no longer could expect a free ride in his domination of the centre ground. But Cameron too did not face an easy ride; right-wing commentator Melanie Phillips, writing in the Daily Mail, believed his prospectus ‘leaves millions of natural Conservatives effectively disenfranchised – and even worse demonized as dinosaurs by the party that is supposed to represent them’.</a:t>
            </a:r>
          </a:p>
          <a:p>
            <a:endParaRPr lang="en-GB" dirty="0"/>
          </a:p>
          <a:p>
            <a:r>
              <a:rPr lang="en-GB" dirty="0"/>
              <a:t>Wise old commentators judged such opposition to be precisely what Cameron needed. Blair had risen to public prominence through his brilliant 1995 victory over party traditionalists concerning Clause Four. As the 2010 election approached, Cameron and his advisers sought to position themselves on the major questions of the day: reduce government 2009 debt of £175 billion to reduce interest rates on further borrowing; blame Labour for the recession triggered by the 2007 US banking crisis; protect the NHS and education budgets but offer deep cuts elsewhere to reduce the deficit; and on the EU to sustain Eurosceptical rhetoric but reject any talk of a referendum on the Lisbon Treaty or membership of the EU by abandoning the referendum idea. In their election campaign these ideas received great emphasis within the framework of its alleged theme – the ‘Big Society’ – the involvement of ordinary people in their own government. This theme, the brainchild of Cameron’s strategist Steve Hilton, was derided by more traditional Tories but staunchly expounded by the boss himself. Some Labour critics argued that the deficit-reducing policy was in reality to fulfil the wider right-wing Tory objective of reducing the size of the state. In the wake of the hung parliament election of 2010, tense negotiations ensued between Conservative and Labour in an attempt to woo Nick Clegg and his 62 Lib Dem MPs.</a:t>
            </a:r>
          </a:p>
          <a:p>
            <a:endParaRPr lang="en-GB" dirty="0"/>
          </a:p>
          <a:p>
            <a:r>
              <a:rPr lang="en-GB" dirty="0"/>
              <a:t>Conservatives in power since 2010</a:t>
            </a:r>
          </a:p>
          <a:p>
            <a:r>
              <a:rPr lang="en-GB" dirty="0"/>
              <a:t>Austerity policies Cameron was constrained in his ambitions once in office by a recession – caused by a lack of tax revenue – and his Lib-Dem Coalition partners, who vetoed some of his plans. Though such vetoes did not affect the main outlines of his and Osborne’s ‘austerity’ policy cuts in expenditure. Labour was (mostly unfairly) blamed for the recession and the mountain of inherited debt; Keynesian remedies were shunned in favour of severe Hayekian cuts. Osborne hoped private sector expansion would kick-start growth, but by 2013 economic growth flat-lined until a rather funereal rate of growth returned, assisted by large sums being injected into the economy via Quantitative Easing (QE) – this, at last, an acceptance of </a:t>
            </a:r>
            <a:r>
              <a:rPr lang="en-GB" dirty="0" err="1"/>
              <a:t>Keyesnian</a:t>
            </a:r>
            <a:r>
              <a:rPr lang="en-GB" dirty="0"/>
              <a:t> thinking. This enabled Cameron to claim the economy was now in vigorous recovery – in reality it was a very slow one.</a:t>
            </a:r>
          </a:p>
          <a:p>
            <a:endParaRPr lang="en-GB" dirty="0"/>
          </a:p>
          <a:p>
            <a:r>
              <a:rPr lang="en-GB" dirty="0"/>
              <a:t>Education and health had been ‘ring-fenced’ from cuts but both struggled to keep pace with demand and the highest standards. Meanwhile the ill-defined so-called Big Society vision was more or less forgotten, and it was Europe which absorbed much of Cameron’s energies as Prime Minister. He did much to reflect pressures from his Eurosceptic right-wing on immigration as well as measures to minimise the attractions of UKIP to Tory Eurosceptic voters. His ultimate concession, against the advice of his Chancellor, occurred in January 2013 when he promised to hold an In-Out referendum on EU membership, should his party win the 2015 election. Cynics suggest Cameron expected the election to be ‘hung’ and that Coalition partners, the Lib-Dems, would veto such a test of public opinion. Such salvation did not arrive as Cameron surprisingly won a small overall majority; his alleged plans to resign in 2019 with a formidable record of achievements behind him turned into dust on 24 June 2016. Instead his legacy, reflecting the dire consequences of the referendum result, sank like a stone, overriding his undoubted political successes: revival of his party from near death to once again form the government and his successful management of a an unprecedented peace-time coalition government for a full parliamentary term. In politics, judgements of events can subsequently turn out to be wrong – even well-meaning and quite reasonable ones – and there is no guarantee that the public, or even history, will forgive those who made them.</a:t>
            </a:r>
          </a:p>
          <a:p>
            <a:endParaRPr lang="en-GB" dirty="0"/>
          </a:p>
          <a:p>
            <a:r>
              <a:rPr lang="en-GB" dirty="0"/>
              <a:t>2016 BREXIT </a:t>
            </a:r>
            <a:r>
              <a:rPr lang="en-GB" dirty="0" err="1"/>
              <a:t>referendeum</a:t>
            </a:r>
            <a:endParaRPr lang="en-GB" dirty="0"/>
          </a:p>
          <a:p>
            <a:r>
              <a:rPr lang="en-GB" dirty="0"/>
              <a:t>In the league tables of Prime Ministers since 1945 compiled by historians, Cameron did not fare too badly for his adroit handling of Coalition 2010–15, but his second term saw him plunge to 11th out of the 13. This is explained almost entirely by his catastrophic decision to hold the Referendum on 23 June 2016. Despite throwing all his energies into campaigning, the Remain cause was bested by a clever if cynical Leave campaign which was none too scrupulous with the truth and exploited the ‘feel bad’ sentiment of voters who felt ignored, left behind and wounded by government cuts. Out of the confusion of the Referendum decision, the Leave victors Johnson and Gove sabotaged their own leadership credentials and opened Number 10’s door to the socially shy, slightly austere figure of the Home Secretary for six years, Theresa May. Cameron were a remarkably able politician whose career and legacy, rather like Blair’s, were ruined by a single but major </a:t>
            </a:r>
            <a:r>
              <a:rPr lang="en-GB" dirty="0" err="1"/>
              <a:t>misjudgment</a:t>
            </a:r>
            <a:r>
              <a:rPr lang="en-GB" dirty="0"/>
              <a:t>.</a:t>
            </a:r>
          </a:p>
          <a:p>
            <a:r>
              <a:rPr lang="en-GB" dirty="0"/>
              <a:t>Theresa May in power</a:t>
            </a:r>
          </a:p>
          <a:p>
            <a:r>
              <a:rPr lang="en-GB" dirty="0"/>
              <a:t>As a midterm replacement Prime Minister, May lacked a personal mandate from voters so was keen to place her own ‘state educated’ stamp on her administration from the start and clear out the ‘public school’ cronyism of her predecessor. Her first speech was a remarkable attempt to claim the centre ground of politics, left vacant by a Labour Party obsessed with its own leadership concerns. She declared she would address the problems of those people who were ‘just about managing’ while ‘working around the clock’. ‘That means fighting against the burning injustice that if you are born poor you will die on average nine years earlier than others’. For an ‘ordinary working class family … life is much harder than many people in Westminster realise’ (quoted in </a:t>
            </a:r>
            <a:r>
              <a:rPr lang="en-GB" dirty="0" err="1"/>
              <a:t>Cowburn</a:t>
            </a:r>
            <a:r>
              <a:rPr lang="en-GB" dirty="0"/>
              <a:t> 2016). She also famously declared ‘Brexit means Brexit’ and indeed this issue preoccupied her government until her tearful resignation in June 2019. Most commentators saw little evidence of her pledge to the less well-off being fulfilled to any degree; she had little time left to do much at all given the obsessive requirements of dealing with the repercussions of the Brexit vote (see Chapter 7). Theresa May, a supremely cautious politician, ruled out calling an election before 2020 several times but electrified the country on 17 April 2017 by boldly announcing a snap general election on 8 June. Writing in The Economist on 22 April, columnist Bagehot commented that, though she is ‘not an ideas woman’, Mrs May</a:t>
            </a:r>
          </a:p>
          <a:p>
            <a:endParaRPr lang="en-GB" dirty="0"/>
          </a:p>
          <a:p>
            <a:r>
              <a:rPr lang="en-GB" dirty="0"/>
              <a:t>has a sense of what sort of a country she wants. Her Britain is the Britain of the provincial Tory heartlands: a Britain of solid values and rooted certainties, hard work and upward social mobility, a Britain where people try to get ahead but also have time for the less fortunate … her provincial prejudices are beginning to cohere into a political doctrine: an updated version of the one nation Toryism which dominated the party before Thatcher pulverised it. Mrs May is much more willing to contemplate intervention in the market than her predecessors: she wants to make takeovers more difficult and has even talked about putting workers on boards …. Mrs May is much more worried about social atomisation than has been the fashion in her party. Whereas Mrs Thatcher championed liberal markets and Mr Cameron championed liberal morals, Mrs May wants to rebuild communities that have been battered by social change.</a:t>
            </a:r>
          </a:p>
          <a:p>
            <a:endParaRPr lang="en-GB" dirty="0"/>
          </a:p>
          <a:p>
            <a:r>
              <a:rPr lang="en-GB" dirty="0"/>
              <a:t>Whatever ‘</a:t>
            </a:r>
            <a:r>
              <a:rPr lang="en-GB" dirty="0" err="1"/>
              <a:t>Mayism</a:t>
            </a:r>
            <a:r>
              <a:rPr lang="en-GB" dirty="0"/>
              <a:t>’ might have been became arguably academic on 9 June 2017 when, instead of increasing her majority as intended, the risky general election resulted in her losing any majority at all and being eight seats short of one instead. From hereon May’s government became like a boxer trying to fight with only one arm. Her ‘soft’ Brexit ‘Chequers Deal’ in July 2018 caused the resignation of Johnson and David Davis from her Cabinet plus a clutch of junior ministers. Her deal, negotiated with some difficulty with the EU in November 2018, was rejected three times during 2019 and forced her resignation in June of that year. Whilst Boris Johnson had won no prizes as foreign secretary and was reviled by some for the hurt to his wife and children through his marital infidelities, he was still perceived by party members – disproportionately old, white, rich and male – as a lovable rogue concealing behind his vastly amusing quips a wealth of intellectual and political ability. When it came to the vote in July 2019 Johnson won very comfortably 2–1 over Jeremy Hunt. This opened up a fraught period while Johnson and his chief adviser, Dominic Cummings, tried to reduce opposition to his vow to ‘get Brexit done’, but, when the Lib Dems and SNP naively facilitated an election for him on 12 December 2019, he was able to win a famous election, won substantially on the votes of former Labour supporters in northern and Midlands constituencies.</a:t>
            </a:r>
          </a:p>
          <a:p>
            <a:endParaRPr lang="en-GB" dirty="0"/>
          </a:p>
          <a:p>
            <a:r>
              <a:rPr lang="en-GB" dirty="0"/>
              <a:t>Boris Johnson and ‘Revolutionary Conservatism’ That keenly observant commentator, Bagehot, writing in his Economist column, 12 September 2020, suggested that Johnson’s dramatic intervention to ‘get Brexit done’, by hook or by crook, followed by the imperatives of the coronavirus pandemic after February 2020, had transformed the usually staid and cautious outlook of the Conservative Party into something approaching a revolutionary stance:</a:t>
            </a:r>
          </a:p>
          <a:p>
            <a:r>
              <a:rPr lang="en-GB" dirty="0"/>
              <a:t>These revolutionaries have troops on the ground. If </a:t>
            </a:r>
            <a:r>
              <a:rPr lang="en-GB" dirty="0" err="1"/>
              <a:t>leftwing</a:t>
            </a:r>
            <a:r>
              <a:rPr lang="en-GB" dirty="0"/>
              <a:t> revolutionaries deal in hope for a better future, however illusory, conservative ones deal in something even more powerful: feelings of loss. The Conservatives have a core of older voters who fear they are losing their country to woke activists. In the last election it added a new army of working class Britons who fear they have lost their way of life to globalisation and their old party, Labour, to distant elites. These diverse constituencies are united by a common demand that these ‘vibrations’ should cease – and a common willingness to do whatever it takes to make them stop.</a:t>
            </a:r>
          </a:p>
        </p:txBody>
      </p:sp>
      <p:sp>
        <p:nvSpPr>
          <p:cNvPr id="4" name="Slide Number Placeholder 3"/>
          <p:cNvSpPr>
            <a:spLocks noGrp="1"/>
          </p:cNvSpPr>
          <p:nvPr>
            <p:ph type="sldNum" sz="quarter" idx="5"/>
          </p:nvPr>
        </p:nvSpPr>
        <p:spPr/>
        <p:txBody>
          <a:bodyPr/>
          <a:lstStyle/>
          <a:p>
            <a:fld id="{3F4A3D22-512B-4976-B068-A3B66AF3FAEF}" type="slidenum">
              <a:rPr lang="en-GB" smtClean="0"/>
              <a:t>16</a:t>
            </a:fld>
            <a:endParaRPr lang="en-GB"/>
          </a:p>
        </p:txBody>
      </p:sp>
    </p:spTree>
    <p:extLst>
      <p:ext uri="{BB962C8B-B14F-4D97-AF65-F5344CB8AC3E}">
        <p14:creationId xmlns:p14="http://schemas.microsoft.com/office/powerpoint/2010/main" val="15455150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Socialism developed as a critique and alternative to capitalism and its political expression, Conservatism. It focused on economics as the key activity, but the full sweep of its message provided guidance on virtually all aspects of living. In this sense ‘socialism’ has had a quasi-religious quality which explains, perhaps, why members talk of ‘loving’ their party; pragmatic Conservatives would be far less likely to express such gushing sentiments.</a:t>
            </a:r>
          </a:p>
        </p:txBody>
      </p:sp>
      <p:sp>
        <p:nvSpPr>
          <p:cNvPr id="4" name="Slide Number Placeholder 3"/>
          <p:cNvSpPr>
            <a:spLocks noGrp="1"/>
          </p:cNvSpPr>
          <p:nvPr>
            <p:ph type="sldNum" sz="quarter" idx="5"/>
          </p:nvPr>
        </p:nvSpPr>
        <p:spPr/>
        <p:txBody>
          <a:bodyPr/>
          <a:lstStyle/>
          <a:p>
            <a:fld id="{3F4A3D22-512B-4976-B068-A3B66AF3FAEF}" type="slidenum">
              <a:rPr lang="en-GB" smtClean="0"/>
              <a:t>17</a:t>
            </a:fld>
            <a:endParaRPr lang="en-GB"/>
          </a:p>
        </p:txBody>
      </p:sp>
    </p:spTree>
    <p:extLst>
      <p:ext uri="{BB962C8B-B14F-4D97-AF65-F5344CB8AC3E}">
        <p14:creationId xmlns:p14="http://schemas.microsoft.com/office/powerpoint/2010/main" val="1941411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Critique of capitalism</a:t>
            </a:r>
          </a:p>
          <a:p>
            <a:r>
              <a:rPr lang="en-GB" dirty="0"/>
              <a:t>Socialism asserted that capitalism ‘exploited’ the working masses by selling the fruits of their labour, taking the lion’s share of the revenue in exchange for subsistence wages for the workers employed. This produced huge disparities in income between the suburban-living rich and the urban centre-based poor. Because the ruling capitalists dominate all the institutions of the state, argued Karl Marx, whose analysis was more influential in Britain than his prescriptions, they subtly intrude their values into all walks of life, and a complex web of mystifications produces a ‘false consciousness’ in which the working class believes, wrongly, that its best interests are served by supporting capitalist values. Capitalist championing of ‘individualism’ and ‘freedom’ are mere cloaks, he claimed, for the exploitation of the weak by the strong. The ruthlessness of the system induces or ‘teaches’ similar qualities within society. Wage labour merely relieved employers or landlords of any residual obligations they might have felt towards their workers or tenants. By living in large urban settlements, working men were alienated from each other, while the automating of industry denied workers any creative input or craft satisfactions. A final criticism was that capitalism with its booms and slumps was inevitably inefficient and inferior to a planned economy. Socialists argued that two large antagonistic classes emerge in capitalist societies: a small, wealthy ruling class and a large impoverished proletariat, living in the cities, which actually created the wealth which for the most part benefited the already wealthy. Ben Tillet, the docker’s union leader, summed up his rejection of capitalism in this way: ‘Capitalism is capitalism as a tiger is a tiger; and both are savage and pitiless towards the weak’ (Adonis 2020: 27).</a:t>
            </a:r>
          </a:p>
        </p:txBody>
      </p:sp>
      <p:sp>
        <p:nvSpPr>
          <p:cNvPr id="4" name="Slide Number Placeholder 3"/>
          <p:cNvSpPr>
            <a:spLocks noGrp="1"/>
          </p:cNvSpPr>
          <p:nvPr>
            <p:ph type="sldNum" sz="quarter" idx="5"/>
          </p:nvPr>
        </p:nvSpPr>
        <p:spPr/>
        <p:txBody>
          <a:bodyPr/>
          <a:lstStyle/>
          <a:p>
            <a:fld id="{3F4A3D22-512B-4976-B068-A3B66AF3FAEF}" type="slidenum">
              <a:rPr lang="en-GB" smtClean="0"/>
              <a:t>18</a:t>
            </a:fld>
            <a:endParaRPr lang="en-GB"/>
          </a:p>
        </p:txBody>
      </p:sp>
    </p:spTree>
    <p:extLst>
      <p:ext uri="{BB962C8B-B14F-4D97-AF65-F5344CB8AC3E}">
        <p14:creationId xmlns:p14="http://schemas.microsoft.com/office/powerpoint/2010/main" val="2371892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t>Underlying principles of socialism</a:t>
            </a:r>
          </a:p>
          <a:p>
            <a:r>
              <a:rPr lang="en-GB" b="0" dirty="0"/>
              <a:t>Socialism developed out of this critique of nineteenth-century capitalism. The principles underlying the new creed, reflecting the production processes of the time, included the following:</a:t>
            </a:r>
          </a:p>
          <a:p>
            <a:endParaRPr lang="en-GB" b="0" dirty="0"/>
          </a:p>
          <a:p>
            <a:r>
              <a:rPr lang="en-GB" b="0" dirty="0"/>
              <a:t>1Human nature is basically good: People wish to live together peacefully and cooperatively, according to this view; it is only the selfish competitive economic system of capitalism that distorts man’s innate qualities.</a:t>
            </a:r>
          </a:p>
          <a:p>
            <a:endParaRPr lang="en-GB" b="0" dirty="0"/>
          </a:p>
          <a:p>
            <a:r>
              <a:rPr lang="en-GB" b="0" dirty="0"/>
              <a:t>2‘Environment creates consciousness’: It followed from this Marxist axiom that a superior environment will create a superior kind of person: change the environment and you change the person.</a:t>
            </a:r>
          </a:p>
          <a:p>
            <a:endParaRPr lang="en-GB" b="0" dirty="0"/>
          </a:p>
          <a:p>
            <a:r>
              <a:rPr lang="en-GB" b="0" dirty="0"/>
              <a:t>3Workers create the wealth: They are therefore entitled to receive the full fruits of their efforts and not the small fraction that the greedy rich, bourgeois factory owners are prepared to pay them.</a:t>
            </a:r>
          </a:p>
          <a:p>
            <a:endParaRPr lang="en-GB" b="0" dirty="0"/>
          </a:p>
          <a:p>
            <a:r>
              <a:rPr lang="en-GB" b="0" dirty="0"/>
              <a:t>4Equality: Everyone has the right to start off in life with the same chances as everyone else regarding income and opportunity to better oneself; under capitalism those born into rich middle-class families have so many more chances of progressing well than those born into poor working-class ones.</a:t>
            </a:r>
          </a:p>
          <a:p>
            <a:endParaRPr lang="en-GB" b="0" dirty="0"/>
          </a:p>
          <a:p>
            <a:r>
              <a:rPr lang="en-GB" b="0" dirty="0"/>
              <a:t>5Freedom: The poor need more resources for the playing field of life to be level and thus be truly free.</a:t>
            </a:r>
          </a:p>
          <a:p>
            <a:endParaRPr lang="en-GB" b="0" dirty="0"/>
          </a:p>
          <a:p>
            <a:r>
              <a:rPr lang="en-GB" b="0" dirty="0"/>
              <a:t>6Collectivism: Social solidarity should take the place of selfish individualism.</a:t>
            </a:r>
          </a:p>
        </p:txBody>
      </p:sp>
      <p:sp>
        <p:nvSpPr>
          <p:cNvPr id="4" name="Slide Number Placeholder 3"/>
          <p:cNvSpPr>
            <a:spLocks noGrp="1"/>
          </p:cNvSpPr>
          <p:nvPr>
            <p:ph type="sldNum" sz="quarter" idx="5"/>
          </p:nvPr>
        </p:nvSpPr>
        <p:spPr/>
        <p:txBody>
          <a:bodyPr/>
          <a:lstStyle/>
          <a:p>
            <a:fld id="{3F4A3D22-512B-4976-B068-A3B66AF3FAEF}" type="slidenum">
              <a:rPr lang="en-GB" smtClean="0"/>
              <a:t>19</a:t>
            </a:fld>
            <a:endParaRPr lang="en-GB"/>
          </a:p>
        </p:txBody>
      </p:sp>
    </p:spTree>
    <p:extLst>
      <p:ext uri="{BB962C8B-B14F-4D97-AF65-F5344CB8AC3E}">
        <p14:creationId xmlns:p14="http://schemas.microsoft.com/office/powerpoint/2010/main" val="458934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Labour in power</a:t>
            </a:r>
          </a:p>
          <a:p>
            <a:r>
              <a:rPr lang="en-GB" dirty="0"/>
              <a:t>Labour held power briefly in the 1920s as a minority government and, following its failure, began to formulate a more pragmatic, less emotional and more coherent version of socialism than that popular in the late nineteenth century. During the 1930s and the war years the cerebral contributions of socialist thinkers who were also active politicians such as Hugh Dalton (1887–1962), Herbert Morrison (1888– 1965) and John Strachey (1901–63), plus the learning curve of Labour’s five-year wartime service in the Coalition Government, helped develop what has since been called ‘corporate socialism’, comprising:</a:t>
            </a:r>
          </a:p>
          <a:p>
            <a:endParaRPr lang="en-GB" dirty="0"/>
          </a:p>
          <a:p>
            <a:r>
              <a:rPr lang="en-GB" dirty="0"/>
              <a:t>1Keynesian economics: Management of the economy, using investment to cure slumps and squeeze out unemployment.</a:t>
            </a:r>
          </a:p>
          <a:p>
            <a:endParaRPr lang="en-GB" dirty="0"/>
          </a:p>
          <a:p>
            <a:r>
              <a:rPr lang="en-GB" dirty="0"/>
              <a:t>2Centralised planning of the economy: This was the corollary of the Keynesian approach; it had worked brilliantly during the 1939–45 war and, claimed Labour, would do the same for the peace.</a:t>
            </a:r>
          </a:p>
          <a:p>
            <a:endParaRPr lang="en-GB" dirty="0"/>
          </a:p>
          <a:p>
            <a:r>
              <a:rPr lang="en-GB" dirty="0"/>
              <a:t>3Nationalisation: Herbert Morrison devised this approach based on bringing an industry out of private and into public control via a board accountable to Parliament. Once in power, Labour nationalised 20% of the economy, including the major utilities: water, gas and electricity.</a:t>
            </a:r>
          </a:p>
          <a:p>
            <a:endParaRPr lang="en-GB" dirty="0"/>
          </a:p>
          <a:p>
            <a:r>
              <a:rPr lang="en-GB" dirty="0"/>
              <a:t>4Welfare state: Labour’s Nye Bevan established the National Health Service and expanded universal social services into a virtual ‘welfare state’ in which the state had obligations to citizens ‘from the cradle to the grave’.</a:t>
            </a:r>
          </a:p>
          <a:p>
            <a:endParaRPr lang="en-GB" dirty="0"/>
          </a:p>
          <a:p>
            <a:r>
              <a:rPr lang="en-GB" dirty="0"/>
              <a:t>5Mixed economy: The extent of nationalisation was not defined but, unlike the Soviet command economies, it was intended to maintain a private sector, albeit a ‘tamed’ one subordinate to the public.</a:t>
            </a:r>
          </a:p>
          <a:p>
            <a:endParaRPr lang="en-GB" dirty="0"/>
          </a:p>
          <a:p>
            <a:r>
              <a:rPr lang="en-GB" dirty="0"/>
              <a:t>6Socialist foreign policy: The trauma of two world wars convinced Labour that a new approach was needed based on disarmament and international collective security. The USSR, however, proved resistant to fraternal overtures from a fellow left-wing government, and ultimately Labour’s combative Foreign Secretary, Ernest Bevin (1881–1951), faced with the Cold War reality, encouraged the USA to join Britain in forming the NATO alliance in 1949.</a:t>
            </a:r>
          </a:p>
        </p:txBody>
      </p:sp>
      <p:sp>
        <p:nvSpPr>
          <p:cNvPr id="4" name="Slide Number Placeholder 3"/>
          <p:cNvSpPr>
            <a:spLocks noGrp="1"/>
          </p:cNvSpPr>
          <p:nvPr>
            <p:ph type="sldNum" sz="quarter" idx="5"/>
          </p:nvPr>
        </p:nvSpPr>
        <p:spPr/>
        <p:txBody>
          <a:bodyPr/>
          <a:lstStyle/>
          <a:p>
            <a:fld id="{3F4A3D22-512B-4976-B068-A3B66AF3FAEF}" type="slidenum">
              <a:rPr lang="en-GB" smtClean="0"/>
              <a:t>20</a:t>
            </a:fld>
            <a:endParaRPr lang="en-GB"/>
          </a:p>
        </p:txBody>
      </p:sp>
    </p:spTree>
    <p:extLst>
      <p:ext uri="{BB962C8B-B14F-4D97-AF65-F5344CB8AC3E}">
        <p14:creationId xmlns:p14="http://schemas.microsoft.com/office/powerpoint/2010/main" val="5639604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Revisionism</a:t>
            </a:r>
          </a:p>
          <a:p>
            <a:r>
              <a:rPr lang="en-GB" dirty="0"/>
              <a:t>Anthony Crosland (1918–77), along with others like Hugh Gaitskell, Denis Healey and Roy Jenkins, was not content, like Morrison, to declare cynically that ‘socialism is what the Labour government does’; such an approach more accurately, perhaps, describes the former Soviet Union’s approach. In his The Future of Socialism (1956), Crosland asserted that Marx’s predictions of capitalist societies polarising before revolutions established left-wing government had been proved hopelessly wrong; the working class had ignored revolutions and had been strengthened by full employment. The business class had not fought the advance of socialism but had been tamed by it. Crosland argued that the ownership of the economy was no longer relevant, as salaried managers, not proprietors, were now the key players.</a:t>
            </a:r>
          </a:p>
          <a:p>
            <a:endParaRPr lang="en-GB" dirty="0"/>
          </a:p>
          <a:p>
            <a:r>
              <a:rPr lang="en-GB" dirty="0"/>
              <a:t>He attacked another sacred cow by maintaining that nationalisation was not necessarily the most effective road to socialism and that other forms of collective ownership were more effective. He concluded that Labour should now concentrate its efforts on reducing inequality through progressive taxation and redistributive benefits and – the key proposal – reducing class differences through an end to selection in education. In practice, revisionism was Labour’s policy for the next 30 years, but when in government in the 1970s its possibly fatal flaw was exposed: it was dependent on an ever-expanding economy; when this fell into decline, public expenditure cuts became inevitable and with it the chances of the socialist vision being realised.</a:t>
            </a:r>
          </a:p>
          <a:p>
            <a:endParaRPr lang="en-GB" dirty="0"/>
          </a:p>
          <a:p>
            <a:r>
              <a:rPr lang="en-GB" dirty="0"/>
              <a:t>The left wing of the party, however, never accepted revisionism, and first Aneurin (Nye) Bevan, then Michael Foot, opposed the new drift towards a ‘diluted’ ideology. In the 1960s, led by Tony Benn, the Left now offered an alternative economic strategy based on workers’ control and extended state control of the economy. In effect, this meant: participatory democracy at all levels of national life; all this plus fresh injections of funds into the welfare state; encouragement of extra-parliamentary activity; and unilateral abandonment of nuclear weapons. The revisionist leadership tried to ignore the Left, but when the 1979 General Election was lost to a new and militantly ideological leader, Margaret Thatcher, the Left insisted that a similar return to the roots of socialist ideology was necessary. With the revisionist leadership defeated and discredited, the Left made its move, managing to translate its candidate, Michael Foot, into leader in 1980, plus imposing a radically left-wing set of policies on the party. This resulted in the 1983 manifesto being dubbed by Gerald Kaufman ‘the longest suicide note in history’ (Mann 2003). More significantly, the Left’s ascendancy led to the defection of an important centre-right section of the party to form the Social Democratic Party (see Box 5.2). The conventional view is that the new party split the anti-Tory vote and helped to keep Thatcher in power for a decade. However, the party’s history as written by Ivor Crewe and Anthony King (1995) concluded that this transient new force, if anything, reduced the Tory majority.</a:t>
            </a:r>
          </a:p>
          <a:p>
            <a:endParaRPr lang="en-GB" dirty="0"/>
          </a:p>
          <a:p>
            <a:r>
              <a:rPr lang="en-GB" dirty="0"/>
              <a:t>Neil Kinnock, elected as Foot’s successor, was a child of the Left but soon recanted, dismissing its prescriptions as ‘Disneyland thinking’. He assiduously began to nudge his party towards the centre ground via a series of policy reviews, which essentially accepted the ‘efficiency and realism’ of the market as the best model of economic organisation. It was implicit in this new analysis – although hotly denied – that socialism was no longer relevant; even the word disappeared from party policy documents. When he lost the crucial 1992 election, Kinnock resigned and John Smith continued this dilution of socialism. When Smith died tragically of a heart attack in May 1994, Tony Blair was elected leader and soon placed his stamp on a party denied power for nearly 15 years.</a:t>
            </a:r>
          </a:p>
        </p:txBody>
      </p:sp>
      <p:sp>
        <p:nvSpPr>
          <p:cNvPr id="4" name="Slide Number Placeholder 3"/>
          <p:cNvSpPr>
            <a:spLocks noGrp="1"/>
          </p:cNvSpPr>
          <p:nvPr>
            <p:ph type="sldNum" sz="quarter" idx="5"/>
          </p:nvPr>
        </p:nvSpPr>
        <p:spPr/>
        <p:txBody>
          <a:bodyPr/>
          <a:lstStyle/>
          <a:p>
            <a:fld id="{3F4A3D22-512B-4976-B068-A3B66AF3FAEF}" type="slidenum">
              <a:rPr lang="en-GB" smtClean="0"/>
              <a:t>21</a:t>
            </a:fld>
            <a:endParaRPr lang="en-GB"/>
          </a:p>
        </p:txBody>
      </p:sp>
    </p:spTree>
    <p:extLst>
      <p:ext uri="{BB962C8B-B14F-4D97-AF65-F5344CB8AC3E}">
        <p14:creationId xmlns:p14="http://schemas.microsoft.com/office/powerpoint/2010/main" val="455674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Tony Blair in power</a:t>
            </a:r>
          </a:p>
          <a:p>
            <a:r>
              <a:rPr lang="en-GB" dirty="0"/>
              <a:t>Having already abandoned its former policies of opposition to the European Community/Union, unilateral nuclear disarmament and nationalisation, Blair shifted the party even further to the right by attacking the power of trade unions in the party. He waged a spectacularly successful war against the ‘collective ownership’ Clause Four in the party’s constitution, drafted by Sidney Webb in 1917:</a:t>
            </a:r>
          </a:p>
          <a:p>
            <a:endParaRPr lang="en-GB" dirty="0"/>
          </a:p>
          <a:p>
            <a:r>
              <a:rPr lang="en-GB" dirty="0"/>
              <a:t>To secure for the workers by hand or by brain the full fruits of their industry and the most equitable distribution thereof that may be possible upon the basis of the common ownership of the means of production, distribution, and exchange, and the best obtainable system of popular administration and control of each industry or service.</a:t>
            </a:r>
          </a:p>
          <a:p>
            <a:endParaRPr lang="en-GB" dirty="0"/>
          </a:p>
          <a:p>
            <a:r>
              <a:rPr lang="en-GB" dirty="0"/>
              <a:t>Clause Four rewritten</a:t>
            </a:r>
          </a:p>
          <a:p>
            <a:r>
              <a:rPr lang="en-GB" dirty="0"/>
              <a:t>The iconic clause, so fundamental that it was inscribed on all membership cards, was replaced in April 1995 at a special conference by a massive majority. The new clause endorsed a ‘dynamic economy, serving the public interest’; a ‘just society which judges its strength by the condition of the weak as much as the strong’; ‘an open democracy, in which government is held to account by the people’; and where ‘decisions are taken as far as practicable by the communities they affect’.</a:t>
            </a:r>
          </a:p>
          <a:p>
            <a:endParaRPr lang="en-GB" dirty="0"/>
          </a:p>
          <a:p>
            <a:r>
              <a:rPr lang="en-GB" dirty="0"/>
              <a:t>Not content with this, Blair later drew the party away from the social democratic heartland of full employment and welfare spending: it was deemed that the requisite high taxation would never be endorsed by middle-class voters; with modern technology the economy has become globalised so that flows of capital can break companies and even currencies in minutes. To maintain policies of high taxation, it was believed, risked massive withdrawals of capital by speculators and investors from any economy contemplating such socialistic measures. These policies of denial were hotly denounced by left-wing Labour MPs.</a:t>
            </a:r>
          </a:p>
          <a:p>
            <a:endParaRPr lang="en-GB" dirty="0"/>
          </a:p>
          <a:p>
            <a:r>
              <a:rPr lang="en-GB" dirty="0"/>
              <a:t>According to Blair, ‘socialism’ had failed. There was now no alternative to Thatcher’s economics; ‘New Labour’ had effectively embraced tax cuts, low inflation, a market economy plus encouragement of entrepreneurial activity and some privatisation. Thatcherism, in a sense, had ‘won’. Tony Blair flirted for a while with Will Hutton’s idea of a ‘stakeholder society’, that everyone, individuals and groups, should have some investment in society, and everyone should feel part of their community at all levels, economic, cultural and social; the idea withered through business opposition to any wider role. The other biggish idea supported by Blair, though not with obvious huge enthusiasm, was constitutional reform; Labour embraced devolved assemblies for both Scotland and Wales plus reform of the House of Lords and a referendum on the electoral system. However, the changes were not without major flaws, none more so than the unresolved, so-called ‘West Lothian question’, whereby Scottish MPs would have the ability to vote on English issues but English MPs do not have the ability to reciprocate as the internally elected assembly would assume this role (see Chapter 14). The Lords reform agenda stalled after the virtual abolition of hereditary peers and the chamber continued in its half-reformed way. As for reforming the voting system, the results of the PR recommending Jenkins Report continued to gather dust as the party swung in favour of a status quo responsible, in part, for putting Labour in government.</a:t>
            </a:r>
          </a:p>
        </p:txBody>
      </p:sp>
      <p:sp>
        <p:nvSpPr>
          <p:cNvPr id="4" name="Slide Number Placeholder 3"/>
          <p:cNvSpPr>
            <a:spLocks noGrp="1"/>
          </p:cNvSpPr>
          <p:nvPr>
            <p:ph type="sldNum" sz="quarter" idx="5"/>
          </p:nvPr>
        </p:nvSpPr>
        <p:spPr/>
        <p:txBody>
          <a:bodyPr/>
          <a:lstStyle/>
          <a:p>
            <a:fld id="{3F4A3D22-512B-4976-B068-A3B66AF3FAEF}" type="slidenum">
              <a:rPr lang="en-GB" smtClean="0"/>
              <a:t>22</a:t>
            </a:fld>
            <a:endParaRPr lang="en-GB"/>
          </a:p>
        </p:txBody>
      </p:sp>
    </p:spTree>
    <p:extLst>
      <p:ext uri="{BB962C8B-B14F-4D97-AF65-F5344CB8AC3E}">
        <p14:creationId xmlns:p14="http://schemas.microsoft.com/office/powerpoint/2010/main" val="31466738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massive endorsement of New Labour in the General Election of 1 May 1997 was the fulfilment of the strategy conceived and implemented by Tony Blair and his close collaborators Gordon Brown, Peter Mandelson and Philip Gould to move the Labour Party into a position where it embraced the market economy and removed the fear of old-style socialism felt by the middle-class occupants of ‘Middle England’. ‘Blairism’ was vaguely expressed and lent itself to wide interpretation, but some commentators disagreed and claimed that Blairism boasted a coherent philosophical framework and was a well worked-out ‘project’. Socially it is based on the idea of communitarianism. At university, Blair was very interested in the ideas of John </a:t>
            </a:r>
            <a:r>
              <a:rPr lang="en-GB" dirty="0" err="1"/>
              <a:t>Macmurray</a:t>
            </a:r>
            <a:r>
              <a:rPr lang="en-GB" dirty="0"/>
              <a:t>, a Scottish philosopher who took issue with the modish idea of ‘individualism’, that the individual has choices and freedoms and is an autonomous unit. </a:t>
            </a:r>
            <a:r>
              <a:rPr lang="en-GB" dirty="0" err="1"/>
              <a:t>Macmurray</a:t>
            </a:r>
            <a:r>
              <a:rPr lang="en-GB" dirty="0"/>
              <a:t> argued the contrary, that, as Adams puts it:</a:t>
            </a:r>
          </a:p>
          <a:p>
            <a:endParaRPr lang="en-GB" dirty="0"/>
          </a:p>
          <a:p>
            <a:r>
              <a:rPr lang="en-GB" dirty="0"/>
              <a:t>People do not exist in a vacuum; in fact, they only exist in relation to others. The completely autonomous self of liberal theory is a myth. People’s personalities are created in their relationships with others, in the family and the wider community. By pursuing the interests of society as a whole we benefit individuals including ourselves.</a:t>
            </a:r>
          </a:p>
          <a:p>
            <a:endParaRPr lang="en-GB" dirty="0"/>
          </a:p>
          <a:p>
            <a:r>
              <a:rPr lang="en-GB" dirty="0"/>
              <a:t>(Adams 1998: 148–9)</a:t>
            </a:r>
          </a:p>
          <a:p>
            <a:endParaRPr lang="en-GB" dirty="0"/>
          </a:p>
          <a:p>
            <a:r>
              <a:rPr lang="en-GB" dirty="0"/>
              <a:t>Blair argued that people should build communities based on the idea of responsibility, a sense of duty towards others who may be less fortunate and a recognition that one’s actions have repercussions and may require reparation. ‘Old’ Labour tended to see poor people as ‘victims of the system’; to speak of them having ‘responsibilities’ is, arguably, to borrow from another right-wing lexicon. Blair also subscribed to the idea of a Third Way. Apart from being an alternative to socialism and pro-capitalist ideology, it was never clearly defined although its opponents were alarmed by what they thought was an inappropriate drawing in of the private sector into the public. Another participant was the eminent sociologist Anthony Giddens, highly regarded by Blair, who wrote, The Third Way: The Renewal of Social Democracy. This argues that the old definitions of left and right are obsolete (see Chapter 4) and that in the world of globalisation a new approach is required. He defines the overall aim of Third Way politics as helping citizens to:</a:t>
            </a:r>
          </a:p>
          <a:p>
            <a:endParaRPr lang="en-GB" dirty="0"/>
          </a:p>
          <a:p>
            <a:r>
              <a:rPr lang="en-GB" dirty="0"/>
              <a:t>pilot their way through the major revolutions of our time: globalisation, transformations in personal life and our relationship to nature …. One might suggest as a prime motto for the new politics, ‘No rights without responsibilities’.</a:t>
            </a:r>
          </a:p>
        </p:txBody>
      </p:sp>
      <p:sp>
        <p:nvSpPr>
          <p:cNvPr id="4" name="Slide Number Placeholder 3"/>
          <p:cNvSpPr>
            <a:spLocks noGrp="1"/>
          </p:cNvSpPr>
          <p:nvPr>
            <p:ph type="sldNum" sz="quarter" idx="5"/>
          </p:nvPr>
        </p:nvSpPr>
        <p:spPr/>
        <p:txBody>
          <a:bodyPr/>
          <a:lstStyle/>
          <a:p>
            <a:fld id="{3F4A3D22-512B-4976-B068-A3B66AF3FAEF}" type="slidenum">
              <a:rPr lang="en-GB" smtClean="0"/>
              <a:t>23</a:t>
            </a:fld>
            <a:endParaRPr lang="en-GB"/>
          </a:p>
        </p:txBody>
      </p:sp>
    </p:spTree>
    <p:extLst>
      <p:ext uri="{BB962C8B-B14F-4D97-AF65-F5344CB8AC3E}">
        <p14:creationId xmlns:p14="http://schemas.microsoft.com/office/powerpoint/2010/main" val="307958873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Blair in power</a:t>
            </a:r>
          </a:p>
          <a:p>
            <a:r>
              <a:rPr lang="en-GB" dirty="0"/>
              <a:t>For the first two years in power, Gordon Brown kept the brake firmly on expenditure, but after the 2001 election Labour embarked in 2002 on the spending of over £100 billion over the following years, marking for many a welcome return to ‘Old Labour’ orthodoxy. However, the event that transformed Labour during the early months of 2003 was the war on Iraq. Tony Blair had decided to stand ‘shoulder to shoulder’ with George W. Bush after the horrific attacks on the World Trade </a:t>
            </a:r>
            <a:r>
              <a:rPr lang="en-GB" dirty="0" err="1"/>
              <a:t>Center</a:t>
            </a:r>
            <a:r>
              <a:rPr lang="en-GB" dirty="0"/>
              <a:t> on 11 September 2001, but the extent of his loyalty to a right-wing president advised by Republican hawks was anathema to many Labour MPs. When it proved impossible to muster a United Nations Security Council majority for the war in March, 139 MPs supported a warlike motion, and Robin Cook resigned from the Cabinet. Left-wing critics spoke of a leadership contest and some even suggested Blair was a ‘war criminal’. Such speculation proved premature but Blair’s blind support for US foreign policy was squeezing support in his own New Labour power base</a:t>
            </a:r>
          </a:p>
        </p:txBody>
      </p:sp>
      <p:sp>
        <p:nvSpPr>
          <p:cNvPr id="4" name="Slide Number Placeholder 3"/>
          <p:cNvSpPr>
            <a:spLocks noGrp="1"/>
          </p:cNvSpPr>
          <p:nvPr>
            <p:ph type="sldNum" sz="quarter" idx="5"/>
          </p:nvPr>
        </p:nvSpPr>
        <p:spPr/>
        <p:txBody>
          <a:bodyPr/>
          <a:lstStyle/>
          <a:p>
            <a:fld id="{3F4A3D22-512B-4976-B068-A3B66AF3FAEF}" type="slidenum">
              <a:rPr lang="en-GB" smtClean="0"/>
              <a:t>24</a:t>
            </a:fld>
            <a:endParaRPr lang="en-GB"/>
          </a:p>
        </p:txBody>
      </p:sp>
    </p:spTree>
    <p:extLst>
      <p:ext uri="{BB962C8B-B14F-4D97-AF65-F5344CB8AC3E}">
        <p14:creationId xmlns:p14="http://schemas.microsoft.com/office/powerpoint/2010/main" val="21244739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Blair’s legacy</a:t>
            </a:r>
          </a:p>
          <a:p>
            <a:r>
              <a:rPr lang="en-GB" dirty="0"/>
              <a:t>As it became obvious there was not much time left, Blair seemed to obsess with leaving a lasting ‘legacy’. While he would have loved to include shiny new health and education services, polls showed voters relatively unimpressed and his Labour critics furious at his encouragement of private sector invasion of such public sector citadels; the false economies of PFI (Private Finance Initiative) were also roundly, and justifiably, criticised. For so many people, whatever their party loyalties, the debacle of the Iraq War will be emblazoned on Blair’s grave. But this would also be unfair. His tireless efforts in Northern Ireland arguably proved crucial in winning an admittedly fragile settlement which saw a new Executive formed before he left office. Secondly, Blair caused the Conservatives to desert the </a:t>
            </a:r>
            <a:r>
              <a:rPr lang="en-GB" dirty="0" err="1"/>
              <a:t>aridities</a:t>
            </a:r>
            <a:r>
              <a:rPr lang="en-GB" dirty="0"/>
              <a:t> of Thatcherism. He had stolen Tory clothes to an extent but had subtly re-attired his party as liberal, tolerant and dedicated to improving the condition of the less well-off majority. As leader followed leader, the Conservatives finally got the message: they would have to change, just as Labour did from the mid-80s. David Cameron was the result: the litmus test for a new policy, according to ‘early’ Cameron, ostensibly was what can it do for the disadvantaged? (Critical cynicism would perhaps be justified in respect of this particular claim.) Homophobia was out; environmentalism was very much in; pro-business yes, but at a distance; tax cuts maybe but not until the economy can sustain them. Already the signs of Blair’s greatest legacy perhaps were evident: Thatcher finished off left-wing socialism (though only until 2015 when Corbyn became leader), but Blair crucially weakened right-wing Conservatism, at least for a while. Cameron and Osborne, moreover, both admired Blair; in rebranding and repositioning their party, they absorbed much of Blairism, just as Blair had done the same with Thatcherism.</a:t>
            </a:r>
          </a:p>
        </p:txBody>
      </p:sp>
      <p:sp>
        <p:nvSpPr>
          <p:cNvPr id="4" name="Slide Number Placeholder 3"/>
          <p:cNvSpPr>
            <a:spLocks noGrp="1"/>
          </p:cNvSpPr>
          <p:nvPr>
            <p:ph type="sldNum" sz="quarter" idx="5"/>
          </p:nvPr>
        </p:nvSpPr>
        <p:spPr/>
        <p:txBody>
          <a:bodyPr/>
          <a:lstStyle/>
          <a:p>
            <a:fld id="{3F4A3D22-512B-4976-B068-A3B66AF3FAEF}" type="slidenum">
              <a:rPr lang="en-GB" smtClean="0"/>
              <a:t>25</a:t>
            </a:fld>
            <a:endParaRPr lang="en-GB"/>
          </a:p>
        </p:txBody>
      </p:sp>
    </p:spTree>
    <p:extLst>
      <p:ext uri="{BB962C8B-B14F-4D97-AF65-F5344CB8AC3E}">
        <p14:creationId xmlns:p14="http://schemas.microsoft.com/office/powerpoint/2010/main" val="84312857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Jeremy Corbyn voted in as leader, July 2015</a:t>
            </a:r>
          </a:p>
          <a:p>
            <a:r>
              <a:rPr lang="en-GB" dirty="0"/>
              <a:t>Corbyn only managed to gain nomination in the contest for a new leader by the requisite number of Labour MPs (35) because several moderates thought the so-called ‘hard left’ viewpoint should, in democratic fairness, be articulated. Some of them, for example Margaret Beckett, regretted their kindness when Corbyn’s well-honed left-wing message – he’d been rehearsing it for over three decades as an MP – proved more coherent and attractive to Labour’s membership than his predictable and uninspiring rivals. ‘</a:t>
            </a:r>
            <a:r>
              <a:rPr lang="en-GB" dirty="0" err="1"/>
              <a:t>Jezza’s</a:t>
            </a:r>
            <a:r>
              <a:rPr lang="en-GB" dirty="0"/>
              <a:t>’ rallies were packed with the idealistic young and scores of older lefties (including a fair number of the ‘far left’ who had left the party when Blair tried to delete ‘socialism’ from its official beliefs). Corbyn’s policies sounded more like the Old Labour ones Blair had worked so hard to exorcise: higher taxes and much higher spending to restore cuts in welfare especially on education and the NHS and, even, a substantial return of nationalisation. In addition Corbyn was passionately opposed to US foreign policy anywhere in the world. Directly opposed to Osborne’s ‘Austerity Policies’ Corbyn now received his regular doses of derision at PMQs as well as a series of revolts by his moderate colleagues whose political credos had been based more on Blair’s centrist social democratic position. They excoriated Corbyn for being out of touch with voters and when his lukewarm endorsement of the Remain cause during the Referendum campaign in June (as a left-winger he had earlier urged the UK should leave) was seen as helping Leave to win, a challenge arose to his leadership. Counter-intuitively perhaps, Corbyn’s laid back and unassuming personal style had won him a devoted following among party members, who continued to flood into the party while its overall national poll standings, and those of its leader himself, plumbed new depths. After a raucous campaign Corbyn was again triumphant and declared he would remain as leader until the next election scheduled for 2020. Previous supporters of Labour being in the political centre despaired. In May’s June 2017 snap election Corbyn’s buoyant campaign proved astonishingly successful, making Labour, once again, a ‘government in waiting’; his supporters began to believe Corbyn’s campaigning would overhaul any Tory lead once the campaign ensued.</a:t>
            </a:r>
          </a:p>
          <a:p>
            <a:endParaRPr lang="en-GB" dirty="0"/>
          </a:p>
          <a:p>
            <a:r>
              <a:rPr lang="en-GB" dirty="0"/>
              <a:t>However, Corbyn’s stock did not improve in subsequent years. His supporters, some of them fervent disciples, attributed his poor ratings purely to the negative smear campaigns of the right-wing media and refused to accept they were in any way connected to Corbyn himself and specifically his failure to adequately resolve the astonishing new problem of </a:t>
            </a:r>
            <a:r>
              <a:rPr lang="en-GB" dirty="0" err="1"/>
              <a:t>anti-semitism</a:t>
            </a:r>
            <a:r>
              <a:rPr lang="en-GB" dirty="0"/>
              <a:t> emerging at all levels of the party. Others argued that the public had seen and heard enough of Corbyn to make their own judgements, even if negative ones. His ratings at the start of the December 2019 election were much lower than in spring 2017 and the surge which had so improved Labour’s position in that election failed to take off. The result was devastating. Labour’s share of the vote was reduced to 32%; it lost 60 seats, the majority in the so-called ‘Red Wall’ of Labour seats in the north and Midlands. Farage’s threat had been totally smashed, with the Brexit Party, which, recall, had won the May Euro-elections, unable to win a single seat. Boris Johnson had fulfilled his objective of ‘putting Farage back in his box’, plus defeating Corbyn in an election. His third objective, ‘getting Brexit done’, was now an open door, through which he duly passed on 31 January 2020.</a:t>
            </a:r>
          </a:p>
          <a:p>
            <a:endParaRPr lang="en-GB" dirty="0"/>
          </a:p>
          <a:p>
            <a:r>
              <a:rPr lang="en-GB" dirty="0"/>
              <a:t>Despite hopes by his supporters that he would stay in office, Corbyn immediately announced his resignation and a contest for a new leader, the result of which would be announced on 3 April 2020. After nationwide hustings, the field was reduced to the former DPP lawyer Sir Keir Starmer and Rebecca Long-Bailey, widely seen as the ‘continuity’, pro-Corbyn candidate, and the slightly unconventional Lisa Nandy.</a:t>
            </a:r>
          </a:p>
          <a:p>
            <a:endParaRPr lang="en-GB" dirty="0"/>
          </a:p>
          <a:p>
            <a:r>
              <a:rPr lang="en-GB" dirty="0"/>
              <a:t>Starmer in charge Some predicted Corbyn’s control of Labour’s levers of power, plus the support of the inner pro-Corbyn body, Momentum, would swing votes the way of his anointed candidate, Long-Bailey, but from the outset Starmer gathered support and eventually won the contest on 4 April on the first ballot with 56% of the vote. His first shadow cabinet saw a marked preference for moderates like Rachel Reeves, though Nandy was given the Foreign Office and Long-Bailey the education portfolio – in June 2020 she was controversially sacked for allegedly tweeting support for an (allegedly) </a:t>
            </a:r>
            <a:r>
              <a:rPr lang="en-GB" dirty="0" err="1"/>
              <a:t>anti-semitic</a:t>
            </a:r>
            <a:r>
              <a:rPr lang="en-GB" dirty="0"/>
              <a:t> comment by actor Maxine Peake. The post of Shadow Chancellor was given to Anneliese Dodds (a contributor, we are proud to say, to this volume). By the autumn of 2020 Starmer’s careful stewardship of the party – he was judged to have won most of his weekly PMQ jousts with Johnson – had overhauled a 23% poll deficit when he was elected in April. His forensic interrogations of the PM over his handling of the pandemic earned praise even from Tory MPs, but when the Equality and Human Rights Commission reported on Labour’s failings over the </a:t>
            </a:r>
            <a:r>
              <a:rPr lang="en-GB" dirty="0" err="1"/>
              <a:t>anti-semitism</a:t>
            </a:r>
            <a:r>
              <a:rPr lang="en-GB" dirty="0"/>
              <a:t> issue, Corbyn refused to apologise and claimed the issue had been ‘exaggerated for political reasons’ (i.e. as covert attacks upon himself). Labour responded by suspending Corbyn’s party membership. By 17 October he was allowed back into the party’s ranks but not into the Parliamentary party. Starmer had insisted he would not shrink from exorcising all traces of </a:t>
            </a:r>
            <a:r>
              <a:rPr lang="en-GB" dirty="0" err="1"/>
              <a:t>anti-semitism</a:t>
            </a:r>
            <a:r>
              <a:rPr lang="en-GB" dirty="0"/>
              <a:t> so upheld his predecessor’s exclusion, partly in order to assuage the anger of the Jewish community (once a bedrock Labour-voting demographic and an influential one too). However, in his pursuit of party unity he had to be aware of Corbyn’s still substantial support among MPs, the party membership and trade unions. However, by May 2021, Starmer’s progress seemed to have stalled as Johnson’s government enjoyed a poll ‘bounce’, courtesy of the successful vaccine roll-out. Labour hoped that the May 6th, 2021 elections at local, mayoral and devolved assembly levels would endorse his leadership; they were bitterly disappointed. A 16% by-election swing robbed them of Hartlepool; the defection of working-class Labour voters to the Conservatives continued; and an ongoing Brexit effect punished Remainers and rewarded Leavers. Labour critics of Keir Starmer claimed he had sent out his candidates with no clear idea of what the party stood for. Labour will have to focus on studying changing voter expectations and formulating a package of ideas which can attract a winning electoral coalition.</a:t>
            </a:r>
          </a:p>
          <a:p>
            <a:endParaRPr lang="en-GB" dirty="0"/>
          </a:p>
        </p:txBody>
      </p:sp>
      <p:sp>
        <p:nvSpPr>
          <p:cNvPr id="4" name="Slide Number Placeholder 3"/>
          <p:cNvSpPr>
            <a:spLocks noGrp="1"/>
          </p:cNvSpPr>
          <p:nvPr>
            <p:ph type="sldNum" sz="quarter" idx="5"/>
          </p:nvPr>
        </p:nvSpPr>
        <p:spPr/>
        <p:txBody>
          <a:bodyPr/>
          <a:lstStyle/>
          <a:p>
            <a:fld id="{3F4A3D22-512B-4976-B068-A3B66AF3FAEF}" type="slidenum">
              <a:rPr lang="en-GB" smtClean="0"/>
              <a:t>26</a:t>
            </a:fld>
            <a:endParaRPr lang="en-GB"/>
          </a:p>
        </p:txBody>
      </p:sp>
    </p:spTree>
    <p:extLst>
      <p:ext uri="{BB962C8B-B14F-4D97-AF65-F5344CB8AC3E}">
        <p14:creationId xmlns:p14="http://schemas.microsoft.com/office/powerpoint/2010/main" val="31569957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war the Liberal Party continued to decline politically under the leadership of Welshman Clement Davies, but still offered an alternative to voters in the centre of political ideas. At heart the party still adhered to the ideas of ‘new liberalism’ covered in Chapter 4, with emphases on individual liberty, equality, a mixed economy, a developed welfare state and a reformed, more democratised system of government with devolution and a reformed voting system. Under the skilful successive leaderships of Jo Grimond, Jeremy Thorpe and David Steel, the party survived the post-war decades but, despite increasing its MP numbers in the early 1970s, hardly prospered. Then in 1981, as we have seen, it joined forces with the breakaway SDP to form the ‘Alliance’. It was not difficult to unite on policies, which were very close; rather it was personalities who caused the foundering of this short-lived collaboration (see Box 5.3). In 1987 the two elements of the Alliance formally merged and fought the 1992 election as the Liberal Democrats. Its manifesto, Changing Britain for Good, called for a shift of power to the consumer and ordinary citizen, the development of worker shareholding and a market economy in which the market is the ‘servant and not the master’. In addition, the party repeated the traditional call for reform of the voting system and devolution of power to the regions. Following the 1992 general election its new leader, Paddy Ashdown (elected in 1988), made steady progress with a replacing of ‘equidistance’ between the two big parties with a policy of open cooperation with Labour; in 1996, a joint Labour/Lib Dem committee was set up to liaise on constitutional reform.</a:t>
            </a:r>
          </a:p>
          <a:p>
            <a:endParaRPr lang="en-GB" dirty="0"/>
          </a:p>
          <a:p>
            <a:r>
              <a:rPr lang="en-GB" dirty="0"/>
              <a:t>The strong showing by the Liberal Democrats in the 1997 general election buttressed the claim of that party to be the de facto, left-of-centre conscience of the new Blair order regarding constitutional reform and the nurturing of the welfare state, especially the educational system. The Lib-Dems joined a Cabinet committee tasked with studying the future of constitutional reform – a tempting whiff of power perhaps for a party starved of it since the paltry sniff provided by the temporary ‘Lib–Lab pact’ of 1977–9. In 1999 Paddy Ashdown stood down after a distinguished period as leader of Britain’s third party. His successor was the amiable Charles Kennedy, popular on quiz shows and a witty, clubbable man. He rejected suggestions to take up a left-of-Labour stance as the kind of </a:t>
            </a:r>
            <a:r>
              <a:rPr lang="en-GB" dirty="0" err="1"/>
              <a:t>cul</a:t>
            </a:r>
            <a:r>
              <a:rPr lang="en-GB" dirty="0"/>
              <a:t> de sac that had ruined Labour in the early 1980s. Instead he chose a ‘business as usual’ policy of ‘constructive opposition’ to Tony Blair with a view to replacing the Conservatives as the official opposition to the Labour Government. In an interview with the US magazine Talk, Blair said that his biggest mistake in May 1997 had been not to ask Ashdown to join his Cabinet, although with such a huge majority it was politically difficult if not impossible to deny even a single Cabinet post to his own party.</a:t>
            </a:r>
          </a:p>
          <a:p>
            <a:endParaRPr lang="en-GB" dirty="0"/>
          </a:p>
          <a:p>
            <a:r>
              <a:rPr lang="en-GB" dirty="0"/>
              <a:t>In the 2005 election, party leader Kennedy fought his usual relaxed campaign, offering an anti-war stance over Iraq, increased taxation for the very rich and no tuition fees for university students. This worked well in constituencies where Labour was the Lib Dem target, and 12 seats were won in this way. However, what attracted former Labour voters did not work the same magic in the close Lib Dem–Conservative seats: only three were won while five were lost.</a:t>
            </a:r>
          </a:p>
          <a:p>
            <a:endParaRPr lang="en-GB" dirty="0"/>
          </a:p>
          <a:p>
            <a:r>
              <a:rPr lang="en-GB" dirty="0"/>
              <a:t>This 2005 election of 62 MPs, though welcome, still carried a sense of feeling of a missed opportunity; in addition there developed a sense that the party was losing what momentum it had gained at the election and all this contributed towards a whispering campaign against Kennedy. Complicating the situation, by the time of the autumn party conference a new wing was identified in the expanded 62-strong ranks of the Lib Dems: a group leaning more to the right, epitomised by The Orange Book of essays written by MPs and activists favouring a greater acceptance of market forces. Kennedy found his attempts to keep both factions happy were failing and by November senior party colleagues were said to be briefing against him.</a:t>
            </a:r>
          </a:p>
          <a:p>
            <a:endParaRPr lang="en-GB" dirty="0"/>
          </a:p>
          <a:p>
            <a:r>
              <a:rPr lang="en-GB" dirty="0"/>
              <a:t>Kennedy finally admitted the chief accusation against him – that he had a drinking problem – and a few days later, when the pressure did not abate, stood down in early January 2006; he sadly died in 2015, his great political promise unfulfilled. In the resultant, chaotic contest Simon Hughes and Chris Huhne waged a lively campaign, but the veteran Sir Menzies (Ming) Campbell in the end won quite easily, in March 2006. When he in turn proved unable to offer a new direction and higher poll ratings, he too resigned in October 2007. Another contest took place, and this time the young, good-looking Nick Clegg was the choice. He too had difficulty making an impact, but he led the way in his 2008 conference in suggesting tax cuts: a nudge perhaps in the direction likely to win seats in the South-East from the Conservatives. However, the Lib Dems had much for which to hope and fight; </a:t>
            </a:r>
            <a:r>
              <a:rPr lang="en-GB" dirty="0" err="1"/>
              <a:t>psephological</a:t>
            </a:r>
            <a:r>
              <a:rPr lang="en-GB" dirty="0"/>
              <a:t> predictions of a hung parliament in the 2009–10 election raised much talk of which side he would swing to in any resultant coalition negotiations. The political positions of the Lib Dems had never seemed to matter very much, as power has always seemed so far away. However, the possible prospect of a hung parliament made their evolving policy positions for once into matters of intense interest.</a:t>
            </a:r>
          </a:p>
          <a:p>
            <a:endParaRPr lang="en-GB" dirty="0"/>
          </a:p>
          <a:p>
            <a:endParaRPr lang="en-GB" dirty="0"/>
          </a:p>
          <a:p>
            <a:r>
              <a:rPr lang="en-GB" dirty="0"/>
              <a:t>Coalition partners after May 2010</a:t>
            </a:r>
          </a:p>
          <a:p>
            <a:r>
              <a:rPr lang="en-GB" dirty="0"/>
              <a:t>Clegg’s decision to enter a Conservative-led coalition government worried many of his close colleagues, not to mention the substantial number of voters who had voted for his party, primarily to keep the Conservatives out of power. The Coalition Agreement of May 2010 found, surprisingly, much on which to agree but certain key areas were destined to cause problems:</a:t>
            </a:r>
          </a:p>
          <a:p>
            <a:endParaRPr lang="en-GB" dirty="0"/>
          </a:p>
          <a:p>
            <a:r>
              <a:rPr lang="en-GB" dirty="0"/>
              <a:t>1Health: The agreement promised to sustain funding but to end ‘top-down’ reorganisation. Unfortunately this was precisely what Tory Health Minister Andrew Lansley had in mind, not to mention an expansion of private sector involvement in the NHS. After the Lib Dems condemned some of these proposed changes an agonised debate took place within the Government, and a ‘pause for thought’ was announced in May 2011.</a:t>
            </a:r>
          </a:p>
          <a:p>
            <a:endParaRPr lang="en-GB" dirty="0"/>
          </a:p>
          <a:p>
            <a:r>
              <a:rPr lang="en-GB" dirty="0"/>
              <a:t>2Constitutional reform: Nick Clegg was given responsibility for this, in his role as Deputy Prime Minister, and his party was more than a little hopeful that the agreed referendum on the introduction of the Alternative Vote (AV) system would be won and would open the way to the introduction of proportional representation, a system which would greatly advantage smaller parties and possibly deliver the Lib Dems a decisive role in creating future coalition governments. David Cameron, it had been widely rumoured, had promised, in deference to his Coalition partners, to take a back seat in the Conservative’s ‘No’ campaign. However, his party persuaded him the AV system might prove a disaster to future Tory hopes of ruling alone, so he threw himself into the campaign, and an issue on which only a few months earlier the country had been evenly balanced was voted down by a majority of two to one.</a:t>
            </a:r>
          </a:p>
          <a:p>
            <a:endParaRPr lang="en-GB" dirty="0"/>
          </a:p>
          <a:p>
            <a:r>
              <a:rPr lang="en-GB" dirty="0"/>
              <a:t>Europe: After voting reform the Liberal Democrats’ most fervent passion is reserved for the EU. So, the party was devastated in December 2011 when Cameron returned from the 9th Brussels summit convened to save the euro, having vetoed the proposed treaty changes and effectively alienated the UK from the rest of the 26 members.</a:t>
            </a:r>
          </a:p>
          <a:p>
            <a:endParaRPr lang="en-GB" dirty="0"/>
          </a:p>
          <a:p>
            <a:r>
              <a:rPr lang="en-GB" dirty="0"/>
              <a:t>The ideology of the Coalition project</a:t>
            </a:r>
          </a:p>
          <a:p>
            <a:r>
              <a:rPr lang="en-GB" dirty="0"/>
              <a:t>The influential Conservative MP Douglas Carswell was quoted in The Sunday Times (18 November 2012) as writing:</a:t>
            </a:r>
          </a:p>
          <a:p>
            <a:endParaRPr lang="en-GB" dirty="0"/>
          </a:p>
          <a:p>
            <a:r>
              <a:rPr lang="en-GB" dirty="0"/>
              <a:t>Bad government rules. A Conservative–Liberal Democrat coalition ought to have worked – it could have been transformative. By fusing together Conservative ideas about the free market with the Liberal tradition of political radicalism, the government could have become a watershed administration …. But instead of change, too often the coalition has perpetuated the status quo.</a:t>
            </a:r>
          </a:p>
          <a:p>
            <a:endParaRPr lang="en-GB" dirty="0"/>
          </a:p>
          <a:p>
            <a:r>
              <a:rPr lang="en-GB" dirty="0"/>
              <a:t>Viewed from the ideological viewpoint this seems naïve indeed. To assert that such different ideological traditions could be so easily ‘fused’ stretches credibility. The Liberal Democrats have never been too keen on the free market, and their ‘radicalism’ has often required substantial public expenditure to be translated into reality. Given the Tory argument that public expenditure requires deep and rapid cuts, the project was always going to be hugely problematic, even before constitutional reform and diametrically opposed views on the EU are considered. After the 2015 election, Clegg stood down and was replaced by Tim </a:t>
            </a:r>
            <a:r>
              <a:rPr lang="en-GB" dirty="0" err="1"/>
              <a:t>Farron</a:t>
            </a:r>
            <a:r>
              <a:rPr lang="en-GB" dirty="0"/>
              <a:t>. After the Referendum the Lib Dems committed themselves to reversing the nation’s decision, thereby attracting the support of many Labour members, disappointed at Corbyn’s acceptance of the Leave result. Vince Cable was elected leader in July 2017, Jo Swinson in July 2019. When Swinson resigned in 2019, Ed Davey defeated Layla Moran for the vacant leadership.</a:t>
            </a:r>
          </a:p>
          <a:p>
            <a:endParaRPr lang="en-GB" dirty="0"/>
          </a:p>
          <a:p>
            <a:r>
              <a:rPr lang="en-GB" dirty="0"/>
              <a:t>Conclusions</a:t>
            </a:r>
          </a:p>
          <a:p>
            <a:r>
              <a:rPr lang="en-GB" dirty="0"/>
              <a:t>In conclusion</a:t>
            </a:r>
          </a:p>
          <a:p>
            <a:r>
              <a:rPr lang="en-GB" dirty="0"/>
              <a:t>The Lib Dems still nominally subscribe to a left-of-centre agenda, closer to Labour than the Conservatives, but the more market-oriented ‘Orange Book’ faction found Coalition Government to its liking; in practice, the party, during this period, had to stand by and watch its dearest tenets attenuated by the exigencies of coalition government. Its subsequent dilemma was that this stance massively eroded its popular support, as electoral tests were destined to show. The party took a fearful hammering in 2015 when its MPs were reduced to a paltry eight. In May’s snap 2017 election this figure nudged up to 12. Finally in the 2019 election, which took place courtesy of new leader Jo Swinson’s belief her ‘reverse Brexit’ stance would attract an election-winning number of Remain supporters, they had to watch her extravagant expectations destroyed: only 11 Lib Dem MPs were returned and, humiliatingly, Swinson’s seat was among those lost.</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F4A3D22-512B-4976-B068-A3B66AF3FAEF}" type="slidenum">
              <a:rPr lang="en-GB" smtClean="0"/>
              <a:t>27</a:t>
            </a:fld>
            <a:endParaRPr lang="en-GB"/>
          </a:p>
        </p:txBody>
      </p:sp>
    </p:spTree>
    <p:extLst>
      <p:ext uri="{BB962C8B-B14F-4D97-AF65-F5344CB8AC3E}">
        <p14:creationId xmlns:p14="http://schemas.microsoft.com/office/powerpoint/2010/main" val="3374798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A2905-BD6C-A894-9A5E-60565A7B6EB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13B6ED-1EFA-294F-455D-B29F15EECBA4}"/>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E03382-FDAC-03C2-94B1-148BEE15B548}"/>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0D9E6BBF-C32D-05B0-B588-4EDF327EB105}"/>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45ACB7B2-8490-6888-1577-925B7C960658}"/>
              </a:ext>
            </a:extLst>
          </p:cNvPr>
          <p:cNvSpPr>
            <a:spLocks noGrp="1"/>
          </p:cNvSpPr>
          <p:nvPr>
            <p:ph type="sldNum" sz="quarter" idx="12"/>
          </p:nvPr>
        </p:nvSpPr>
        <p:spPr/>
        <p:txBody>
          <a:bodyPr/>
          <a:lstStyle>
            <a:lvl1pPr>
              <a:defRPr/>
            </a:lvl1pPr>
          </a:lstStyle>
          <a:p>
            <a:fld id="{2CE5D70B-15C3-4176-8F9E-97ACCB0B4113}" type="slidenum">
              <a:rPr lang="en-US" altLang="en-US"/>
              <a:pPr/>
              <a:t>‹#›</a:t>
            </a:fld>
            <a:endParaRPr lang="en-US" altLang="en-US"/>
          </a:p>
        </p:txBody>
      </p:sp>
    </p:spTree>
    <p:extLst>
      <p:ext uri="{BB962C8B-B14F-4D97-AF65-F5344CB8AC3E}">
        <p14:creationId xmlns:p14="http://schemas.microsoft.com/office/powerpoint/2010/main" val="3594149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5CFB3-ACCA-4C36-3F2E-DFF3074826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23A86-6501-2B7E-BE43-3E4C199FF6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E08794-346E-0F99-176E-D059608471DB}"/>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FA98102-F688-EF82-A82A-5553335D8EEA}"/>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FCD00E33-288A-1259-86BE-4948B737AE55}"/>
              </a:ext>
            </a:extLst>
          </p:cNvPr>
          <p:cNvSpPr>
            <a:spLocks noGrp="1"/>
          </p:cNvSpPr>
          <p:nvPr>
            <p:ph type="sldNum" sz="quarter" idx="12"/>
          </p:nvPr>
        </p:nvSpPr>
        <p:spPr/>
        <p:txBody>
          <a:bodyPr/>
          <a:lstStyle>
            <a:lvl1pPr>
              <a:defRPr/>
            </a:lvl1pPr>
          </a:lstStyle>
          <a:p>
            <a:fld id="{1158F56A-E02F-4818-941E-AE17C61255F2}" type="slidenum">
              <a:rPr lang="en-US" altLang="en-US"/>
              <a:pPr/>
              <a:t>‹#›</a:t>
            </a:fld>
            <a:endParaRPr lang="en-US" altLang="en-US"/>
          </a:p>
        </p:txBody>
      </p:sp>
    </p:spTree>
    <p:extLst>
      <p:ext uri="{BB962C8B-B14F-4D97-AF65-F5344CB8AC3E}">
        <p14:creationId xmlns:p14="http://schemas.microsoft.com/office/powerpoint/2010/main" val="2596064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0A068-BB47-85FB-D67D-88798AD32C3D}"/>
              </a:ext>
            </a:extLst>
          </p:cNvPr>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1D60A3-F2DB-ECEC-69AC-B24A081678E3}"/>
              </a:ext>
            </a:extLst>
          </p:cNvPr>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a:extLst>
              <a:ext uri="{FF2B5EF4-FFF2-40B4-BE49-F238E27FC236}">
                <a16:creationId xmlns:a16="http://schemas.microsoft.com/office/drawing/2014/main" id="{7281D3A2-81CC-5613-8CAB-7959B79A0546}"/>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68011192-1429-7B6E-9AF0-87B832777F80}"/>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5627DE76-253C-5F6F-7559-9089329C392A}"/>
              </a:ext>
            </a:extLst>
          </p:cNvPr>
          <p:cNvSpPr>
            <a:spLocks noGrp="1"/>
          </p:cNvSpPr>
          <p:nvPr>
            <p:ph type="sldNum" sz="quarter" idx="12"/>
          </p:nvPr>
        </p:nvSpPr>
        <p:spPr/>
        <p:txBody>
          <a:bodyPr/>
          <a:lstStyle>
            <a:lvl1pPr>
              <a:defRPr/>
            </a:lvl1pPr>
          </a:lstStyle>
          <a:p>
            <a:fld id="{4B7926C9-A816-466B-9275-8E0C121FC3E5}" type="slidenum">
              <a:rPr lang="en-US" altLang="en-US"/>
              <a:pPr/>
              <a:t>‹#›</a:t>
            </a:fld>
            <a:endParaRPr lang="en-US" altLang="en-US"/>
          </a:p>
        </p:txBody>
      </p:sp>
    </p:spTree>
    <p:extLst>
      <p:ext uri="{BB962C8B-B14F-4D97-AF65-F5344CB8AC3E}">
        <p14:creationId xmlns:p14="http://schemas.microsoft.com/office/powerpoint/2010/main" val="35965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7E74-7525-2410-BEDD-66FB1F38B6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50A9E4-D438-52A7-717C-8C70989E0265}"/>
              </a:ext>
            </a:extLst>
          </p:cNvPr>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0A4A021-ABC3-E823-63CE-85E9B26B50B3}"/>
              </a:ext>
            </a:extLst>
          </p:cNvPr>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33A4F3-251F-EC5D-2541-324D33471B0C}"/>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E5C05DF1-081C-74BB-079C-F82F8DA60012}"/>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5BB9C656-CBAA-62FD-37C6-FEF3EC1AB81B}"/>
              </a:ext>
            </a:extLst>
          </p:cNvPr>
          <p:cNvSpPr>
            <a:spLocks noGrp="1"/>
          </p:cNvSpPr>
          <p:nvPr>
            <p:ph type="sldNum" sz="quarter" idx="12"/>
          </p:nvPr>
        </p:nvSpPr>
        <p:spPr/>
        <p:txBody>
          <a:bodyPr/>
          <a:lstStyle>
            <a:lvl1pPr>
              <a:defRPr/>
            </a:lvl1pPr>
          </a:lstStyle>
          <a:p>
            <a:fld id="{7B4F584D-0FF7-4259-AE4C-A21AA9EB3542}" type="slidenum">
              <a:rPr lang="en-US" altLang="en-US"/>
              <a:pPr/>
              <a:t>‹#›</a:t>
            </a:fld>
            <a:endParaRPr lang="en-US" altLang="en-US"/>
          </a:p>
        </p:txBody>
      </p:sp>
    </p:spTree>
    <p:extLst>
      <p:ext uri="{BB962C8B-B14F-4D97-AF65-F5344CB8AC3E}">
        <p14:creationId xmlns:p14="http://schemas.microsoft.com/office/powerpoint/2010/main" val="1521658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663A5-444B-C9F2-18E8-222040544738}"/>
              </a:ext>
            </a:extLst>
          </p:cNvPr>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3B4C1FA-CFA4-DC5C-23ED-9AC8BCE70B42}"/>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E3341DB-B070-AB4B-9F7D-1D3A9106359E}"/>
              </a:ext>
            </a:extLst>
          </p:cNvPr>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DEF8394-ADBE-3ECB-F0A3-14E0B0656BBC}"/>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0E6F7E-8FB7-65F6-1A3F-0B90F23C6024}"/>
              </a:ext>
            </a:extLst>
          </p:cNvPr>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55C77F3-1CFF-F34C-DFE6-3A366E82605A}"/>
              </a:ext>
            </a:extLst>
          </p:cNvPr>
          <p:cNvSpPr>
            <a:spLocks noGrp="1"/>
          </p:cNvSpPr>
          <p:nvPr>
            <p:ph type="dt" sz="half" idx="10"/>
          </p:nvPr>
        </p:nvSpPr>
        <p:spPr/>
        <p:txBody>
          <a:bodyPr/>
          <a:lstStyle>
            <a:lvl1pPr>
              <a:defRPr/>
            </a:lvl1pPr>
          </a:lstStyle>
          <a:p>
            <a:endParaRPr lang="en-US" altLang="en-US"/>
          </a:p>
        </p:txBody>
      </p:sp>
      <p:sp>
        <p:nvSpPr>
          <p:cNvPr id="8" name="Footer Placeholder 7">
            <a:extLst>
              <a:ext uri="{FF2B5EF4-FFF2-40B4-BE49-F238E27FC236}">
                <a16:creationId xmlns:a16="http://schemas.microsoft.com/office/drawing/2014/main" id="{EBA148EA-0CDC-63EA-0C76-FBAAA2B321CD}"/>
              </a:ext>
            </a:extLst>
          </p:cNvPr>
          <p:cNvSpPr>
            <a:spLocks noGrp="1"/>
          </p:cNvSpPr>
          <p:nvPr>
            <p:ph type="ftr" sz="quarter" idx="11"/>
          </p:nvPr>
        </p:nvSpPr>
        <p:spPr/>
        <p:txBody>
          <a:bodyPr/>
          <a:lstStyle>
            <a:lvl1pPr>
              <a:defRPr/>
            </a:lvl1pPr>
          </a:lstStyle>
          <a:p>
            <a:endParaRPr lang="en-US" altLang="en-US"/>
          </a:p>
        </p:txBody>
      </p:sp>
      <p:sp>
        <p:nvSpPr>
          <p:cNvPr id="9" name="Slide Number Placeholder 8">
            <a:extLst>
              <a:ext uri="{FF2B5EF4-FFF2-40B4-BE49-F238E27FC236}">
                <a16:creationId xmlns:a16="http://schemas.microsoft.com/office/drawing/2014/main" id="{B32C9C44-63F0-CD8B-E814-15CAF4FC0539}"/>
              </a:ext>
            </a:extLst>
          </p:cNvPr>
          <p:cNvSpPr>
            <a:spLocks noGrp="1"/>
          </p:cNvSpPr>
          <p:nvPr>
            <p:ph type="sldNum" sz="quarter" idx="12"/>
          </p:nvPr>
        </p:nvSpPr>
        <p:spPr/>
        <p:txBody>
          <a:bodyPr/>
          <a:lstStyle>
            <a:lvl1pPr>
              <a:defRPr/>
            </a:lvl1pPr>
          </a:lstStyle>
          <a:p>
            <a:fld id="{22A643F5-2DE4-4AA6-AC97-BCD13B5429F3}" type="slidenum">
              <a:rPr lang="en-US" altLang="en-US"/>
              <a:pPr/>
              <a:t>‹#›</a:t>
            </a:fld>
            <a:endParaRPr lang="en-US" altLang="en-US"/>
          </a:p>
        </p:txBody>
      </p:sp>
    </p:spTree>
    <p:extLst>
      <p:ext uri="{BB962C8B-B14F-4D97-AF65-F5344CB8AC3E}">
        <p14:creationId xmlns:p14="http://schemas.microsoft.com/office/powerpoint/2010/main" val="1163302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61EB3-5173-2311-5DAE-064A9991BE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2019349-01C8-B2E5-3D96-A9FDDFD7AA0B}"/>
              </a:ext>
            </a:extLst>
          </p:cNvPr>
          <p:cNvSpPr>
            <a:spLocks noGrp="1"/>
          </p:cNvSpPr>
          <p:nvPr>
            <p:ph type="dt" sz="half" idx="10"/>
          </p:nvPr>
        </p:nvSpPr>
        <p:spPr/>
        <p:txBody>
          <a:bodyPr/>
          <a:lstStyle>
            <a:lvl1pPr>
              <a:defRPr/>
            </a:lvl1pPr>
          </a:lstStyle>
          <a:p>
            <a:endParaRPr lang="en-US" altLang="en-US"/>
          </a:p>
        </p:txBody>
      </p:sp>
      <p:sp>
        <p:nvSpPr>
          <p:cNvPr id="4" name="Footer Placeholder 3">
            <a:extLst>
              <a:ext uri="{FF2B5EF4-FFF2-40B4-BE49-F238E27FC236}">
                <a16:creationId xmlns:a16="http://schemas.microsoft.com/office/drawing/2014/main" id="{B9D8F294-B53E-F0D4-6D38-072383190CC0}"/>
              </a:ext>
            </a:extLst>
          </p:cNvPr>
          <p:cNvSpPr>
            <a:spLocks noGrp="1"/>
          </p:cNvSpPr>
          <p:nvPr>
            <p:ph type="ftr" sz="quarter" idx="11"/>
          </p:nvPr>
        </p:nvSpPr>
        <p:spPr/>
        <p:txBody>
          <a:bodyPr/>
          <a:lstStyle>
            <a:lvl1pPr>
              <a:defRPr/>
            </a:lvl1pPr>
          </a:lstStyle>
          <a:p>
            <a:endParaRPr lang="en-US" altLang="en-US"/>
          </a:p>
        </p:txBody>
      </p:sp>
      <p:sp>
        <p:nvSpPr>
          <p:cNvPr id="5" name="Slide Number Placeholder 4">
            <a:extLst>
              <a:ext uri="{FF2B5EF4-FFF2-40B4-BE49-F238E27FC236}">
                <a16:creationId xmlns:a16="http://schemas.microsoft.com/office/drawing/2014/main" id="{1BA18228-478B-A152-339E-779820193B69}"/>
              </a:ext>
            </a:extLst>
          </p:cNvPr>
          <p:cNvSpPr>
            <a:spLocks noGrp="1"/>
          </p:cNvSpPr>
          <p:nvPr>
            <p:ph type="sldNum" sz="quarter" idx="12"/>
          </p:nvPr>
        </p:nvSpPr>
        <p:spPr/>
        <p:txBody>
          <a:bodyPr/>
          <a:lstStyle>
            <a:lvl1pPr>
              <a:defRPr/>
            </a:lvl1pPr>
          </a:lstStyle>
          <a:p>
            <a:fld id="{C5CFE9D9-4E6F-4635-A187-6649BC0050C3}" type="slidenum">
              <a:rPr lang="en-US" altLang="en-US"/>
              <a:pPr/>
              <a:t>‹#›</a:t>
            </a:fld>
            <a:endParaRPr lang="en-US" altLang="en-US"/>
          </a:p>
        </p:txBody>
      </p:sp>
    </p:spTree>
    <p:extLst>
      <p:ext uri="{BB962C8B-B14F-4D97-AF65-F5344CB8AC3E}">
        <p14:creationId xmlns:p14="http://schemas.microsoft.com/office/powerpoint/2010/main" val="3071224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553715-983E-120C-E5C0-E8EE7C1E2153}"/>
              </a:ext>
            </a:extLst>
          </p:cNvPr>
          <p:cNvSpPr>
            <a:spLocks noGrp="1"/>
          </p:cNvSpPr>
          <p:nvPr>
            <p:ph type="dt" sz="half" idx="10"/>
          </p:nvPr>
        </p:nvSpPr>
        <p:spPr/>
        <p:txBody>
          <a:bodyPr/>
          <a:lstStyle>
            <a:lvl1pPr>
              <a:defRPr/>
            </a:lvl1pPr>
          </a:lstStyle>
          <a:p>
            <a:endParaRPr lang="en-US" altLang="en-US"/>
          </a:p>
        </p:txBody>
      </p:sp>
      <p:sp>
        <p:nvSpPr>
          <p:cNvPr id="3" name="Footer Placeholder 2">
            <a:extLst>
              <a:ext uri="{FF2B5EF4-FFF2-40B4-BE49-F238E27FC236}">
                <a16:creationId xmlns:a16="http://schemas.microsoft.com/office/drawing/2014/main" id="{839F63C8-B16D-D72D-14D3-71E2B5C2A869}"/>
              </a:ext>
            </a:extLst>
          </p:cNvPr>
          <p:cNvSpPr>
            <a:spLocks noGrp="1"/>
          </p:cNvSpPr>
          <p:nvPr>
            <p:ph type="ftr" sz="quarter" idx="11"/>
          </p:nvPr>
        </p:nvSpPr>
        <p:spPr/>
        <p:txBody>
          <a:bodyPr/>
          <a:lstStyle>
            <a:lvl1pPr>
              <a:defRPr/>
            </a:lvl1pPr>
          </a:lstStyle>
          <a:p>
            <a:endParaRPr lang="en-US" altLang="en-US"/>
          </a:p>
        </p:txBody>
      </p:sp>
      <p:sp>
        <p:nvSpPr>
          <p:cNvPr id="4" name="Slide Number Placeholder 3">
            <a:extLst>
              <a:ext uri="{FF2B5EF4-FFF2-40B4-BE49-F238E27FC236}">
                <a16:creationId xmlns:a16="http://schemas.microsoft.com/office/drawing/2014/main" id="{1E60D332-6D1B-3ABF-0F18-7E1A7D41F41D}"/>
              </a:ext>
            </a:extLst>
          </p:cNvPr>
          <p:cNvSpPr>
            <a:spLocks noGrp="1"/>
          </p:cNvSpPr>
          <p:nvPr>
            <p:ph type="sldNum" sz="quarter" idx="12"/>
          </p:nvPr>
        </p:nvSpPr>
        <p:spPr/>
        <p:txBody>
          <a:bodyPr/>
          <a:lstStyle>
            <a:lvl1pPr>
              <a:defRPr/>
            </a:lvl1pPr>
          </a:lstStyle>
          <a:p>
            <a:fld id="{975C9DD6-3243-424C-A133-5321D300251D}" type="slidenum">
              <a:rPr lang="en-US" altLang="en-US"/>
              <a:pPr/>
              <a:t>‹#›</a:t>
            </a:fld>
            <a:endParaRPr lang="en-US" altLang="en-US"/>
          </a:p>
        </p:txBody>
      </p:sp>
    </p:spTree>
    <p:extLst>
      <p:ext uri="{BB962C8B-B14F-4D97-AF65-F5344CB8AC3E}">
        <p14:creationId xmlns:p14="http://schemas.microsoft.com/office/powerpoint/2010/main" val="2516888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C173A-1BCF-6AC0-AB33-5F4F0B1F502A}"/>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903CAC-98A8-66F4-8DF7-22DB48BED2AB}"/>
              </a:ext>
            </a:extLst>
          </p:cNvPr>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A5F3FB0-DD09-375B-3892-E372982F5A99}"/>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C3AC4F-29C9-31B5-3A8E-8B6B4297D8ED}"/>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D31EBD3E-07EF-9DEF-76AE-1CBBFA069BF9}"/>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4F5356A5-DD95-BCE5-8F74-7F1AA425D760}"/>
              </a:ext>
            </a:extLst>
          </p:cNvPr>
          <p:cNvSpPr>
            <a:spLocks noGrp="1"/>
          </p:cNvSpPr>
          <p:nvPr>
            <p:ph type="sldNum" sz="quarter" idx="12"/>
          </p:nvPr>
        </p:nvSpPr>
        <p:spPr/>
        <p:txBody>
          <a:bodyPr/>
          <a:lstStyle>
            <a:lvl1pPr>
              <a:defRPr/>
            </a:lvl1pPr>
          </a:lstStyle>
          <a:p>
            <a:fld id="{25FF1FBC-4DFB-4506-810F-587F6EFAA3A2}" type="slidenum">
              <a:rPr lang="en-US" altLang="en-US"/>
              <a:pPr/>
              <a:t>‹#›</a:t>
            </a:fld>
            <a:endParaRPr lang="en-US" altLang="en-US"/>
          </a:p>
        </p:txBody>
      </p:sp>
    </p:spTree>
    <p:extLst>
      <p:ext uri="{BB962C8B-B14F-4D97-AF65-F5344CB8AC3E}">
        <p14:creationId xmlns:p14="http://schemas.microsoft.com/office/powerpoint/2010/main" val="28335941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5A3F5-2981-1B25-6DE1-30FAFB5C5307}"/>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19E04E4-50AC-D35A-092C-C20D26B4FF81}"/>
              </a:ext>
            </a:extLst>
          </p:cNvPr>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1A26D3-3341-A7B2-7D89-24E3C8ECF052}"/>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2695C9-2A78-3024-CA8A-ADA73FDF9DE4}"/>
              </a:ext>
            </a:extLst>
          </p:cNvPr>
          <p:cNvSpPr>
            <a:spLocks noGrp="1"/>
          </p:cNvSpPr>
          <p:nvPr>
            <p:ph type="dt" sz="half" idx="10"/>
          </p:nvPr>
        </p:nvSpPr>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441DBA3D-9BF5-9F46-EE77-7895384EAA59}"/>
              </a:ext>
            </a:extLst>
          </p:cNvPr>
          <p:cNvSpPr>
            <a:spLocks noGrp="1"/>
          </p:cNvSpPr>
          <p:nvPr>
            <p:ph type="ftr" sz="quarter" idx="11"/>
          </p:nvPr>
        </p:nvSpPr>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CA9C72CF-55A4-9778-B767-8941A532FA45}"/>
              </a:ext>
            </a:extLst>
          </p:cNvPr>
          <p:cNvSpPr>
            <a:spLocks noGrp="1"/>
          </p:cNvSpPr>
          <p:nvPr>
            <p:ph type="sldNum" sz="quarter" idx="12"/>
          </p:nvPr>
        </p:nvSpPr>
        <p:spPr/>
        <p:txBody>
          <a:bodyPr/>
          <a:lstStyle>
            <a:lvl1pPr>
              <a:defRPr/>
            </a:lvl1pPr>
          </a:lstStyle>
          <a:p>
            <a:fld id="{5EEEA515-B647-45A1-974C-64AE57320C0C}" type="slidenum">
              <a:rPr lang="en-US" altLang="en-US"/>
              <a:pPr/>
              <a:t>‹#›</a:t>
            </a:fld>
            <a:endParaRPr lang="en-US" altLang="en-US"/>
          </a:p>
        </p:txBody>
      </p:sp>
    </p:spTree>
    <p:extLst>
      <p:ext uri="{BB962C8B-B14F-4D97-AF65-F5344CB8AC3E}">
        <p14:creationId xmlns:p14="http://schemas.microsoft.com/office/powerpoint/2010/main" val="1400943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C1BD6-EE80-7590-65BA-9521C4313E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B91B07-E345-A539-22C2-955F2F256A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8E444D-1A7C-F25E-732B-EB0FC19B9466}"/>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50D63375-4A45-6EBD-BA4B-DFBE0863E422}"/>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D6AFC9CE-9222-A22F-0F2A-92C8BAA66BCB}"/>
              </a:ext>
            </a:extLst>
          </p:cNvPr>
          <p:cNvSpPr>
            <a:spLocks noGrp="1"/>
          </p:cNvSpPr>
          <p:nvPr>
            <p:ph type="sldNum" sz="quarter" idx="12"/>
          </p:nvPr>
        </p:nvSpPr>
        <p:spPr/>
        <p:txBody>
          <a:bodyPr/>
          <a:lstStyle>
            <a:lvl1pPr>
              <a:defRPr/>
            </a:lvl1pPr>
          </a:lstStyle>
          <a:p>
            <a:fld id="{2154A2F0-7A58-4D41-ACA2-840C37F88EA1}" type="slidenum">
              <a:rPr lang="en-US" altLang="en-US"/>
              <a:pPr/>
              <a:t>‹#›</a:t>
            </a:fld>
            <a:endParaRPr lang="en-US" altLang="en-US"/>
          </a:p>
        </p:txBody>
      </p:sp>
    </p:spTree>
    <p:extLst>
      <p:ext uri="{BB962C8B-B14F-4D97-AF65-F5344CB8AC3E}">
        <p14:creationId xmlns:p14="http://schemas.microsoft.com/office/powerpoint/2010/main" val="722968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8EC6F4-C62F-5873-975C-2C1DA46A19C7}"/>
              </a:ext>
            </a:extLst>
          </p:cNvPr>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8EB080-523A-8F5B-4B8A-32C345E519F6}"/>
              </a:ext>
            </a:extLst>
          </p:cNvPr>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64B424-703B-2A28-9537-24B77BF90735}"/>
              </a:ext>
            </a:extLst>
          </p:cNvPr>
          <p:cNvSpPr>
            <a:spLocks noGrp="1"/>
          </p:cNvSpPr>
          <p:nvPr>
            <p:ph type="dt" sz="half" idx="10"/>
          </p:nvPr>
        </p:nvSpPr>
        <p:spPr/>
        <p:txBody>
          <a:bodyPr/>
          <a:lstStyle>
            <a:lvl1pPr>
              <a:defRPr/>
            </a:lvl1pPr>
          </a:lstStyle>
          <a:p>
            <a:endParaRPr lang="en-US" altLang="en-US"/>
          </a:p>
        </p:txBody>
      </p:sp>
      <p:sp>
        <p:nvSpPr>
          <p:cNvPr id="5" name="Footer Placeholder 4">
            <a:extLst>
              <a:ext uri="{FF2B5EF4-FFF2-40B4-BE49-F238E27FC236}">
                <a16:creationId xmlns:a16="http://schemas.microsoft.com/office/drawing/2014/main" id="{498EEB06-93E3-7175-2F1E-A32DF8EC2130}"/>
              </a:ext>
            </a:extLst>
          </p:cNvPr>
          <p:cNvSpPr>
            <a:spLocks noGrp="1"/>
          </p:cNvSpPr>
          <p:nvPr>
            <p:ph type="ftr" sz="quarter" idx="11"/>
          </p:nvPr>
        </p:nvSpPr>
        <p:spPr/>
        <p:txBody>
          <a:bodyPr/>
          <a:lstStyle>
            <a:lvl1pPr>
              <a:defRPr/>
            </a:lvl1pPr>
          </a:lstStyle>
          <a:p>
            <a:endParaRPr lang="en-US" altLang="en-US"/>
          </a:p>
        </p:txBody>
      </p:sp>
      <p:sp>
        <p:nvSpPr>
          <p:cNvPr id="6" name="Slide Number Placeholder 5">
            <a:extLst>
              <a:ext uri="{FF2B5EF4-FFF2-40B4-BE49-F238E27FC236}">
                <a16:creationId xmlns:a16="http://schemas.microsoft.com/office/drawing/2014/main" id="{367BC2CE-224B-07A7-20A3-388F2BB03075}"/>
              </a:ext>
            </a:extLst>
          </p:cNvPr>
          <p:cNvSpPr>
            <a:spLocks noGrp="1"/>
          </p:cNvSpPr>
          <p:nvPr>
            <p:ph type="sldNum" sz="quarter" idx="12"/>
          </p:nvPr>
        </p:nvSpPr>
        <p:spPr/>
        <p:txBody>
          <a:bodyPr/>
          <a:lstStyle>
            <a:lvl1pPr>
              <a:defRPr/>
            </a:lvl1pPr>
          </a:lstStyle>
          <a:p>
            <a:fld id="{60A50D15-25D4-4A0D-BAEF-46B9DB03592D}" type="slidenum">
              <a:rPr lang="en-US" altLang="en-US"/>
              <a:pPr/>
              <a:t>‹#›</a:t>
            </a:fld>
            <a:endParaRPr lang="en-US" altLang="en-US"/>
          </a:p>
        </p:txBody>
      </p:sp>
    </p:spTree>
    <p:extLst>
      <p:ext uri="{BB962C8B-B14F-4D97-AF65-F5344CB8AC3E}">
        <p14:creationId xmlns:p14="http://schemas.microsoft.com/office/powerpoint/2010/main" val="1561343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C61D53DA-4D5B-2703-8545-BE5909D9A9D2}"/>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3000FEAC-959E-3AC3-0152-47647E64E1AA}"/>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9043336F-7A2F-17F3-D3F1-F98DD162B51D}"/>
              </a:ext>
            </a:extLst>
          </p:cNvPr>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endParaRPr lang="en-US" altLang="en-US"/>
          </a:p>
        </p:txBody>
      </p:sp>
      <p:sp>
        <p:nvSpPr>
          <p:cNvPr id="1029" name="Rectangle 5">
            <a:extLst>
              <a:ext uri="{FF2B5EF4-FFF2-40B4-BE49-F238E27FC236}">
                <a16:creationId xmlns:a16="http://schemas.microsoft.com/office/drawing/2014/main" id="{7CE63DE0-073D-D863-F60B-ABE79B15D676}"/>
              </a:ext>
            </a:extLst>
          </p:cNvPr>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endParaRPr lang="en-US" altLang="en-US"/>
          </a:p>
        </p:txBody>
      </p:sp>
      <p:sp>
        <p:nvSpPr>
          <p:cNvPr id="1030" name="Rectangle 6">
            <a:extLst>
              <a:ext uri="{FF2B5EF4-FFF2-40B4-BE49-F238E27FC236}">
                <a16:creationId xmlns:a16="http://schemas.microsoft.com/office/drawing/2014/main" id="{7656B131-F652-55A1-B805-BB41F595F5A4}"/>
              </a:ext>
            </a:extLst>
          </p:cNvPr>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38D8B7D4-362C-4BAA-9FAA-91CEC76A8469}"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40274232-33C0-F7CD-05AC-BF211192D944}"/>
              </a:ext>
            </a:extLst>
          </p:cNvPr>
          <p:cNvSpPr>
            <a:spLocks noGrp="1" noChangeArrowheads="1"/>
          </p:cNvSpPr>
          <p:nvPr>
            <p:ph type="ctrTitle"/>
          </p:nvPr>
        </p:nvSpPr>
        <p:spPr>
          <a:xfrm>
            <a:off x="685800" y="2130425"/>
            <a:ext cx="7772400" cy="1470025"/>
          </a:xfrm>
        </p:spPr>
        <p:txBody>
          <a:bodyPr anchor="ctr"/>
          <a:lstStyle/>
          <a:p>
            <a:br>
              <a:rPr lang="en-GB" altLang="en-US" sz="4000" dirty="0"/>
            </a:br>
            <a:r>
              <a:rPr lang="en-GB" altLang="en-US" sz="4000" dirty="0"/>
              <a:t>Political ideas: The major parties</a:t>
            </a:r>
            <a:endParaRPr lang="en-US" altLang="en-US" sz="4000" dirty="0"/>
          </a:p>
        </p:txBody>
      </p:sp>
      <p:sp>
        <p:nvSpPr>
          <p:cNvPr id="2051" name="Rectangle 3">
            <a:extLst>
              <a:ext uri="{FF2B5EF4-FFF2-40B4-BE49-F238E27FC236}">
                <a16:creationId xmlns:a16="http://schemas.microsoft.com/office/drawing/2014/main" id="{095540DC-3794-0E1F-B3A7-D76F8C0F869B}"/>
              </a:ext>
            </a:extLst>
          </p:cNvPr>
          <p:cNvSpPr>
            <a:spLocks noGrp="1" noChangeArrowheads="1"/>
          </p:cNvSpPr>
          <p:nvPr>
            <p:ph type="subTitle" idx="1"/>
          </p:nvPr>
        </p:nvSpPr>
        <p:spPr>
          <a:xfrm>
            <a:off x="1371600" y="3886200"/>
            <a:ext cx="6400800" cy="1752600"/>
          </a:xfrm>
        </p:spPr>
        <p:txBody>
          <a:bodyPr/>
          <a:lstStyle/>
          <a:p>
            <a:endParaRPr lang="en-GB" altLang="en-US" sz="32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21176801-B9DB-1940-5FD3-E33B519C43F1}"/>
              </a:ext>
            </a:extLst>
          </p:cNvPr>
          <p:cNvSpPr>
            <a:spLocks noGrp="1" noChangeArrowheads="1"/>
          </p:cNvSpPr>
          <p:nvPr>
            <p:ph type="title"/>
          </p:nvPr>
        </p:nvSpPr>
        <p:spPr/>
        <p:txBody>
          <a:bodyPr/>
          <a:lstStyle/>
          <a:p>
            <a:r>
              <a:rPr lang="en-GB" altLang="en-US"/>
              <a:t>Aims of this lecture</a:t>
            </a:r>
            <a:endParaRPr lang="en-US" altLang="en-US"/>
          </a:p>
        </p:txBody>
      </p:sp>
      <p:sp>
        <p:nvSpPr>
          <p:cNvPr id="4099" name="Rectangle 3">
            <a:extLst>
              <a:ext uri="{FF2B5EF4-FFF2-40B4-BE49-F238E27FC236}">
                <a16:creationId xmlns:a16="http://schemas.microsoft.com/office/drawing/2014/main" id="{9CEDFEE9-85FB-FB92-2FE3-6D2F0122FDDF}"/>
              </a:ext>
            </a:extLst>
          </p:cNvPr>
          <p:cNvSpPr>
            <a:spLocks noGrp="1" noChangeArrowheads="1"/>
          </p:cNvSpPr>
          <p:nvPr>
            <p:ph type="body" idx="1"/>
          </p:nvPr>
        </p:nvSpPr>
        <p:spPr/>
        <p:txBody>
          <a:bodyPr/>
          <a:lstStyle/>
          <a:p>
            <a:pPr>
              <a:lnSpc>
                <a:spcPct val="80000"/>
              </a:lnSpc>
            </a:pPr>
            <a:r>
              <a:rPr lang="en-US" altLang="en-US" sz="2400" dirty="0"/>
              <a:t>To explain the provenance of Conservatism and the ideology of capitalist free enterprise, to explain the difference between ‘one nation’ and neo-liberal Conservatism, and to assess the impact of Margaret Thatcher on her party’s ideas</a:t>
            </a:r>
          </a:p>
          <a:p>
            <a:pPr>
              <a:lnSpc>
                <a:spcPct val="80000"/>
              </a:lnSpc>
            </a:pPr>
            <a:r>
              <a:rPr lang="en-US" altLang="en-US" sz="2400" dirty="0"/>
              <a:t>To trace the origins of </a:t>
            </a:r>
            <a:r>
              <a:rPr lang="en-US" altLang="en-US" sz="2400" dirty="0" err="1"/>
              <a:t>Labour</a:t>
            </a:r>
            <a:r>
              <a:rPr lang="en-US" altLang="en-US" sz="2400" dirty="0"/>
              <a:t> thinking to the rejection o nineteenth century </a:t>
            </a:r>
            <a:r>
              <a:rPr lang="en-US" altLang="en-US" sz="2400" b="1" dirty="0"/>
              <a:t>capitalism</a:t>
            </a:r>
            <a:r>
              <a:rPr lang="en-US" altLang="en-US" sz="2400" dirty="0"/>
              <a:t>, to describe its maturing into corporate </a:t>
            </a:r>
            <a:r>
              <a:rPr lang="en-US" altLang="en-US" sz="2400" b="1" dirty="0"/>
              <a:t>socialism </a:t>
            </a:r>
            <a:r>
              <a:rPr lang="en-US" altLang="en-US" sz="2400" dirty="0"/>
              <a:t>and revisionism</a:t>
            </a:r>
          </a:p>
          <a:p>
            <a:pPr>
              <a:lnSpc>
                <a:spcPct val="80000"/>
              </a:lnSpc>
            </a:pPr>
            <a:r>
              <a:rPr lang="en-US" altLang="en-US" sz="2400" dirty="0"/>
              <a:t>To sum up the message of the Liberal Party over the years including its alliance with the SDP and its evolution into the Liberal Democrats</a:t>
            </a:r>
            <a:endParaRPr lang="en-US" alt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D4A04521-F9BD-4ED5-3B5C-C4F4FCDE0643}"/>
              </a:ext>
            </a:extLst>
          </p:cNvPr>
          <p:cNvSpPr>
            <a:spLocks noGrp="1" noChangeArrowheads="1"/>
          </p:cNvSpPr>
          <p:nvPr>
            <p:ph type="title"/>
          </p:nvPr>
        </p:nvSpPr>
        <p:spPr/>
        <p:txBody>
          <a:bodyPr/>
          <a:lstStyle/>
          <a:p>
            <a:r>
              <a:rPr lang="en-GB" altLang="en-US"/>
              <a:t>Introduction</a:t>
            </a:r>
            <a:endParaRPr lang="en-US" altLang="en-US"/>
          </a:p>
        </p:txBody>
      </p:sp>
      <p:sp>
        <p:nvSpPr>
          <p:cNvPr id="3075" name="Rectangle 3">
            <a:extLst>
              <a:ext uri="{FF2B5EF4-FFF2-40B4-BE49-F238E27FC236}">
                <a16:creationId xmlns:a16="http://schemas.microsoft.com/office/drawing/2014/main" id="{A1C587D5-3B02-2B0A-4DF0-3959334D6E9B}"/>
              </a:ext>
            </a:extLst>
          </p:cNvPr>
          <p:cNvSpPr>
            <a:spLocks noGrp="1" noChangeArrowheads="1"/>
          </p:cNvSpPr>
          <p:nvPr>
            <p:ph type="body" idx="1"/>
          </p:nvPr>
        </p:nvSpPr>
        <p:spPr>
          <a:xfrm>
            <a:off x="323528" y="1402805"/>
            <a:ext cx="8363272" cy="4525963"/>
          </a:xfrm>
        </p:spPr>
        <p:txBody>
          <a:bodyPr/>
          <a:lstStyle/>
          <a:p>
            <a:pPr>
              <a:lnSpc>
                <a:spcPct val="80000"/>
              </a:lnSpc>
            </a:pPr>
            <a:r>
              <a:rPr lang="en-US" altLang="en-US" sz="2000" dirty="0"/>
              <a:t>In the aftermath of the Second World War, some commentators felt that the two major political parties in Britain were ‘converging’ ideologically</a:t>
            </a:r>
          </a:p>
          <a:p>
            <a:pPr>
              <a:lnSpc>
                <a:spcPct val="80000"/>
              </a:lnSpc>
            </a:pPr>
            <a:endParaRPr lang="en-US" altLang="en-US" sz="2000" dirty="0"/>
          </a:p>
          <a:p>
            <a:pPr>
              <a:lnSpc>
                <a:spcPct val="80000"/>
              </a:lnSpc>
            </a:pPr>
            <a:r>
              <a:rPr lang="en-US" altLang="en-US" sz="2000" dirty="0"/>
              <a:t>Daniel Bell, the American sociologist, wrote of ‘the end of ideology’, and in the 1970s a postwar ‘consensus’ was discerned between the two parties</a:t>
            </a:r>
          </a:p>
          <a:p>
            <a:pPr>
              <a:lnSpc>
                <a:spcPct val="80000"/>
              </a:lnSpc>
            </a:pPr>
            <a:endParaRPr lang="en-US" altLang="en-US" sz="2000" dirty="0"/>
          </a:p>
          <a:p>
            <a:pPr>
              <a:lnSpc>
                <a:spcPct val="80000"/>
              </a:lnSpc>
            </a:pPr>
            <a:r>
              <a:rPr lang="en-US" altLang="en-US" sz="2000" dirty="0"/>
              <a:t>Britain’s relative economic decline inclined both parties to adopt more radical remedies that drew on their ideological roots.</a:t>
            </a:r>
          </a:p>
          <a:p>
            <a:pPr>
              <a:lnSpc>
                <a:spcPct val="80000"/>
              </a:lnSpc>
            </a:pPr>
            <a:endParaRPr lang="en-US" altLang="en-US" sz="2000" dirty="0"/>
          </a:p>
          <a:p>
            <a:pPr>
              <a:lnSpc>
                <a:spcPct val="80000"/>
              </a:lnSpc>
            </a:pPr>
            <a:r>
              <a:rPr lang="en-US" altLang="en-US" sz="2000" dirty="0"/>
              <a:t>Margaret Thatcher swung the Conservatives violently to the right, while </a:t>
            </a:r>
            <a:r>
              <a:rPr lang="en-US" altLang="en-US" sz="2000" dirty="0" err="1"/>
              <a:t>Labour</a:t>
            </a:r>
            <a:r>
              <a:rPr lang="en-US" altLang="en-US" sz="2000" dirty="0"/>
              <a:t> went radically to the left in the early 1980s</a:t>
            </a:r>
          </a:p>
          <a:p>
            <a:pPr>
              <a:lnSpc>
                <a:spcPct val="80000"/>
              </a:lnSpc>
            </a:pPr>
            <a:endParaRPr lang="en-US" altLang="en-US" sz="2000" dirty="0"/>
          </a:p>
          <a:p>
            <a:pPr>
              <a:lnSpc>
                <a:spcPct val="80000"/>
              </a:lnSpc>
            </a:pPr>
            <a:r>
              <a:rPr lang="en-GB" altLang="en-US" sz="2000" dirty="0"/>
              <a:t>Under Tony Blair Labour moved to the centre ground and David Cameron has recently attempt to reposition the Conservatives in a similar way</a:t>
            </a:r>
          </a:p>
          <a:p>
            <a:pPr>
              <a:lnSpc>
                <a:spcPct val="80000"/>
              </a:lnSpc>
            </a:pPr>
            <a:endParaRPr lang="en-GB" altLang="en-US" sz="2000" dirty="0"/>
          </a:p>
          <a:p>
            <a:pPr>
              <a:lnSpc>
                <a:spcPct val="80000"/>
              </a:lnSpc>
            </a:pPr>
            <a:r>
              <a:rPr lang="en-GB" altLang="en-US" sz="2000" dirty="0"/>
              <a:t>In 2015 Under Corbyn labour swung left until Keir Starmer in 2020.</a:t>
            </a:r>
            <a:endParaRPr lang="en-US" altLang="en-US" sz="2000" dirty="0"/>
          </a:p>
          <a:p>
            <a:pPr>
              <a:lnSpc>
                <a:spcPct val="80000"/>
              </a:lnSpc>
            </a:pPr>
            <a:endParaRPr lang="en-US" alt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8046C21-9A08-2FCE-D33D-A34530A46D3C}"/>
              </a:ext>
            </a:extLst>
          </p:cNvPr>
          <p:cNvSpPr>
            <a:spLocks noGrp="1" noChangeArrowheads="1"/>
          </p:cNvSpPr>
          <p:nvPr>
            <p:ph type="title"/>
          </p:nvPr>
        </p:nvSpPr>
        <p:spPr/>
        <p:txBody>
          <a:bodyPr/>
          <a:lstStyle/>
          <a:p>
            <a:r>
              <a:rPr lang="en-GB" altLang="en-US"/>
              <a:t>Key elements of Conservatism</a:t>
            </a:r>
            <a:endParaRPr lang="en-US" altLang="en-US"/>
          </a:p>
        </p:txBody>
      </p:sp>
      <p:sp>
        <p:nvSpPr>
          <p:cNvPr id="9219" name="Rectangle 3">
            <a:extLst>
              <a:ext uri="{FF2B5EF4-FFF2-40B4-BE49-F238E27FC236}">
                <a16:creationId xmlns:a16="http://schemas.microsoft.com/office/drawing/2014/main" id="{8EA5C740-3320-EE12-1EFF-0ED52E35813A}"/>
              </a:ext>
            </a:extLst>
          </p:cNvPr>
          <p:cNvSpPr>
            <a:spLocks noGrp="1" noChangeArrowheads="1"/>
          </p:cNvSpPr>
          <p:nvPr>
            <p:ph type="body" idx="1"/>
          </p:nvPr>
        </p:nvSpPr>
        <p:spPr/>
        <p:txBody>
          <a:bodyPr/>
          <a:lstStyle/>
          <a:p>
            <a:r>
              <a:rPr lang="en-US" altLang="en-US" sz="2400" dirty="0"/>
              <a:t>Lord </a:t>
            </a:r>
            <a:r>
              <a:rPr lang="en-US" altLang="en-US" sz="2400" dirty="0" err="1"/>
              <a:t>Hailsham</a:t>
            </a:r>
            <a:r>
              <a:rPr lang="en-US" altLang="en-US" sz="2400" dirty="0"/>
              <a:t> (1959) has described ‘Conservatism’ as not so much a philosophy as an ‘attitude’</a:t>
            </a:r>
          </a:p>
          <a:p>
            <a:r>
              <a:rPr lang="en-US" altLang="en-US" sz="2400" dirty="0"/>
              <a:t>However, it is possible to discern a number of key tenets on which Conservative policies have been based</a:t>
            </a:r>
          </a:p>
          <a:p>
            <a:r>
              <a:rPr lang="en-GB" altLang="en-US" sz="2400" dirty="0"/>
              <a:t>However the relative importance of these within the party have changed over time</a:t>
            </a:r>
            <a:endParaRPr lang="en-US" altLang="en-US"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79C3E486-8935-5895-80FE-BF28868B949C}"/>
              </a:ext>
            </a:extLst>
          </p:cNvPr>
          <p:cNvSpPr>
            <a:spLocks noGrp="1" noChangeArrowheads="1"/>
          </p:cNvSpPr>
          <p:nvPr>
            <p:ph type="title"/>
          </p:nvPr>
        </p:nvSpPr>
        <p:spPr/>
        <p:txBody>
          <a:bodyPr/>
          <a:lstStyle/>
          <a:p>
            <a:r>
              <a:rPr lang="en-GB" altLang="en-US"/>
              <a:t>Key elements of Conservatism</a:t>
            </a:r>
            <a:endParaRPr lang="en-US" altLang="en-US"/>
          </a:p>
        </p:txBody>
      </p:sp>
      <p:sp>
        <p:nvSpPr>
          <p:cNvPr id="10243" name="Rectangle 3">
            <a:extLst>
              <a:ext uri="{FF2B5EF4-FFF2-40B4-BE49-F238E27FC236}">
                <a16:creationId xmlns:a16="http://schemas.microsoft.com/office/drawing/2014/main" id="{E9462F95-19B2-B39E-392A-552EA4A6C161}"/>
              </a:ext>
            </a:extLst>
          </p:cNvPr>
          <p:cNvSpPr>
            <a:spLocks noGrp="1" noChangeArrowheads="1"/>
          </p:cNvSpPr>
          <p:nvPr>
            <p:ph type="body" idx="1"/>
          </p:nvPr>
        </p:nvSpPr>
        <p:spPr/>
        <p:txBody>
          <a:bodyPr/>
          <a:lstStyle/>
          <a:p>
            <a:pPr>
              <a:lnSpc>
                <a:spcPct val="80000"/>
              </a:lnSpc>
            </a:pPr>
            <a:r>
              <a:rPr lang="en-US" altLang="en-US" sz="2400" b="1"/>
              <a:t>The purpose of politics social and political harmony</a:t>
            </a:r>
            <a:r>
              <a:rPr lang="en-US" altLang="en-US" sz="2400"/>
              <a:t>: they eschew beliefs in favour of pragmatism and compromise</a:t>
            </a:r>
          </a:p>
          <a:p>
            <a:pPr>
              <a:lnSpc>
                <a:spcPct val="80000"/>
              </a:lnSpc>
            </a:pPr>
            <a:r>
              <a:rPr lang="en-US" altLang="en-US" sz="2400" b="1"/>
              <a:t>Human nature imperfect</a:t>
            </a:r>
            <a:r>
              <a:rPr lang="en-US" altLang="en-US" sz="2400"/>
              <a:t>: Conservatives tend to believe in 'original sin'; few care about others outside close family; most will take rather than give and are easy to corrupt. Therefore strong government is therefore necessary</a:t>
            </a:r>
          </a:p>
          <a:p>
            <a:pPr>
              <a:lnSpc>
                <a:spcPct val="80000"/>
              </a:lnSpc>
            </a:pPr>
            <a:r>
              <a:rPr lang="en-US" altLang="en-US" sz="2400" b="1"/>
              <a:t>The rule of law basis of all freedom</a:t>
            </a:r>
            <a:r>
              <a:rPr lang="en-US" altLang="en-US" sz="2400"/>
              <a:t>: law limits freedom but is necessary as it provides the context of lawful civilised behaviour</a:t>
            </a:r>
          </a:p>
          <a:p>
            <a:pPr>
              <a:lnSpc>
                <a:spcPct val="80000"/>
              </a:lnSpc>
            </a:pPr>
            <a:r>
              <a:rPr lang="en-US" altLang="en-US" sz="2400" b="1"/>
              <a:t>Social institutions create sense of society and nation</a:t>
            </a:r>
            <a:r>
              <a:rPr lang="en-US" altLang="en-US" sz="2400"/>
              <a:t>: they provide glue to society with the 'family' and 'nation' at centre of learning process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80D2F89-4469-368F-B7FB-C2E46DF5722B}"/>
              </a:ext>
            </a:extLst>
          </p:cNvPr>
          <p:cNvSpPr>
            <a:spLocks noGrp="1" noChangeArrowheads="1"/>
          </p:cNvSpPr>
          <p:nvPr>
            <p:ph type="title"/>
          </p:nvPr>
        </p:nvSpPr>
        <p:spPr/>
        <p:txBody>
          <a:bodyPr/>
          <a:lstStyle/>
          <a:p>
            <a:r>
              <a:rPr lang="en-GB" altLang="en-US"/>
              <a:t>Key elements of Conservatism</a:t>
            </a:r>
            <a:endParaRPr lang="en-US" altLang="en-US"/>
          </a:p>
        </p:txBody>
      </p:sp>
      <p:sp>
        <p:nvSpPr>
          <p:cNvPr id="14339" name="Rectangle 3">
            <a:extLst>
              <a:ext uri="{FF2B5EF4-FFF2-40B4-BE49-F238E27FC236}">
                <a16:creationId xmlns:a16="http://schemas.microsoft.com/office/drawing/2014/main" id="{55D685DA-28F9-8BFA-ABBA-22EB40A43E39}"/>
              </a:ext>
            </a:extLst>
          </p:cNvPr>
          <p:cNvSpPr>
            <a:spLocks noGrp="1" noChangeArrowheads="1"/>
          </p:cNvSpPr>
          <p:nvPr>
            <p:ph type="body" idx="1"/>
          </p:nvPr>
        </p:nvSpPr>
        <p:spPr/>
        <p:txBody>
          <a:bodyPr/>
          <a:lstStyle/>
          <a:p>
            <a:pPr>
              <a:lnSpc>
                <a:spcPct val="80000"/>
              </a:lnSpc>
            </a:pPr>
            <a:r>
              <a:rPr lang="en-US" altLang="en-US" sz="2800" b="1"/>
              <a:t>Foreign policy pursuit of state interests in anarchic world</a:t>
            </a:r>
            <a:r>
              <a:rPr lang="en-US" altLang="en-US" sz="2800"/>
              <a:t>: judicious defence of national interests is the best direction for any state.</a:t>
            </a:r>
          </a:p>
          <a:p>
            <a:pPr>
              <a:lnSpc>
                <a:spcPct val="80000"/>
              </a:lnSpc>
            </a:pPr>
            <a:r>
              <a:rPr lang="en-US" altLang="en-US" sz="2800" b="1"/>
              <a:t>Liberty is the highest political end</a:t>
            </a:r>
            <a:r>
              <a:rPr lang="en-US" altLang="en-US" sz="2800"/>
              <a:t>: we need it to develop our potential</a:t>
            </a:r>
          </a:p>
          <a:p>
            <a:pPr>
              <a:lnSpc>
                <a:spcPct val="80000"/>
              </a:lnSpc>
            </a:pPr>
            <a:r>
              <a:rPr lang="en-US" altLang="en-US" sz="2800" b="1"/>
              <a:t>Checks and balances</a:t>
            </a:r>
            <a:r>
              <a:rPr lang="en-US" altLang="en-US" sz="2800"/>
              <a:t>: power needs to be checked to avoid abuse: diffusion through society good idea. Also that alternating power is good for society</a:t>
            </a:r>
          </a:p>
          <a:p>
            <a:pPr>
              <a:lnSpc>
                <a:spcPct val="80000"/>
              </a:lnSpc>
            </a:pPr>
            <a:r>
              <a:rPr lang="en-US" altLang="en-US" sz="2800" b="1"/>
              <a:t>Property</a:t>
            </a:r>
            <a:r>
              <a:rPr lang="en-US" altLang="en-US" sz="2800"/>
              <a:t>: especially as a useful education for citizen showing value of stability</a:t>
            </a:r>
          </a:p>
          <a:p>
            <a:pPr>
              <a:lnSpc>
                <a:spcPct val="80000"/>
              </a:lnSpc>
            </a:pPr>
            <a:endParaRPr lang="en-US" altLang="en-US" sz="28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3C20B02-B5BF-3985-F534-E50D98AC8986}"/>
              </a:ext>
            </a:extLst>
          </p:cNvPr>
          <p:cNvSpPr>
            <a:spLocks noGrp="1" noChangeArrowheads="1"/>
          </p:cNvSpPr>
          <p:nvPr>
            <p:ph type="title"/>
          </p:nvPr>
        </p:nvSpPr>
        <p:spPr/>
        <p:txBody>
          <a:bodyPr/>
          <a:lstStyle/>
          <a:p>
            <a:r>
              <a:rPr lang="en-GB" altLang="en-US"/>
              <a:t>Key elements of Conservatism</a:t>
            </a:r>
            <a:endParaRPr lang="en-US" altLang="en-US"/>
          </a:p>
        </p:txBody>
      </p:sp>
      <p:sp>
        <p:nvSpPr>
          <p:cNvPr id="15363" name="Rectangle 3">
            <a:extLst>
              <a:ext uri="{FF2B5EF4-FFF2-40B4-BE49-F238E27FC236}">
                <a16:creationId xmlns:a16="http://schemas.microsoft.com/office/drawing/2014/main" id="{6E8DDD42-14B0-A1DD-1116-BEA36369E8B8}"/>
              </a:ext>
            </a:extLst>
          </p:cNvPr>
          <p:cNvSpPr>
            <a:spLocks noGrp="1" noChangeArrowheads="1"/>
          </p:cNvSpPr>
          <p:nvPr>
            <p:ph type="body" idx="1"/>
          </p:nvPr>
        </p:nvSpPr>
        <p:spPr/>
        <p:txBody>
          <a:bodyPr/>
          <a:lstStyle/>
          <a:p>
            <a:pPr>
              <a:lnSpc>
                <a:spcPct val="90000"/>
              </a:lnSpc>
            </a:pPr>
            <a:r>
              <a:rPr lang="en-US" altLang="en-US" sz="2400" b="1"/>
              <a:t>Equality of opportunity but not result</a:t>
            </a:r>
            <a:r>
              <a:rPr lang="en-US" altLang="en-US" sz="2400"/>
              <a:t>: unequal distribution of wealth reflects society and necessary for economy to workthrough incentives</a:t>
            </a:r>
          </a:p>
          <a:p>
            <a:pPr>
              <a:lnSpc>
                <a:spcPct val="90000"/>
              </a:lnSpc>
            </a:pPr>
            <a:r>
              <a:rPr lang="en-US" altLang="en-US" sz="2400" b="1"/>
              <a:t>One nation</a:t>
            </a:r>
            <a:r>
              <a:rPr lang="en-US" altLang="en-US" sz="2400"/>
              <a:t>: alliance between rich and poor basis of Disreali's appeal to electorate and has kept the Conservatives as the main party of government since 19th century</a:t>
            </a:r>
          </a:p>
          <a:p>
            <a:pPr>
              <a:lnSpc>
                <a:spcPct val="90000"/>
              </a:lnSpc>
            </a:pPr>
            <a:r>
              <a:rPr lang="en-US" altLang="en-US" sz="2400" b="1"/>
              <a:t>Rule by elite</a:t>
            </a:r>
            <a:r>
              <a:rPr lang="en-US" altLang="en-US" sz="2400"/>
              <a:t>: ability to rule has to be learnt and best schools are private plus Oxbridge</a:t>
            </a:r>
          </a:p>
          <a:p>
            <a:pPr>
              <a:lnSpc>
                <a:spcPct val="90000"/>
              </a:lnSpc>
            </a:pPr>
            <a:r>
              <a:rPr lang="en-US" altLang="en-US" sz="2400" b="1"/>
              <a:t>Political change</a:t>
            </a:r>
            <a:r>
              <a:rPr lang="en-US" altLang="en-US" sz="2400"/>
              <a:t>: develops organically; sudden change mostly bad especially revolutions. Change must be gradual and slow</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93D5AE15-BA99-122A-9C70-1A126E9A7F87}"/>
              </a:ext>
            </a:extLst>
          </p:cNvPr>
          <p:cNvSpPr>
            <a:spLocks noGrp="1" noChangeArrowheads="1"/>
          </p:cNvSpPr>
          <p:nvPr>
            <p:ph type="title"/>
          </p:nvPr>
        </p:nvSpPr>
        <p:spPr/>
        <p:txBody>
          <a:bodyPr/>
          <a:lstStyle/>
          <a:p>
            <a:r>
              <a:rPr lang="en-GB" altLang="en-US"/>
              <a:t>The impact of Thatcher</a:t>
            </a:r>
            <a:endParaRPr lang="en-US" altLang="en-US"/>
          </a:p>
        </p:txBody>
      </p:sp>
      <p:sp>
        <p:nvSpPr>
          <p:cNvPr id="13315" name="Rectangle 3">
            <a:extLst>
              <a:ext uri="{FF2B5EF4-FFF2-40B4-BE49-F238E27FC236}">
                <a16:creationId xmlns:a16="http://schemas.microsoft.com/office/drawing/2014/main" id="{4C745DAB-757E-9437-AF6B-39393144A2AD}"/>
              </a:ext>
            </a:extLst>
          </p:cNvPr>
          <p:cNvSpPr>
            <a:spLocks noGrp="1" noChangeArrowheads="1"/>
          </p:cNvSpPr>
          <p:nvPr>
            <p:ph type="body" idx="1"/>
          </p:nvPr>
        </p:nvSpPr>
        <p:spPr/>
        <p:txBody>
          <a:bodyPr/>
          <a:lstStyle/>
          <a:p>
            <a:r>
              <a:rPr lang="en-US" altLang="en-US" sz="2800"/>
              <a:t>This collection of pragmatic guides to belief and action was able to accommodate the postwar Labour landslide</a:t>
            </a:r>
          </a:p>
          <a:p>
            <a:r>
              <a:rPr lang="en-US" altLang="en-US" sz="2800"/>
              <a:t>The role of Harold Macmillan was crucial here. In the 1930s he wrote </a:t>
            </a:r>
            <a:r>
              <a:rPr lang="en-US" altLang="en-US" sz="2800" i="1"/>
              <a:t>The Middle Way</a:t>
            </a:r>
            <a:r>
              <a:rPr lang="en-US" altLang="en-US" sz="2800"/>
              <a:t> which argued for a regulated l</a:t>
            </a:r>
            <a:r>
              <a:rPr lang="en-US" altLang="en-US" sz="2800" i="1"/>
              <a:t>aissez-faire</a:t>
            </a:r>
            <a:r>
              <a:rPr lang="en-US" altLang="en-US" sz="2800"/>
              <a:t> economy</a:t>
            </a:r>
          </a:p>
          <a:p>
            <a:r>
              <a:rPr lang="en-GB" altLang="en-US" sz="2800"/>
              <a:t>As a result he could accept many of the changes brought in by Labour including nationalisation and co-operation with the trade unions</a:t>
            </a:r>
            <a:endParaRPr lang="en-US" altLang="en-US" sz="2800"/>
          </a:p>
          <a:p>
            <a:endParaRPr lang="en-US" altLang="en-US" sz="2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827DD8C2-CE15-004E-A564-D69FC5B65190}"/>
              </a:ext>
            </a:extLst>
          </p:cNvPr>
          <p:cNvSpPr>
            <a:spLocks noGrp="1" noChangeArrowheads="1"/>
          </p:cNvSpPr>
          <p:nvPr>
            <p:ph type="title"/>
          </p:nvPr>
        </p:nvSpPr>
        <p:spPr/>
        <p:txBody>
          <a:bodyPr/>
          <a:lstStyle/>
          <a:p>
            <a:r>
              <a:rPr lang="en-GB" altLang="en-US"/>
              <a:t>The impact of Thatcher</a:t>
            </a:r>
            <a:endParaRPr lang="en-US" altLang="en-US"/>
          </a:p>
        </p:txBody>
      </p:sp>
      <p:sp>
        <p:nvSpPr>
          <p:cNvPr id="5123" name="Rectangle 3">
            <a:extLst>
              <a:ext uri="{FF2B5EF4-FFF2-40B4-BE49-F238E27FC236}">
                <a16:creationId xmlns:a16="http://schemas.microsoft.com/office/drawing/2014/main" id="{B6413BCE-F33B-5E59-12E4-8E2FB424B9DC}"/>
              </a:ext>
            </a:extLst>
          </p:cNvPr>
          <p:cNvSpPr>
            <a:spLocks noGrp="1" noChangeArrowheads="1"/>
          </p:cNvSpPr>
          <p:nvPr>
            <p:ph type="body" idx="1"/>
          </p:nvPr>
        </p:nvSpPr>
        <p:spPr/>
        <p:txBody>
          <a:bodyPr/>
          <a:lstStyle/>
          <a:p>
            <a:pPr>
              <a:lnSpc>
                <a:spcPct val="90000"/>
              </a:lnSpc>
            </a:pPr>
            <a:r>
              <a:rPr lang="en-GB" altLang="en-US"/>
              <a:t>However this consensus was broken by Margaret Thatcher in the 1980s.</a:t>
            </a:r>
          </a:p>
          <a:p>
            <a:pPr>
              <a:lnSpc>
                <a:spcPct val="90000"/>
              </a:lnSpc>
            </a:pPr>
            <a:r>
              <a:rPr lang="en-GB" altLang="en-US"/>
              <a:t>She believed in rolling back the frontiers of the state and limiting the role of government</a:t>
            </a:r>
          </a:p>
          <a:p>
            <a:pPr>
              <a:lnSpc>
                <a:spcPct val="90000"/>
              </a:lnSpc>
            </a:pPr>
            <a:r>
              <a:rPr lang="en-GB" altLang="en-US"/>
              <a:t>She also wanted rapid change rather than slow evolution</a:t>
            </a:r>
          </a:p>
          <a:p>
            <a:pPr>
              <a:lnSpc>
                <a:spcPct val="90000"/>
              </a:lnSpc>
            </a:pPr>
            <a:r>
              <a:rPr lang="en-GB" altLang="en-US"/>
              <a:t>Her policies had a huge impact on Britain and which can still be felt today</a:t>
            </a:r>
            <a:endParaRPr lang="en-US"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BB3F535-8C45-FB6B-69F4-7125DD63D2E4}"/>
              </a:ext>
            </a:extLst>
          </p:cNvPr>
          <p:cNvSpPr>
            <a:spLocks noGrp="1" noChangeArrowheads="1"/>
          </p:cNvSpPr>
          <p:nvPr>
            <p:ph type="title"/>
          </p:nvPr>
        </p:nvSpPr>
        <p:spPr/>
        <p:txBody>
          <a:bodyPr/>
          <a:lstStyle/>
          <a:p>
            <a:r>
              <a:rPr lang="en-US" altLang="en-US"/>
              <a:t>Monetarism and freedom</a:t>
            </a:r>
          </a:p>
        </p:txBody>
      </p:sp>
      <p:sp>
        <p:nvSpPr>
          <p:cNvPr id="16387" name="Rectangle 3">
            <a:extLst>
              <a:ext uri="{FF2B5EF4-FFF2-40B4-BE49-F238E27FC236}">
                <a16:creationId xmlns:a16="http://schemas.microsoft.com/office/drawing/2014/main" id="{9048EACB-9399-44E7-E151-9180F106308C}"/>
              </a:ext>
            </a:extLst>
          </p:cNvPr>
          <p:cNvSpPr>
            <a:spLocks noGrp="1" noChangeArrowheads="1"/>
          </p:cNvSpPr>
          <p:nvPr>
            <p:ph type="body" idx="1"/>
          </p:nvPr>
        </p:nvSpPr>
        <p:spPr/>
        <p:txBody>
          <a:bodyPr/>
          <a:lstStyle/>
          <a:p>
            <a:r>
              <a:rPr lang="en-US" altLang="en-US" sz="2400" dirty="0"/>
              <a:t>Margaret Thatcher was strongly influenced by Keith Joseph, in turn influenced by the American economist Milton Friedman</a:t>
            </a:r>
          </a:p>
          <a:p>
            <a:r>
              <a:rPr lang="en-US" altLang="en-US" sz="2400" dirty="0"/>
              <a:t>He urged that to control inflation it was merely necessary to control the supply of money and credit circulating in the economy</a:t>
            </a:r>
          </a:p>
          <a:p>
            <a:r>
              <a:rPr lang="en-GB" altLang="en-US" sz="2400" dirty="0"/>
              <a:t>This was linked to the ideas of Friedrich von Hayek who believed that </a:t>
            </a:r>
            <a:r>
              <a:rPr lang="en-US" altLang="en-US" sz="2400" dirty="0"/>
              <a:t>economic freedom, was the foundation of all freedom</a:t>
            </a:r>
          </a:p>
          <a:p>
            <a:r>
              <a:rPr lang="en-GB" altLang="en-US" sz="2400" dirty="0"/>
              <a:t>These thinkers agreed with Adam Smith that left to itself individual businessmen and the market would be free to create wealth and prosperity</a:t>
            </a:r>
          </a:p>
          <a:p>
            <a:endParaRPr lang="en-US" altLang="en-US"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C7377DB-62FB-B15F-1305-BEE92ABB0C2D}"/>
              </a:ext>
            </a:extLst>
          </p:cNvPr>
          <p:cNvSpPr>
            <a:spLocks noGrp="1" noChangeArrowheads="1"/>
          </p:cNvSpPr>
          <p:nvPr>
            <p:ph type="title"/>
          </p:nvPr>
        </p:nvSpPr>
        <p:spPr/>
        <p:txBody>
          <a:bodyPr/>
          <a:lstStyle/>
          <a:p>
            <a:r>
              <a:rPr lang="en-GB" altLang="en-US"/>
              <a:t>State intervention</a:t>
            </a:r>
            <a:endParaRPr lang="en-US" altLang="en-US"/>
          </a:p>
        </p:txBody>
      </p:sp>
      <p:sp>
        <p:nvSpPr>
          <p:cNvPr id="18435" name="Rectangle 3">
            <a:extLst>
              <a:ext uri="{FF2B5EF4-FFF2-40B4-BE49-F238E27FC236}">
                <a16:creationId xmlns:a16="http://schemas.microsoft.com/office/drawing/2014/main" id="{A7CEEBAE-CEC6-F6FF-98FE-48844209F1D3}"/>
              </a:ext>
            </a:extLst>
          </p:cNvPr>
          <p:cNvSpPr>
            <a:spLocks noGrp="1" noChangeArrowheads="1"/>
          </p:cNvSpPr>
          <p:nvPr>
            <p:ph type="body" idx="1"/>
          </p:nvPr>
        </p:nvSpPr>
        <p:spPr/>
        <p:txBody>
          <a:bodyPr/>
          <a:lstStyle/>
          <a:p>
            <a:pPr>
              <a:lnSpc>
                <a:spcPct val="90000"/>
              </a:lnSpc>
            </a:pPr>
            <a:r>
              <a:rPr lang="en-US" altLang="en-US"/>
              <a:t>Thatcher believed strongly that state intervention destroyed freedom and efficiency through taking power from the consumer</a:t>
            </a:r>
          </a:p>
          <a:p>
            <a:pPr>
              <a:lnSpc>
                <a:spcPct val="90000"/>
              </a:lnSpc>
            </a:pPr>
            <a:r>
              <a:rPr lang="en-GB" altLang="en-US"/>
              <a:t>Communist economies were much weaker because they denied proper choice</a:t>
            </a:r>
            <a:endParaRPr lang="en-US" altLang="en-US"/>
          </a:p>
          <a:p>
            <a:pPr>
              <a:lnSpc>
                <a:spcPct val="90000"/>
              </a:lnSpc>
            </a:pPr>
            <a:r>
              <a:rPr lang="en-GB" altLang="en-US"/>
              <a:t>She also argued that </a:t>
            </a:r>
            <a:r>
              <a:rPr lang="en-US" altLang="en-US"/>
              <a:t>state welfare was expensive, morally weakening in that it eroded the self-reliance she so prized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E7667865-FACC-49BE-D61D-2327D5D32910}"/>
              </a:ext>
            </a:extLst>
          </p:cNvPr>
          <p:cNvSpPr>
            <a:spLocks noGrp="1" noChangeArrowheads="1"/>
          </p:cNvSpPr>
          <p:nvPr>
            <p:ph type="title"/>
          </p:nvPr>
        </p:nvSpPr>
        <p:spPr/>
        <p:txBody>
          <a:bodyPr/>
          <a:lstStyle/>
          <a:p>
            <a:r>
              <a:rPr lang="en-GB" altLang="en-US"/>
              <a:t>Trade Unions</a:t>
            </a:r>
            <a:endParaRPr lang="en-US" altLang="en-US"/>
          </a:p>
        </p:txBody>
      </p:sp>
      <p:sp>
        <p:nvSpPr>
          <p:cNvPr id="19459" name="Rectangle 3">
            <a:extLst>
              <a:ext uri="{FF2B5EF4-FFF2-40B4-BE49-F238E27FC236}">
                <a16:creationId xmlns:a16="http://schemas.microsoft.com/office/drawing/2014/main" id="{DEC79C7A-ECCE-E3B5-0AC0-52E9EFA61B90}"/>
              </a:ext>
            </a:extLst>
          </p:cNvPr>
          <p:cNvSpPr>
            <a:spLocks noGrp="1" noChangeArrowheads="1"/>
          </p:cNvSpPr>
          <p:nvPr>
            <p:ph type="body" idx="1"/>
          </p:nvPr>
        </p:nvSpPr>
        <p:spPr/>
        <p:txBody>
          <a:bodyPr/>
          <a:lstStyle/>
          <a:p>
            <a:pPr>
              <a:lnSpc>
                <a:spcPct val="90000"/>
              </a:lnSpc>
            </a:pPr>
            <a:r>
              <a:rPr lang="en-US" altLang="en-US"/>
              <a:t>Trade unions were one of Thatcher’s </a:t>
            </a:r>
            <a:r>
              <a:rPr lang="en-US" altLang="en-US" i="1"/>
              <a:t>bêtes noires</a:t>
            </a:r>
            <a:endParaRPr lang="en-US" altLang="en-US"/>
          </a:p>
          <a:p>
            <a:pPr>
              <a:lnSpc>
                <a:spcPct val="90000"/>
              </a:lnSpc>
            </a:pPr>
            <a:r>
              <a:rPr lang="en-US" altLang="en-US"/>
              <a:t>She saw them as undemocratic, reactionary vested interests that regularly held the country to ransom in the 1970s</a:t>
            </a:r>
          </a:p>
          <a:p>
            <a:pPr>
              <a:lnSpc>
                <a:spcPct val="90000"/>
              </a:lnSpc>
            </a:pPr>
            <a:r>
              <a:rPr lang="en-US" altLang="en-US"/>
              <a:t>She was determined to confront and defeat them</a:t>
            </a:r>
          </a:p>
          <a:p>
            <a:pPr>
              <a:lnSpc>
                <a:spcPct val="90000"/>
              </a:lnSpc>
            </a:pPr>
            <a:r>
              <a:rPr lang="en-GB" altLang="en-US"/>
              <a:t>Ashe did this most famously during the miner’s strike of 1984</a:t>
            </a:r>
            <a:endParaRPr lang="en-US"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3EA5DE1-72D7-75E0-13FA-6A2ABB4E706C}"/>
              </a:ext>
            </a:extLst>
          </p:cNvPr>
          <p:cNvSpPr>
            <a:spLocks noGrp="1" noChangeArrowheads="1"/>
          </p:cNvSpPr>
          <p:nvPr>
            <p:ph type="title"/>
          </p:nvPr>
        </p:nvSpPr>
        <p:spPr/>
        <p:txBody>
          <a:bodyPr/>
          <a:lstStyle/>
          <a:p>
            <a:r>
              <a:rPr lang="en-GB" altLang="en-US" dirty="0"/>
              <a:t>The Major years and Hague new start</a:t>
            </a:r>
            <a:endParaRPr lang="en-US" altLang="en-US" dirty="0"/>
          </a:p>
        </p:txBody>
      </p:sp>
      <p:sp>
        <p:nvSpPr>
          <p:cNvPr id="20483" name="Rectangle 3">
            <a:extLst>
              <a:ext uri="{FF2B5EF4-FFF2-40B4-BE49-F238E27FC236}">
                <a16:creationId xmlns:a16="http://schemas.microsoft.com/office/drawing/2014/main" id="{D5AAE6C7-B8C1-8A1A-E208-CDEDFC42D1AA}"/>
              </a:ext>
            </a:extLst>
          </p:cNvPr>
          <p:cNvSpPr>
            <a:spLocks noGrp="1" noChangeArrowheads="1"/>
          </p:cNvSpPr>
          <p:nvPr>
            <p:ph type="body" idx="1"/>
          </p:nvPr>
        </p:nvSpPr>
        <p:spPr/>
        <p:txBody>
          <a:bodyPr/>
          <a:lstStyle/>
          <a:p>
            <a:pPr>
              <a:lnSpc>
                <a:spcPct val="80000"/>
              </a:lnSpc>
            </a:pPr>
            <a:r>
              <a:rPr lang="en-US" altLang="en-US" sz="2800" dirty="0"/>
              <a:t>When John Major succeeded Margaret Thatcher following the virtual ‘coup’ in November 1990,</a:t>
            </a:r>
          </a:p>
          <a:p>
            <a:pPr>
              <a:lnSpc>
                <a:spcPct val="80000"/>
              </a:lnSpc>
            </a:pPr>
            <a:r>
              <a:rPr lang="en-US" altLang="en-US" sz="2800" dirty="0"/>
              <a:t>Major replaced Thatcher’s adversarial  style with a ‘managerial’ version</a:t>
            </a:r>
          </a:p>
          <a:p>
            <a:pPr>
              <a:lnSpc>
                <a:spcPct val="80000"/>
              </a:lnSpc>
            </a:pPr>
            <a:r>
              <a:rPr lang="en-GB" altLang="en-US" sz="2800" dirty="0"/>
              <a:t>As soon as the Conservatives lost the 1997 election so calamitously Major resigned</a:t>
            </a:r>
          </a:p>
          <a:p>
            <a:pPr>
              <a:lnSpc>
                <a:spcPct val="80000"/>
              </a:lnSpc>
            </a:pPr>
            <a:r>
              <a:rPr lang="en-GB" altLang="en-US" sz="2800" dirty="0"/>
              <a:t>After Kenneth Clarke was judged too pro-European William Hague was elected leader</a:t>
            </a:r>
          </a:p>
          <a:p>
            <a:pPr>
              <a:lnSpc>
                <a:spcPct val="80000"/>
              </a:lnSpc>
            </a:pPr>
            <a:r>
              <a:rPr lang="en-GB" altLang="en-US" sz="2800" dirty="0"/>
              <a:t>Hague re-embraced Thatcherism and was markedly more Eurosceptic than his predecessor</a:t>
            </a:r>
          </a:p>
          <a:p>
            <a:pPr>
              <a:lnSpc>
                <a:spcPct val="80000"/>
              </a:lnSpc>
            </a:pPr>
            <a:r>
              <a:rPr lang="en-GB" altLang="en-US" sz="2800" dirty="0"/>
              <a:t>Hague led the party further to the right which in part led to the second election defeat of 2001</a:t>
            </a:r>
          </a:p>
          <a:p>
            <a:pPr>
              <a:lnSpc>
                <a:spcPct val="80000"/>
              </a:lnSpc>
            </a:pPr>
            <a:endParaRPr lang="en-US" altLang="en-US"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5493407E-E233-0300-963C-5CFD6EF06885}"/>
              </a:ext>
            </a:extLst>
          </p:cNvPr>
          <p:cNvSpPr>
            <a:spLocks noGrp="1" noChangeArrowheads="1"/>
          </p:cNvSpPr>
          <p:nvPr>
            <p:ph type="title"/>
          </p:nvPr>
        </p:nvSpPr>
        <p:spPr/>
        <p:txBody>
          <a:bodyPr/>
          <a:lstStyle/>
          <a:p>
            <a:r>
              <a:rPr lang="en-US" altLang="en-US"/>
              <a:t>The Iain Duncan Smith effect</a:t>
            </a:r>
          </a:p>
        </p:txBody>
      </p:sp>
      <p:sp>
        <p:nvSpPr>
          <p:cNvPr id="22531" name="Rectangle 3">
            <a:extLst>
              <a:ext uri="{FF2B5EF4-FFF2-40B4-BE49-F238E27FC236}">
                <a16:creationId xmlns:a16="http://schemas.microsoft.com/office/drawing/2014/main" id="{9DD4967B-6AC1-7FC0-53F9-81064D3DE153}"/>
              </a:ext>
            </a:extLst>
          </p:cNvPr>
          <p:cNvSpPr>
            <a:spLocks noGrp="1" noChangeArrowheads="1"/>
          </p:cNvSpPr>
          <p:nvPr>
            <p:ph type="body" idx="1"/>
          </p:nvPr>
        </p:nvSpPr>
        <p:spPr/>
        <p:txBody>
          <a:bodyPr/>
          <a:lstStyle/>
          <a:p>
            <a:pPr>
              <a:lnSpc>
                <a:spcPct val="90000"/>
              </a:lnSpc>
            </a:pPr>
            <a:r>
              <a:rPr lang="en-US" altLang="en-US" sz="2400"/>
              <a:t>‘IDS’, as he is known, began his tenure as leader by striving to make an impression in the Commons, but Blair proved too dominant</a:t>
            </a:r>
          </a:p>
          <a:p>
            <a:pPr>
              <a:lnSpc>
                <a:spcPct val="90000"/>
              </a:lnSpc>
            </a:pPr>
            <a:r>
              <a:rPr lang="en-US" altLang="en-US" sz="2400"/>
              <a:t>Once again the dead weight of lumpen party opinion on key policy issues served to retard any electoral progress</a:t>
            </a:r>
          </a:p>
          <a:p>
            <a:pPr>
              <a:lnSpc>
                <a:spcPct val="90000"/>
              </a:lnSpc>
            </a:pPr>
            <a:r>
              <a:rPr lang="en-GB" altLang="en-US" sz="2400"/>
              <a:t>Despite attempts to portray the party as more compassionate more in the party felt that IDs was leading them to another election defeat</a:t>
            </a:r>
            <a:endParaRPr lang="en-US" altLang="en-US" sz="2400"/>
          </a:p>
          <a:p>
            <a:pPr>
              <a:lnSpc>
                <a:spcPct val="90000"/>
              </a:lnSpc>
            </a:pPr>
            <a:r>
              <a:rPr lang="en-US" altLang="en-US" sz="2400"/>
              <a:t>Discontent with IDS grew in the run-up to the 2003 party conference and soon afterwards he lost a crucial party vote of confidence</a:t>
            </a:r>
          </a:p>
          <a:p>
            <a:pPr>
              <a:lnSpc>
                <a:spcPct val="90000"/>
              </a:lnSpc>
            </a:pPr>
            <a:r>
              <a:rPr lang="en-GB" altLang="en-US" sz="2400"/>
              <a:t>He was replaced by Michael Howard</a:t>
            </a:r>
            <a:endParaRPr lang="en-US" altLang="en-US"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C98CF526-368C-B71A-73F0-CF12FA659F7D}"/>
              </a:ext>
            </a:extLst>
          </p:cNvPr>
          <p:cNvSpPr>
            <a:spLocks noGrp="1" noChangeArrowheads="1"/>
          </p:cNvSpPr>
          <p:nvPr>
            <p:ph type="title"/>
          </p:nvPr>
        </p:nvSpPr>
        <p:spPr/>
        <p:txBody>
          <a:bodyPr/>
          <a:lstStyle/>
          <a:p>
            <a:r>
              <a:rPr lang="en-US" altLang="en-US" sz="4000"/>
              <a:t>The election of David Cameron,</a:t>
            </a:r>
            <a:br>
              <a:rPr lang="en-US" altLang="en-US" sz="4000"/>
            </a:br>
            <a:r>
              <a:rPr lang="en-US" altLang="en-US" sz="4000"/>
              <a:t>December 2005</a:t>
            </a:r>
          </a:p>
        </p:txBody>
      </p:sp>
      <p:sp>
        <p:nvSpPr>
          <p:cNvPr id="24579" name="Rectangle 3">
            <a:extLst>
              <a:ext uri="{FF2B5EF4-FFF2-40B4-BE49-F238E27FC236}">
                <a16:creationId xmlns:a16="http://schemas.microsoft.com/office/drawing/2014/main" id="{82176225-B120-D23A-58D9-11A72459C065}"/>
              </a:ext>
            </a:extLst>
          </p:cNvPr>
          <p:cNvSpPr>
            <a:spLocks noGrp="1" noChangeArrowheads="1"/>
          </p:cNvSpPr>
          <p:nvPr>
            <p:ph type="body" idx="1"/>
          </p:nvPr>
        </p:nvSpPr>
        <p:spPr/>
        <p:txBody>
          <a:bodyPr/>
          <a:lstStyle/>
          <a:p>
            <a:pPr>
              <a:lnSpc>
                <a:spcPct val="80000"/>
              </a:lnSpc>
            </a:pPr>
            <a:r>
              <a:rPr lang="en-GB" altLang="en-US" sz="2800"/>
              <a:t>After losing three elections in a row the party finally seemed to realise that major change was needed</a:t>
            </a:r>
          </a:p>
          <a:p>
            <a:pPr>
              <a:lnSpc>
                <a:spcPct val="80000"/>
              </a:lnSpc>
            </a:pPr>
            <a:r>
              <a:rPr lang="en-GB" altLang="en-US" sz="2800"/>
              <a:t>Several candidates stood for the leadership including Liam Fox, Kenneth Clarke and David Davis</a:t>
            </a:r>
          </a:p>
          <a:p>
            <a:pPr>
              <a:lnSpc>
                <a:spcPct val="80000"/>
              </a:lnSpc>
            </a:pPr>
            <a:r>
              <a:rPr lang="en-GB" altLang="en-US" sz="2800"/>
              <a:t>However the contest was won by the younger David Cameron (39)</a:t>
            </a:r>
          </a:p>
          <a:p>
            <a:pPr>
              <a:lnSpc>
                <a:spcPct val="80000"/>
              </a:lnSpc>
            </a:pPr>
            <a:r>
              <a:rPr lang="en-US" altLang="en-US" sz="2800"/>
              <a:t>On 6 December he took on Blair at PMQs and, in an excellent, witty debut performance, told him ‘you were the future once’</a:t>
            </a:r>
          </a:p>
          <a:p>
            <a:pPr>
              <a:lnSpc>
                <a:spcPct val="80000"/>
              </a:lnSpc>
            </a:pPr>
            <a:endParaRPr lang="en-US" altLang="en-US" sz="28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FC47110A-1DDC-1E3E-D245-2391146B6166}"/>
              </a:ext>
            </a:extLst>
          </p:cNvPr>
          <p:cNvSpPr>
            <a:spLocks noGrp="1" noChangeArrowheads="1"/>
          </p:cNvSpPr>
          <p:nvPr>
            <p:ph type="title"/>
          </p:nvPr>
        </p:nvSpPr>
        <p:spPr/>
        <p:txBody>
          <a:bodyPr/>
          <a:lstStyle/>
          <a:p>
            <a:r>
              <a:rPr lang="en-US" altLang="en-US" sz="4000"/>
              <a:t>Cameron seeks to ‘rebrand’ and move into the Centre Ground</a:t>
            </a:r>
          </a:p>
        </p:txBody>
      </p:sp>
      <p:sp>
        <p:nvSpPr>
          <p:cNvPr id="25603" name="Rectangle 3">
            <a:extLst>
              <a:ext uri="{FF2B5EF4-FFF2-40B4-BE49-F238E27FC236}">
                <a16:creationId xmlns:a16="http://schemas.microsoft.com/office/drawing/2014/main" id="{CC658D8A-2288-A56A-FDEC-638321C5DBD7}"/>
              </a:ext>
            </a:extLst>
          </p:cNvPr>
          <p:cNvSpPr>
            <a:spLocks noGrp="1" noChangeArrowheads="1"/>
          </p:cNvSpPr>
          <p:nvPr>
            <p:ph type="body" idx="1"/>
          </p:nvPr>
        </p:nvSpPr>
        <p:spPr>
          <a:xfrm>
            <a:off x="107504" y="1600200"/>
            <a:ext cx="8784976" cy="4525963"/>
          </a:xfrm>
        </p:spPr>
        <p:txBody>
          <a:bodyPr/>
          <a:lstStyle/>
          <a:p>
            <a:pPr>
              <a:lnSpc>
                <a:spcPct val="80000"/>
              </a:lnSpc>
            </a:pPr>
            <a:r>
              <a:rPr lang="en-US" altLang="en-US" sz="2000" dirty="0"/>
              <a:t>Cameron, while copying the informal, media friendly style of the younger Tony Blair</a:t>
            </a:r>
          </a:p>
          <a:p>
            <a:pPr>
              <a:lnSpc>
                <a:spcPct val="80000"/>
              </a:lnSpc>
            </a:pPr>
            <a:r>
              <a:rPr lang="en-US" altLang="en-US" sz="2000" dirty="0"/>
              <a:t>Concerted efforts were made to banish the notion of the ‘nasty party’, the idea of a bigoted, intolerant group of richer, older people </a:t>
            </a:r>
          </a:p>
          <a:p>
            <a:pPr>
              <a:lnSpc>
                <a:spcPct val="80000"/>
              </a:lnSpc>
            </a:pPr>
            <a:r>
              <a:rPr lang="en-US" altLang="en-US" sz="2000" dirty="0"/>
              <a:t>His party </a:t>
            </a:r>
            <a:r>
              <a:rPr lang="en-US" altLang="en-US" sz="2000" dirty="0" err="1"/>
              <a:t>favoured</a:t>
            </a:r>
            <a:r>
              <a:rPr lang="en-US" altLang="en-US" sz="2000" dirty="0"/>
              <a:t> redistribution of wealth, and shortly afterwards Cameron shifted its position on immigration from opposition to qualified support</a:t>
            </a:r>
          </a:p>
          <a:p>
            <a:pPr>
              <a:lnSpc>
                <a:spcPct val="80000"/>
              </a:lnSpc>
            </a:pPr>
            <a:r>
              <a:rPr lang="en-GB" altLang="en-US" sz="2000" dirty="0"/>
              <a:t>Policy areas 2010 election</a:t>
            </a:r>
          </a:p>
          <a:p>
            <a:pPr lvl="1">
              <a:lnSpc>
                <a:spcPct val="80000"/>
              </a:lnSpc>
            </a:pPr>
            <a:r>
              <a:rPr lang="en-GB" altLang="en-US" sz="1600" dirty="0"/>
              <a:t>The need drastically to reduce government debt of £175 bn in 2009</a:t>
            </a:r>
          </a:p>
          <a:p>
            <a:pPr lvl="1">
              <a:lnSpc>
                <a:spcPct val="80000"/>
              </a:lnSpc>
            </a:pPr>
            <a:r>
              <a:rPr lang="en-GB" altLang="en-US" sz="1600" dirty="0"/>
              <a:t>The political aim was to blame Labour for the recession triggered by the US banking crisis in 2007</a:t>
            </a:r>
          </a:p>
          <a:p>
            <a:pPr lvl="1">
              <a:lnSpc>
                <a:spcPct val="80000"/>
              </a:lnSpc>
            </a:pPr>
            <a:r>
              <a:rPr lang="en-GB" altLang="en-US" sz="1600" dirty="0"/>
              <a:t>To offer protection for the NHS and education but to insist on deep cuts in public spending elsewhere</a:t>
            </a:r>
          </a:p>
          <a:p>
            <a:pPr lvl="1">
              <a:lnSpc>
                <a:spcPct val="80000"/>
              </a:lnSpc>
            </a:pPr>
            <a:r>
              <a:rPr lang="en-GB" altLang="en-US" sz="1600" dirty="0"/>
              <a:t>Policy on the EU was made difficult by the insistence of the party rank and file on a referendum on the Lisbon treaty</a:t>
            </a:r>
          </a:p>
          <a:p>
            <a:pPr>
              <a:lnSpc>
                <a:spcPct val="80000"/>
              </a:lnSpc>
            </a:pPr>
            <a:endParaRPr lang="en-US" altLang="en-US" sz="2400" dirty="0"/>
          </a:p>
          <a:p>
            <a:pPr>
              <a:lnSpc>
                <a:spcPct val="80000"/>
              </a:lnSpc>
            </a:pPr>
            <a:r>
              <a:rPr lang="en-US" altLang="en-US" sz="2400" dirty="0"/>
              <a:t>BREXIT referendum – Teresa May</a:t>
            </a:r>
          </a:p>
          <a:p>
            <a:pPr>
              <a:lnSpc>
                <a:spcPct val="80000"/>
              </a:lnSpc>
            </a:pPr>
            <a:r>
              <a:rPr lang="en-US" altLang="en-US" sz="2400" dirty="0"/>
              <a:t>Boris Johnson</a:t>
            </a:r>
          </a:p>
          <a:p>
            <a:pPr>
              <a:lnSpc>
                <a:spcPct val="80000"/>
              </a:lnSpc>
            </a:pPr>
            <a:endParaRPr lang="en-US" altLang="en-US" sz="2400" dirty="0"/>
          </a:p>
          <a:p>
            <a:pPr>
              <a:lnSpc>
                <a:spcPct val="80000"/>
              </a:lnSpc>
            </a:pPr>
            <a:endParaRPr lang="en-US"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794E8122-756F-C0F9-3082-40E2C11FE515}"/>
              </a:ext>
            </a:extLst>
          </p:cNvPr>
          <p:cNvSpPr>
            <a:spLocks noGrp="1" noChangeArrowheads="1"/>
          </p:cNvSpPr>
          <p:nvPr>
            <p:ph type="title"/>
          </p:nvPr>
        </p:nvSpPr>
        <p:spPr/>
        <p:txBody>
          <a:bodyPr/>
          <a:lstStyle/>
          <a:p>
            <a:r>
              <a:rPr lang="en-US" altLang="en-US"/>
              <a:t>The Labour Party and socialism</a:t>
            </a:r>
          </a:p>
        </p:txBody>
      </p:sp>
      <p:sp>
        <p:nvSpPr>
          <p:cNvPr id="26627" name="Rectangle 3">
            <a:extLst>
              <a:ext uri="{FF2B5EF4-FFF2-40B4-BE49-F238E27FC236}">
                <a16:creationId xmlns:a16="http://schemas.microsoft.com/office/drawing/2014/main" id="{AA3080BE-5A53-188F-E471-BB1CE3AEB47F}"/>
              </a:ext>
            </a:extLst>
          </p:cNvPr>
          <p:cNvSpPr>
            <a:spLocks noGrp="1" noChangeArrowheads="1"/>
          </p:cNvSpPr>
          <p:nvPr>
            <p:ph type="body" idx="1"/>
          </p:nvPr>
        </p:nvSpPr>
        <p:spPr/>
        <p:txBody>
          <a:bodyPr/>
          <a:lstStyle/>
          <a:p>
            <a:r>
              <a:rPr lang="en-US" altLang="en-US"/>
              <a:t>Socialism developed as a critique and alternative to capitalism and its political expression, Conservatism</a:t>
            </a:r>
          </a:p>
          <a:p>
            <a:r>
              <a:rPr lang="en-US" altLang="en-US"/>
              <a:t>It focused on economics as the key activity, but the full sweep of its message provided guidance on virtually all aspects of living</a:t>
            </a:r>
          </a:p>
          <a:p>
            <a:endParaRPr lang="en-US"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64C666E8-EDE4-E351-14FD-05A4EA479313}"/>
              </a:ext>
            </a:extLst>
          </p:cNvPr>
          <p:cNvSpPr>
            <a:spLocks noGrp="1" noChangeArrowheads="1"/>
          </p:cNvSpPr>
          <p:nvPr>
            <p:ph type="title"/>
          </p:nvPr>
        </p:nvSpPr>
        <p:spPr/>
        <p:txBody>
          <a:bodyPr/>
          <a:lstStyle/>
          <a:p>
            <a:r>
              <a:rPr lang="en-US" altLang="en-US"/>
              <a:t>Critique of capitalism</a:t>
            </a:r>
          </a:p>
        </p:txBody>
      </p:sp>
      <p:sp>
        <p:nvSpPr>
          <p:cNvPr id="27651" name="Rectangle 3">
            <a:extLst>
              <a:ext uri="{FF2B5EF4-FFF2-40B4-BE49-F238E27FC236}">
                <a16:creationId xmlns:a16="http://schemas.microsoft.com/office/drawing/2014/main" id="{340E563B-B2B1-AF54-52DE-781EEF0075F5}"/>
              </a:ext>
            </a:extLst>
          </p:cNvPr>
          <p:cNvSpPr>
            <a:spLocks noGrp="1" noChangeArrowheads="1"/>
          </p:cNvSpPr>
          <p:nvPr>
            <p:ph type="body" idx="1"/>
          </p:nvPr>
        </p:nvSpPr>
        <p:spPr/>
        <p:txBody>
          <a:bodyPr/>
          <a:lstStyle/>
          <a:p>
            <a:pPr>
              <a:lnSpc>
                <a:spcPct val="90000"/>
              </a:lnSpc>
            </a:pPr>
            <a:r>
              <a:rPr lang="en-US" altLang="en-US" sz="2600"/>
              <a:t>Socialism asserted that capitalism ‘exploited’ the working masses by selling the fruits of their labour, taking the lion’s share of the revenue</a:t>
            </a:r>
          </a:p>
          <a:p>
            <a:pPr>
              <a:lnSpc>
                <a:spcPct val="90000"/>
              </a:lnSpc>
            </a:pPr>
            <a:r>
              <a:rPr lang="en-US" altLang="en-US" sz="2600"/>
              <a:t>This produced huge disparities in income between the suburban-living rich and the urban-based poor</a:t>
            </a:r>
          </a:p>
          <a:p>
            <a:pPr>
              <a:lnSpc>
                <a:spcPct val="90000"/>
              </a:lnSpc>
            </a:pPr>
            <a:r>
              <a:rPr lang="en-US" altLang="en-US" sz="2600"/>
              <a:t>Capitalist championing of ‘individualism’ and ‘freedom’ are mere cloaks for the exploitation of the weak by the strong</a:t>
            </a:r>
          </a:p>
          <a:p>
            <a:pPr>
              <a:lnSpc>
                <a:spcPct val="90000"/>
              </a:lnSpc>
            </a:pPr>
            <a:r>
              <a:rPr lang="en-US" altLang="en-US" sz="2600"/>
              <a:t>Socialists argued that two large antagonistic classes emerge in capitalist societies: a small wealthy ruling class and a large impoverished proletariat</a:t>
            </a:r>
          </a:p>
          <a:p>
            <a:pPr>
              <a:lnSpc>
                <a:spcPct val="90000"/>
              </a:lnSpc>
            </a:pPr>
            <a:endParaRPr lang="en-US" altLang="en-US" sz="26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FA0FCD2E-D573-2842-F760-A4EAFAFC7712}"/>
              </a:ext>
            </a:extLst>
          </p:cNvPr>
          <p:cNvSpPr>
            <a:spLocks noGrp="1" noChangeArrowheads="1"/>
          </p:cNvSpPr>
          <p:nvPr>
            <p:ph type="title"/>
          </p:nvPr>
        </p:nvSpPr>
        <p:spPr/>
        <p:txBody>
          <a:bodyPr/>
          <a:lstStyle/>
          <a:p>
            <a:r>
              <a:rPr lang="en-US" altLang="en-US" sz="4000"/>
              <a:t>Underlying principles of socialism</a:t>
            </a:r>
          </a:p>
        </p:txBody>
      </p:sp>
      <p:sp>
        <p:nvSpPr>
          <p:cNvPr id="28675" name="Rectangle 3">
            <a:extLst>
              <a:ext uri="{FF2B5EF4-FFF2-40B4-BE49-F238E27FC236}">
                <a16:creationId xmlns:a16="http://schemas.microsoft.com/office/drawing/2014/main" id="{B86EB011-02D5-8C29-E844-9ED119A6038B}"/>
              </a:ext>
            </a:extLst>
          </p:cNvPr>
          <p:cNvSpPr>
            <a:spLocks noGrp="1" noChangeArrowheads="1"/>
          </p:cNvSpPr>
          <p:nvPr>
            <p:ph type="body" idx="1"/>
          </p:nvPr>
        </p:nvSpPr>
        <p:spPr/>
        <p:txBody>
          <a:bodyPr/>
          <a:lstStyle/>
          <a:p>
            <a:r>
              <a:rPr lang="en-US" altLang="en-US" sz="2800"/>
              <a:t>Socialism developed out of this critique of nineteenth century capitalism. The principles underlying the new creed included the following:</a:t>
            </a:r>
          </a:p>
          <a:p>
            <a:pPr lvl="1"/>
            <a:r>
              <a:rPr lang="en-US" altLang="en-US" sz="2400" i="1"/>
              <a:t>Human nature is basically good</a:t>
            </a:r>
            <a:endParaRPr lang="en-US" altLang="en-US" sz="2400"/>
          </a:p>
          <a:p>
            <a:pPr lvl="1"/>
            <a:r>
              <a:rPr lang="en-US" altLang="en-US" sz="2400"/>
              <a:t>‘</a:t>
            </a:r>
            <a:r>
              <a:rPr lang="en-US" altLang="en-US" sz="2400" i="1"/>
              <a:t>Environment creates consciousness</a:t>
            </a:r>
            <a:r>
              <a:rPr lang="en-US" altLang="en-US" sz="2400"/>
              <a:t>’</a:t>
            </a:r>
          </a:p>
          <a:p>
            <a:pPr lvl="1"/>
            <a:r>
              <a:rPr lang="en-US" altLang="en-US" sz="2400" i="1"/>
              <a:t>Workers create the wealth</a:t>
            </a:r>
            <a:endParaRPr lang="en-US" altLang="en-US" sz="2400"/>
          </a:p>
          <a:p>
            <a:pPr lvl="1"/>
            <a:r>
              <a:rPr lang="en-US" altLang="en-US" sz="2400" i="1"/>
              <a:t>Equality</a:t>
            </a:r>
          </a:p>
          <a:p>
            <a:pPr lvl="1"/>
            <a:r>
              <a:rPr lang="en-US" altLang="en-US" sz="2400" i="1"/>
              <a:t>Freedom</a:t>
            </a:r>
            <a:endParaRPr lang="en-US" altLang="en-US" sz="2400"/>
          </a:p>
          <a:p>
            <a:pPr lvl="1"/>
            <a:r>
              <a:rPr lang="en-US" altLang="en-US" sz="2400" i="1"/>
              <a:t>Collectivism</a:t>
            </a:r>
            <a:endParaRPr lang="en-US" altLang="en-US"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47C257D9-E55F-3458-AE63-93C75BC58095}"/>
              </a:ext>
            </a:extLst>
          </p:cNvPr>
          <p:cNvSpPr>
            <a:spLocks noGrp="1" noChangeArrowheads="1"/>
          </p:cNvSpPr>
          <p:nvPr>
            <p:ph type="title"/>
          </p:nvPr>
        </p:nvSpPr>
        <p:spPr/>
        <p:txBody>
          <a:bodyPr/>
          <a:lstStyle/>
          <a:p>
            <a:r>
              <a:rPr lang="en-US" altLang="en-US"/>
              <a:t>Labour in power</a:t>
            </a:r>
          </a:p>
        </p:txBody>
      </p:sp>
      <p:sp>
        <p:nvSpPr>
          <p:cNvPr id="29699" name="Rectangle 3">
            <a:extLst>
              <a:ext uri="{FF2B5EF4-FFF2-40B4-BE49-F238E27FC236}">
                <a16:creationId xmlns:a16="http://schemas.microsoft.com/office/drawing/2014/main" id="{8E359EDA-0E45-EF0A-E4E0-3472E3083FD0}"/>
              </a:ext>
            </a:extLst>
          </p:cNvPr>
          <p:cNvSpPr>
            <a:spLocks noGrp="1" noChangeArrowheads="1"/>
          </p:cNvSpPr>
          <p:nvPr>
            <p:ph type="body" idx="1"/>
          </p:nvPr>
        </p:nvSpPr>
        <p:spPr/>
        <p:txBody>
          <a:bodyPr/>
          <a:lstStyle/>
          <a:p>
            <a:pPr>
              <a:lnSpc>
                <a:spcPct val="90000"/>
              </a:lnSpc>
            </a:pPr>
            <a:r>
              <a:rPr lang="en-US" altLang="en-US" sz="2400"/>
              <a:t>Labour held power briefly in the 1920s and began to formulate a more pragmatic, less emotional and more coherent version of socialism</a:t>
            </a:r>
          </a:p>
          <a:p>
            <a:pPr>
              <a:lnSpc>
                <a:spcPct val="90000"/>
              </a:lnSpc>
            </a:pPr>
            <a:r>
              <a:rPr lang="en-US" altLang="en-US" sz="2400"/>
              <a:t>During the 1930s and the war years socialist thinkers such as Hugh Dalton (1887–1962) and Herbert Morrison (1888–1965) developed what has since been called ‘corporate socialism’, comprising:</a:t>
            </a:r>
          </a:p>
          <a:p>
            <a:pPr lvl="1">
              <a:lnSpc>
                <a:spcPct val="90000"/>
              </a:lnSpc>
            </a:pPr>
            <a:r>
              <a:rPr lang="en-US" altLang="en-US" sz="2000" i="1"/>
              <a:t>Keynesian economics</a:t>
            </a:r>
            <a:endParaRPr lang="en-US" altLang="en-US" sz="2000"/>
          </a:p>
          <a:p>
            <a:pPr lvl="1">
              <a:lnSpc>
                <a:spcPct val="90000"/>
              </a:lnSpc>
            </a:pPr>
            <a:r>
              <a:rPr lang="en-US" altLang="en-US" sz="2000" i="1"/>
              <a:t>Centralised planning of the economy</a:t>
            </a:r>
            <a:endParaRPr lang="en-US" altLang="en-US" sz="2000"/>
          </a:p>
          <a:p>
            <a:pPr lvl="1">
              <a:lnSpc>
                <a:spcPct val="90000"/>
              </a:lnSpc>
            </a:pPr>
            <a:r>
              <a:rPr lang="en-US" altLang="en-US" sz="2000" i="1"/>
              <a:t>Nationalisation</a:t>
            </a:r>
            <a:endParaRPr lang="en-US" altLang="en-US" sz="2000"/>
          </a:p>
          <a:p>
            <a:pPr lvl="1">
              <a:lnSpc>
                <a:spcPct val="90000"/>
              </a:lnSpc>
            </a:pPr>
            <a:r>
              <a:rPr lang="en-US" altLang="en-US" sz="2000" i="1"/>
              <a:t>Welfare state</a:t>
            </a:r>
            <a:endParaRPr lang="en-US" altLang="en-US" sz="2000"/>
          </a:p>
          <a:p>
            <a:pPr lvl="1">
              <a:lnSpc>
                <a:spcPct val="90000"/>
              </a:lnSpc>
            </a:pPr>
            <a:r>
              <a:rPr lang="en-US" altLang="en-US" sz="2000" i="1"/>
              <a:t>Mixed economy</a:t>
            </a:r>
            <a:endParaRPr lang="en-US" altLang="en-US" sz="2000"/>
          </a:p>
          <a:p>
            <a:pPr lvl="1">
              <a:lnSpc>
                <a:spcPct val="90000"/>
              </a:lnSpc>
            </a:pPr>
            <a:r>
              <a:rPr lang="en-US" altLang="en-US" sz="2000" i="1"/>
              <a:t>Socialist foreign policy</a:t>
            </a:r>
            <a:endParaRPr lang="en-US" altLang="en-US" sz="20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8E6C019C-3D94-F2F5-E360-BA0F1A513D4D}"/>
              </a:ext>
            </a:extLst>
          </p:cNvPr>
          <p:cNvSpPr>
            <a:spLocks noGrp="1" noChangeArrowheads="1"/>
          </p:cNvSpPr>
          <p:nvPr>
            <p:ph type="title"/>
          </p:nvPr>
        </p:nvSpPr>
        <p:spPr/>
        <p:txBody>
          <a:bodyPr/>
          <a:lstStyle/>
          <a:p>
            <a:r>
              <a:rPr lang="en-US" altLang="en-US"/>
              <a:t>Revisionism</a:t>
            </a:r>
          </a:p>
        </p:txBody>
      </p:sp>
      <p:sp>
        <p:nvSpPr>
          <p:cNvPr id="32771" name="Rectangle 3">
            <a:extLst>
              <a:ext uri="{FF2B5EF4-FFF2-40B4-BE49-F238E27FC236}">
                <a16:creationId xmlns:a16="http://schemas.microsoft.com/office/drawing/2014/main" id="{4A3A10A3-9489-64FF-1675-2253BAAE8EAF}"/>
              </a:ext>
            </a:extLst>
          </p:cNvPr>
          <p:cNvSpPr>
            <a:spLocks noGrp="1" noChangeArrowheads="1"/>
          </p:cNvSpPr>
          <p:nvPr>
            <p:ph type="body" idx="1"/>
          </p:nvPr>
        </p:nvSpPr>
        <p:spPr/>
        <p:txBody>
          <a:bodyPr/>
          <a:lstStyle/>
          <a:p>
            <a:pPr>
              <a:lnSpc>
                <a:spcPct val="80000"/>
              </a:lnSpc>
            </a:pPr>
            <a:r>
              <a:rPr lang="en-US" altLang="en-US" sz="2400"/>
              <a:t>Anthony Crosland (1918–77), along with others like Gaitskell, Healey and Jenkins, was not content, like Morrison, to declare that ‘socialism is what the Labour government does’</a:t>
            </a:r>
          </a:p>
          <a:p>
            <a:pPr>
              <a:lnSpc>
                <a:spcPct val="80000"/>
              </a:lnSpc>
            </a:pPr>
            <a:r>
              <a:rPr lang="en-US" altLang="en-US" sz="2400"/>
              <a:t>He attacked another sacred cow by maintaining that nationalisation was not necessarily the most effective road to socialism and that other forms of collective ownership were more effective</a:t>
            </a:r>
          </a:p>
          <a:p>
            <a:pPr>
              <a:lnSpc>
                <a:spcPct val="80000"/>
              </a:lnSpc>
            </a:pPr>
            <a:r>
              <a:rPr lang="en-US" altLang="en-US" sz="2400"/>
              <a:t>The left wing of the party, however, never accepted revisionism, and first Aneurin (Nye) Bevan, then Michael Foot, opposed the new drift towards a diluted ideology</a:t>
            </a:r>
          </a:p>
          <a:p>
            <a:pPr>
              <a:lnSpc>
                <a:spcPct val="80000"/>
              </a:lnSpc>
            </a:pPr>
            <a:r>
              <a:rPr lang="en-GB" altLang="en-US" sz="2400"/>
              <a:t>However upon the election of Neil Kinnock he started to move the party back towards the centre ground</a:t>
            </a:r>
          </a:p>
          <a:p>
            <a:pPr>
              <a:lnSpc>
                <a:spcPct val="80000"/>
              </a:lnSpc>
            </a:pPr>
            <a:r>
              <a:rPr lang="en-GB" altLang="en-US" sz="2400"/>
              <a:t>When he lost the 1992 election he was replaced by John Smith</a:t>
            </a:r>
            <a:endParaRPr lang="en-US" altLang="en-US" sz="240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865D9B4F-CEFF-4F07-D2DE-4F104B922FC1}"/>
              </a:ext>
            </a:extLst>
          </p:cNvPr>
          <p:cNvSpPr>
            <a:spLocks noGrp="1" noChangeArrowheads="1"/>
          </p:cNvSpPr>
          <p:nvPr>
            <p:ph type="title"/>
          </p:nvPr>
        </p:nvSpPr>
        <p:spPr/>
        <p:txBody>
          <a:bodyPr/>
          <a:lstStyle/>
          <a:p>
            <a:r>
              <a:rPr lang="en-US" altLang="en-US"/>
              <a:t>Clause Four rewritten</a:t>
            </a:r>
          </a:p>
        </p:txBody>
      </p:sp>
      <p:sp>
        <p:nvSpPr>
          <p:cNvPr id="30723" name="Rectangle 3">
            <a:extLst>
              <a:ext uri="{FF2B5EF4-FFF2-40B4-BE49-F238E27FC236}">
                <a16:creationId xmlns:a16="http://schemas.microsoft.com/office/drawing/2014/main" id="{6A52E8CE-E6C8-1917-2B5E-A0D086251574}"/>
              </a:ext>
            </a:extLst>
          </p:cNvPr>
          <p:cNvSpPr>
            <a:spLocks noGrp="1" noChangeArrowheads="1"/>
          </p:cNvSpPr>
          <p:nvPr>
            <p:ph type="body" idx="1"/>
          </p:nvPr>
        </p:nvSpPr>
        <p:spPr/>
        <p:txBody>
          <a:bodyPr/>
          <a:lstStyle/>
          <a:p>
            <a:pPr>
              <a:lnSpc>
                <a:spcPct val="80000"/>
              </a:lnSpc>
            </a:pPr>
            <a:r>
              <a:rPr lang="en-GB" altLang="en-US" sz="2400" dirty="0"/>
              <a:t>After Tony Blair became Labour leader after the death of John Smith in 1994 he started moving the party further to the centre ground</a:t>
            </a:r>
          </a:p>
          <a:p>
            <a:pPr>
              <a:lnSpc>
                <a:spcPct val="80000"/>
              </a:lnSpc>
            </a:pPr>
            <a:r>
              <a:rPr lang="en-GB" altLang="en-US" sz="2400" dirty="0"/>
              <a:t>A key part of this was the replacement of clause 4; the commitment to public ownership</a:t>
            </a:r>
          </a:p>
          <a:p>
            <a:pPr>
              <a:lnSpc>
                <a:spcPct val="80000"/>
              </a:lnSpc>
            </a:pPr>
            <a:r>
              <a:rPr lang="en-US" altLang="en-US" sz="2400" dirty="0"/>
              <a:t>The iconic clause, so fundamental that it was inscribed on membership cards, was replaced in April 1995 at a special conference by a massive majority</a:t>
            </a:r>
          </a:p>
          <a:p>
            <a:pPr>
              <a:lnSpc>
                <a:spcPct val="80000"/>
              </a:lnSpc>
            </a:pPr>
            <a:r>
              <a:rPr lang="en-US" altLang="en-US" sz="2400" dirty="0"/>
              <a:t>Not content with this Blair later drew the party away from the social democratic heartland of full employment and welfare spending</a:t>
            </a:r>
          </a:p>
          <a:p>
            <a:pPr>
              <a:lnSpc>
                <a:spcPct val="80000"/>
              </a:lnSpc>
            </a:pPr>
            <a:r>
              <a:rPr lang="en-GB" altLang="en-US" sz="2400" dirty="0"/>
              <a:t>Equally large parts of Thatcherism were accepted as necessary</a:t>
            </a:r>
            <a:endParaRPr lang="en-US" altLang="en-US" sz="2400" dirty="0"/>
          </a:p>
          <a:p>
            <a:pPr>
              <a:lnSpc>
                <a:spcPct val="80000"/>
              </a:lnSpc>
            </a:pPr>
            <a:endParaRPr lang="en-US" alt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8D2D9D42-4AA4-FE4F-2AA0-1736C631DAFB}"/>
              </a:ext>
            </a:extLst>
          </p:cNvPr>
          <p:cNvSpPr>
            <a:spLocks noGrp="1" noChangeArrowheads="1"/>
          </p:cNvSpPr>
          <p:nvPr>
            <p:ph type="title"/>
          </p:nvPr>
        </p:nvSpPr>
        <p:spPr/>
        <p:txBody>
          <a:bodyPr/>
          <a:lstStyle/>
          <a:p>
            <a:r>
              <a:rPr lang="en-US" altLang="en-US"/>
              <a:t>Blairism</a:t>
            </a:r>
          </a:p>
        </p:txBody>
      </p:sp>
      <p:sp>
        <p:nvSpPr>
          <p:cNvPr id="33795" name="Rectangle 3">
            <a:extLst>
              <a:ext uri="{FF2B5EF4-FFF2-40B4-BE49-F238E27FC236}">
                <a16:creationId xmlns:a16="http://schemas.microsoft.com/office/drawing/2014/main" id="{C4AF9AC0-398F-42A5-0644-6D9D79907691}"/>
              </a:ext>
            </a:extLst>
          </p:cNvPr>
          <p:cNvSpPr>
            <a:spLocks noGrp="1" noChangeArrowheads="1"/>
          </p:cNvSpPr>
          <p:nvPr>
            <p:ph type="body" idx="1"/>
          </p:nvPr>
        </p:nvSpPr>
        <p:spPr/>
        <p:txBody>
          <a:bodyPr/>
          <a:lstStyle/>
          <a:p>
            <a:pPr>
              <a:lnSpc>
                <a:spcPct val="90000"/>
              </a:lnSpc>
            </a:pPr>
            <a:r>
              <a:rPr lang="en-US" altLang="en-US" sz="2400"/>
              <a:t>The massive endorsement of New Labour in the general election of 1 May 1997 was fulfilment of the strategy conceived and implemented by Tony Blair and his advisors</a:t>
            </a:r>
          </a:p>
          <a:p>
            <a:pPr>
              <a:lnSpc>
                <a:spcPct val="90000"/>
              </a:lnSpc>
            </a:pPr>
            <a:r>
              <a:rPr lang="en-GB" altLang="en-US" sz="2400"/>
              <a:t>He did this by</a:t>
            </a:r>
            <a:r>
              <a:rPr lang="en-US" altLang="en-US" sz="2400"/>
              <a:t> embracing the market economy and removed the fear of old style socialism felt by the middle-class occupants of ‘Middle England’</a:t>
            </a:r>
          </a:p>
          <a:p>
            <a:pPr>
              <a:lnSpc>
                <a:spcPct val="90000"/>
              </a:lnSpc>
            </a:pPr>
            <a:r>
              <a:rPr lang="en-US" altLang="en-US" sz="2400"/>
              <a:t>‘Blairism’ was vaguely expressed and lent itself to wide interpretation</a:t>
            </a:r>
          </a:p>
          <a:p>
            <a:pPr>
              <a:lnSpc>
                <a:spcPct val="90000"/>
              </a:lnSpc>
            </a:pPr>
            <a:r>
              <a:rPr lang="en-US" altLang="en-US" sz="2400"/>
              <a:t>Blair has also subscribed to the idea of a </a:t>
            </a:r>
            <a:r>
              <a:rPr lang="en-US" altLang="en-US" sz="2400" i="1"/>
              <a:t>Third Way</a:t>
            </a:r>
          </a:p>
          <a:p>
            <a:pPr>
              <a:lnSpc>
                <a:spcPct val="90000"/>
              </a:lnSpc>
            </a:pPr>
            <a:r>
              <a:rPr lang="en-US" altLang="en-US" sz="2400"/>
              <a:t>Apart from being an alternative to socialism and pro-capitalist ideology, it was never clearly defined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424E71D5-AE5C-4BAF-85E0-E76E81BE8FAF}"/>
              </a:ext>
            </a:extLst>
          </p:cNvPr>
          <p:cNvSpPr>
            <a:spLocks noGrp="1" noChangeArrowheads="1"/>
          </p:cNvSpPr>
          <p:nvPr>
            <p:ph type="title"/>
          </p:nvPr>
        </p:nvSpPr>
        <p:spPr/>
        <p:txBody>
          <a:bodyPr/>
          <a:lstStyle/>
          <a:p>
            <a:r>
              <a:rPr lang="en-US" altLang="en-US"/>
              <a:t>Blair in power</a:t>
            </a:r>
          </a:p>
        </p:txBody>
      </p:sp>
      <p:sp>
        <p:nvSpPr>
          <p:cNvPr id="34819" name="Rectangle 3">
            <a:extLst>
              <a:ext uri="{FF2B5EF4-FFF2-40B4-BE49-F238E27FC236}">
                <a16:creationId xmlns:a16="http://schemas.microsoft.com/office/drawing/2014/main" id="{837C45E8-CB27-BF29-5C90-BB83A404D9F0}"/>
              </a:ext>
            </a:extLst>
          </p:cNvPr>
          <p:cNvSpPr>
            <a:spLocks noGrp="1" noChangeArrowheads="1"/>
          </p:cNvSpPr>
          <p:nvPr>
            <p:ph type="body" idx="1"/>
          </p:nvPr>
        </p:nvSpPr>
        <p:spPr/>
        <p:txBody>
          <a:bodyPr/>
          <a:lstStyle/>
          <a:p>
            <a:pPr>
              <a:lnSpc>
                <a:spcPct val="90000"/>
              </a:lnSpc>
            </a:pPr>
            <a:r>
              <a:rPr lang="en-US" altLang="en-US" sz="2400"/>
              <a:t>For the first two years in power, Gordon Brown kept the brake firmly on expenditure but after the 2001 election, Labour embarked in 2002 on the spending of over £100 billion over the following years</a:t>
            </a:r>
          </a:p>
          <a:p>
            <a:pPr>
              <a:lnSpc>
                <a:spcPct val="90000"/>
              </a:lnSpc>
            </a:pPr>
            <a:r>
              <a:rPr lang="en-US" altLang="en-US" sz="2400"/>
              <a:t>However, the event that transformed Labour during the early months of 2003 was the war on Iraq</a:t>
            </a:r>
          </a:p>
          <a:p>
            <a:pPr>
              <a:lnSpc>
                <a:spcPct val="90000"/>
              </a:lnSpc>
            </a:pPr>
            <a:r>
              <a:rPr lang="en-US" altLang="en-US" sz="2400"/>
              <a:t>Tony Blair had decided to stand ‘shoulder to shoulder’ with George W. Bush after the horrific attacks on the World Trade Center on 11 September 2001</a:t>
            </a:r>
          </a:p>
          <a:p>
            <a:pPr>
              <a:lnSpc>
                <a:spcPct val="90000"/>
              </a:lnSpc>
            </a:pPr>
            <a:r>
              <a:rPr lang="en-US" altLang="en-US" sz="2400"/>
              <a:t>Blair’s blind support for US foreign policy squeezed</a:t>
            </a:r>
          </a:p>
          <a:p>
            <a:pPr>
              <a:lnSpc>
                <a:spcPct val="90000"/>
              </a:lnSpc>
            </a:pPr>
            <a:r>
              <a:rPr lang="en-US" altLang="en-US" sz="2400"/>
              <a:t>support in his own New Labour power base severely damaging his popularity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8193745D-3F9F-4E25-DCAF-AAF8BB986BE0}"/>
              </a:ext>
            </a:extLst>
          </p:cNvPr>
          <p:cNvSpPr>
            <a:spLocks noGrp="1" noChangeArrowheads="1"/>
          </p:cNvSpPr>
          <p:nvPr>
            <p:ph type="title"/>
          </p:nvPr>
        </p:nvSpPr>
        <p:spPr/>
        <p:txBody>
          <a:bodyPr/>
          <a:lstStyle/>
          <a:p>
            <a:r>
              <a:rPr lang="en-US" altLang="en-US"/>
              <a:t>Blair’s legacy</a:t>
            </a:r>
          </a:p>
        </p:txBody>
      </p:sp>
      <p:sp>
        <p:nvSpPr>
          <p:cNvPr id="31747" name="Rectangle 3">
            <a:extLst>
              <a:ext uri="{FF2B5EF4-FFF2-40B4-BE49-F238E27FC236}">
                <a16:creationId xmlns:a16="http://schemas.microsoft.com/office/drawing/2014/main" id="{7ABF8DBD-81ED-1C29-068A-1DE52140622F}"/>
              </a:ext>
            </a:extLst>
          </p:cNvPr>
          <p:cNvSpPr>
            <a:spLocks noGrp="1" noChangeArrowheads="1"/>
          </p:cNvSpPr>
          <p:nvPr>
            <p:ph type="body" idx="1"/>
          </p:nvPr>
        </p:nvSpPr>
        <p:spPr/>
        <p:txBody>
          <a:bodyPr/>
          <a:lstStyle/>
          <a:p>
            <a:pPr>
              <a:lnSpc>
                <a:spcPct val="80000"/>
              </a:lnSpc>
            </a:pPr>
            <a:r>
              <a:rPr lang="en-US" altLang="en-US" sz="2800"/>
              <a:t>As it became obvious there was not much time left, Blair seemed to obsess with leaving a lasting ‘legacy’</a:t>
            </a:r>
          </a:p>
          <a:p>
            <a:pPr>
              <a:lnSpc>
                <a:spcPct val="80000"/>
              </a:lnSpc>
            </a:pPr>
            <a:r>
              <a:rPr lang="en-US" altLang="en-US" sz="2800"/>
              <a:t>For so many people, whatever their party loyalties, the debacle of the Iraq war will be emblazoned on Blair’s grave</a:t>
            </a:r>
          </a:p>
          <a:p>
            <a:pPr>
              <a:lnSpc>
                <a:spcPct val="80000"/>
              </a:lnSpc>
            </a:pPr>
            <a:r>
              <a:rPr lang="en-GB" altLang="en-US" sz="2800"/>
              <a:t>However he did have many economic, social and political successes</a:t>
            </a:r>
          </a:p>
          <a:p>
            <a:pPr>
              <a:lnSpc>
                <a:spcPct val="80000"/>
              </a:lnSpc>
            </a:pPr>
            <a:r>
              <a:rPr lang="en-GB" altLang="en-US" sz="2800"/>
              <a:t>The fact that David Cameron had to move the Conservative Party so much to the centre ground can be seen as a testament to his success</a:t>
            </a:r>
            <a:endParaRPr lang="en-US" altLang="en-US" sz="2800"/>
          </a:p>
          <a:p>
            <a:pPr>
              <a:lnSpc>
                <a:spcPct val="80000"/>
              </a:lnSpc>
            </a:pPr>
            <a:endParaRPr lang="en-US" altLang="en-US" sz="2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515BB-0B8B-DFEB-CAF3-C2DD34999178}"/>
              </a:ext>
            </a:extLst>
          </p:cNvPr>
          <p:cNvSpPr>
            <a:spLocks noGrp="1"/>
          </p:cNvSpPr>
          <p:nvPr>
            <p:ph type="title"/>
          </p:nvPr>
        </p:nvSpPr>
        <p:spPr/>
        <p:txBody>
          <a:bodyPr/>
          <a:lstStyle/>
          <a:p>
            <a:r>
              <a:rPr lang="en-GB" dirty="0"/>
              <a:t>Corbyn &amp; Starmer</a:t>
            </a:r>
          </a:p>
        </p:txBody>
      </p:sp>
      <p:sp>
        <p:nvSpPr>
          <p:cNvPr id="3" name="Content Placeholder 2">
            <a:extLst>
              <a:ext uri="{FF2B5EF4-FFF2-40B4-BE49-F238E27FC236}">
                <a16:creationId xmlns:a16="http://schemas.microsoft.com/office/drawing/2014/main" id="{4D9E709E-5B9A-66C0-F80B-DFF6A89B3EBC}"/>
              </a:ext>
            </a:extLst>
          </p:cNvPr>
          <p:cNvSpPr>
            <a:spLocks noGrp="1"/>
          </p:cNvSpPr>
          <p:nvPr>
            <p:ph idx="1"/>
          </p:nvPr>
        </p:nvSpPr>
        <p:spPr/>
        <p:txBody>
          <a:bodyPr/>
          <a:lstStyle/>
          <a:p>
            <a:r>
              <a:rPr lang="en-GB" dirty="0"/>
              <a:t>Jeremy Corbyn 2015</a:t>
            </a:r>
          </a:p>
          <a:p>
            <a:endParaRPr lang="en-GB" dirty="0"/>
          </a:p>
          <a:p>
            <a:r>
              <a:rPr lang="en-GB" dirty="0"/>
              <a:t>Keir Starmer April 2020</a:t>
            </a:r>
          </a:p>
          <a:p>
            <a:endParaRPr lang="en-GB" dirty="0"/>
          </a:p>
        </p:txBody>
      </p:sp>
    </p:spTree>
    <p:extLst>
      <p:ext uri="{BB962C8B-B14F-4D97-AF65-F5344CB8AC3E}">
        <p14:creationId xmlns:p14="http://schemas.microsoft.com/office/powerpoint/2010/main" val="42196274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309FB06-1438-2731-805F-8C8967086057}"/>
              </a:ext>
            </a:extLst>
          </p:cNvPr>
          <p:cNvSpPr>
            <a:spLocks noGrp="1" noChangeArrowheads="1"/>
          </p:cNvSpPr>
          <p:nvPr>
            <p:ph type="title"/>
          </p:nvPr>
        </p:nvSpPr>
        <p:spPr/>
        <p:txBody>
          <a:bodyPr/>
          <a:lstStyle/>
          <a:p>
            <a:r>
              <a:rPr lang="en-US" altLang="en-US"/>
              <a:t>The Liberal Democrats</a:t>
            </a:r>
          </a:p>
        </p:txBody>
      </p:sp>
      <p:sp>
        <p:nvSpPr>
          <p:cNvPr id="36867" name="Rectangle 3">
            <a:extLst>
              <a:ext uri="{FF2B5EF4-FFF2-40B4-BE49-F238E27FC236}">
                <a16:creationId xmlns:a16="http://schemas.microsoft.com/office/drawing/2014/main" id="{0EE6AFEB-3176-22F2-46BE-3300B6D73FC0}"/>
              </a:ext>
            </a:extLst>
          </p:cNvPr>
          <p:cNvSpPr>
            <a:spLocks noGrp="1" noChangeArrowheads="1"/>
          </p:cNvSpPr>
          <p:nvPr>
            <p:ph type="body" idx="1"/>
          </p:nvPr>
        </p:nvSpPr>
        <p:spPr/>
        <p:txBody>
          <a:bodyPr/>
          <a:lstStyle/>
          <a:p>
            <a:pPr>
              <a:lnSpc>
                <a:spcPct val="80000"/>
              </a:lnSpc>
            </a:pPr>
            <a:r>
              <a:rPr lang="en-US" altLang="en-US" sz="2400" dirty="0"/>
              <a:t>After the war the Liberal Party continued to decline politically but still offered an alternative to voters in the </a:t>
            </a:r>
            <a:r>
              <a:rPr lang="en-US" altLang="en-US" sz="2400" dirty="0" err="1"/>
              <a:t>centre</a:t>
            </a:r>
            <a:r>
              <a:rPr lang="en-US" altLang="en-US" sz="2400" dirty="0"/>
              <a:t> of political ideas</a:t>
            </a:r>
          </a:p>
          <a:p>
            <a:pPr>
              <a:lnSpc>
                <a:spcPct val="80000"/>
              </a:lnSpc>
            </a:pPr>
            <a:r>
              <a:rPr lang="en-US" altLang="en-US" sz="2400" dirty="0"/>
              <a:t>At heart the party still adhered to the ideas of ‘new liberalism’ with emphases on individual liberty, equality, a mixed economy, a developed welfare state</a:t>
            </a:r>
          </a:p>
          <a:p>
            <a:pPr>
              <a:lnSpc>
                <a:spcPct val="80000"/>
              </a:lnSpc>
            </a:pPr>
            <a:r>
              <a:rPr lang="en-US" altLang="en-US" sz="2400" dirty="0"/>
              <a:t>The strong showing by the Liberal Democrats in the 1997 general election buttressed the claim of that party to be the </a:t>
            </a:r>
            <a:r>
              <a:rPr lang="en-US" altLang="en-US" sz="2400" i="1" dirty="0"/>
              <a:t>de facto </a:t>
            </a:r>
            <a:r>
              <a:rPr lang="en-US" altLang="en-US" sz="2400" dirty="0"/>
              <a:t>left-of-</a:t>
            </a:r>
            <a:r>
              <a:rPr lang="en-US" altLang="en-US" sz="2400" dirty="0" err="1"/>
              <a:t>centre</a:t>
            </a:r>
            <a:r>
              <a:rPr lang="en-US" altLang="en-US" sz="2400" dirty="0"/>
              <a:t> conscience of the new Blair order</a:t>
            </a:r>
          </a:p>
          <a:p>
            <a:pPr>
              <a:lnSpc>
                <a:spcPct val="80000"/>
              </a:lnSpc>
            </a:pPr>
            <a:r>
              <a:rPr lang="en-GB" altLang="en-US" sz="2400" dirty="0"/>
              <a:t>Nick Clegg shifted the party to the right and eventually went into coalition government with the Conservatives in 2010</a:t>
            </a:r>
          </a:p>
          <a:p>
            <a:pPr>
              <a:lnSpc>
                <a:spcPct val="80000"/>
              </a:lnSpc>
            </a:pPr>
            <a:r>
              <a:rPr lang="en-GB" altLang="en-US" sz="2400" dirty="0"/>
              <a:t>Current leader Ed Davey</a:t>
            </a:r>
          </a:p>
          <a:p>
            <a:pPr>
              <a:lnSpc>
                <a:spcPct val="80000"/>
              </a:lnSpc>
            </a:pPr>
            <a:r>
              <a:rPr lang="en-GB" altLang="en-US" sz="2400" dirty="0"/>
              <a:t>Conclusions</a:t>
            </a:r>
            <a:endParaRPr lang="en-US" altLang="en-US"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CDD7C-D3D0-677D-144B-42E88D2E668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5A0CE92-BA1B-344B-AEAB-AC08D782088F}"/>
              </a:ext>
            </a:extLst>
          </p:cNvPr>
          <p:cNvSpPr>
            <a:spLocks noGrp="1"/>
          </p:cNvSpPr>
          <p:nvPr>
            <p:ph idx="1"/>
          </p:nvPr>
        </p:nvSpPr>
        <p:spPr/>
        <p:txBody>
          <a:bodyPr/>
          <a:lstStyle/>
          <a:p>
            <a:r>
              <a:rPr lang="en-GB" dirty="0"/>
              <a:t>History and ideology of the three main parties in UK Politics</a:t>
            </a:r>
          </a:p>
        </p:txBody>
      </p:sp>
    </p:spTree>
    <p:extLst>
      <p:ext uri="{BB962C8B-B14F-4D97-AF65-F5344CB8AC3E}">
        <p14:creationId xmlns:p14="http://schemas.microsoft.com/office/powerpoint/2010/main" val="19139512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A31CB-F32F-C00F-CED8-DD898DCFADC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2588248-EB68-47F2-FD2E-E25A2F9F5C09}"/>
              </a:ext>
            </a:extLst>
          </p:cNvPr>
          <p:cNvSpPr>
            <a:spLocks noGrp="1"/>
          </p:cNvSpPr>
          <p:nvPr>
            <p:ph idx="1"/>
          </p:nvPr>
        </p:nvSpPr>
        <p:spPr/>
        <p:txBody>
          <a:bodyPr/>
          <a:lstStyle/>
          <a:p>
            <a:r>
              <a:rPr lang="en-GB" dirty="0"/>
              <a:t>Jones, B., &amp; Hertner, I. (2022). </a:t>
            </a:r>
            <a:r>
              <a:rPr lang="en-GB" i="1" dirty="0"/>
              <a:t>Politics </a:t>
            </a:r>
            <a:r>
              <a:rPr lang="en-GB" i="1"/>
              <a:t>UK </a:t>
            </a:r>
            <a:r>
              <a:rPr lang="en-GB"/>
              <a:t>.(</a:t>
            </a:r>
            <a:r>
              <a:rPr lang="en-GB" dirty="0"/>
              <a:t>Tenth edition). Routledge.</a:t>
            </a:r>
          </a:p>
          <a:p>
            <a:endParaRPr lang="en-GB" dirty="0"/>
          </a:p>
        </p:txBody>
      </p:sp>
    </p:spTree>
    <p:extLst>
      <p:ext uri="{BB962C8B-B14F-4D97-AF65-F5344CB8AC3E}">
        <p14:creationId xmlns:p14="http://schemas.microsoft.com/office/powerpoint/2010/main" val="321275702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165</TotalTime>
  <Words>14623</Words>
  <Application>Microsoft Office PowerPoint</Application>
  <PresentationFormat>On-screen Show (4:3)</PresentationFormat>
  <Paragraphs>363</Paragraphs>
  <Slides>29</Slides>
  <Notes>24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Calibri</vt:lpstr>
      <vt:lpstr>Default Design</vt:lpstr>
      <vt:lpstr> Political ideas: The major parties</vt:lpstr>
      <vt:lpstr>Aims of this lecture</vt:lpstr>
      <vt:lpstr>Introduction</vt:lpstr>
      <vt:lpstr>Key elements of Conservatism</vt:lpstr>
      <vt:lpstr>Key elements of Conservatism</vt:lpstr>
      <vt:lpstr>Key elements of Conservatism</vt:lpstr>
      <vt:lpstr>Key elements of Conservatism</vt:lpstr>
      <vt:lpstr>The impact of Thatcher</vt:lpstr>
      <vt:lpstr>The impact of Thatcher</vt:lpstr>
      <vt:lpstr>Monetarism and freedom</vt:lpstr>
      <vt:lpstr>State intervention</vt:lpstr>
      <vt:lpstr>Trade Unions</vt:lpstr>
      <vt:lpstr>The Major years and Hague new start</vt:lpstr>
      <vt:lpstr>The Iain Duncan Smith effect</vt:lpstr>
      <vt:lpstr>The election of David Cameron, December 2005</vt:lpstr>
      <vt:lpstr>Cameron seeks to ‘rebrand’ and move into the Centre Ground</vt:lpstr>
      <vt:lpstr>The Labour Party and socialism</vt:lpstr>
      <vt:lpstr>Critique of capitalism</vt:lpstr>
      <vt:lpstr>Underlying principles of socialism</vt:lpstr>
      <vt:lpstr>Labour in power</vt:lpstr>
      <vt:lpstr>Revisionism</vt:lpstr>
      <vt:lpstr>Clause Four rewritten</vt:lpstr>
      <vt:lpstr>Blairism</vt:lpstr>
      <vt:lpstr>Blair in power</vt:lpstr>
      <vt:lpstr>Blair’s legacy</vt:lpstr>
      <vt:lpstr>Corbyn &amp; Starmer</vt:lpstr>
      <vt:lpstr>The Liberal Democrats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5 Political ideas: The major parties</dc:title>
  <dc:creator>Matthew Ashton</dc:creator>
  <cp:lastModifiedBy>Anthony Burns</cp:lastModifiedBy>
  <cp:revision>22</cp:revision>
  <dcterms:created xsi:type="dcterms:W3CDTF">2010-06-21T20:59:39Z</dcterms:created>
  <dcterms:modified xsi:type="dcterms:W3CDTF">2026-06-22T08:19:15Z</dcterms:modified>
</cp:coreProperties>
</file>