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3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62FA15-0CCE-4AAA-B076-CF38F094F8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345193E-8078-4662-890C-73B7C3F1F472}">
      <dgm:prSet/>
      <dgm:spPr/>
      <dgm:t>
        <a:bodyPr/>
        <a:lstStyle/>
        <a:p>
          <a:r>
            <a:rPr lang="en-GB"/>
            <a:t>“It is estimated that NVC most often conveys a larger share of social information (65% or more) while verbal communication plays a less salient role(35% or less). So much information is communicated nonverbally that frequently the verbal aspect is negligible.”</a:t>
          </a:r>
          <a:endParaRPr lang="en-US"/>
        </a:p>
      </dgm:t>
    </dgm:pt>
    <dgm:pt modelId="{22900D30-8EF2-4FA3-9A94-08C26D03C56A}" type="parTrans" cxnId="{D8066F23-258E-4BF9-8871-7230641658E3}">
      <dgm:prSet/>
      <dgm:spPr/>
      <dgm:t>
        <a:bodyPr/>
        <a:lstStyle/>
        <a:p>
          <a:endParaRPr lang="en-US"/>
        </a:p>
      </dgm:t>
    </dgm:pt>
    <dgm:pt modelId="{21166190-5FC8-4295-917E-2993414118F4}" type="sibTrans" cxnId="{D8066F23-258E-4BF9-8871-7230641658E3}">
      <dgm:prSet/>
      <dgm:spPr/>
      <dgm:t>
        <a:bodyPr/>
        <a:lstStyle/>
        <a:p>
          <a:endParaRPr lang="en-US"/>
        </a:p>
      </dgm:t>
    </dgm:pt>
    <dgm:pt modelId="{E00E73F1-32BC-405B-8D3C-810D34C6F645}">
      <dgm:prSet/>
      <dgm:spPr/>
      <dgm:t>
        <a:bodyPr/>
        <a:lstStyle/>
        <a:p>
          <a:r>
            <a:rPr lang="en-GB"/>
            <a:t>• The Proceedings of The 1993 International Symposium on LTM, Beijing-Hohhot, Oct.4 - 13,1993</a:t>
          </a:r>
          <a:endParaRPr lang="en-US"/>
        </a:p>
      </dgm:t>
    </dgm:pt>
    <dgm:pt modelId="{1BB60F14-36F4-498D-95EA-ACFACFB30C6A}" type="parTrans" cxnId="{7D839F44-0535-444F-B357-A05A08AA0B93}">
      <dgm:prSet/>
      <dgm:spPr/>
      <dgm:t>
        <a:bodyPr/>
        <a:lstStyle/>
        <a:p>
          <a:endParaRPr lang="en-US"/>
        </a:p>
      </dgm:t>
    </dgm:pt>
    <dgm:pt modelId="{A6CBCAAF-AEB0-47D1-A260-212D8470D804}" type="sibTrans" cxnId="{7D839F44-0535-444F-B357-A05A08AA0B93}">
      <dgm:prSet/>
      <dgm:spPr/>
      <dgm:t>
        <a:bodyPr/>
        <a:lstStyle/>
        <a:p>
          <a:endParaRPr lang="en-US"/>
        </a:p>
      </dgm:t>
    </dgm:pt>
    <dgm:pt modelId="{FAA9DD37-8B7F-4394-9451-58BD84DB5DA8}" type="pres">
      <dgm:prSet presAssocID="{7362FA15-0CCE-4AAA-B076-CF38F094F8C5}" presName="root" presStyleCnt="0">
        <dgm:presLayoutVars>
          <dgm:dir/>
          <dgm:resizeHandles val="exact"/>
        </dgm:presLayoutVars>
      </dgm:prSet>
      <dgm:spPr/>
    </dgm:pt>
    <dgm:pt modelId="{020204D1-6A69-4391-8522-5AC3B4999D7B}" type="pres">
      <dgm:prSet presAssocID="{8345193E-8078-4662-890C-73B7C3F1F472}" presName="compNode" presStyleCnt="0"/>
      <dgm:spPr/>
    </dgm:pt>
    <dgm:pt modelId="{CC20B858-8810-43D9-8237-9003B3B6B035}" type="pres">
      <dgm:prSet presAssocID="{8345193E-8078-4662-890C-73B7C3F1F472}" presName="bgRect" presStyleLbl="bgShp" presStyleIdx="0" presStyleCnt="2"/>
      <dgm:spPr/>
    </dgm:pt>
    <dgm:pt modelId="{33E72742-D140-4EDF-B610-61881C68E67E}" type="pres">
      <dgm:prSet presAssocID="{8345193E-8078-4662-890C-73B7C3F1F4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7FA4162-F659-4F84-A53A-21590C5CD214}" type="pres">
      <dgm:prSet presAssocID="{8345193E-8078-4662-890C-73B7C3F1F472}" presName="spaceRect" presStyleCnt="0"/>
      <dgm:spPr/>
    </dgm:pt>
    <dgm:pt modelId="{CCE15676-1EBA-4D62-B279-D34F84DB392F}" type="pres">
      <dgm:prSet presAssocID="{8345193E-8078-4662-890C-73B7C3F1F472}" presName="parTx" presStyleLbl="revTx" presStyleIdx="0" presStyleCnt="2">
        <dgm:presLayoutVars>
          <dgm:chMax val="0"/>
          <dgm:chPref val="0"/>
        </dgm:presLayoutVars>
      </dgm:prSet>
      <dgm:spPr/>
    </dgm:pt>
    <dgm:pt modelId="{5D0D8332-8F4A-4E36-9CCF-0898A39636BE}" type="pres">
      <dgm:prSet presAssocID="{21166190-5FC8-4295-917E-2993414118F4}" presName="sibTrans" presStyleCnt="0"/>
      <dgm:spPr/>
    </dgm:pt>
    <dgm:pt modelId="{B63BE2A2-52A5-42D3-B4F8-C48FAC6CAF61}" type="pres">
      <dgm:prSet presAssocID="{E00E73F1-32BC-405B-8D3C-810D34C6F645}" presName="compNode" presStyleCnt="0"/>
      <dgm:spPr/>
    </dgm:pt>
    <dgm:pt modelId="{C286024A-A0B2-4376-A5C2-99AB83765B37}" type="pres">
      <dgm:prSet presAssocID="{E00E73F1-32BC-405B-8D3C-810D34C6F645}" presName="bgRect" presStyleLbl="bgShp" presStyleIdx="1" presStyleCnt="2"/>
      <dgm:spPr/>
    </dgm:pt>
    <dgm:pt modelId="{46A18F37-F3C5-4969-BB6D-81660130F49A}" type="pres">
      <dgm:prSet presAssocID="{E00E73F1-32BC-405B-8D3C-810D34C6F64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00F6583-260D-445D-929B-47184F472790}" type="pres">
      <dgm:prSet presAssocID="{E00E73F1-32BC-405B-8D3C-810D34C6F645}" presName="spaceRect" presStyleCnt="0"/>
      <dgm:spPr/>
    </dgm:pt>
    <dgm:pt modelId="{AFAFC686-6CCC-4991-825E-DA59753A0508}" type="pres">
      <dgm:prSet presAssocID="{E00E73F1-32BC-405B-8D3C-810D34C6F64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8066F23-258E-4BF9-8871-7230641658E3}" srcId="{7362FA15-0CCE-4AAA-B076-CF38F094F8C5}" destId="{8345193E-8078-4662-890C-73B7C3F1F472}" srcOrd="0" destOrd="0" parTransId="{22900D30-8EF2-4FA3-9A94-08C26D03C56A}" sibTransId="{21166190-5FC8-4295-917E-2993414118F4}"/>
    <dgm:cxn modelId="{4834A337-A74B-41F9-9C0B-5268794E0161}" type="presOf" srcId="{7362FA15-0CCE-4AAA-B076-CF38F094F8C5}" destId="{FAA9DD37-8B7F-4394-9451-58BD84DB5DA8}" srcOrd="0" destOrd="0" presId="urn:microsoft.com/office/officeart/2018/2/layout/IconVerticalSolidList"/>
    <dgm:cxn modelId="{7D839F44-0535-444F-B357-A05A08AA0B93}" srcId="{7362FA15-0CCE-4AAA-B076-CF38F094F8C5}" destId="{E00E73F1-32BC-405B-8D3C-810D34C6F645}" srcOrd="1" destOrd="0" parTransId="{1BB60F14-36F4-498D-95EA-ACFACFB30C6A}" sibTransId="{A6CBCAAF-AEB0-47D1-A260-212D8470D804}"/>
    <dgm:cxn modelId="{FF1CFB46-F77A-426C-9BB8-E4A6CAE94A24}" type="presOf" srcId="{E00E73F1-32BC-405B-8D3C-810D34C6F645}" destId="{AFAFC686-6CCC-4991-825E-DA59753A0508}" srcOrd="0" destOrd="0" presId="urn:microsoft.com/office/officeart/2018/2/layout/IconVerticalSolidList"/>
    <dgm:cxn modelId="{8B8FE571-4D6F-4C2F-87BF-67071E6CDC46}" type="presOf" srcId="{8345193E-8078-4662-890C-73B7C3F1F472}" destId="{CCE15676-1EBA-4D62-B279-D34F84DB392F}" srcOrd="0" destOrd="0" presId="urn:microsoft.com/office/officeart/2018/2/layout/IconVerticalSolidList"/>
    <dgm:cxn modelId="{B656FEEA-80B9-40BA-B9BE-C4AA86DE1139}" type="presParOf" srcId="{FAA9DD37-8B7F-4394-9451-58BD84DB5DA8}" destId="{020204D1-6A69-4391-8522-5AC3B4999D7B}" srcOrd="0" destOrd="0" presId="urn:microsoft.com/office/officeart/2018/2/layout/IconVerticalSolidList"/>
    <dgm:cxn modelId="{F6D8B5D4-C1BE-4F9F-BAFD-3DC70FD71E2C}" type="presParOf" srcId="{020204D1-6A69-4391-8522-5AC3B4999D7B}" destId="{CC20B858-8810-43D9-8237-9003B3B6B035}" srcOrd="0" destOrd="0" presId="urn:microsoft.com/office/officeart/2018/2/layout/IconVerticalSolidList"/>
    <dgm:cxn modelId="{40BF1430-315C-4F4C-BBCB-02024614BC1F}" type="presParOf" srcId="{020204D1-6A69-4391-8522-5AC3B4999D7B}" destId="{33E72742-D140-4EDF-B610-61881C68E67E}" srcOrd="1" destOrd="0" presId="urn:microsoft.com/office/officeart/2018/2/layout/IconVerticalSolidList"/>
    <dgm:cxn modelId="{65B010F9-04B0-4A5E-AE67-176A6F6A71B7}" type="presParOf" srcId="{020204D1-6A69-4391-8522-5AC3B4999D7B}" destId="{A7FA4162-F659-4F84-A53A-21590C5CD214}" srcOrd="2" destOrd="0" presId="urn:microsoft.com/office/officeart/2018/2/layout/IconVerticalSolidList"/>
    <dgm:cxn modelId="{472782C1-0E0C-4B77-8C77-66AA2217F324}" type="presParOf" srcId="{020204D1-6A69-4391-8522-5AC3B4999D7B}" destId="{CCE15676-1EBA-4D62-B279-D34F84DB392F}" srcOrd="3" destOrd="0" presId="urn:microsoft.com/office/officeart/2018/2/layout/IconVerticalSolidList"/>
    <dgm:cxn modelId="{267E3234-B1C2-4D95-B8F8-082DE2A2A212}" type="presParOf" srcId="{FAA9DD37-8B7F-4394-9451-58BD84DB5DA8}" destId="{5D0D8332-8F4A-4E36-9CCF-0898A39636BE}" srcOrd="1" destOrd="0" presId="urn:microsoft.com/office/officeart/2018/2/layout/IconVerticalSolidList"/>
    <dgm:cxn modelId="{74F2A575-430D-4908-91A4-4AF3BA1D5610}" type="presParOf" srcId="{FAA9DD37-8B7F-4394-9451-58BD84DB5DA8}" destId="{B63BE2A2-52A5-42D3-B4F8-C48FAC6CAF61}" srcOrd="2" destOrd="0" presId="urn:microsoft.com/office/officeart/2018/2/layout/IconVerticalSolidList"/>
    <dgm:cxn modelId="{280A23AE-92AC-459C-B3F4-C4763B1D21B3}" type="presParOf" srcId="{B63BE2A2-52A5-42D3-B4F8-C48FAC6CAF61}" destId="{C286024A-A0B2-4376-A5C2-99AB83765B37}" srcOrd="0" destOrd="0" presId="urn:microsoft.com/office/officeart/2018/2/layout/IconVerticalSolidList"/>
    <dgm:cxn modelId="{2D2C1F29-DFE3-49C7-A8BB-7C96E0632205}" type="presParOf" srcId="{B63BE2A2-52A5-42D3-B4F8-C48FAC6CAF61}" destId="{46A18F37-F3C5-4969-BB6D-81660130F49A}" srcOrd="1" destOrd="0" presId="urn:microsoft.com/office/officeart/2018/2/layout/IconVerticalSolidList"/>
    <dgm:cxn modelId="{C0CF290C-F7CD-43A9-9D2E-3BA39381DD2E}" type="presParOf" srcId="{B63BE2A2-52A5-42D3-B4F8-C48FAC6CAF61}" destId="{500F6583-260D-445D-929B-47184F472790}" srcOrd="2" destOrd="0" presId="urn:microsoft.com/office/officeart/2018/2/layout/IconVerticalSolidList"/>
    <dgm:cxn modelId="{DD91E0C6-B2A8-4AF2-94EC-168E844E0D0A}" type="presParOf" srcId="{B63BE2A2-52A5-42D3-B4F8-C48FAC6CAF61}" destId="{AFAFC686-6CCC-4991-825E-DA59753A05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0B858-8810-43D9-8237-9003B3B6B035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E72742-D140-4EDF-B610-61881C68E67E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15676-1EBA-4D62-B279-D34F84DB392F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“It is estimated that NVC most often conveys a larger share of social information (65% or more) while verbal communication plays a less salient role(35% or less). So much information is communicated nonverbally that frequently the verbal aspect is negligible.”</a:t>
          </a:r>
          <a:endParaRPr lang="en-US" sz="1800" kern="1200"/>
        </a:p>
      </dsp:txBody>
      <dsp:txXfrm>
        <a:off x="1509882" y="708097"/>
        <a:ext cx="9005717" cy="1307257"/>
      </dsp:txXfrm>
    </dsp:sp>
    <dsp:sp modelId="{C286024A-A0B2-4376-A5C2-99AB83765B37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18F37-F3C5-4969-BB6D-81660130F49A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FC686-6CCC-4991-825E-DA59753A0508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The Proceedings of The 1993 International Symposium on LTM, Beijing-Hohhot, Oct.4 - 13,1993</a:t>
          </a:r>
          <a:endParaRPr lang="en-US" sz="1800" kern="1200"/>
        </a:p>
      </dsp:txBody>
      <dsp:txXfrm>
        <a:off x="1509882" y="2342169"/>
        <a:ext cx="9005717" cy="1307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31C15-346A-09C9-A0DD-B761DD5AF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2CD877-A8FC-F1D6-DF98-028963BFC1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A3BD2-949A-6A44-737A-928A1BB2E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37623-38F5-DFFE-2D4E-78C07CF27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3E5A4-8DE9-3BEF-A304-41CD92627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54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B0E17-BFD9-9CDB-E35A-2A94C2943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DD98-338D-528F-F0FB-F2AEEA86E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240DA8-9B7A-FFB7-58AB-D31F6032D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5E0074-DD23-A1C8-1C18-038B0E53B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66205-3A06-2213-561A-3FD457AC7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825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F83F1-9379-B11A-9433-58C9FBAE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BC2EBD-CCBD-6A3A-FF83-7847C652D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9A7C2-7E8F-966F-159E-A073D3BF2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B7275-69AE-DD3F-C921-2620181ED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03BB72-51FB-FE28-39CB-AA592EA34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1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99B17-ADA9-7694-CE70-B118AD35E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82B94-2125-6EFE-4779-9E2C601A03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378DE5-5AC1-B281-D692-049E9A5161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993FC-E007-37F2-7DDC-A82979979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CBA1B-07FA-99C8-C55C-E1F07A5F8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F02F25-2675-D845-1AAE-53CE5D3AC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091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51F6B-BDBB-E1DC-F025-7581D605A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832230-C0E3-0D99-E2B0-5B6A117503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526375-763D-6977-DE02-2594B42F27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5F842B-53C5-896C-E465-AFC2DC2883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915B10-D6AB-72FF-0D1B-50A0F99A24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C17417-EE7F-0CF6-5A6A-7D6B68FC2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DD3F87-54AA-AB4D-8A83-97A4ABDC4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FEB3B6-BC04-B8C6-17EB-820A7C81D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71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5AC25-2389-2C73-14E9-3FBED3AED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B88532-D337-F1B4-7D48-F41555D41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EA36EB-ECE7-67EC-92AB-4332E3FC1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51C9C-0F41-24C9-B132-BDE307DD2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82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0F8D61-D8F2-BCF6-31CD-E5ED05B20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621ADC-1C46-90BA-A68A-A54CCEEC6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AA3F65-7200-03D2-D638-51D5B24B2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558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FC293-8B42-5E84-1126-7DF12521B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B0B0-BAED-8FD7-A076-B9492FCCE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6B78CE-8D97-ABEE-4755-28F8DCC2A4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DFDF3B-C097-7919-179D-9718E38C9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225FF9-2EB9-1037-5DC8-0F5964077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138B-8614-37B0-01B7-C77A845C1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379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C4204-884B-DD7F-A096-C8E552268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83A5CE-23F0-BE4F-4C6B-007067ADEE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DA8F7A-F1E4-5C95-0FD0-B4BEE39E1C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64107F-F812-EC74-FE83-345B05EF0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452AB4-1F63-59C5-3F4B-0288363BA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0706D-0F14-617E-FFCD-8AA7C11FC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8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6F246-627E-D032-BC86-418D1A5D4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B87558-5E5F-6E1E-1C3C-3FED578E0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53EE3-622E-A79E-3F48-538F1A2C6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71C77-39A1-E6F2-122B-CF0C1D4B3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41A42-B3CD-0A56-E27C-39E8D2AFC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3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1BB536-A6BA-CC27-B850-9E443BBF9E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32E247-90C3-02BD-70E3-258033D29C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47CFD-26CE-5440-3359-99D874296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D8822-F138-9929-DBE8-F6D1F93C0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C0733-1683-8261-30BE-CB4DB09DC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62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E8E1F0-DDED-AAF9-343E-1C03E8CF5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CB4E71-1D6D-5F08-A502-F5DB7A8FCB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042A1-DF6F-4506-3BAE-31A8B9762B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3D9B0A-1743-4AAE-88FF-3879A087BD6A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961EB-9820-851E-C0DD-77ADE4CE5B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62660-1EB6-29F8-8538-5D39F6D35A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1CF5EA-1127-4E1A-B95F-E799014ABB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534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erve.com/aeschwartz/non-verbal-communication-modern-powerpoint-164-slide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igthis.com/13-amazing-ways-to-communicate-without-words-and-their-meaning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hyperlink" Target="https://www.tefl-certificate.net/blog/the-impact-of-nonverbal-and-body-language-communication-in-the-classroom-ittt-tefl-blog/" TargetMode="External"/><Relationship Id="rId7" Type="http://schemas.openxmlformats.org/officeDocument/2006/relationships/hyperlink" Target="https://yourfuturenow.com.au/what-is-non-verbal-communication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hyperlink" Target="https://www.the-generous-husband.com/2010/08/06/verbal-rape/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9.jpg"/><Relationship Id="rId9" Type="http://schemas.openxmlformats.org/officeDocument/2006/relationships/hyperlink" Target="https://www.powerofpositivity.com/non-verbal-communication-type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issmillmag.com/beauty-how-to/quick-steps-improve-your-appearance-now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ungfali.com/explore/Kinesics-Communication-Examples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ntrealtherapy.com/fr/langage-corps-non-verbal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lips-kiss-lipstick-mouth-red-161956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66172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esign.udlvirtual.edu.pe/en/history-of-designing-clothes.html?save=1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hole_tone_scale_on_C.png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me.co/blog/what-is-paralanguage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silence-png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lidaycalendar.io/holiday/national-personal-space-day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ppopx.com/en/chalk-close-up-colorful-colors-colourful-colours-backgrounds-318016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inoxaromas.com/product/hyacinth-absolute/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gender-png/download/50387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erve.com/aeschwartz/non-verbal-communication-modern-powerpoint-164-slide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gstockphoto.com/image-210100462/stock-photo-abstract-new-year-clock-christmas-time-new-year-2018-postcard-antique-old-clock-abstract-fractal-spiral-watch-clock-abstract-fractal-pattern-background-poster-post-card-few-minutes-to-twelve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pactcollege.co.in/academic/question-bank/question-bank-bcomp.html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hands holding each other&#10;&#10;Description automatically generated">
            <a:extLst>
              <a:ext uri="{FF2B5EF4-FFF2-40B4-BE49-F238E27FC236}">
                <a16:creationId xmlns:a16="http://schemas.microsoft.com/office/drawing/2014/main" id="{DEDB4454-8F8B-0B34-1DF2-743EEE9E15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22" b="3414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225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EFC64-10E3-3561-8940-0D6FB1CCE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 dirty="0"/>
              <a:t>Learning Outcomes</a:t>
            </a:r>
          </a:p>
        </p:txBody>
      </p:sp>
      <p:pic>
        <p:nvPicPr>
          <p:cNvPr id="5" name="Picture 4" descr="Green paper stripe curves">
            <a:extLst>
              <a:ext uri="{FF2B5EF4-FFF2-40B4-BE49-F238E27FC236}">
                <a16:creationId xmlns:a16="http://schemas.microsoft.com/office/drawing/2014/main" id="{48E66038-394F-4450-5273-BCEE224C99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6" r="29110"/>
          <a:stretch/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E1E0F-8ABE-92EB-8A4A-010F22C4F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119" y="2630161"/>
            <a:ext cx="4589491" cy="3332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• Understand the components of non verbal communication</a:t>
            </a:r>
          </a:p>
          <a:p>
            <a:pPr marL="0" indent="0">
              <a:buNone/>
            </a:pPr>
            <a:r>
              <a:rPr lang="en-GB" sz="2000" dirty="0"/>
              <a:t>• Describe some of the terms associated with non verbal communication</a:t>
            </a:r>
          </a:p>
          <a:p>
            <a:pPr marL="0" indent="0">
              <a:buNone/>
            </a:pPr>
            <a:r>
              <a:rPr lang="en-GB" sz="2000" dirty="0"/>
              <a:t>• Develop appreciation of non verbal skills ready for application</a:t>
            </a:r>
          </a:p>
        </p:txBody>
      </p:sp>
    </p:spTree>
    <p:extLst>
      <p:ext uri="{BB962C8B-B14F-4D97-AF65-F5344CB8AC3E}">
        <p14:creationId xmlns:p14="http://schemas.microsoft.com/office/powerpoint/2010/main" val="701316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with writing on their hands">
            <a:extLst>
              <a:ext uri="{FF2B5EF4-FFF2-40B4-BE49-F238E27FC236}">
                <a16:creationId xmlns:a16="http://schemas.microsoft.com/office/drawing/2014/main" id="{913D5D87-5162-1D30-2FE1-9F00C5BC2E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60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C8573-C832-FC1A-F3CD-091CF251E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Communicating without words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752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69939-77FD-2556-E97B-EB9D2A324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Importance of Nonverbal Communication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73F661-3306-D584-C351-0ACF87D0FD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50518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3230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9442EE8-DA29-4284-9217-B456F8E83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938B951-7EFC-40A2-B198-E73D39DFB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2E4506E-6A0E-49A0-BC31-8CADBFF3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EED4D51-65BF-4AEE-B596-7CB61A70B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A5BC16E-E829-BE8C-AD46-DEB4A9FA4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6639"/>
            <a:ext cx="11090274" cy="67544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endParaRPr lang="en-US" sz="4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" name="Picture 9" descr="A person with her finger on her lips&#10;&#10;Description automatically generated">
            <a:extLst>
              <a:ext uri="{FF2B5EF4-FFF2-40B4-BE49-F238E27FC236}">
                <a16:creationId xmlns:a16="http://schemas.microsoft.com/office/drawing/2014/main" id="{5E2B33BB-03C0-55C6-5D81-7C406E6BEB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000" r="18997" b="-3"/>
          <a:stretch/>
        </p:blipFill>
        <p:spPr>
          <a:xfrm>
            <a:off x="550863" y="2133601"/>
            <a:ext cx="3689045" cy="41736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7" name="Picture 6" descr="A person holding her head with her eyes closed&#10;&#10;Description automatically generated">
            <a:extLst>
              <a:ext uri="{FF2B5EF4-FFF2-40B4-BE49-F238E27FC236}">
                <a16:creationId xmlns:a16="http://schemas.microsoft.com/office/drawing/2014/main" id="{C22866CB-DED1-D0BD-A542-45ACD53DB7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619" r="25367" b="-2"/>
          <a:stretch/>
        </p:blipFill>
        <p:spPr>
          <a:xfrm>
            <a:off x="4419907" y="2133598"/>
            <a:ext cx="3689045" cy="4172780"/>
          </a:xfrm>
          <a:prstGeom prst="rect">
            <a:avLst/>
          </a:prstGeom>
        </p:spPr>
      </p:pic>
      <p:pic>
        <p:nvPicPr>
          <p:cNvPr id="12" name="Picture 11" descr="A person and person standing with their arms crossed&#10;&#10;Description automatically generated">
            <a:extLst>
              <a:ext uri="{FF2B5EF4-FFF2-40B4-BE49-F238E27FC236}">
                <a16:creationId xmlns:a16="http://schemas.microsoft.com/office/drawing/2014/main" id="{F88F31C0-0F34-94DC-2396-4D08C77403D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3" b="10968"/>
          <a:stretch/>
        </p:blipFill>
        <p:spPr>
          <a:xfrm>
            <a:off x="8292124" y="2133603"/>
            <a:ext cx="3359899" cy="1996799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5" name="Content Placeholder 4" descr="A collage of two people&#10;&#10;Description automatically generated">
            <a:extLst>
              <a:ext uri="{FF2B5EF4-FFF2-40B4-BE49-F238E27FC236}">
                <a16:creationId xmlns:a16="http://schemas.microsoft.com/office/drawing/2014/main" id="{26B4726E-D59F-3AE9-D602-3F3975B4AF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5439"/>
          <a:stretch/>
        </p:blipFill>
        <p:spPr>
          <a:xfrm>
            <a:off x="8292124" y="4308379"/>
            <a:ext cx="3358800" cy="1998000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6C87E9-9B5A-3AB9-CCBF-930786075D76}"/>
              </a:ext>
            </a:extLst>
          </p:cNvPr>
          <p:cNvSpPr txBox="1"/>
          <p:nvPr/>
        </p:nvSpPr>
        <p:spPr>
          <a:xfrm>
            <a:off x="5498942" y="6106323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the-generous-husband.com/2010/08/06/verbal-rap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60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46758-0702-4902-6BBD-F2F2FC36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/>
              <a:t>Cues and Context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169AF-FE42-C419-FD9F-8EB717136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We communicate nonverbally through </a:t>
            </a:r>
          </a:p>
          <a:p>
            <a:r>
              <a:rPr lang="en-GB" sz="2000" dirty="0"/>
              <a:t> our bodies and appearance </a:t>
            </a:r>
          </a:p>
          <a:p>
            <a:r>
              <a:rPr lang="en-GB" sz="2000" dirty="0"/>
              <a:t> the environment we create and live in</a:t>
            </a:r>
          </a:p>
        </p:txBody>
      </p:sp>
      <p:pic>
        <p:nvPicPr>
          <p:cNvPr id="5" name="Picture 4" descr="A person and person in a gym&#10;&#10;Description automatically generated">
            <a:extLst>
              <a:ext uri="{FF2B5EF4-FFF2-40B4-BE49-F238E27FC236}">
                <a16:creationId xmlns:a16="http://schemas.microsoft.com/office/drawing/2014/main" id="{3C565514-4EE2-861C-AF7A-F89292EA76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89" r="-2" b="-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273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5F97B-A5CD-36C6-F743-BFAC03CD4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 dirty="0"/>
              <a:t>Cues and Context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Graphic 17" descr="Chat">
            <a:extLst>
              <a:ext uri="{FF2B5EF4-FFF2-40B4-BE49-F238E27FC236}">
                <a16:creationId xmlns:a16="http://schemas.microsoft.com/office/drawing/2014/main" id="{03028D62-3CDD-0482-9232-D36BDED7B4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53311" y="2524715"/>
            <a:ext cx="3714244" cy="37142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7F0A3-947E-A652-F5AF-B3C5329EC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3012" y="2524715"/>
            <a:ext cx="5704315" cy="371424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Nonverbal communication </a:t>
            </a:r>
          </a:p>
          <a:p>
            <a:r>
              <a:rPr lang="en-GB" sz="2400" dirty="0"/>
              <a:t>Perpetual </a:t>
            </a:r>
          </a:p>
          <a:p>
            <a:r>
              <a:rPr lang="en-GB" sz="2400" dirty="0"/>
              <a:t> Frequently involuntary </a:t>
            </a:r>
          </a:p>
          <a:p>
            <a:endParaRPr lang="en-GB" sz="2400" dirty="0"/>
          </a:p>
          <a:p>
            <a:r>
              <a:rPr lang="en-GB" sz="2400" dirty="0"/>
              <a:t> Verbal and nonverbal messages </a:t>
            </a:r>
          </a:p>
          <a:p>
            <a:r>
              <a:rPr lang="en-GB" sz="2400" dirty="0"/>
              <a:t> Clear messages </a:t>
            </a:r>
          </a:p>
          <a:p>
            <a:r>
              <a:rPr lang="en-GB" sz="2400" dirty="0"/>
              <a:t>Mixed messages –words and actions contradiction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684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C5FCF-0905-E378-50CF-38CDD2E1B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Aspects of non-verbal </a:t>
            </a:r>
            <a:r>
              <a:rPr lang="en-GB" dirty="0" err="1"/>
              <a:t>communiation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2852D-531B-978C-F0B2-F9FFB0F59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dirty="0"/>
              <a:t>Kinesics – the study of body language </a:t>
            </a:r>
          </a:p>
          <a:p>
            <a:r>
              <a:rPr lang="en-GB" dirty="0"/>
              <a:t> Facial Expressions = emotion display</a:t>
            </a:r>
          </a:p>
        </p:txBody>
      </p:sp>
      <p:pic>
        <p:nvPicPr>
          <p:cNvPr id="5" name="Picture 4" descr="A collage of different facial expressions&#10;&#10;Description automatically generated">
            <a:extLst>
              <a:ext uri="{FF2B5EF4-FFF2-40B4-BE49-F238E27FC236}">
                <a16:creationId xmlns:a16="http://schemas.microsoft.com/office/drawing/2014/main" id="{6E95813F-2ECB-1179-3603-5F54E2297C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267182"/>
            <a:ext cx="4788505" cy="3591378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416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AC69B-AC41-EE9C-A195-969719C64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4" y="327025"/>
            <a:ext cx="5167311" cy="1946274"/>
          </a:xfrm>
        </p:spPr>
        <p:txBody>
          <a:bodyPr anchor="b">
            <a:normAutofit/>
          </a:bodyPr>
          <a:lstStyle/>
          <a:p>
            <a:r>
              <a:rPr lang="en-GB" sz="3600"/>
              <a:t>Postures and Gestures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22C73-5E81-8DDD-0791-3AEE9D3EB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14" y="2273299"/>
            <a:ext cx="5167311" cy="393223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u="sng" dirty="0"/>
              <a:t>Posture sends messages:</a:t>
            </a:r>
          </a:p>
          <a:p>
            <a:pPr marL="0" indent="0">
              <a:buNone/>
            </a:pPr>
            <a:r>
              <a:rPr lang="en-GB" sz="2400" dirty="0"/>
              <a:t> Content and confident? Angry and belligerent? Worried and discouraged? </a:t>
            </a:r>
          </a:p>
          <a:p>
            <a:pPr marL="0" indent="0">
              <a:buNone/>
            </a:pPr>
            <a:r>
              <a:rPr lang="en-GB" sz="2400" dirty="0"/>
              <a:t>Flight or Fight </a:t>
            </a:r>
          </a:p>
          <a:p>
            <a:pPr marL="0" indent="0">
              <a:buNone/>
            </a:pPr>
            <a:r>
              <a:rPr lang="en-GB" sz="2400" dirty="0"/>
              <a:t> The way you feel about those with whom you are communicating</a:t>
            </a:r>
          </a:p>
          <a:p>
            <a:pPr marL="0" indent="0">
              <a:buNone/>
            </a:pPr>
            <a:r>
              <a:rPr lang="en-GB" sz="2400" u="sng" dirty="0"/>
              <a:t>Gestures sends messages: </a:t>
            </a:r>
          </a:p>
          <a:p>
            <a:pPr marL="0" indent="0">
              <a:buNone/>
            </a:pPr>
            <a:r>
              <a:rPr lang="en-GB" sz="2400" dirty="0"/>
              <a:t>Movements of arms, legs, hands, and feet send messages about us  Gestures do not have universal meanings</a:t>
            </a:r>
          </a:p>
        </p:txBody>
      </p:sp>
      <p:pic>
        <p:nvPicPr>
          <p:cNvPr id="5" name="Picture 4" descr="A group of men in suits&#10;&#10;Description automatically generated">
            <a:extLst>
              <a:ext uri="{FF2B5EF4-FFF2-40B4-BE49-F238E27FC236}">
                <a16:creationId xmlns:a16="http://schemas.microsoft.com/office/drawing/2014/main" id="{B04BA324-05B8-884A-564D-F254EEAF49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935" r="24880"/>
          <a:stretch/>
        </p:blipFill>
        <p:spPr>
          <a:xfrm>
            <a:off x="5721536" y="1"/>
            <a:ext cx="6470464" cy="6856412"/>
          </a:xfrm>
          <a:custGeom>
            <a:avLst/>
            <a:gdLst/>
            <a:ahLst/>
            <a:cxnLst/>
            <a:rect l="l" t="t" r="r" b="b"/>
            <a:pathLst>
              <a:path w="6470464" h="6856412">
                <a:moveTo>
                  <a:pt x="0" y="0"/>
                </a:moveTo>
                <a:lnTo>
                  <a:pt x="6470464" y="0"/>
                </a:lnTo>
                <a:lnTo>
                  <a:pt x="6470464" y="6856412"/>
                </a:lnTo>
                <a:lnTo>
                  <a:pt x="753" y="6856412"/>
                </a:lnTo>
                <a:lnTo>
                  <a:pt x="83736" y="6682434"/>
                </a:lnTo>
                <a:cubicBezTo>
                  <a:pt x="534353" y="5654674"/>
                  <a:pt x="777103" y="4561946"/>
                  <a:pt x="777103" y="3428997"/>
                </a:cubicBezTo>
                <a:cubicBezTo>
                  <a:pt x="777103" y="2296047"/>
                  <a:pt x="534353" y="1203318"/>
                  <a:pt x="83736" y="17555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5389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F93924A-10DF-4647-8C7A-115C0175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66672-C586-EB70-2D3F-FEA7596C2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49249"/>
            <a:ext cx="4802249" cy="1671570"/>
          </a:xfrm>
        </p:spPr>
        <p:txBody>
          <a:bodyPr>
            <a:normAutofit/>
          </a:bodyPr>
          <a:lstStyle/>
          <a:p>
            <a:r>
              <a:rPr lang="en-GB" sz="3700"/>
              <a:t>Functions of Nonverbal Communication</a:t>
            </a:r>
          </a:p>
        </p:txBody>
      </p:sp>
      <p:pic>
        <p:nvPicPr>
          <p:cNvPr id="7" name="Picture 6" descr="A red lips with black lines&#10;&#10;Description automatically generated">
            <a:extLst>
              <a:ext uri="{FF2B5EF4-FFF2-40B4-BE49-F238E27FC236}">
                <a16:creationId xmlns:a16="http://schemas.microsoft.com/office/drawing/2014/main" id="{BCE8C154-0724-C3E7-B470-80A34836F7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94"/>
          <a:stretch/>
        </p:blipFill>
        <p:spPr>
          <a:xfrm>
            <a:off x="5995436" y="1"/>
            <a:ext cx="3016307" cy="2223338"/>
          </a:xfrm>
          <a:prstGeom prst="rect">
            <a:avLst/>
          </a:prstGeom>
        </p:spPr>
      </p:pic>
      <p:pic>
        <p:nvPicPr>
          <p:cNvPr id="10" name="Picture 9" descr="A red lips with black lines&#10;&#10;Description automatically generated">
            <a:extLst>
              <a:ext uri="{FF2B5EF4-FFF2-40B4-BE49-F238E27FC236}">
                <a16:creationId xmlns:a16="http://schemas.microsoft.com/office/drawing/2014/main" id="{AE895B11-6048-E6A2-C9ED-1979809D33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518" r="3" b="12909"/>
          <a:stretch/>
        </p:blipFill>
        <p:spPr>
          <a:xfrm>
            <a:off x="9188878" y="10"/>
            <a:ext cx="3003123" cy="16794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EC5C4-9866-285A-F608-FFC2AD964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84215"/>
            <a:ext cx="5157234" cy="439115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Message Reinforcement </a:t>
            </a:r>
          </a:p>
          <a:p>
            <a:r>
              <a:rPr lang="en-GB" sz="2400" dirty="0"/>
              <a:t> “I love you” &amp; kisses  Message Negation </a:t>
            </a:r>
          </a:p>
          <a:p>
            <a:r>
              <a:rPr lang="en-GB" sz="2400" dirty="0"/>
              <a:t>“We need to spend less time together” &amp; moving closer</a:t>
            </a:r>
          </a:p>
          <a:p>
            <a:r>
              <a:rPr lang="en-GB" sz="2400" dirty="0"/>
              <a:t> Message Substitution </a:t>
            </a:r>
          </a:p>
          <a:p>
            <a:r>
              <a:rPr lang="en-GB" sz="2400" dirty="0"/>
              <a:t> Pointing/gestures/ “OK” sign </a:t>
            </a:r>
          </a:p>
          <a:p>
            <a:r>
              <a:rPr lang="en-GB" sz="2400" dirty="0"/>
              <a:t> Message Accentuation </a:t>
            </a:r>
          </a:p>
          <a:p>
            <a:r>
              <a:rPr lang="en-GB" sz="2400" dirty="0"/>
              <a:t> “I’m so angry!” &amp; pulling on hair </a:t>
            </a:r>
          </a:p>
          <a:p>
            <a:r>
              <a:rPr lang="en-GB" sz="2400" dirty="0"/>
              <a:t>Message Regulation  eye contact/posture/gestures </a:t>
            </a:r>
          </a:p>
          <a:p>
            <a:r>
              <a:rPr lang="en-GB" sz="2400" dirty="0"/>
              <a:t> Signals flow of conversation</a:t>
            </a:r>
          </a:p>
        </p:txBody>
      </p:sp>
      <p:pic>
        <p:nvPicPr>
          <p:cNvPr id="6" name="Picture 5" descr="A red lips with black lines&#10;&#10;Description automatically generated">
            <a:extLst>
              <a:ext uri="{FF2B5EF4-FFF2-40B4-BE49-F238E27FC236}">
                <a16:creationId xmlns:a16="http://schemas.microsoft.com/office/drawing/2014/main" id="{C9EC39BD-33D5-EC19-325D-57DBC02D51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96" b="1"/>
          <a:stretch/>
        </p:blipFill>
        <p:spPr>
          <a:xfrm>
            <a:off x="5995437" y="2384215"/>
            <a:ext cx="3016307" cy="2234180"/>
          </a:xfrm>
          <a:prstGeom prst="rect">
            <a:avLst/>
          </a:prstGeom>
        </p:spPr>
      </p:pic>
      <p:pic>
        <p:nvPicPr>
          <p:cNvPr id="8" name="Picture 7" descr="A red lips with black lines&#10;&#10;Description automatically generated">
            <a:extLst>
              <a:ext uri="{FF2B5EF4-FFF2-40B4-BE49-F238E27FC236}">
                <a16:creationId xmlns:a16="http://schemas.microsoft.com/office/drawing/2014/main" id="{3F812E66-0FE2-B5D4-3F99-2C7A8EF2A3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845" r="3" b="4236"/>
          <a:stretch/>
        </p:blipFill>
        <p:spPr>
          <a:xfrm>
            <a:off x="9188877" y="1843285"/>
            <a:ext cx="3003123" cy="2064985"/>
          </a:xfrm>
          <a:prstGeom prst="rect">
            <a:avLst/>
          </a:prstGeom>
        </p:spPr>
      </p:pic>
      <p:pic>
        <p:nvPicPr>
          <p:cNvPr id="9" name="Picture 8" descr="A red lips with black lines&#10;&#10;Description automatically generated">
            <a:extLst>
              <a:ext uri="{FF2B5EF4-FFF2-40B4-BE49-F238E27FC236}">
                <a16:creationId xmlns:a16="http://schemas.microsoft.com/office/drawing/2014/main" id="{B4A23AB8-DF6A-7B49-3D7D-3F01F395A9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83" r="3" b="4375"/>
          <a:stretch/>
        </p:blipFill>
        <p:spPr>
          <a:xfrm>
            <a:off x="5995436" y="4790113"/>
            <a:ext cx="3016307" cy="2067887"/>
          </a:xfrm>
          <a:prstGeom prst="rect">
            <a:avLst/>
          </a:prstGeom>
        </p:spPr>
      </p:pic>
      <p:pic>
        <p:nvPicPr>
          <p:cNvPr id="5" name="Picture 4" descr="A red lips with black lines&#10;&#10;Description automatically generated">
            <a:extLst>
              <a:ext uri="{FF2B5EF4-FFF2-40B4-BE49-F238E27FC236}">
                <a16:creationId xmlns:a16="http://schemas.microsoft.com/office/drawing/2014/main" id="{E2968167-EE38-EED6-C5D0-966F469511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761" r="10241" b="-2"/>
          <a:stretch/>
        </p:blipFill>
        <p:spPr>
          <a:xfrm>
            <a:off x="9188878" y="4079988"/>
            <a:ext cx="3003123" cy="2778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11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846E0-967C-0F82-4FDF-F601F2525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Functions of eye contact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C78FC-BD3B-2022-945A-393E26D69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 Monitor Feedback </a:t>
            </a:r>
          </a:p>
          <a:p>
            <a:r>
              <a:rPr lang="en-GB" sz="2200" dirty="0"/>
              <a:t> Secure the Attention and Interest of Audience </a:t>
            </a:r>
          </a:p>
          <a:p>
            <a:r>
              <a:rPr lang="en-GB" sz="2200" dirty="0"/>
              <a:t> Regulate or Control conversation </a:t>
            </a:r>
          </a:p>
          <a:p>
            <a:r>
              <a:rPr lang="en-GB" sz="2200" dirty="0"/>
              <a:t> Signal Nature of Relationship</a:t>
            </a:r>
          </a:p>
          <a:p>
            <a:r>
              <a:rPr lang="en-GB" sz="2200" dirty="0"/>
              <a:t> Compensate for Increased Physical Distance </a:t>
            </a:r>
          </a:p>
        </p:txBody>
      </p:sp>
      <p:pic>
        <p:nvPicPr>
          <p:cNvPr id="5" name="Picture 4" descr="A close up of an eye&#10;&#10;Description automatically generated">
            <a:extLst>
              <a:ext uri="{FF2B5EF4-FFF2-40B4-BE49-F238E27FC236}">
                <a16:creationId xmlns:a16="http://schemas.microsoft.com/office/drawing/2014/main" id="{A9EFC9EB-D37A-11ED-091C-B2FD99F2C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613" r="1768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782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E750A1-64BF-4310-7A91-5F1ABFAD7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Eye avoidance </a:t>
            </a:r>
          </a:p>
        </p:txBody>
      </p:sp>
      <p:pic>
        <p:nvPicPr>
          <p:cNvPr id="7" name="Graphic 6" descr="Eye">
            <a:extLst>
              <a:ext uri="{FF2B5EF4-FFF2-40B4-BE49-F238E27FC236}">
                <a16:creationId xmlns:a16="http://schemas.microsoft.com/office/drawing/2014/main" id="{D2595B1C-B5FE-0D43-1FA3-B65FFC6829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97959-D9C1-803C-EF7A-B48073220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Civil Inattention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Signal lack of interest </a:t>
            </a:r>
          </a:p>
          <a:p>
            <a:r>
              <a:rPr lang="en-GB" sz="2400" dirty="0">
                <a:solidFill>
                  <a:schemeClr val="tx2"/>
                </a:solidFill>
              </a:rPr>
              <a:t>Unpleasant Stimuli </a:t>
            </a:r>
          </a:p>
          <a:p>
            <a:r>
              <a:rPr lang="en-GB" sz="2400" dirty="0">
                <a:solidFill>
                  <a:schemeClr val="tx2"/>
                </a:solidFill>
              </a:rPr>
              <a:t>Heighten Other Sense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72643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16502-88FB-7E11-1F73-7048AD860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GB" sz="4800"/>
              <a:t>Artifacts and clothing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F58B5-9E5A-435F-B8F3-0AC4B8391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19"/>
            <a:ext cx="6894576" cy="2160017"/>
          </a:xfrm>
        </p:spPr>
        <p:txBody>
          <a:bodyPr anchor="ctr">
            <a:normAutofit/>
          </a:bodyPr>
          <a:lstStyle/>
          <a:p>
            <a:r>
              <a:rPr lang="en-GB" sz="1800" dirty="0" err="1"/>
              <a:t>Artifactual</a:t>
            </a:r>
            <a:r>
              <a:rPr lang="en-GB" sz="1800" dirty="0"/>
              <a:t> communication – the use of personal adornments </a:t>
            </a:r>
          </a:p>
          <a:p>
            <a:endParaRPr lang="en-GB" sz="1800" dirty="0"/>
          </a:p>
          <a:p>
            <a:r>
              <a:rPr lang="en-GB" sz="1800" dirty="0"/>
              <a:t>Creating a first impression is extremely important</a:t>
            </a:r>
          </a:p>
          <a:p>
            <a:r>
              <a:rPr lang="en-GB" sz="1800" dirty="0"/>
              <a:t>Dress and chosen images should change as our roles changes</a:t>
            </a:r>
          </a:p>
          <a:p>
            <a:r>
              <a:rPr lang="en-GB" sz="1800" dirty="0"/>
              <a:t>Judgement-  regarding success, character, dominance, and competence</a:t>
            </a:r>
          </a:p>
        </p:txBody>
      </p:sp>
      <p:pic>
        <p:nvPicPr>
          <p:cNvPr id="5" name="Picture 4" descr="A mannequin wearing a yellow dress&#10;&#10;Description automatically generated">
            <a:extLst>
              <a:ext uri="{FF2B5EF4-FFF2-40B4-BE49-F238E27FC236}">
                <a16:creationId xmlns:a16="http://schemas.microsoft.com/office/drawing/2014/main" id="{2D74892B-C18B-D348-EA02-4AE01238B4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935" y="2877125"/>
            <a:ext cx="10917936" cy="3766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65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082622D-AAF3-4897-8629-FC918530D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7B494-6E19-24BD-1F7E-08361608C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641850"/>
            <a:ext cx="3611880" cy="1535865"/>
          </a:xfrm>
        </p:spPr>
        <p:txBody>
          <a:bodyPr>
            <a:normAutofit/>
          </a:bodyPr>
          <a:lstStyle/>
          <a:p>
            <a:r>
              <a:rPr lang="en-GB" sz="3200"/>
              <a:t>Paralanguage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E34F6-1C81-2665-0076-08CA65CE5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640" y="365126"/>
            <a:ext cx="6053160" cy="2203904"/>
          </a:xfrm>
        </p:spPr>
        <p:txBody>
          <a:bodyPr anchor="ctr">
            <a:normAutofit/>
          </a:bodyPr>
          <a:lstStyle/>
          <a:p>
            <a:r>
              <a:rPr lang="en-GB" sz="1400" dirty="0"/>
              <a:t>Paralanguage – vocal cues that accompany language</a:t>
            </a:r>
          </a:p>
          <a:p>
            <a:r>
              <a:rPr lang="en-GB" sz="1400" dirty="0"/>
              <a:t>Pitch</a:t>
            </a:r>
          </a:p>
          <a:p>
            <a:r>
              <a:rPr lang="en-GB" sz="1400" dirty="0"/>
              <a:t>Volume</a:t>
            </a:r>
          </a:p>
          <a:p>
            <a:r>
              <a:rPr lang="en-GB" sz="1400" dirty="0"/>
              <a:t>Rate</a:t>
            </a:r>
          </a:p>
          <a:p>
            <a:r>
              <a:rPr lang="en-GB" sz="1400" dirty="0"/>
              <a:t>Pauses</a:t>
            </a:r>
          </a:p>
          <a:p>
            <a:r>
              <a:rPr lang="en-GB" sz="1400" dirty="0" err="1"/>
              <a:t>Nonfluencies</a:t>
            </a:r>
            <a:endParaRPr lang="en-GB" sz="1400" dirty="0"/>
          </a:p>
          <a:p>
            <a:r>
              <a:rPr lang="en-GB" sz="1400" dirty="0"/>
              <a:t>Silence</a:t>
            </a:r>
          </a:p>
        </p:txBody>
      </p:sp>
      <p:pic>
        <p:nvPicPr>
          <p:cNvPr id="7" name="Picture 6" descr="A close-up of a music note&#10;&#10;Description automatically generated">
            <a:extLst>
              <a:ext uri="{FF2B5EF4-FFF2-40B4-BE49-F238E27FC236}">
                <a16:creationId xmlns:a16="http://schemas.microsoft.com/office/drawing/2014/main" id="{F40487A9-ADCC-135D-AB5F-98465B3D06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140"/>
          <a:stretch/>
        </p:blipFill>
        <p:spPr>
          <a:xfrm>
            <a:off x="554416" y="2731167"/>
            <a:ext cx="11167447" cy="34849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007E48-30CB-6335-671B-DEA9396899B7}"/>
              </a:ext>
            </a:extLst>
          </p:cNvPr>
          <p:cNvSpPr txBox="1"/>
          <p:nvPr/>
        </p:nvSpPr>
        <p:spPr>
          <a:xfrm>
            <a:off x="9289787" y="601609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Whole_tone_scale_on_C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92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Content Placeholder 3" descr="A diagram of a person speaking to us&#10;&#10;Description automatically generated">
            <a:extLst>
              <a:ext uri="{FF2B5EF4-FFF2-40B4-BE49-F238E27FC236}">
                <a16:creationId xmlns:a16="http://schemas.microsoft.com/office/drawing/2014/main" id="{EE21AD61-80C6-C266-0A7C-BA09C2C550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5200" y="972486"/>
            <a:ext cx="7735248" cy="4911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5464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2DB86-7691-37FB-5A9E-584C829F5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Silence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99396-899F-37B4-6559-035035419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2071315"/>
            <a:ext cx="7314707" cy="454814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u="sng" dirty="0"/>
              <a:t>The Functions of Silence</a:t>
            </a:r>
          </a:p>
          <a:p>
            <a:r>
              <a:rPr lang="en-GB" sz="2000" dirty="0"/>
              <a:t>Time To Think: Time to formulate responses.</a:t>
            </a:r>
          </a:p>
          <a:p>
            <a:r>
              <a:rPr lang="en-GB" sz="2000" dirty="0"/>
              <a:t>Weapon To Hurt Others (the silent treatment)</a:t>
            </a:r>
          </a:p>
          <a:p>
            <a:r>
              <a:rPr lang="en-GB" sz="2000" dirty="0"/>
              <a:t>Response to Personal Anxiety: Remaining silent around strangers. </a:t>
            </a:r>
          </a:p>
          <a:p>
            <a:r>
              <a:rPr lang="en-GB" sz="2000" dirty="0"/>
              <a:t>Prevent Communication: A </a:t>
            </a:r>
            <a:r>
              <a:rPr lang="en-GB" sz="2000" dirty="0" err="1"/>
              <a:t>defense</a:t>
            </a:r>
            <a:r>
              <a:rPr lang="en-GB" sz="2000" dirty="0"/>
              <a:t> mechanism against saying things that you cant take back in the heat of the moment. </a:t>
            </a:r>
          </a:p>
          <a:p>
            <a:r>
              <a:rPr lang="en-GB" sz="2000" dirty="0"/>
              <a:t>Communicate Emotional Responses: Pouting, Anger, Annoyance, Long Stares into another’s eyes; love.</a:t>
            </a:r>
          </a:p>
          <a:p>
            <a:r>
              <a:rPr lang="en-GB" sz="2000" dirty="0"/>
              <a:t>Achieve Specific Effects: Strategically placing pauses after or before sentences to imply importance or seriousness. </a:t>
            </a:r>
          </a:p>
          <a:p>
            <a:r>
              <a:rPr lang="en-GB" sz="2000" dirty="0"/>
              <a:t>Nothing To Say: Sometimes you just don’t have anything to say.</a:t>
            </a:r>
          </a:p>
        </p:txBody>
      </p:sp>
      <p:pic>
        <p:nvPicPr>
          <p:cNvPr id="5" name="Picture 4" descr="A close-up of a person's face&#10;&#10;Description automatically generated">
            <a:extLst>
              <a:ext uri="{FF2B5EF4-FFF2-40B4-BE49-F238E27FC236}">
                <a16:creationId xmlns:a16="http://schemas.microsoft.com/office/drawing/2014/main" id="{0592FFA6-9F6A-F207-E7B7-D312672896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668" r="12242" b="1"/>
          <a:stretch/>
        </p:blipFill>
        <p:spPr>
          <a:xfrm>
            <a:off x="8067544" y="2093976"/>
            <a:ext cx="3941064" cy="4096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BFDAB8-31E1-ED27-C4B8-AB59B909CCF4}"/>
              </a:ext>
            </a:extLst>
          </p:cNvPr>
          <p:cNvSpPr txBox="1"/>
          <p:nvPr/>
        </p:nvSpPr>
        <p:spPr>
          <a:xfrm>
            <a:off x="9162204" y="5990433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ngall.com/silence-p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41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D8248-E2DE-A5C4-0870-A68DE9D68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Distance /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51576-AFA8-5EB7-9CD4-2F444D175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33600"/>
            <a:ext cx="7188630" cy="472440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u="sng" dirty="0"/>
              <a:t>Distances</a:t>
            </a:r>
          </a:p>
          <a:p>
            <a:r>
              <a:rPr lang="en-GB" sz="2400" dirty="0"/>
              <a:t>Intimate: 0-18 inches. </a:t>
            </a:r>
          </a:p>
          <a:p>
            <a:r>
              <a:rPr lang="en-GB" sz="2400" dirty="0"/>
              <a:t>Personal: 18 inches to 4 ft.  </a:t>
            </a:r>
          </a:p>
          <a:p>
            <a:r>
              <a:rPr lang="en-GB" sz="2400" dirty="0"/>
              <a:t>Social: 4 to 12 ft. </a:t>
            </a:r>
          </a:p>
          <a:p>
            <a:r>
              <a:rPr lang="en-GB" sz="2400" dirty="0"/>
              <a:t>Public: 12 ft. to limit of sight.</a:t>
            </a:r>
          </a:p>
          <a:p>
            <a:pPr marL="0" indent="0">
              <a:buNone/>
            </a:pPr>
            <a:r>
              <a:rPr lang="en-GB" sz="2400" u="sng" dirty="0"/>
              <a:t>Spaces</a:t>
            </a:r>
          </a:p>
          <a:p>
            <a:r>
              <a:rPr lang="en-GB" sz="2400" dirty="0"/>
              <a:t>Informal: highly mobile and can be quickly changed</a:t>
            </a:r>
          </a:p>
          <a:p>
            <a:r>
              <a:rPr lang="en-GB" sz="2400" dirty="0"/>
              <a:t>Semifixed-feature: the use of objects to create distance </a:t>
            </a:r>
          </a:p>
          <a:p>
            <a:r>
              <a:rPr lang="en-GB" sz="2400" dirty="0"/>
              <a:t>Fixed-feature: relatively permanent objects to define the environment around us</a:t>
            </a:r>
          </a:p>
        </p:txBody>
      </p:sp>
      <p:pic>
        <p:nvPicPr>
          <p:cNvPr id="5" name="Picture 4" descr="Chairs in a circle">
            <a:extLst>
              <a:ext uri="{FF2B5EF4-FFF2-40B4-BE49-F238E27FC236}">
                <a16:creationId xmlns:a16="http://schemas.microsoft.com/office/drawing/2014/main" id="{689F4C14-A549-38F1-D35B-D0118DCD74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97" r="7195" b="-1"/>
          <a:stretch/>
        </p:blipFill>
        <p:spPr>
          <a:xfrm>
            <a:off x="7195457" y="1"/>
            <a:ext cx="50033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92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DCC46-6649-D17A-C951-D2C5C4DCC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Personal space / Territorial </a:t>
            </a:r>
          </a:p>
        </p:txBody>
      </p:sp>
      <p:pic>
        <p:nvPicPr>
          <p:cNvPr id="5" name="Picture 4" descr="A person standing on a step&#10;&#10;Description automatically generated">
            <a:extLst>
              <a:ext uri="{FF2B5EF4-FFF2-40B4-BE49-F238E27FC236}">
                <a16:creationId xmlns:a16="http://schemas.microsoft.com/office/drawing/2014/main" id="{020E9471-49B2-C30D-E8F1-1998585BF7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190" r="3921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3D9E0-5BB3-3ADF-0C3D-3CA313979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dirty="0"/>
              <a:t>Territoriality – the need to demonstrate a possessive or ownership relationship to space</a:t>
            </a:r>
          </a:p>
          <a:p>
            <a:r>
              <a:rPr lang="en-GB" dirty="0"/>
              <a:t> Markers – used to establish territory or reserve one’s space</a:t>
            </a:r>
          </a:p>
        </p:txBody>
      </p:sp>
    </p:spTree>
    <p:extLst>
      <p:ext uri="{BB962C8B-B14F-4D97-AF65-F5344CB8AC3E}">
        <p14:creationId xmlns:p14="http://schemas.microsoft.com/office/powerpoint/2010/main" val="4020755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D8EA0-32E4-A092-5CA3-4FDB03708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7030A0"/>
                </a:solidFill>
              </a:rPr>
              <a:t>Colours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EE6DF-745C-CAB9-D78F-FC7A600B0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Colour affects us emotionally and physiologically</a:t>
            </a:r>
          </a:p>
          <a:p>
            <a:r>
              <a:rPr lang="en-GB" sz="2400" dirty="0"/>
              <a:t>Some of the emotions colours can trigger:</a:t>
            </a:r>
          </a:p>
          <a:p>
            <a:r>
              <a:rPr lang="en-GB" sz="2400" dirty="0"/>
              <a:t>Excitement</a:t>
            </a:r>
          </a:p>
          <a:p>
            <a:r>
              <a:rPr lang="en-GB" sz="2400" dirty="0"/>
              <a:t>Warmth</a:t>
            </a:r>
          </a:p>
          <a:p>
            <a:r>
              <a:rPr lang="en-GB" sz="2400" dirty="0"/>
              <a:t>Passion and sensuality </a:t>
            </a:r>
          </a:p>
          <a:p>
            <a:r>
              <a:rPr lang="en-GB" sz="2400" dirty="0"/>
              <a:t>Happiness</a:t>
            </a:r>
          </a:p>
          <a:p>
            <a:r>
              <a:rPr lang="en-GB" sz="2400" dirty="0"/>
              <a:t>Relaxation </a:t>
            </a:r>
          </a:p>
          <a:p>
            <a:r>
              <a:rPr lang="en-GB" sz="2400" dirty="0"/>
              <a:t>Persuasion</a:t>
            </a:r>
          </a:p>
        </p:txBody>
      </p:sp>
      <p:pic>
        <p:nvPicPr>
          <p:cNvPr id="5" name="Picture 4" descr="A close-up of several colored sticks&#10;&#10;Description automatically generated">
            <a:extLst>
              <a:ext uri="{FF2B5EF4-FFF2-40B4-BE49-F238E27FC236}">
                <a16:creationId xmlns:a16="http://schemas.microsoft.com/office/drawing/2014/main" id="{079296AC-E9B1-E44E-B493-4B0140297C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34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16830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9191C-4853-3FC3-3C37-8E4DC79EAC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54780"/>
          </a:xfrm>
        </p:spPr>
        <p:txBody>
          <a:bodyPr/>
          <a:lstStyle/>
          <a:p>
            <a:pPr algn="l"/>
            <a:r>
              <a:rPr lang="en-GB" dirty="0"/>
              <a:t>Haptics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040AF7-0E22-8E0A-319D-849EDE3091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38400"/>
            <a:ext cx="9144000" cy="28194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Haptics – the study of the use of touch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Culturally conditioned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Correlates positively with openness, comfort with relationships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 Can reflect status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 Valued differently by different cultures</a:t>
            </a:r>
          </a:p>
        </p:txBody>
      </p:sp>
    </p:spTree>
    <p:extLst>
      <p:ext uri="{BB962C8B-B14F-4D97-AF65-F5344CB8AC3E}">
        <p14:creationId xmlns:p14="http://schemas.microsoft.com/office/powerpoint/2010/main" val="15016349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purple flowers&#10;&#10;Description automatically generated">
            <a:extLst>
              <a:ext uri="{FF2B5EF4-FFF2-40B4-BE49-F238E27FC236}">
                <a16:creationId xmlns:a16="http://schemas.microsoft.com/office/drawing/2014/main" id="{266C80A1-3681-1B75-0C06-15A0C788D0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588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4A169-E89F-54B7-5EB6-03E5B40DA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Olfactics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5AB01-8DD5-68B0-516C-01BE82E26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Sense of smell </a:t>
            </a:r>
          </a:p>
          <a:p>
            <a:r>
              <a:rPr lang="en-GB" sz="2000" dirty="0"/>
              <a:t>Perceptions of odours/scents</a:t>
            </a:r>
          </a:p>
          <a:p>
            <a:pPr marL="0" indent="0">
              <a:buNone/>
            </a:pPr>
            <a:r>
              <a:rPr lang="en-GB" sz="2000" dirty="0"/>
              <a:t> – Good</a:t>
            </a:r>
          </a:p>
          <a:p>
            <a:pPr marL="0" indent="0">
              <a:buNone/>
            </a:pPr>
            <a:r>
              <a:rPr lang="en-GB" sz="2000" dirty="0"/>
              <a:t> – Bad </a:t>
            </a:r>
          </a:p>
          <a:p>
            <a:pPr marL="0" indent="0">
              <a:buNone/>
            </a:pPr>
            <a:r>
              <a:rPr lang="en-GB" sz="2000" dirty="0"/>
              <a:t>– Yucky! </a:t>
            </a:r>
          </a:p>
          <a:p>
            <a:pPr marL="0" indent="0">
              <a:buNone/>
            </a:pPr>
            <a:r>
              <a:rPr lang="en-GB" sz="2000" dirty="0"/>
              <a:t>Marmite……..</a:t>
            </a:r>
          </a:p>
        </p:txBody>
      </p:sp>
    </p:spTree>
    <p:extLst>
      <p:ext uri="{BB962C8B-B14F-4D97-AF65-F5344CB8AC3E}">
        <p14:creationId xmlns:p14="http://schemas.microsoft.com/office/powerpoint/2010/main" val="200586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05E20-1B87-53C1-860C-C97AB82C4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Non-verbal Behaviour and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5674F-C1D0-FBEF-6F84-BAB74C538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dirty="0"/>
              <a:t>Visual Dominance – measured by comparing the percentage of looking while speaking with the percentage of looking while listening </a:t>
            </a:r>
          </a:p>
          <a:p>
            <a:r>
              <a:rPr lang="en-GB" dirty="0"/>
              <a:t>Men – higher levels of looking while speaking </a:t>
            </a:r>
          </a:p>
          <a:p>
            <a:r>
              <a:rPr lang="en-GB" dirty="0"/>
              <a:t>Women – higher levels of looking while listening</a:t>
            </a:r>
          </a:p>
        </p:txBody>
      </p:sp>
      <p:pic>
        <p:nvPicPr>
          <p:cNvPr id="5" name="Picture 4" descr="A person and person's head facing each other&#10;&#10;Description automatically generated">
            <a:extLst>
              <a:ext uri="{FF2B5EF4-FFF2-40B4-BE49-F238E27FC236}">
                <a16:creationId xmlns:a16="http://schemas.microsoft.com/office/drawing/2014/main" id="{945C52C8-FECB-FB51-FC5C-21A3096525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758004"/>
            <a:ext cx="4788505" cy="2609735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C26B65-B27F-0A55-A00A-17C71556EA2E}"/>
              </a:ext>
            </a:extLst>
          </p:cNvPr>
          <p:cNvSpPr txBox="1"/>
          <p:nvPr/>
        </p:nvSpPr>
        <p:spPr>
          <a:xfrm>
            <a:off x="9053354" y="5167684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ngall.com/gender-png/download/5038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0787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BBEA15-1A5E-9026-3AA2-4A4BEACB2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Non-verbal Behaviour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F9AC2-FB3E-00B3-0EC0-8E3CCA0DB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/>
              <a:t>Contact cultures vs. Low-contact cultures</a:t>
            </a:r>
          </a:p>
          <a:p>
            <a:r>
              <a:rPr lang="en-GB" sz="2000"/>
              <a:t>Different cultures may express emotion or intimacy in different ways</a:t>
            </a:r>
          </a:p>
          <a:p>
            <a:r>
              <a:rPr lang="en-GB" sz="2000"/>
              <a:t>Cultural background also affects their use of touch and personal space</a:t>
            </a:r>
          </a:p>
          <a:p>
            <a:r>
              <a:rPr lang="en-GB" sz="2000"/>
              <a:t>Identical nonverbal cues may still convey different meanings in different cultures</a:t>
            </a:r>
          </a:p>
        </p:txBody>
      </p:sp>
      <p:pic>
        <p:nvPicPr>
          <p:cNvPr id="5" name="Picture 4" descr="A group of hands holding each other&#10;&#10;Description automatically generated">
            <a:extLst>
              <a:ext uri="{FF2B5EF4-FFF2-40B4-BE49-F238E27FC236}">
                <a16:creationId xmlns:a16="http://schemas.microsoft.com/office/drawing/2014/main" id="{316E8261-8179-68E1-E08C-C8FE48940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267182"/>
            <a:ext cx="4788505" cy="3591378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9571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EC9BB3-80DB-3A81-09B1-9640ECF9C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GB" dirty="0"/>
              <a:t>Chronemics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C78E2-2728-98D8-9E80-0D800404B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r>
              <a:rPr lang="en-GB" sz="2000"/>
              <a:t>Using</a:t>
            </a:r>
            <a:r>
              <a:rPr lang="en-GB" sz="2000" b="1"/>
              <a:t> time </a:t>
            </a:r>
            <a:r>
              <a:rPr lang="en-GB" sz="2000"/>
              <a:t>to communicate</a:t>
            </a:r>
          </a:p>
          <a:p>
            <a:r>
              <a:rPr lang="en-GB" sz="2000"/>
              <a:t>The meaning of time differs around the world</a:t>
            </a:r>
          </a:p>
          <a:p>
            <a:r>
              <a:rPr lang="en-GB" sz="2000"/>
              <a:t> “Time talks” </a:t>
            </a:r>
          </a:p>
          <a:p>
            <a:pPr lvl="1"/>
            <a:r>
              <a:rPr lang="en-GB" sz="2000"/>
              <a:t>Last minute invitations </a:t>
            </a:r>
          </a:p>
          <a:p>
            <a:pPr lvl="1"/>
            <a:r>
              <a:rPr lang="en-GB" sz="2000"/>
              <a:t>Tardiness </a:t>
            </a:r>
          </a:p>
          <a:p>
            <a:pPr lvl="1"/>
            <a:r>
              <a:rPr lang="en-GB" sz="2000"/>
              <a:t>Leaving early </a:t>
            </a:r>
          </a:p>
          <a:p>
            <a:pPr lvl="1"/>
            <a:r>
              <a:rPr lang="en-GB" sz="2000"/>
              <a:t>Allocation of certain activities to appropriate times</a:t>
            </a:r>
          </a:p>
          <a:p>
            <a:pPr lvl="1"/>
            <a:r>
              <a:rPr lang="en-GB" sz="2000"/>
              <a:t>Structure time differently</a:t>
            </a:r>
          </a:p>
        </p:txBody>
      </p:sp>
      <p:pic>
        <p:nvPicPr>
          <p:cNvPr id="5" name="Picture 4" descr="A clock with roman numerals&#10;&#10;Description automatically generated">
            <a:extLst>
              <a:ext uri="{FF2B5EF4-FFF2-40B4-BE49-F238E27FC236}">
                <a16:creationId xmlns:a16="http://schemas.microsoft.com/office/drawing/2014/main" id="{9169978A-7BA6-8C3E-8473-9097D776CD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0610" y="899813"/>
            <a:ext cx="4737650" cy="5080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171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0443-B31D-18BA-C821-648D20701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3600"/>
          </a:p>
        </p:txBody>
      </p:sp>
      <p:pic>
        <p:nvPicPr>
          <p:cNvPr id="5" name="Content Placeholder 4" descr="A colorful question marks around a white text&#10;&#10;Description automatically generated">
            <a:extLst>
              <a:ext uri="{FF2B5EF4-FFF2-40B4-BE49-F238E27FC236}">
                <a16:creationId xmlns:a16="http://schemas.microsoft.com/office/drawing/2014/main" id="{1D447BF1-DBD0-C19D-5C55-749CF71034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941" b="1791"/>
          <a:stretch/>
        </p:blipFill>
        <p:spPr>
          <a:xfrm>
            <a:off x="20" y="-39"/>
            <a:ext cx="12191980" cy="417274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3485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810</Words>
  <Application>Microsoft Office PowerPoint</Application>
  <PresentationFormat>Widescreen</PresentationFormat>
  <Paragraphs>131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Meiryo</vt:lpstr>
      <vt:lpstr>Aptos</vt:lpstr>
      <vt:lpstr>Aptos Display</vt:lpstr>
      <vt:lpstr>Arial</vt:lpstr>
      <vt:lpstr>Calibri</vt:lpstr>
      <vt:lpstr>Office Theme</vt:lpstr>
      <vt:lpstr>PowerPoint Presentation</vt:lpstr>
      <vt:lpstr>Learning Outcomes</vt:lpstr>
      <vt:lpstr>Communicating without words</vt:lpstr>
      <vt:lpstr>Importance of Nonverbal Communication</vt:lpstr>
      <vt:lpstr>PowerPoint Presentation</vt:lpstr>
      <vt:lpstr>Cues and Context</vt:lpstr>
      <vt:lpstr>Cues and Context</vt:lpstr>
      <vt:lpstr>Aspects of non-verbal communiation</vt:lpstr>
      <vt:lpstr>Postures and Gestures</vt:lpstr>
      <vt:lpstr>Functions of Nonverbal Communication</vt:lpstr>
      <vt:lpstr>Functions of eye contact</vt:lpstr>
      <vt:lpstr>Eye avoidance </vt:lpstr>
      <vt:lpstr>Artifacts and clothing</vt:lpstr>
      <vt:lpstr>Paralanguage</vt:lpstr>
      <vt:lpstr>PowerPoint Presentation</vt:lpstr>
      <vt:lpstr>Silence</vt:lpstr>
      <vt:lpstr>Distance / Space</vt:lpstr>
      <vt:lpstr>Personal space / Territorial </vt:lpstr>
      <vt:lpstr>Colours</vt:lpstr>
      <vt:lpstr>Haptics</vt:lpstr>
      <vt:lpstr>Olfactics</vt:lpstr>
      <vt:lpstr>Non-verbal Behaviour and Gender</vt:lpstr>
      <vt:lpstr>Non-verbal Behaviour and Diversity</vt:lpstr>
      <vt:lpstr>Chronemics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Boulton</dc:creator>
  <cp:lastModifiedBy>Joanna Fender</cp:lastModifiedBy>
  <cp:revision>3</cp:revision>
  <dcterms:created xsi:type="dcterms:W3CDTF">2024-05-22T10:53:15Z</dcterms:created>
  <dcterms:modified xsi:type="dcterms:W3CDTF">2025-02-11T15:39:27Z</dcterms:modified>
</cp:coreProperties>
</file>