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8" r:id="rId3"/>
    <p:sldId id="259" r:id="rId4"/>
    <p:sldId id="257" r:id="rId5"/>
    <p:sldId id="261" r:id="rId6"/>
    <p:sldId id="262" r:id="rId7"/>
    <p:sldId id="263" r:id="rId8"/>
    <p:sldId id="264" r:id="rId9"/>
    <p:sldId id="265" r:id="rId10"/>
    <p:sldId id="266" r:id="rId11"/>
    <p:sldId id="272" r:id="rId12"/>
    <p:sldId id="267" r:id="rId13"/>
    <p:sldId id="273" r:id="rId14"/>
    <p:sldId id="274" r:id="rId15"/>
    <p:sldId id="279" r:id="rId16"/>
    <p:sldId id="275" r:id="rId17"/>
    <p:sldId id="276" r:id="rId18"/>
    <p:sldId id="280" r:id="rId19"/>
    <p:sldId id="277" r:id="rId20"/>
    <p:sldId id="271" r:id="rId21"/>
    <p:sldId id="278" r:id="rId22"/>
    <p:sldId id="270" r:id="rId23"/>
    <p:sldId id="268" r:id="rId24"/>
    <p:sldId id="26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6874" autoAdjust="0"/>
  </p:normalViewPr>
  <p:slideViewPr>
    <p:cSldViewPr snapToGrid="0">
      <p:cViewPr varScale="1">
        <p:scale>
          <a:sx n="76" d="100"/>
          <a:sy n="76" d="100"/>
        </p:scale>
        <p:origin x="12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EE4F94-7CDC-4207-826F-8CE402611DBE}" type="datetimeFigureOut">
              <a:rPr lang="en-GB" smtClean="0"/>
              <a:t>01/02/2018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22D484-3EB9-4708-B2F5-FD5C84348DBC}" type="slidenum">
              <a:rPr lang="en-GB" smtClean="0"/>
              <a:t>‹#›</a:t>
            </a:fld>
            <a:endParaRPr lang="en-GB"/>
          </a:p>
        </p:txBody>
      </p:sp>
    </p:spTree>
    <p:extLst>
      <p:ext uri="{BB962C8B-B14F-4D97-AF65-F5344CB8AC3E}">
        <p14:creationId xmlns:p14="http://schemas.microsoft.com/office/powerpoint/2010/main" val="181514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22D484-3EB9-4708-B2F5-FD5C84348DBC}" type="slidenum">
              <a:rPr lang="en-GB" smtClean="0"/>
              <a:t>8</a:t>
            </a:fld>
            <a:endParaRPr lang="en-GB"/>
          </a:p>
        </p:txBody>
      </p:sp>
    </p:spTree>
    <p:extLst>
      <p:ext uri="{BB962C8B-B14F-4D97-AF65-F5344CB8AC3E}">
        <p14:creationId xmlns:p14="http://schemas.microsoft.com/office/powerpoint/2010/main" val="319348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Transformational leadership has grown out of a number of distinct approaches as a possible alternative</a:t>
            </a:r>
          </a:p>
          <a:p>
            <a:endParaRPr lang="en-GB" dirty="0" smtClean="0"/>
          </a:p>
          <a:p>
            <a:r>
              <a:rPr lang="en-GB" dirty="0" smtClean="0"/>
              <a:t>Transactional</a:t>
            </a:r>
            <a:r>
              <a:rPr lang="en-GB" baseline="0" dirty="0" smtClean="0"/>
              <a:t> – often seen in politics – motivates followed by appealing to self-interest and exchanging benefits. Values are involved, but only where there is a transactional value.</a:t>
            </a:r>
          </a:p>
          <a:p>
            <a:endParaRPr lang="en-GB" baseline="0" dirty="0" smtClean="0"/>
          </a:p>
          <a:p>
            <a:r>
              <a:rPr lang="en-GB" baseline="0" dirty="0" smtClean="0"/>
              <a:t>Traditionally, bureaucratic organisations have favoured styles of leadership which are based on legitimate authority and respect for rules and authority.</a:t>
            </a:r>
          </a:p>
          <a:p>
            <a:endParaRPr lang="en-GB" baseline="0" dirty="0" smtClean="0"/>
          </a:p>
          <a:p>
            <a:r>
              <a:rPr lang="en-GB" baseline="0" dirty="0" smtClean="0"/>
              <a:t>In comparison, transformational leadership appeals to the moral values of followers and raise their consciousness about ethical issues, mobilize their energy and resources to reform institutions. </a:t>
            </a:r>
          </a:p>
          <a:p>
            <a:endParaRPr lang="en-GB" baseline="0" dirty="0" smtClean="0"/>
          </a:p>
          <a:p>
            <a:r>
              <a:rPr lang="en-GB" baseline="0" dirty="0" smtClean="0"/>
              <a:t>Often used partly in conjunction with transactional leadership (as it increases motivation not just output).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Can inspire trust, admiration, loyalty and respect </a:t>
            </a:r>
            <a:r>
              <a:rPr lang="en-GB" baseline="0" dirty="0" smtClean="0"/>
              <a:t> - people will do more than originally expected to do. </a:t>
            </a:r>
            <a:endParaRPr lang="en-GB" dirty="0" smtClean="0"/>
          </a:p>
        </p:txBody>
      </p:sp>
      <p:sp>
        <p:nvSpPr>
          <p:cNvPr id="4" name="Slide Number Placeholder 3"/>
          <p:cNvSpPr>
            <a:spLocks noGrp="1"/>
          </p:cNvSpPr>
          <p:nvPr>
            <p:ph type="sldNum" sz="quarter" idx="10"/>
          </p:nvPr>
        </p:nvSpPr>
        <p:spPr/>
        <p:txBody>
          <a:bodyPr/>
          <a:lstStyle/>
          <a:p>
            <a:fld id="{F022D484-3EB9-4708-B2F5-FD5C84348DBC}" type="slidenum">
              <a:rPr lang="en-GB" smtClean="0"/>
              <a:t>13</a:t>
            </a:fld>
            <a:endParaRPr lang="en-GB"/>
          </a:p>
        </p:txBody>
      </p:sp>
    </p:spTree>
    <p:extLst>
      <p:ext uri="{BB962C8B-B14F-4D97-AF65-F5344CB8AC3E}">
        <p14:creationId xmlns:p14="http://schemas.microsoft.com/office/powerpoint/2010/main" val="2239491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Vision and build commitment to it. Help people understand the purposes</a:t>
            </a:r>
            <a:r>
              <a:rPr lang="en-GB" baseline="0" dirty="0" smtClean="0"/>
              <a:t> and </a:t>
            </a:r>
            <a:r>
              <a:rPr lang="en-GB" baseline="0" dirty="0" err="1" smtClean="0"/>
              <a:t>onjectives</a:t>
            </a:r>
            <a:r>
              <a:rPr lang="en-GB" baseline="0" dirty="0" smtClean="0"/>
              <a:t> and gives work meaning – common purpose. Vision then guides </a:t>
            </a:r>
            <a:r>
              <a:rPr lang="en-GB" baseline="0" dirty="0" err="1" smtClean="0"/>
              <a:t>people#s</a:t>
            </a:r>
            <a:r>
              <a:rPr lang="en-GB" baseline="0" dirty="0" smtClean="0"/>
              <a:t> </a:t>
            </a:r>
            <a:r>
              <a:rPr lang="en-GB" baseline="0" dirty="0" err="1" smtClean="0"/>
              <a:t>actiona</a:t>
            </a:r>
            <a:r>
              <a:rPr lang="en-GB" baseline="0" dirty="0" smtClean="0"/>
              <a:t> and decisions and allows autonomy for individuals. Success can depend on how well meaning is communicated – needs to be done often and in different ways. Meetings are more effective than emails – should be interactive – a dialogue. Language used should be clear and persuasive, lots of emotion with imagery, metaphors, anecdotes… excite the imagination. Evoke cultural roots. Dramatic style of speaking. Emotional appeal.</a:t>
            </a:r>
          </a:p>
          <a:p>
            <a:pPr marL="228600" indent="-228600">
              <a:buAutoNum type="arabicPeriod"/>
            </a:pPr>
            <a:endParaRPr lang="en-GB" baseline="0" dirty="0" smtClean="0"/>
          </a:p>
          <a:p>
            <a:pPr marL="228600" indent="-228600">
              <a:buAutoNum type="arabicPeriod"/>
            </a:pPr>
            <a:r>
              <a:rPr lang="en-GB" baseline="0" dirty="0" smtClean="0"/>
              <a:t>Must convince them its feasible. Vision and link to credible strategy. Themes can be helpful to help people break it down. Unconventional in some way.  </a:t>
            </a:r>
          </a:p>
          <a:p>
            <a:pPr marL="228600" indent="-228600">
              <a:buAutoNum type="arabicPeriod"/>
            </a:pPr>
            <a:r>
              <a:rPr lang="en-GB" baseline="0" dirty="0" err="1" smtClean="0"/>
              <a:t>Convition</a:t>
            </a:r>
            <a:r>
              <a:rPr lang="en-GB" baseline="0" dirty="0" smtClean="0"/>
              <a:t> and self confidence inspires others’ faith. </a:t>
            </a:r>
            <a:r>
              <a:rPr lang="en-GB" baseline="0" dirty="0" err="1" smtClean="0"/>
              <a:t>Optimisitc</a:t>
            </a:r>
            <a:r>
              <a:rPr lang="en-GB" baseline="0" dirty="0" smtClean="0"/>
              <a:t> even in the face of setbacks which are viewed as temporary and natural. Focuses on what has been done, not what hasn’t. </a:t>
            </a:r>
          </a:p>
          <a:p>
            <a:pPr marL="228600" indent="-228600">
              <a:buAutoNum type="arabicPeriod"/>
            </a:pPr>
            <a:r>
              <a:rPr lang="en-GB" baseline="0" dirty="0" smtClean="0"/>
              <a:t>Expresses confidence in others to achieve things, Make relevant </a:t>
            </a:r>
            <a:r>
              <a:rPr lang="en-GB" baseline="0" dirty="0" err="1" smtClean="0"/>
              <a:t>ananlogies</a:t>
            </a:r>
            <a:r>
              <a:rPr lang="en-GB" baseline="0" dirty="0" smtClean="0"/>
              <a:t> to success elsewhere,  Review strengths. Explain why people are good in concrete terms. </a:t>
            </a:r>
          </a:p>
          <a:p>
            <a:pPr marL="228600" indent="-228600">
              <a:buAutoNum type="arabicPeriod"/>
            </a:pPr>
            <a:r>
              <a:rPr lang="en-GB" baseline="0" dirty="0" smtClean="0"/>
              <a:t>Use dramatic, symbolic actions to emphasise key values.  Reinforce with consistent leadership behaviour – back up with time, resource allocation, trade offs, rewards. Symbolic actions are powerful when there is a substantial risk of personal loss to </a:t>
            </a:r>
            <a:r>
              <a:rPr lang="en-GB" baseline="0" dirty="0" err="1" smtClean="0"/>
              <a:t>themanager</a:t>
            </a:r>
            <a:r>
              <a:rPr lang="en-GB" baseline="0" dirty="0" smtClean="0"/>
              <a:t> or who makes sacrifices or are unconventional. </a:t>
            </a:r>
          </a:p>
          <a:p>
            <a:pPr marL="228600" indent="-228600">
              <a:buAutoNum type="arabicPeriod"/>
            </a:pPr>
            <a:r>
              <a:rPr lang="en-GB" baseline="0" dirty="0" smtClean="0"/>
              <a:t>Lead by example – actions are louder than words. Exemplary behaviour themselves.  </a:t>
            </a:r>
            <a:r>
              <a:rPr lang="en-GB" baseline="0" dirty="0" err="1" smtClean="0"/>
              <a:t>Rolde</a:t>
            </a:r>
            <a:r>
              <a:rPr lang="en-GB" baseline="0" dirty="0" smtClean="0"/>
              <a:t> modelling. Leading the charge into danger! </a:t>
            </a:r>
            <a:endParaRPr lang="en-GB" dirty="0"/>
          </a:p>
        </p:txBody>
      </p:sp>
      <p:sp>
        <p:nvSpPr>
          <p:cNvPr id="4" name="Slide Number Placeholder 3"/>
          <p:cNvSpPr>
            <a:spLocks noGrp="1"/>
          </p:cNvSpPr>
          <p:nvPr>
            <p:ph type="sldNum" sz="quarter" idx="10"/>
          </p:nvPr>
        </p:nvSpPr>
        <p:spPr/>
        <p:txBody>
          <a:bodyPr/>
          <a:lstStyle/>
          <a:p>
            <a:fld id="{F022D484-3EB9-4708-B2F5-FD5C84348DBC}" type="slidenum">
              <a:rPr lang="en-GB" smtClean="0"/>
              <a:t>14</a:t>
            </a:fld>
            <a:endParaRPr lang="en-GB"/>
          </a:p>
        </p:txBody>
      </p:sp>
    </p:spTree>
    <p:extLst>
      <p:ext uri="{BB962C8B-B14F-4D97-AF65-F5344CB8AC3E}">
        <p14:creationId xmlns:p14="http://schemas.microsoft.com/office/powerpoint/2010/main" val="96074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Consult</a:t>
            </a:r>
            <a:r>
              <a:rPr lang="en-GB" baseline="0" dirty="0" smtClean="0"/>
              <a:t> with others </a:t>
            </a:r>
          </a:p>
          <a:p>
            <a:pPr marL="228600" indent="-228600">
              <a:buAutoNum type="arabicPeriod"/>
            </a:pPr>
            <a:r>
              <a:rPr lang="en-GB" baseline="0" dirty="0" smtClean="0"/>
              <a:t>Encourage people to improve your original plan and acknowledge its incomplete (people will feel less worried about being seen to criticise)</a:t>
            </a:r>
          </a:p>
          <a:p>
            <a:pPr marL="228600" indent="-228600">
              <a:buAutoNum type="arabicPeriod"/>
            </a:pPr>
            <a:r>
              <a:rPr lang="en-GB" baseline="0" dirty="0" smtClean="0"/>
              <a:t>Acknowledge ideas to show you are hearing people e. gf flipcharts.</a:t>
            </a:r>
          </a:p>
          <a:p>
            <a:pPr marL="228600" indent="-228600">
              <a:buAutoNum type="arabicPeriod"/>
            </a:pPr>
            <a:r>
              <a:rPr lang="en-GB" baseline="0" dirty="0" smtClean="0"/>
              <a:t>Make a conscious effort to look for the strengths in an idea before the weaknesses – don’t reject ideas outright. </a:t>
            </a:r>
          </a:p>
          <a:p>
            <a:pPr marL="228600" indent="-228600">
              <a:buAutoNum type="arabicPeriod"/>
            </a:pPr>
            <a:r>
              <a:rPr lang="en-GB" baseline="0" dirty="0" smtClean="0"/>
              <a:t>Consider the self-esteem of others – indicate interest and where a problem is highlighted follow up with a question about whether it can be resolved. </a:t>
            </a:r>
          </a:p>
          <a:p>
            <a:pPr marL="228600" indent="-228600">
              <a:buAutoNum type="arabicPeriod"/>
            </a:pPr>
            <a:r>
              <a:rPr lang="en-GB" baseline="0" dirty="0" smtClean="0"/>
              <a:t>Restate others views or concerns in your own words to show you’ve understood. Avoid making excuses. </a:t>
            </a:r>
          </a:p>
          <a:p>
            <a:pPr marL="228600" indent="-228600">
              <a:buAutoNum type="arabicPeriod"/>
            </a:pPr>
            <a:r>
              <a:rPr lang="en-GB" baseline="0" dirty="0" smtClean="0"/>
              <a:t>Give serious consideration to views and deal with concerns. </a:t>
            </a:r>
          </a:p>
          <a:p>
            <a:pPr marL="228600" indent="-228600">
              <a:buAutoNum type="arabicPeriod"/>
            </a:pPr>
            <a:r>
              <a:rPr lang="en-GB" baseline="0" dirty="0" smtClean="0"/>
              <a:t>Give credit where it is due – compliment good ideas. Thank people. Explain how plans were modified in light of someone’s ideas. </a:t>
            </a:r>
            <a:endParaRPr lang="en-GB" dirty="0"/>
          </a:p>
        </p:txBody>
      </p:sp>
      <p:sp>
        <p:nvSpPr>
          <p:cNvPr id="4" name="Slide Number Placeholder 3"/>
          <p:cNvSpPr>
            <a:spLocks noGrp="1"/>
          </p:cNvSpPr>
          <p:nvPr>
            <p:ph type="sldNum" sz="quarter" idx="10"/>
          </p:nvPr>
        </p:nvSpPr>
        <p:spPr/>
        <p:txBody>
          <a:bodyPr/>
          <a:lstStyle/>
          <a:p>
            <a:fld id="{F022D484-3EB9-4708-B2F5-FD5C84348DBC}" type="slidenum">
              <a:rPr lang="en-GB" smtClean="0"/>
              <a:t>17</a:t>
            </a:fld>
            <a:endParaRPr lang="en-GB"/>
          </a:p>
        </p:txBody>
      </p:sp>
    </p:spTree>
    <p:extLst>
      <p:ext uri="{BB962C8B-B14F-4D97-AF65-F5344CB8AC3E}">
        <p14:creationId xmlns:p14="http://schemas.microsoft.com/office/powerpoint/2010/main" val="2483559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01/02/2018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3579999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01/02/2018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769463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749A6E-7D60-4C51-820C-4E023C920343}" type="datetimeFigureOut">
              <a:rPr lang="en-GB" smtClean="0"/>
              <a:t>01/02/2018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5602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4749A6E-7D60-4C51-820C-4E023C920343}" type="datetimeFigureOut">
              <a:rPr lang="en-GB" smtClean="0"/>
              <a:t>01/02/2018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2542364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4749A6E-7D60-4C51-820C-4E023C920343}" type="datetimeFigureOut">
              <a:rPr lang="en-GB" smtClean="0"/>
              <a:t>01/02/2018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992978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4749A6E-7D60-4C51-820C-4E023C920343}" type="datetimeFigureOut">
              <a:rPr lang="en-GB" smtClean="0"/>
              <a:t>01/02/2018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66896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49A6E-7D60-4C51-820C-4E023C920343}" type="datetimeFigureOut">
              <a:rPr lang="en-GB" smtClean="0"/>
              <a:t>01/02/2018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866617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49A6E-7D60-4C51-820C-4E023C920343}" type="datetimeFigureOut">
              <a:rPr lang="en-GB" smtClean="0"/>
              <a:t>01/02/2018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3730364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49A6E-7D60-4C51-820C-4E023C920343}" type="datetimeFigureOut">
              <a:rPr lang="en-GB" smtClean="0"/>
              <a:t>01/02/2018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2250595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01/02/2018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767740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01/02/2018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65828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49A6E-7D60-4C51-820C-4E023C920343}" type="datetimeFigureOut">
              <a:rPr lang="en-GB" smtClean="0"/>
              <a:t>01/02/2018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A5F00E-3467-4046-A3F5-A0E5D78C17A4}" type="slidenum">
              <a:rPr lang="en-GB" smtClean="0"/>
              <a:t>‹#›</a:t>
            </a:fld>
            <a:endParaRPr lang="en-GB"/>
          </a:p>
        </p:txBody>
      </p:sp>
    </p:spTree>
    <p:extLst>
      <p:ext uri="{BB962C8B-B14F-4D97-AF65-F5344CB8AC3E}">
        <p14:creationId xmlns:p14="http://schemas.microsoft.com/office/powerpoint/2010/main" val="29573998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1vxU7O75zk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w_9NkApoAq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sprg.ac.uk/" TargetMode="External"/><Relationship Id="rId2" Type="http://schemas.openxmlformats.org/officeDocument/2006/relationships/hyperlink" Target="http://www.johnadair.co.uk/" TargetMode="External"/><Relationship Id="rId1" Type="http://schemas.openxmlformats.org/officeDocument/2006/relationships/slideLayout" Target="../slideLayouts/slideLayout2.xml"/><Relationship Id="rId5" Type="http://schemas.openxmlformats.org/officeDocument/2006/relationships/hyperlink" Target="http://vle.bruford.ac.uk/mod/url/view.php?id=18699" TargetMode="External"/><Relationship Id="rId4" Type="http://schemas.openxmlformats.org/officeDocument/2006/relationships/hyperlink" Target="http://www.prepareforsuccess.org.uk/skills_for_presenting_in_semina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Sessions 7 &amp; 8 </a:t>
            </a:r>
            <a:endParaRPr lang="en-GB" dirty="0"/>
          </a:p>
        </p:txBody>
      </p:sp>
      <p:sp>
        <p:nvSpPr>
          <p:cNvPr id="3" name="Subtitle 2"/>
          <p:cNvSpPr>
            <a:spLocks noGrp="1"/>
          </p:cNvSpPr>
          <p:nvPr>
            <p:ph type="subTitle" idx="1"/>
          </p:nvPr>
        </p:nvSpPr>
        <p:spPr/>
        <p:txBody>
          <a:bodyPr/>
          <a:lstStyle/>
          <a:p>
            <a:r>
              <a:rPr lang="en-GB" dirty="0" smtClean="0"/>
              <a:t>SJED7038: </a:t>
            </a:r>
          </a:p>
          <a:p>
            <a:r>
              <a:rPr lang="en-GB" dirty="0" smtClean="0"/>
              <a:t>Transforming Education: Effective Change in Leadership and Management </a:t>
            </a:r>
            <a:endParaRPr lang="en-GB" dirty="0"/>
          </a:p>
        </p:txBody>
      </p:sp>
    </p:spTree>
    <p:extLst>
      <p:ext uri="{BB962C8B-B14F-4D97-AF65-F5344CB8AC3E}">
        <p14:creationId xmlns:p14="http://schemas.microsoft.com/office/powerpoint/2010/main" val="18204334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Autofit/>
          </a:bodyPr>
          <a:lstStyle/>
          <a:p>
            <a:pPr lvl="0"/>
            <a:r>
              <a:rPr lang="en-GB" sz="3200" dirty="0"/>
              <a:t/>
            </a:r>
            <a:br>
              <a:rPr lang="en-GB" sz="3200" dirty="0"/>
            </a:br>
            <a:r>
              <a:rPr lang="en-GB" sz="3200" b="1" dirty="0"/>
              <a:t>Aim:</a:t>
            </a:r>
            <a:r>
              <a:rPr lang="en-GB" sz="3200" dirty="0"/>
              <a:t> To </a:t>
            </a:r>
            <a:r>
              <a:rPr lang="en-GB" sz="3200" dirty="0"/>
              <a:t>have critical understanding of management, leadership and change in the organisation of educational institutions.</a:t>
            </a:r>
            <a:br>
              <a:rPr lang="en-GB" sz="3200" dirty="0"/>
            </a:br>
            <a:endParaRPr lang="en-GB" sz="3200" dirty="0"/>
          </a:p>
        </p:txBody>
      </p:sp>
      <p:sp>
        <p:nvSpPr>
          <p:cNvPr id="3" name="Content Placeholder 2"/>
          <p:cNvSpPr>
            <a:spLocks noGrp="1"/>
          </p:cNvSpPr>
          <p:nvPr>
            <p:ph idx="1"/>
          </p:nvPr>
        </p:nvSpPr>
        <p:spPr/>
        <p:txBody>
          <a:bodyPr>
            <a:normAutofit fontScale="92500" lnSpcReduction="10000"/>
          </a:bodyPr>
          <a:lstStyle/>
          <a:p>
            <a:pPr lvl="0"/>
            <a:r>
              <a:rPr lang="en-GB" dirty="0"/>
              <a:t>Critically analyse  the macro-contexts of change in education; models of change; nature and elements of change in educational institutions; leading and management of change. </a:t>
            </a:r>
          </a:p>
          <a:p>
            <a:pPr lvl="0"/>
            <a:r>
              <a:rPr lang="en-GB" dirty="0"/>
              <a:t>Critically review some of the main theories of the management and leadership of change.</a:t>
            </a:r>
          </a:p>
          <a:p>
            <a:pPr lvl="0"/>
            <a:r>
              <a:rPr lang="en-GB" dirty="0"/>
              <a:t>Analyse and evaluate the management and leadership of change in an educational institution with which they are familiar;</a:t>
            </a:r>
          </a:p>
          <a:p>
            <a:pPr lvl="0"/>
            <a:r>
              <a:rPr lang="en-GB" dirty="0"/>
              <a:t>Critically reflect upon and challenge the relationship between theory and practice with educational leadership and management and transformation.</a:t>
            </a:r>
          </a:p>
          <a:p>
            <a:pPr lvl="0"/>
            <a:r>
              <a:rPr lang="en-GB" dirty="0"/>
              <a:t>Formulate, analyse and solve contemporary problems within education in Wales and UK</a:t>
            </a:r>
            <a:r>
              <a:rPr lang="en-GB" dirty="0" smtClean="0"/>
              <a:t>. </a:t>
            </a:r>
            <a:endParaRPr lang="en-GB" dirty="0"/>
          </a:p>
          <a:p>
            <a:endParaRPr lang="en-GB" dirty="0"/>
          </a:p>
        </p:txBody>
      </p:sp>
    </p:spTree>
    <p:extLst>
      <p:ext uri="{BB962C8B-B14F-4D97-AF65-F5344CB8AC3E}">
        <p14:creationId xmlns:p14="http://schemas.microsoft.com/office/powerpoint/2010/main" val="1987862066"/>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Examples of models of leading change </a:t>
            </a:r>
            <a:endParaRPr lang="en-GB" dirty="0"/>
          </a:p>
        </p:txBody>
      </p:sp>
      <p:sp>
        <p:nvSpPr>
          <p:cNvPr id="5" name="Content Placeholder 4"/>
          <p:cNvSpPr>
            <a:spLocks noGrp="1"/>
          </p:cNvSpPr>
          <p:nvPr>
            <p:ph idx="1"/>
          </p:nvPr>
        </p:nvSpPr>
        <p:spPr/>
        <p:txBody>
          <a:bodyPr/>
          <a:lstStyle/>
          <a:p>
            <a:r>
              <a:rPr lang="en-GB" sz="4000" dirty="0" smtClean="0"/>
              <a:t>Reflect on a model/models of leading change that you have been part of or witnessed.</a:t>
            </a:r>
          </a:p>
          <a:p>
            <a:r>
              <a:rPr lang="en-GB" sz="4000" dirty="0" smtClean="0"/>
              <a:t>Were they effective?</a:t>
            </a:r>
          </a:p>
          <a:p>
            <a:r>
              <a:rPr lang="en-GB" sz="4000" dirty="0" smtClean="0"/>
              <a:t>Why?</a:t>
            </a:r>
          </a:p>
          <a:p>
            <a:endParaRPr lang="en-GB"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2264" y="3700779"/>
            <a:ext cx="2014163" cy="1502285"/>
          </a:xfrm>
          <a:prstGeom prst="rect">
            <a:avLst/>
          </a:prstGeom>
        </p:spPr>
      </p:pic>
    </p:spTree>
    <p:extLst>
      <p:ext uri="{BB962C8B-B14F-4D97-AF65-F5344CB8AC3E}">
        <p14:creationId xmlns:p14="http://schemas.microsoft.com/office/powerpoint/2010/main" val="7750764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Michael </a:t>
            </a:r>
            <a:r>
              <a:rPr lang="en-GB" dirty="0" err="1" smtClean="0"/>
              <a:t>Fullan</a:t>
            </a:r>
            <a:r>
              <a:rPr lang="en-GB" dirty="0" smtClean="0"/>
              <a:t> </a:t>
            </a:r>
            <a:br>
              <a:rPr lang="en-GB" dirty="0" smtClean="0"/>
            </a:br>
            <a:r>
              <a:rPr lang="en-GB" dirty="0" smtClean="0">
                <a:hlinkClick r:id="rId2"/>
              </a:rPr>
              <a:t>The Six Secrets to Educational Change </a:t>
            </a:r>
            <a:br>
              <a:rPr lang="en-GB" dirty="0" smtClean="0">
                <a:hlinkClick r:id="rId2"/>
              </a:rPr>
            </a:br>
            <a:endParaRPr lang="en-GB" dirty="0"/>
          </a:p>
        </p:txBody>
      </p:sp>
      <p:sp>
        <p:nvSpPr>
          <p:cNvPr id="3" name="Content Placeholder 2"/>
          <p:cNvSpPr>
            <a:spLocks noGrp="1"/>
          </p:cNvSpPr>
          <p:nvPr>
            <p:ph idx="1"/>
          </p:nvPr>
        </p:nvSpPr>
        <p:spPr>
          <a:xfrm>
            <a:off x="838200" y="3682999"/>
            <a:ext cx="10515600" cy="3014663"/>
          </a:xfrm>
        </p:spPr>
        <p:txBody>
          <a:bodyPr>
            <a:normAutofit/>
          </a:bodyPr>
          <a:lstStyle/>
          <a:p>
            <a:r>
              <a:rPr lang="en-GB" sz="3200" dirty="0" smtClean="0"/>
              <a:t>Reflect on the </a:t>
            </a:r>
            <a:r>
              <a:rPr lang="en-GB" sz="3200" dirty="0" err="1" smtClean="0"/>
              <a:t>Fullan’s</a:t>
            </a:r>
            <a:r>
              <a:rPr lang="en-GB" sz="3200" dirty="0" smtClean="0"/>
              <a:t> ideas:</a:t>
            </a:r>
          </a:p>
          <a:p>
            <a:pPr lvl="1"/>
            <a:r>
              <a:rPr lang="en-GB" sz="3200" dirty="0" smtClean="0"/>
              <a:t>Identify </a:t>
            </a:r>
            <a:r>
              <a:rPr lang="en-GB" sz="3200" dirty="0" err="1" smtClean="0"/>
              <a:t>Fullan’s</a:t>
            </a:r>
            <a:r>
              <a:rPr lang="en-GB" sz="3200" dirty="0" smtClean="0"/>
              <a:t> six secrets to educational change. </a:t>
            </a:r>
          </a:p>
          <a:p>
            <a:pPr lvl="1"/>
            <a:r>
              <a:rPr lang="en-GB" sz="3200" dirty="0" smtClean="0"/>
              <a:t>For each ‘secret’, give examples of what this might look like in practical terms. </a:t>
            </a:r>
          </a:p>
          <a:p>
            <a:pPr lvl="1"/>
            <a:r>
              <a:rPr lang="en-GB" sz="3200" dirty="0" smtClean="0"/>
              <a:t>What are the possible advantages of this way of working?</a:t>
            </a:r>
          </a:p>
          <a:p>
            <a:pPr lvl="1"/>
            <a:r>
              <a:rPr lang="en-GB" sz="3200" dirty="0" smtClean="0"/>
              <a:t>What are the possible disadvantages? </a:t>
            </a:r>
            <a:endParaRPr lang="en-GB" sz="3200" dirty="0"/>
          </a:p>
        </p:txBody>
      </p:sp>
      <p:pic>
        <p:nvPicPr>
          <p:cNvPr id="4" name="Picture 3"/>
          <p:cNvPicPr>
            <a:picLocks noChangeAspect="1"/>
          </p:cNvPicPr>
          <p:nvPr/>
        </p:nvPicPr>
        <p:blipFill>
          <a:blip r:embed="rId3"/>
          <a:stretch>
            <a:fillRect/>
          </a:stretch>
        </p:blipFill>
        <p:spPr>
          <a:xfrm>
            <a:off x="4698999" y="1824567"/>
            <a:ext cx="2501901" cy="1667934"/>
          </a:xfrm>
          <a:prstGeom prst="rect">
            <a:avLst/>
          </a:prstGeom>
        </p:spPr>
      </p:pic>
    </p:spTree>
    <p:extLst>
      <p:ext uri="{BB962C8B-B14F-4D97-AF65-F5344CB8AC3E}">
        <p14:creationId xmlns:p14="http://schemas.microsoft.com/office/powerpoint/2010/main" val="24698005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Action Based Leadership </a:t>
            </a:r>
            <a:endParaRPr lang="en-GB" dirty="0"/>
          </a:p>
        </p:txBody>
      </p:sp>
      <p:sp>
        <p:nvSpPr>
          <p:cNvPr id="3" name="Content Placeholder 2"/>
          <p:cNvSpPr>
            <a:spLocks noGrp="1"/>
          </p:cNvSpPr>
          <p:nvPr>
            <p:ph idx="1"/>
          </p:nvPr>
        </p:nvSpPr>
        <p:spPr/>
        <p:txBody>
          <a:bodyPr>
            <a:normAutofit/>
          </a:bodyPr>
          <a:lstStyle/>
          <a:p>
            <a:r>
              <a:rPr lang="en-GB" sz="4000" dirty="0" smtClean="0"/>
              <a:t>John Adair – </a:t>
            </a:r>
            <a:r>
              <a:rPr lang="en-GB" sz="4000" dirty="0" smtClean="0">
                <a:hlinkClick r:id="rId2"/>
              </a:rPr>
              <a:t>Good Leadership </a:t>
            </a:r>
            <a:endParaRPr lang="en-GB" sz="4000" dirty="0" smtClean="0"/>
          </a:p>
          <a:p>
            <a:r>
              <a:rPr lang="en-GB" sz="4000" dirty="0" smtClean="0"/>
              <a:t>Leadership </a:t>
            </a:r>
            <a:r>
              <a:rPr lang="en-GB" sz="4000" dirty="0"/>
              <a:t>in three areas: </a:t>
            </a:r>
            <a:endParaRPr lang="en-GB" sz="4000" dirty="0" smtClean="0"/>
          </a:p>
          <a:p>
            <a:pPr marL="457200" lvl="1" indent="0">
              <a:buNone/>
            </a:pPr>
            <a:r>
              <a:rPr lang="en-GB" sz="3600" dirty="0" smtClean="0"/>
              <a:t>1. </a:t>
            </a:r>
            <a:r>
              <a:rPr lang="en-GB" sz="3600" dirty="0"/>
              <a:t>T</a:t>
            </a:r>
            <a:r>
              <a:rPr lang="en-GB" sz="3600" dirty="0" smtClean="0"/>
              <a:t>he task</a:t>
            </a:r>
          </a:p>
          <a:p>
            <a:pPr marL="457200" lvl="1" indent="0">
              <a:buNone/>
            </a:pPr>
            <a:r>
              <a:rPr lang="en-GB" sz="3600" dirty="0" smtClean="0"/>
              <a:t>2. The </a:t>
            </a:r>
            <a:r>
              <a:rPr lang="en-GB" sz="3600" dirty="0"/>
              <a:t>individual </a:t>
            </a:r>
          </a:p>
          <a:p>
            <a:pPr marL="457200" lvl="1" indent="0">
              <a:buNone/>
            </a:pPr>
            <a:r>
              <a:rPr lang="en-GB" sz="3600" dirty="0" smtClean="0"/>
              <a:t>3. The team</a:t>
            </a:r>
            <a:r>
              <a:rPr lang="en-GB" sz="3600" dirty="0"/>
              <a:t/>
            </a:r>
            <a:br>
              <a:rPr lang="en-GB" sz="3600" dirty="0"/>
            </a:br>
            <a:endParaRPr lang="en-GB" sz="3600" dirty="0"/>
          </a:p>
        </p:txBody>
      </p:sp>
    </p:spTree>
    <p:extLst>
      <p:ext uri="{BB962C8B-B14F-4D97-AF65-F5344CB8AC3E}">
        <p14:creationId xmlns:p14="http://schemas.microsoft.com/office/powerpoint/2010/main" val="11924266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Adair’s Leadership Theory</a:t>
            </a:r>
            <a:r>
              <a:rPr lang="en-GB" dirty="0"/>
              <a:t/>
            </a:r>
            <a:br>
              <a:rPr lang="en-GB" dirty="0"/>
            </a:br>
            <a:r>
              <a:rPr lang="en-GB" dirty="0"/>
              <a:t>Each circle overlaps and influences the </a:t>
            </a:r>
            <a:r>
              <a:rPr lang="en-GB" dirty="0" smtClean="0"/>
              <a:t>other</a:t>
            </a:r>
            <a:r>
              <a:rPr lang="en-GB" sz="800" dirty="0"/>
              <a:t> </a:t>
            </a:r>
            <a:br>
              <a:rPr lang="en-GB" sz="800" dirty="0"/>
            </a:br>
            <a:r>
              <a:rPr lang="en-GB" sz="1300" dirty="0" smtClean="0"/>
              <a:t>                                                                                                                 Adair </a:t>
            </a:r>
            <a:r>
              <a:rPr lang="en-GB" sz="1300" dirty="0"/>
              <a:t>(1983)</a:t>
            </a:r>
            <a:r>
              <a:rPr lang="en-GB" sz="1300" dirty="0" smtClean="0"/>
              <a:t/>
            </a:r>
            <a:br>
              <a:rPr lang="en-GB" sz="1300" dirty="0" smtClean="0"/>
            </a:br>
            <a:endParaRPr lang="en-GB" sz="1300" dirty="0"/>
          </a:p>
        </p:txBody>
      </p:sp>
      <p:pic>
        <p:nvPicPr>
          <p:cNvPr id="2050" name="Picture 2" descr="John Adair's leadership theor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37894" y="2247363"/>
            <a:ext cx="7122016"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17779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Adair’s levels of leadership</a:t>
            </a:r>
            <a:endParaRPr lang="en-GB" sz="1200" dirty="0"/>
          </a:p>
        </p:txBody>
      </p:sp>
      <p:sp>
        <p:nvSpPr>
          <p:cNvPr id="3" name="Content Placeholder 2"/>
          <p:cNvSpPr>
            <a:spLocks noGrp="1"/>
          </p:cNvSpPr>
          <p:nvPr>
            <p:ph idx="1"/>
          </p:nvPr>
        </p:nvSpPr>
        <p:spPr>
          <a:xfrm>
            <a:off x="838200" y="1825624"/>
            <a:ext cx="10515600" cy="4930775"/>
          </a:xfrm>
        </p:spPr>
        <p:txBody>
          <a:bodyPr>
            <a:normAutofit fontScale="85000" lnSpcReduction="20000"/>
          </a:bodyPr>
          <a:lstStyle/>
          <a:p>
            <a:r>
              <a:rPr lang="en-GB" sz="2300" b="1" dirty="0"/>
              <a:t>1. Team Leadership</a:t>
            </a:r>
          </a:p>
          <a:p>
            <a:r>
              <a:rPr lang="en-GB" sz="2300" dirty="0"/>
              <a:t>A Team Leader is responsible for creating a specific outcome, given set resources and a timescale. This is normally a front line position. He/she predominantly works to short-term deadlines and targets and is concerned with </a:t>
            </a:r>
            <a:r>
              <a:rPr lang="en-GB" sz="2300" dirty="0" smtClean="0"/>
              <a:t>quality, staff motivation, </a:t>
            </a:r>
            <a:r>
              <a:rPr lang="en-GB" sz="2300" dirty="0"/>
              <a:t>etc.</a:t>
            </a:r>
          </a:p>
          <a:p>
            <a:r>
              <a:rPr lang="en-GB" sz="2300" b="1" dirty="0"/>
              <a:t>2. Operational Leadership</a:t>
            </a:r>
          </a:p>
          <a:p>
            <a:r>
              <a:rPr lang="en-GB" sz="2300" dirty="0"/>
              <a:t>An Operational Leader is normally a middle management position. He/she focuses on how the business as a whole is operated. There is an awareness of the importance of fostering a healthy </a:t>
            </a:r>
            <a:r>
              <a:rPr lang="en-GB" sz="2300" dirty="0" smtClean="0"/>
              <a:t>institutional </a:t>
            </a:r>
            <a:r>
              <a:rPr lang="en-GB" sz="2300" dirty="0"/>
              <a:t>culture and climate. </a:t>
            </a:r>
          </a:p>
          <a:p>
            <a:r>
              <a:rPr lang="en-GB" sz="2300" dirty="0"/>
              <a:t>Operational Leaders create and interpret policies and procedures, set standards and decide on rewards.</a:t>
            </a:r>
          </a:p>
          <a:p>
            <a:r>
              <a:rPr lang="en-GB" sz="2300" b="1" dirty="0"/>
              <a:t>3. Strategic Leadership</a:t>
            </a:r>
          </a:p>
          <a:p>
            <a:r>
              <a:rPr lang="en-GB" sz="2300" dirty="0"/>
              <a:t>A Strategic Leader is normally a top level management position.  </a:t>
            </a:r>
            <a:r>
              <a:rPr lang="en-GB" sz="2300" dirty="0" smtClean="0"/>
              <a:t>He/she formulates and communicates </a:t>
            </a:r>
            <a:r>
              <a:rPr lang="en-GB" sz="2300" dirty="0"/>
              <a:t>a clear </a:t>
            </a:r>
            <a:r>
              <a:rPr lang="en-GB" sz="2300" dirty="0" smtClean="0"/>
              <a:t>vision. </a:t>
            </a:r>
            <a:r>
              <a:rPr lang="en-GB" sz="2300" dirty="0"/>
              <a:t>The Strategic Leader prepares for future change, whether it is </a:t>
            </a:r>
            <a:r>
              <a:rPr lang="en-GB" sz="2300" dirty="0" smtClean="0"/>
              <a:t>growth or consolidation. </a:t>
            </a:r>
            <a:endParaRPr lang="en-GB" sz="2300" dirty="0"/>
          </a:p>
          <a:p>
            <a:r>
              <a:rPr lang="en-GB" sz="2300" dirty="0" smtClean="0"/>
              <a:t>They </a:t>
            </a:r>
            <a:r>
              <a:rPr lang="en-GB" sz="2300" dirty="0"/>
              <a:t>make sure that </a:t>
            </a:r>
            <a:r>
              <a:rPr lang="en-GB" sz="2300" dirty="0" smtClean="0"/>
              <a:t>goals </a:t>
            </a:r>
            <a:r>
              <a:rPr lang="en-GB" sz="2300" dirty="0"/>
              <a:t>are translated into meaningful objectives </a:t>
            </a:r>
            <a:r>
              <a:rPr lang="en-GB" sz="2300" dirty="0" smtClean="0"/>
              <a:t>for staff. </a:t>
            </a:r>
          </a:p>
          <a:p>
            <a:pPr algn="r"/>
            <a:r>
              <a:rPr lang="en-GB" sz="2400" dirty="0" smtClean="0"/>
              <a:t>(Adair</a:t>
            </a:r>
            <a:r>
              <a:rPr lang="en-GB" sz="2400" dirty="0"/>
              <a:t>, 1983)</a:t>
            </a:r>
            <a:endParaRPr lang="en-GB" dirty="0"/>
          </a:p>
          <a:p>
            <a:endParaRPr lang="en-GB" dirty="0"/>
          </a:p>
        </p:txBody>
      </p:sp>
      <p:sp>
        <p:nvSpPr>
          <p:cNvPr id="4" name="Cloud 3"/>
          <p:cNvSpPr/>
          <p:nvPr/>
        </p:nvSpPr>
        <p:spPr>
          <a:xfrm>
            <a:off x="6565900" y="3835400"/>
            <a:ext cx="5295900" cy="2794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Apply this structure to an educational setting – who is working at each level? </a:t>
            </a:r>
            <a:endParaRPr lang="en-GB" sz="2400" dirty="0"/>
          </a:p>
        </p:txBody>
      </p:sp>
    </p:spTree>
    <p:extLst>
      <p:ext uri="{BB962C8B-B14F-4D97-AF65-F5344CB8AC3E}">
        <p14:creationId xmlns:p14="http://schemas.microsoft.com/office/powerpoint/2010/main" val="2531791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09539"/>
            <a:ext cx="10515600" cy="1020762"/>
          </a:xfrm>
        </p:spPr>
        <p:txBody>
          <a:bodyPr>
            <a:normAutofit fontScale="90000"/>
          </a:bodyPr>
          <a:lstStyle/>
          <a:p>
            <a:pPr algn="ctr"/>
            <a:r>
              <a:rPr lang="en-GB" dirty="0" smtClean="0"/>
              <a:t/>
            </a:r>
            <a:br>
              <a:rPr lang="en-GB" dirty="0" smtClean="0"/>
            </a:br>
            <a:r>
              <a:rPr lang="en-GB" dirty="0" smtClean="0"/>
              <a:t>Adair’s Levels of Leadership</a:t>
            </a:r>
            <a:br>
              <a:rPr lang="en-GB" dirty="0" smtClean="0"/>
            </a:br>
            <a:r>
              <a:rPr lang="en-GB" dirty="0" smtClean="0"/>
              <a:t>                                 </a:t>
            </a:r>
            <a:r>
              <a:rPr lang="en-GB" sz="1200" dirty="0" smtClean="0"/>
              <a:t>Adair </a:t>
            </a:r>
            <a:r>
              <a:rPr lang="en-GB" sz="1200" dirty="0"/>
              <a:t>(1983)</a:t>
            </a:r>
          </a:p>
        </p:txBody>
      </p:sp>
      <p:pic>
        <p:nvPicPr>
          <p:cNvPr id="4098" name="Picture 2" descr="John Adair's levels of leadership"/>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17500" y="1435100"/>
            <a:ext cx="11201400" cy="5422900"/>
          </a:xfrm>
          <a:prstGeom prst="rect">
            <a:avLst/>
          </a:prstGeom>
          <a:noFill/>
          <a:extLst>
            <a:ext uri="{909E8E84-426E-40DD-AFC4-6F175D3DCCD1}">
              <a14:hiddenFill xmlns:a14="http://schemas.microsoft.com/office/drawing/2010/main">
                <a:solidFill>
                  <a:srgbClr val="FFFFFF"/>
                </a:solidFill>
              </a14:hiddenFill>
            </a:ext>
          </a:extLst>
        </p:spPr>
      </p:pic>
      <p:sp>
        <p:nvSpPr>
          <p:cNvPr id="3" name="Cloud 2"/>
          <p:cNvSpPr/>
          <p:nvPr/>
        </p:nvSpPr>
        <p:spPr>
          <a:xfrm>
            <a:off x="6197600" y="3708400"/>
            <a:ext cx="5765800" cy="30099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Consider who is responsible for leading within each circle. </a:t>
            </a:r>
          </a:p>
          <a:p>
            <a:pPr algn="ctr"/>
            <a:r>
              <a:rPr lang="en-GB" sz="2000" dirty="0" smtClean="0"/>
              <a:t>Discuss what this might look like in practice – refer back to the theories we have considered elsewhere in the module where possible. </a:t>
            </a:r>
            <a:endParaRPr lang="en-GB" sz="2000" dirty="0"/>
          </a:p>
        </p:txBody>
      </p:sp>
    </p:spTree>
    <p:extLst>
      <p:ext uri="{BB962C8B-B14F-4D97-AF65-F5344CB8AC3E}">
        <p14:creationId xmlns:p14="http://schemas.microsoft.com/office/powerpoint/2010/main" val="945749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Theory, Policy and Practice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Central </a:t>
            </a:r>
            <a:r>
              <a:rPr lang="en-GB" dirty="0"/>
              <a:t>to best practice is the role of a management </a:t>
            </a:r>
            <a:r>
              <a:rPr lang="en-GB" dirty="0" smtClean="0"/>
              <a:t>team (Mumford, 1995). </a:t>
            </a:r>
          </a:p>
          <a:p>
            <a:r>
              <a:rPr lang="en-GB" dirty="0" smtClean="0"/>
              <a:t>An effective change manager will:</a:t>
            </a:r>
          </a:p>
          <a:p>
            <a:pPr marL="457200" indent="-457200">
              <a:buFont typeface="+mj-lt"/>
              <a:buAutoNum type="arabicPeriod"/>
            </a:pPr>
            <a:r>
              <a:rPr lang="en-GB" dirty="0" smtClean="0"/>
              <a:t>Identify key staff</a:t>
            </a:r>
          </a:p>
          <a:p>
            <a:pPr marL="457200" indent="-457200">
              <a:buFont typeface="+mj-lt"/>
              <a:buAutoNum type="arabicPeriod"/>
            </a:pPr>
            <a:r>
              <a:rPr lang="en-GB" dirty="0" smtClean="0"/>
              <a:t>Allocate staff the </a:t>
            </a:r>
            <a:r>
              <a:rPr lang="en-GB" dirty="0"/>
              <a:t>necessary time and resources to fully engage in the </a:t>
            </a:r>
            <a:r>
              <a:rPr lang="en-GB" dirty="0" smtClean="0"/>
              <a:t>change process</a:t>
            </a:r>
          </a:p>
          <a:p>
            <a:pPr marL="457200" indent="-457200">
              <a:buFont typeface="+mj-lt"/>
              <a:buAutoNum type="arabicPeriod"/>
            </a:pPr>
            <a:r>
              <a:rPr lang="en-GB" dirty="0" smtClean="0"/>
              <a:t>Make staff clearly aware </a:t>
            </a:r>
            <a:r>
              <a:rPr lang="en-GB" dirty="0"/>
              <a:t>of the </a:t>
            </a:r>
            <a:r>
              <a:rPr lang="en-GB" dirty="0" smtClean="0"/>
              <a:t>vision and </a:t>
            </a:r>
            <a:r>
              <a:rPr lang="en-GB" dirty="0"/>
              <a:t>expectations for its implementation within their environment (</a:t>
            </a:r>
            <a:r>
              <a:rPr lang="en-GB" dirty="0" err="1"/>
              <a:t>Kinchin</a:t>
            </a:r>
            <a:r>
              <a:rPr lang="en-GB" dirty="0"/>
              <a:t>, Cabot &amp; Hay, 2008). </a:t>
            </a:r>
            <a:endParaRPr lang="en-GB" dirty="0" smtClean="0"/>
          </a:p>
          <a:p>
            <a:pPr marL="457200" indent="-457200">
              <a:buFont typeface="+mj-lt"/>
              <a:buAutoNum type="arabicPeriod"/>
            </a:pPr>
            <a:r>
              <a:rPr lang="en-GB" dirty="0" smtClean="0"/>
              <a:t>Ensure that staff should </a:t>
            </a:r>
            <a:r>
              <a:rPr lang="en-GB" dirty="0"/>
              <a:t>be able to implement new practices </a:t>
            </a:r>
            <a:r>
              <a:rPr lang="en-GB" dirty="0" smtClean="0"/>
              <a:t>immediately after training, </a:t>
            </a:r>
            <a:r>
              <a:rPr lang="en-GB" dirty="0"/>
              <a:t>whilst the ideas and their enthusiasm are fresh. </a:t>
            </a:r>
            <a:endParaRPr lang="en-GB" dirty="0" smtClean="0"/>
          </a:p>
          <a:p>
            <a:pPr marL="457200" indent="-457200">
              <a:buFont typeface="+mj-lt"/>
              <a:buAutoNum type="arabicPeriod"/>
            </a:pPr>
            <a:r>
              <a:rPr lang="en-GB" dirty="0" smtClean="0"/>
              <a:t>Plan opportunities </a:t>
            </a:r>
            <a:r>
              <a:rPr lang="en-GB" dirty="0"/>
              <a:t>for discussion, review and feedback with all those affected by changes in </a:t>
            </a:r>
            <a:r>
              <a:rPr lang="en-GB" dirty="0" smtClean="0"/>
              <a:t>practice. </a:t>
            </a:r>
            <a:r>
              <a:rPr lang="en-GB" dirty="0"/>
              <a:t>Without </a:t>
            </a:r>
            <a:r>
              <a:rPr lang="en-GB" dirty="0" smtClean="0"/>
              <a:t>this </a:t>
            </a:r>
            <a:r>
              <a:rPr lang="en-GB" dirty="0" err="1" smtClean="0"/>
              <a:t>Eraut</a:t>
            </a:r>
            <a:r>
              <a:rPr lang="en-GB" dirty="0" smtClean="0"/>
              <a:t> </a:t>
            </a:r>
            <a:r>
              <a:rPr lang="en-GB" dirty="0"/>
              <a:t>(2005) identifies a danger that </a:t>
            </a:r>
            <a:r>
              <a:rPr lang="en-GB" dirty="0" smtClean="0"/>
              <a:t>new learning and changes </a:t>
            </a:r>
            <a:r>
              <a:rPr lang="en-GB" dirty="0"/>
              <a:t>will be dismissed, forgotten or have limited impact, possibly remaining within one person’s sphere of work. </a:t>
            </a:r>
            <a:endParaRPr lang="en-GB" dirty="0" smtClean="0"/>
          </a:p>
        </p:txBody>
      </p:sp>
    </p:spTree>
    <p:extLst>
      <p:ext uri="{BB962C8B-B14F-4D97-AF65-F5344CB8AC3E}">
        <p14:creationId xmlns:p14="http://schemas.microsoft.com/office/powerpoint/2010/main" val="6930087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Theory, Policy and Practice </a:t>
            </a:r>
            <a:endParaRPr lang="en-GB" dirty="0"/>
          </a:p>
        </p:txBody>
      </p:sp>
      <p:sp>
        <p:nvSpPr>
          <p:cNvPr id="3" name="Content Placeholder 2"/>
          <p:cNvSpPr>
            <a:spLocks noGrp="1"/>
          </p:cNvSpPr>
          <p:nvPr>
            <p:ph idx="1"/>
          </p:nvPr>
        </p:nvSpPr>
        <p:spPr/>
        <p:txBody>
          <a:bodyPr>
            <a:normAutofit/>
          </a:bodyPr>
          <a:lstStyle/>
          <a:p>
            <a:r>
              <a:rPr lang="en-GB" sz="3600" dirty="0" smtClean="0"/>
              <a:t>Consider how </a:t>
            </a:r>
            <a:r>
              <a:rPr lang="en-GB" sz="3600" dirty="0"/>
              <a:t>changes and any new learning will be cascaded:</a:t>
            </a:r>
          </a:p>
          <a:p>
            <a:pPr marL="457200" lvl="1" indent="0">
              <a:buNone/>
            </a:pPr>
            <a:r>
              <a:rPr lang="en-GB" sz="3200" dirty="0"/>
              <a:t>-Through formal training or informal </a:t>
            </a:r>
            <a:r>
              <a:rPr lang="en-GB" sz="3200" dirty="0" smtClean="0"/>
              <a:t>learning (Wenger, 2006</a:t>
            </a:r>
            <a:r>
              <a:rPr lang="en-GB" sz="3200" dirty="0" smtClean="0"/>
              <a:t>)?</a:t>
            </a:r>
            <a:endParaRPr lang="en-GB" sz="3200" dirty="0" smtClean="0"/>
          </a:p>
          <a:p>
            <a:pPr marL="457200" lvl="1" indent="0">
              <a:buNone/>
            </a:pPr>
            <a:r>
              <a:rPr lang="en-GB" sz="3200" dirty="0" smtClean="0"/>
              <a:t>- Through formal visible learning </a:t>
            </a:r>
            <a:r>
              <a:rPr lang="en-GB" sz="3200" dirty="0"/>
              <a:t>and informal </a:t>
            </a:r>
            <a:r>
              <a:rPr lang="en-GB" sz="3200" dirty="0" smtClean="0"/>
              <a:t>invisible learning (</a:t>
            </a:r>
            <a:r>
              <a:rPr lang="en-GB" sz="3200" dirty="0" err="1" smtClean="0"/>
              <a:t>Boud</a:t>
            </a:r>
            <a:r>
              <a:rPr lang="en-GB" sz="3200" dirty="0" smtClean="0"/>
              <a:t> </a:t>
            </a:r>
            <a:r>
              <a:rPr lang="en-GB" sz="3200" dirty="0"/>
              <a:t>and Middleton </a:t>
            </a:r>
            <a:r>
              <a:rPr lang="en-GB" sz="3200" dirty="0" smtClean="0"/>
              <a:t>2003)?</a:t>
            </a:r>
          </a:p>
          <a:p>
            <a:endParaRPr lang="en-GB" dirty="0"/>
          </a:p>
          <a:p>
            <a:r>
              <a:rPr lang="en-GB" sz="3200" dirty="0" smtClean="0"/>
              <a:t>What are the benefits of each?</a:t>
            </a:r>
          </a:p>
          <a:p>
            <a:endParaRPr lang="en-GB" dirty="0"/>
          </a:p>
        </p:txBody>
      </p:sp>
    </p:spTree>
    <p:extLst>
      <p:ext uri="{BB962C8B-B14F-4D97-AF65-F5344CB8AC3E}">
        <p14:creationId xmlns:p14="http://schemas.microsoft.com/office/powerpoint/2010/main" val="2994509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Possible Benefits </a:t>
            </a:r>
            <a:endParaRPr lang="en-GB" dirty="0"/>
          </a:p>
        </p:txBody>
      </p:sp>
      <p:sp>
        <p:nvSpPr>
          <p:cNvPr id="3" name="Content Placeholder 2"/>
          <p:cNvSpPr>
            <a:spLocks noGrp="1"/>
          </p:cNvSpPr>
          <p:nvPr>
            <p:ph idx="1"/>
          </p:nvPr>
        </p:nvSpPr>
        <p:spPr/>
        <p:txBody>
          <a:bodyPr>
            <a:normAutofit fontScale="92500"/>
          </a:bodyPr>
          <a:lstStyle/>
          <a:p>
            <a:pPr marL="457200" indent="-457200">
              <a:buFont typeface="+mj-lt"/>
              <a:buAutoNum type="arabicPeriod"/>
            </a:pPr>
            <a:r>
              <a:rPr lang="en-GB" dirty="0" smtClean="0"/>
              <a:t>Making learning ‘visible’ is effective in delivering a clear message to staff that the training is to be put into practice as a means of changing </a:t>
            </a:r>
            <a:r>
              <a:rPr lang="en-GB" b="1" i="1" dirty="0" smtClean="0"/>
              <a:t>(and improving) </a:t>
            </a:r>
            <a:r>
              <a:rPr lang="en-GB" dirty="0" smtClean="0"/>
              <a:t>an aspect of the organisation’s performance. </a:t>
            </a:r>
          </a:p>
          <a:p>
            <a:pPr marL="457200" indent="-457200">
              <a:buFont typeface="+mj-lt"/>
              <a:buAutoNum type="arabicPeriod"/>
            </a:pPr>
            <a:r>
              <a:rPr lang="en-GB" dirty="0" smtClean="0"/>
              <a:t>It delivers clear accountability to each person </a:t>
            </a:r>
          </a:p>
          <a:p>
            <a:pPr marL="457200" indent="-457200">
              <a:buFont typeface="+mj-lt"/>
              <a:buAutoNum type="arabicPeriod"/>
            </a:pPr>
            <a:r>
              <a:rPr lang="en-GB" dirty="0" smtClean="0"/>
              <a:t>An agreed time and place for delivery and a record of attendance, ensures each individual is responsible for their understanding and change in practice. </a:t>
            </a:r>
          </a:p>
          <a:p>
            <a:pPr marL="457200" indent="-457200">
              <a:buFont typeface="+mj-lt"/>
              <a:buAutoNum type="arabicPeriod"/>
            </a:pPr>
            <a:r>
              <a:rPr lang="en-GB" dirty="0" err="1" smtClean="0"/>
              <a:t>Boud</a:t>
            </a:r>
            <a:r>
              <a:rPr lang="en-GB" dirty="0" smtClean="0"/>
              <a:t> and Middleton (2003) highlight the value of ‘informal learning’, as providing essential learning components such as observing good practice and asking critical questions in the context of daily delivery.</a:t>
            </a:r>
          </a:p>
          <a:p>
            <a:endParaRPr lang="en-GB" dirty="0"/>
          </a:p>
        </p:txBody>
      </p:sp>
    </p:spTree>
    <p:extLst>
      <p:ext uri="{BB962C8B-B14F-4D97-AF65-F5344CB8AC3E}">
        <p14:creationId xmlns:p14="http://schemas.microsoft.com/office/powerpoint/2010/main" val="7131531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Theory, Policy and Practice </a:t>
            </a:r>
            <a:endParaRPr lang="en-GB" dirty="0"/>
          </a:p>
        </p:txBody>
      </p:sp>
      <p:sp>
        <p:nvSpPr>
          <p:cNvPr id="3" name="Content Placeholder 2"/>
          <p:cNvSpPr>
            <a:spLocks noGrp="1"/>
          </p:cNvSpPr>
          <p:nvPr>
            <p:ph idx="1"/>
          </p:nvPr>
        </p:nvSpPr>
        <p:spPr/>
        <p:txBody>
          <a:bodyPr>
            <a:normAutofit fontScale="92500"/>
          </a:bodyPr>
          <a:lstStyle/>
          <a:p>
            <a:r>
              <a:rPr lang="en-GB" dirty="0"/>
              <a:t>If training needs are strategically planned, individual’s new learning and practice can impact on the practice of an organisation, contributing to colleagues’  ‘nets of understanding’ (Cook &amp; Brown, 1999). </a:t>
            </a:r>
          </a:p>
          <a:p>
            <a:r>
              <a:rPr lang="en-GB" dirty="0"/>
              <a:t>However, if </a:t>
            </a:r>
            <a:r>
              <a:rPr lang="en-GB" dirty="0" smtClean="0"/>
              <a:t>management support </a:t>
            </a:r>
            <a:r>
              <a:rPr lang="en-GB" dirty="0"/>
              <a:t>for new practice is </a:t>
            </a:r>
            <a:r>
              <a:rPr lang="en-GB" dirty="0" smtClean="0"/>
              <a:t>perceived as weakening or a lack </a:t>
            </a:r>
            <a:r>
              <a:rPr lang="en-GB" dirty="0"/>
              <a:t>of belief </a:t>
            </a:r>
            <a:r>
              <a:rPr lang="en-GB" dirty="0" smtClean="0"/>
              <a:t>in </a:t>
            </a:r>
            <a:r>
              <a:rPr lang="en-GB" dirty="0"/>
              <a:t>its </a:t>
            </a:r>
            <a:r>
              <a:rPr lang="en-GB" dirty="0" smtClean="0"/>
              <a:t>potential suggested, </a:t>
            </a:r>
            <a:r>
              <a:rPr lang="en-GB" dirty="0"/>
              <a:t>the learning reverts to the individual who undertook training and is unlikely to impact on the </a:t>
            </a:r>
            <a:r>
              <a:rPr lang="en-GB" dirty="0" smtClean="0"/>
              <a:t>organisation </a:t>
            </a:r>
            <a:r>
              <a:rPr lang="en-GB" dirty="0"/>
              <a:t>(</a:t>
            </a:r>
            <a:r>
              <a:rPr lang="en-GB" dirty="0" err="1"/>
              <a:t>Boud</a:t>
            </a:r>
            <a:r>
              <a:rPr lang="en-GB" dirty="0"/>
              <a:t> and Middleton 2003).</a:t>
            </a:r>
          </a:p>
          <a:p>
            <a:r>
              <a:rPr lang="en-GB" dirty="0"/>
              <a:t>Evaluation of these theories suggests that </a:t>
            </a:r>
            <a:r>
              <a:rPr lang="en-GB" dirty="0" smtClean="0"/>
              <a:t>for organisational change to be effective </a:t>
            </a:r>
            <a:r>
              <a:rPr lang="en-GB" dirty="0"/>
              <a:t>, the factors required to be in place to facilitate this are wide and </a:t>
            </a:r>
            <a:r>
              <a:rPr lang="en-GB" dirty="0" smtClean="0"/>
              <a:t>necessitate involvement </a:t>
            </a:r>
            <a:r>
              <a:rPr lang="en-GB" dirty="0"/>
              <a:t>from workers </a:t>
            </a:r>
            <a:r>
              <a:rPr lang="en-GB" b="1" dirty="0"/>
              <a:t>across all strata of an </a:t>
            </a:r>
            <a:r>
              <a:rPr lang="en-GB" b="1" dirty="0" smtClean="0"/>
              <a:t>organisation </a:t>
            </a:r>
            <a:r>
              <a:rPr lang="en-GB" dirty="0" smtClean="0"/>
              <a:t>who </a:t>
            </a:r>
            <a:r>
              <a:rPr lang="en-GB" b="1" dirty="0" smtClean="0"/>
              <a:t>clearly recognise what the change (</a:t>
            </a:r>
            <a:r>
              <a:rPr lang="en-GB" b="1" i="1" dirty="0" smtClean="0"/>
              <a:t>good practice) </a:t>
            </a:r>
            <a:r>
              <a:rPr lang="en-GB" b="1" dirty="0" smtClean="0"/>
              <a:t>will look like.</a:t>
            </a:r>
            <a:endParaRPr lang="en-GB" b="1" dirty="0"/>
          </a:p>
          <a:p>
            <a:endParaRPr lang="en-GB" dirty="0"/>
          </a:p>
        </p:txBody>
      </p:sp>
    </p:spTree>
    <p:extLst>
      <p:ext uri="{BB962C8B-B14F-4D97-AF65-F5344CB8AC3E}">
        <p14:creationId xmlns:p14="http://schemas.microsoft.com/office/powerpoint/2010/main" val="29903563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Transformational Leadership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Offers an alternative to:</a:t>
            </a:r>
          </a:p>
          <a:p>
            <a:pPr lvl="1"/>
            <a:r>
              <a:rPr lang="en-GB" dirty="0" smtClean="0"/>
              <a:t>Transactional leadership</a:t>
            </a:r>
          </a:p>
          <a:p>
            <a:pPr lvl="1"/>
            <a:r>
              <a:rPr lang="en-GB" dirty="0" smtClean="0"/>
              <a:t>Legitimate authority </a:t>
            </a:r>
          </a:p>
          <a:p>
            <a:pPr lvl="1"/>
            <a:endParaRPr lang="en-GB" dirty="0"/>
          </a:p>
          <a:p>
            <a:r>
              <a:rPr lang="en-GB" dirty="0" smtClean="0"/>
              <a:t>Appeals to moral values of the followers and </a:t>
            </a:r>
            <a:r>
              <a:rPr lang="en-GB" dirty="0" smtClean="0"/>
              <a:t>an inspire trust, admiration, loyalty and respect .</a:t>
            </a:r>
          </a:p>
          <a:p>
            <a:endParaRPr lang="en-GB" dirty="0" smtClean="0"/>
          </a:p>
          <a:p>
            <a:r>
              <a:rPr lang="en-GB" dirty="0" smtClean="0"/>
              <a:t>Has universal relevance. </a:t>
            </a:r>
            <a:endParaRPr lang="en-GB" dirty="0" smtClean="0"/>
          </a:p>
          <a:p>
            <a:endParaRPr lang="en-GB" dirty="0"/>
          </a:p>
          <a:p>
            <a:r>
              <a:rPr lang="en-GB" dirty="0" smtClean="0"/>
              <a:t>Transforms and motivates through:</a:t>
            </a:r>
          </a:p>
          <a:p>
            <a:pPr lvl="1"/>
            <a:r>
              <a:rPr lang="en-GB" dirty="0" smtClean="0"/>
              <a:t>Making people more aware of the importance of task outcomes</a:t>
            </a:r>
          </a:p>
          <a:p>
            <a:pPr lvl="1"/>
            <a:r>
              <a:rPr lang="en-GB" dirty="0" smtClean="0"/>
              <a:t>Encourage them to put their own self-interest aside for the sake of the team</a:t>
            </a:r>
          </a:p>
          <a:p>
            <a:pPr lvl="1"/>
            <a:r>
              <a:rPr lang="en-GB" dirty="0" smtClean="0"/>
              <a:t>Activates staff’s higher order needs </a:t>
            </a:r>
          </a:p>
          <a:p>
            <a:pPr marL="0" indent="0" algn="r">
              <a:buNone/>
            </a:pPr>
            <a:r>
              <a:rPr lang="en-GB" dirty="0" err="1" smtClean="0"/>
              <a:t>Yukl</a:t>
            </a:r>
            <a:r>
              <a:rPr lang="en-GB" dirty="0" smtClean="0"/>
              <a:t>, 2013</a:t>
            </a:r>
            <a:endParaRPr lang="en-GB" dirty="0"/>
          </a:p>
        </p:txBody>
      </p:sp>
    </p:spTree>
    <p:extLst>
      <p:ext uri="{BB962C8B-B14F-4D97-AF65-F5344CB8AC3E}">
        <p14:creationId xmlns:p14="http://schemas.microsoft.com/office/powerpoint/2010/main" val="6593366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Transformational Leaders…</a:t>
            </a:r>
            <a:endParaRPr lang="en-GB" dirty="0"/>
          </a:p>
        </p:txBody>
      </p:sp>
      <p:sp>
        <p:nvSpPr>
          <p:cNvPr id="3" name="Content Placeholder 2"/>
          <p:cNvSpPr>
            <a:spLocks noGrp="1"/>
          </p:cNvSpPr>
          <p:nvPr>
            <p:ph idx="1"/>
          </p:nvPr>
        </p:nvSpPr>
        <p:spPr>
          <a:xfrm>
            <a:off x="838200" y="3441699"/>
            <a:ext cx="10515600" cy="3136901"/>
          </a:xfrm>
        </p:spPr>
        <p:txBody>
          <a:bodyPr>
            <a:normAutofit fontScale="92500" lnSpcReduction="10000"/>
          </a:bodyPr>
          <a:lstStyle/>
          <a:p>
            <a:r>
              <a:rPr lang="en-GB" dirty="0" smtClean="0"/>
              <a:t>Articulate a clear and appealing </a:t>
            </a:r>
            <a:r>
              <a:rPr lang="en-GB" dirty="0"/>
              <a:t>v</a:t>
            </a:r>
            <a:r>
              <a:rPr lang="en-GB" dirty="0" smtClean="0"/>
              <a:t>ision </a:t>
            </a:r>
          </a:p>
          <a:p>
            <a:r>
              <a:rPr lang="en-GB" dirty="0" smtClean="0"/>
              <a:t>Explain how the vision can be attained</a:t>
            </a:r>
          </a:p>
          <a:p>
            <a:r>
              <a:rPr lang="en-GB" dirty="0" smtClean="0"/>
              <a:t>Act confident and optimistic </a:t>
            </a:r>
          </a:p>
          <a:p>
            <a:r>
              <a:rPr lang="en-GB" dirty="0" smtClean="0"/>
              <a:t>Expresses confidence in others </a:t>
            </a:r>
          </a:p>
          <a:p>
            <a:r>
              <a:rPr lang="en-GB" baseline="0" dirty="0" smtClean="0"/>
              <a:t>Use dramatic, symbolic actions to emphasise key values </a:t>
            </a:r>
          </a:p>
          <a:p>
            <a:r>
              <a:rPr lang="en-GB" dirty="0" smtClean="0"/>
              <a:t>Lead by example </a:t>
            </a:r>
          </a:p>
          <a:p>
            <a:pPr marL="0" indent="0" algn="r">
              <a:buNone/>
            </a:pPr>
            <a:r>
              <a:rPr lang="en-GB" dirty="0" err="1" smtClean="0"/>
              <a:t>Yukl</a:t>
            </a:r>
            <a:r>
              <a:rPr lang="en-GB" dirty="0" smtClean="0"/>
              <a:t>, 2013</a:t>
            </a:r>
          </a:p>
          <a:p>
            <a:endParaRPr lang="en-GB" dirty="0"/>
          </a:p>
        </p:txBody>
      </p:sp>
      <p:pic>
        <p:nvPicPr>
          <p:cNvPr id="4" name="Picture 3"/>
          <p:cNvPicPr>
            <a:picLocks noChangeAspect="1"/>
          </p:cNvPicPr>
          <p:nvPr/>
        </p:nvPicPr>
        <p:blipFill>
          <a:blip r:embed="rId3"/>
          <a:stretch>
            <a:fillRect/>
          </a:stretch>
        </p:blipFill>
        <p:spPr>
          <a:xfrm>
            <a:off x="4254500" y="1481819"/>
            <a:ext cx="3143249" cy="1769379"/>
          </a:xfrm>
          <a:prstGeom prst="rect">
            <a:avLst/>
          </a:prstGeom>
        </p:spPr>
      </p:pic>
      <p:sp>
        <p:nvSpPr>
          <p:cNvPr id="5" name="Cloud 4"/>
          <p:cNvSpPr/>
          <p:nvPr/>
        </p:nvSpPr>
        <p:spPr>
          <a:xfrm>
            <a:off x="6997700" y="3251198"/>
            <a:ext cx="4826000" cy="304800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Consider this in relation to the new curriculum – explain how a head teacher could respond in a transformational manner. </a:t>
            </a:r>
            <a:endParaRPr lang="en-GB" sz="2400" dirty="0"/>
          </a:p>
        </p:txBody>
      </p:sp>
    </p:spTree>
    <p:extLst>
      <p:ext uri="{BB962C8B-B14F-4D97-AF65-F5344CB8AC3E}">
        <p14:creationId xmlns:p14="http://schemas.microsoft.com/office/powerpoint/2010/main" val="236050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 </a:t>
            </a:r>
            <a:endParaRPr lang="en-GB" dirty="0"/>
          </a:p>
        </p:txBody>
      </p:sp>
      <p:sp>
        <p:nvSpPr>
          <p:cNvPr id="3" name="Content Placeholder 2"/>
          <p:cNvSpPr>
            <a:spLocks noGrp="1"/>
          </p:cNvSpPr>
          <p:nvPr>
            <p:ph idx="1"/>
          </p:nvPr>
        </p:nvSpPr>
        <p:spPr>
          <a:xfrm>
            <a:off x="838200" y="4813299"/>
            <a:ext cx="10515600" cy="1363663"/>
          </a:xfrm>
        </p:spPr>
        <p:txBody>
          <a:bodyPr/>
          <a:lstStyle/>
          <a:p>
            <a:r>
              <a:rPr lang="en-GB" dirty="0" smtClean="0"/>
              <a:t>What are the possible advantages of this type of leadership style?</a:t>
            </a:r>
          </a:p>
          <a:p>
            <a:r>
              <a:rPr lang="en-GB" dirty="0" smtClean="0"/>
              <a:t>What are the possible disadvantages of this type of leadership style?</a:t>
            </a:r>
            <a:endParaRPr lang="en-GB" dirty="0"/>
          </a:p>
        </p:txBody>
      </p:sp>
      <p:pic>
        <p:nvPicPr>
          <p:cNvPr id="4" name="Picture 3"/>
          <p:cNvPicPr>
            <a:picLocks noChangeAspect="1"/>
          </p:cNvPicPr>
          <p:nvPr/>
        </p:nvPicPr>
        <p:blipFill>
          <a:blip r:embed="rId2"/>
          <a:stretch>
            <a:fillRect/>
          </a:stretch>
        </p:blipFill>
        <p:spPr>
          <a:xfrm>
            <a:off x="4097505" y="1690688"/>
            <a:ext cx="3552657" cy="2470150"/>
          </a:xfrm>
          <a:prstGeom prst="rect">
            <a:avLst/>
          </a:prstGeom>
        </p:spPr>
      </p:pic>
    </p:spTree>
    <p:extLst>
      <p:ext uri="{BB962C8B-B14F-4D97-AF65-F5344CB8AC3E}">
        <p14:creationId xmlns:p14="http://schemas.microsoft.com/office/powerpoint/2010/main" val="22950085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Participative Leadership </a:t>
            </a:r>
            <a:endParaRPr lang="en-GB" dirty="0"/>
          </a:p>
        </p:txBody>
      </p:sp>
      <p:sp>
        <p:nvSpPr>
          <p:cNvPr id="3" name="Content Placeholder 2"/>
          <p:cNvSpPr>
            <a:spLocks noGrp="1"/>
          </p:cNvSpPr>
          <p:nvPr>
            <p:ph idx="1"/>
          </p:nvPr>
        </p:nvSpPr>
        <p:spPr>
          <a:xfrm>
            <a:off x="838200" y="2755899"/>
            <a:ext cx="10515600" cy="3810001"/>
          </a:xfrm>
        </p:spPr>
        <p:txBody>
          <a:bodyPr>
            <a:normAutofit/>
          </a:bodyPr>
          <a:lstStyle/>
          <a:p>
            <a:r>
              <a:rPr lang="en-GB" dirty="0" smtClean="0"/>
              <a:t>A key function of leadership is to make decisions. The leader can enlist the aid of others in making decisions </a:t>
            </a:r>
          </a:p>
          <a:p>
            <a:r>
              <a:rPr lang="en-GB" dirty="0" smtClean="0"/>
              <a:t>Based on democratic principles – upholding the right to influence decisions which will affect people</a:t>
            </a:r>
          </a:p>
          <a:p>
            <a:r>
              <a:rPr lang="en-GB" dirty="0" smtClean="0"/>
              <a:t>Focuses on </a:t>
            </a:r>
            <a:r>
              <a:rPr lang="en-GB" i="1" dirty="0" smtClean="0"/>
              <a:t>empowerment</a:t>
            </a:r>
            <a:r>
              <a:rPr lang="en-GB" dirty="0" smtClean="0"/>
              <a:t> through delegation which gives individuals authority and responsibility </a:t>
            </a:r>
          </a:p>
          <a:p>
            <a:r>
              <a:rPr lang="en-GB" dirty="0" smtClean="0"/>
              <a:t>Effectiveness can vary according to situation</a:t>
            </a:r>
          </a:p>
          <a:p>
            <a:pPr marL="0" indent="0" algn="r">
              <a:buNone/>
            </a:pPr>
            <a:r>
              <a:rPr lang="en-GB" dirty="0" err="1" smtClean="0"/>
              <a:t>Yukl</a:t>
            </a:r>
            <a:r>
              <a:rPr lang="en-GB" dirty="0" smtClean="0"/>
              <a:t>, 2013</a:t>
            </a:r>
            <a:endParaRPr lang="en-GB" dirty="0"/>
          </a:p>
        </p:txBody>
      </p:sp>
      <p:pic>
        <p:nvPicPr>
          <p:cNvPr id="4" name="Picture 3"/>
          <p:cNvPicPr>
            <a:picLocks noChangeAspect="1"/>
          </p:cNvPicPr>
          <p:nvPr/>
        </p:nvPicPr>
        <p:blipFill>
          <a:blip r:embed="rId2"/>
          <a:stretch>
            <a:fillRect/>
          </a:stretch>
        </p:blipFill>
        <p:spPr>
          <a:xfrm>
            <a:off x="4826000" y="1371600"/>
            <a:ext cx="1911350" cy="1399696"/>
          </a:xfrm>
          <a:prstGeom prst="rect">
            <a:avLst/>
          </a:prstGeom>
        </p:spPr>
      </p:pic>
    </p:spTree>
    <p:extLst>
      <p:ext uri="{BB962C8B-B14F-4D97-AF65-F5344CB8AC3E}">
        <p14:creationId xmlns:p14="http://schemas.microsoft.com/office/powerpoint/2010/main" val="38473636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Encouraging Participation</a:t>
            </a:r>
            <a:endParaRPr lang="en-GB" dirty="0"/>
          </a:p>
        </p:txBody>
      </p:sp>
      <p:sp>
        <p:nvSpPr>
          <p:cNvPr id="3" name="Content Placeholder 2"/>
          <p:cNvSpPr>
            <a:spLocks noGrp="1"/>
          </p:cNvSpPr>
          <p:nvPr>
            <p:ph idx="1"/>
          </p:nvPr>
        </p:nvSpPr>
        <p:spPr>
          <a:xfrm>
            <a:off x="838200" y="1825624"/>
            <a:ext cx="10515600" cy="4867275"/>
          </a:xfrm>
        </p:spPr>
        <p:txBody>
          <a:bodyPr>
            <a:normAutofit lnSpcReduction="10000"/>
          </a:bodyPr>
          <a:lstStyle/>
          <a:p>
            <a:r>
              <a:rPr lang="en-GB" dirty="0" smtClean="0"/>
              <a:t>Encourage people to express their concerns</a:t>
            </a:r>
          </a:p>
          <a:p>
            <a:r>
              <a:rPr lang="en-GB" dirty="0" smtClean="0"/>
              <a:t>Describe a proposal as tentative </a:t>
            </a:r>
          </a:p>
          <a:p>
            <a:r>
              <a:rPr lang="en-GB" dirty="0" smtClean="0"/>
              <a:t>Record ideas and suggestions</a:t>
            </a:r>
          </a:p>
          <a:p>
            <a:r>
              <a:rPr lang="en-GB" dirty="0" smtClean="0"/>
              <a:t>Look for ways to build on ideas and suggestions</a:t>
            </a:r>
          </a:p>
          <a:p>
            <a:r>
              <a:rPr lang="en-GB" dirty="0" smtClean="0"/>
              <a:t>Be tactful in expressing concerns about a suggestion</a:t>
            </a:r>
          </a:p>
          <a:p>
            <a:r>
              <a:rPr lang="en-GB" dirty="0" smtClean="0"/>
              <a:t>Listen to dissenting views without getting defensive</a:t>
            </a:r>
          </a:p>
          <a:p>
            <a:r>
              <a:rPr lang="en-GB" dirty="0" smtClean="0"/>
              <a:t>Try to utilize suggestions and deal with concerns</a:t>
            </a:r>
          </a:p>
          <a:p>
            <a:r>
              <a:rPr lang="en-GB" dirty="0" smtClean="0"/>
              <a:t>Show appreciation for suggestions</a:t>
            </a:r>
          </a:p>
          <a:p>
            <a:pPr marL="0" indent="0" algn="r">
              <a:buNone/>
            </a:pPr>
            <a:endParaRPr lang="en-GB" dirty="0" smtClean="0"/>
          </a:p>
          <a:p>
            <a:pPr marL="0" indent="0" algn="r">
              <a:buNone/>
            </a:pPr>
            <a:r>
              <a:rPr lang="en-GB" dirty="0" err="1" smtClean="0"/>
              <a:t>Yukl</a:t>
            </a:r>
            <a:r>
              <a:rPr lang="en-GB" dirty="0" smtClean="0"/>
              <a:t>, 2013</a:t>
            </a:r>
          </a:p>
          <a:p>
            <a:pPr algn="r"/>
            <a:endParaRPr lang="en-GB" dirty="0"/>
          </a:p>
        </p:txBody>
      </p:sp>
      <p:sp>
        <p:nvSpPr>
          <p:cNvPr id="4" name="Cloud 3"/>
          <p:cNvSpPr/>
          <p:nvPr/>
        </p:nvSpPr>
        <p:spPr>
          <a:xfrm>
            <a:off x="6997700" y="3251198"/>
            <a:ext cx="4826000" cy="304800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Consider this in relation to the new curriculum – explain how a head teacher could respond in a participative manner. </a:t>
            </a:r>
            <a:endParaRPr lang="en-GB" sz="2400" dirty="0"/>
          </a:p>
        </p:txBody>
      </p:sp>
    </p:spTree>
    <p:extLst>
      <p:ext uri="{BB962C8B-B14F-4D97-AF65-F5344CB8AC3E}">
        <p14:creationId xmlns:p14="http://schemas.microsoft.com/office/powerpoint/2010/main" val="393002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 </a:t>
            </a:r>
            <a:endParaRPr lang="en-GB" dirty="0"/>
          </a:p>
        </p:txBody>
      </p:sp>
      <p:sp>
        <p:nvSpPr>
          <p:cNvPr id="3" name="Content Placeholder 2"/>
          <p:cNvSpPr>
            <a:spLocks noGrp="1"/>
          </p:cNvSpPr>
          <p:nvPr>
            <p:ph idx="1"/>
          </p:nvPr>
        </p:nvSpPr>
        <p:spPr>
          <a:xfrm>
            <a:off x="838200" y="4813299"/>
            <a:ext cx="10515600" cy="1363663"/>
          </a:xfrm>
        </p:spPr>
        <p:txBody>
          <a:bodyPr/>
          <a:lstStyle/>
          <a:p>
            <a:r>
              <a:rPr lang="en-GB" dirty="0" smtClean="0"/>
              <a:t>What are the possible advantages of this type of leadership style?</a:t>
            </a:r>
          </a:p>
          <a:p>
            <a:r>
              <a:rPr lang="en-GB" dirty="0" smtClean="0"/>
              <a:t>What are the possible disadvantages of this type of leadership style?</a:t>
            </a:r>
            <a:endParaRPr lang="en-GB" dirty="0"/>
          </a:p>
        </p:txBody>
      </p:sp>
      <p:pic>
        <p:nvPicPr>
          <p:cNvPr id="4" name="Picture 3"/>
          <p:cNvPicPr>
            <a:picLocks noChangeAspect="1"/>
          </p:cNvPicPr>
          <p:nvPr/>
        </p:nvPicPr>
        <p:blipFill>
          <a:blip r:embed="rId2"/>
          <a:stretch>
            <a:fillRect/>
          </a:stretch>
        </p:blipFill>
        <p:spPr>
          <a:xfrm>
            <a:off x="4155281" y="1690688"/>
            <a:ext cx="3881438" cy="2698750"/>
          </a:xfrm>
          <a:prstGeom prst="rect">
            <a:avLst/>
          </a:prstGeom>
        </p:spPr>
      </p:pic>
    </p:spTree>
    <p:extLst>
      <p:ext uri="{BB962C8B-B14F-4D97-AF65-F5344CB8AC3E}">
        <p14:creationId xmlns:p14="http://schemas.microsoft.com/office/powerpoint/2010/main" val="40678425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 </a:t>
            </a:r>
            <a:endParaRPr lang="en-GB" dirty="0"/>
          </a:p>
        </p:txBody>
      </p:sp>
      <p:sp>
        <p:nvSpPr>
          <p:cNvPr id="3" name="Content Placeholder 2"/>
          <p:cNvSpPr>
            <a:spLocks noGrp="1"/>
          </p:cNvSpPr>
          <p:nvPr>
            <p:ph idx="1"/>
          </p:nvPr>
        </p:nvSpPr>
        <p:spPr/>
        <p:txBody>
          <a:bodyPr>
            <a:normAutofit lnSpcReduction="10000"/>
          </a:bodyPr>
          <a:lstStyle/>
          <a:p>
            <a:r>
              <a:rPr lang="en-GB" dirty="0" smtClean="0"/>
              <a:t>Imagine that you are the literacy coordinator in a primary school. The school purchased a literacy package from a company which is used to plan, teach and assess literacy across the school and this has been in use for some years. Since the introduction of the LNF and with the forthcoming new curriculum, you have concerns that this package may no longer be relevant. </a:t>
            </a:r>
          </a:p>
          <a:p>
            <a:endParaRPr lang="en-GB" dirty="0"/>
          </a:p>
          <a:p>
            <a:r>
              <a:rPr lang="en-GB" dirty="0" smtClean="0"/>
              <a:t>Discuss: how might you approach this problem with the staff across the school? </a:t>
            </a:r>
            <a:endParaRPr lang="en-GB" dirty="0"/>
          </a:p>
          <a:p>
            <a:r>
              <a:rPr lang="en-GB" dirty="0" smtClean="0"/>
              <a:t>Apply: consider how different leadership approaches will lead to different sets of actions and outcomes.  </a:t>
            </a:r>
            <a:endParaRPr lang="en-GB" dirty="0"/>
          </a:p>
        </p:txBody>
      </p:sp>
    </p:spTree>
    <p:extLst>
      <p:ext uri="{BB962C8B-B14F-4D97-AF65-F5344CB8AC3E}">
        <p14:creationId xmlns:p14="http://schemas.microsoft.com/office/powerpoint/2010/main" val="23002559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pPr algn="ctr"/>
            <a:r>
              <a:rPr lang="en-GB" dirty="0" smtClean="0"/>
              <a:t>Assignment 2 </a:t>
            </a:r>
            <a:endParaRPr lang="en-GB" dirty="0"/>
          </a:p>
        </p:txBody>
      </p:sp>
      <p:sp>
        <p:nvSpPr>
          <p:cNvPr id="3" name="Content Placeholder 2"/>
          <p:cNvSpPr>
            <a:spLocks noGrp="1"/>
          </p:cNvSpPr>
          <p:nvPr>
            <p:ph idx="1"/>
          </p:nvPr>
        </p:nvSpPr>
        <p:spPr/>
        <p:style>
          <a:lnRef idx="2">
            <a:schemeClr val="accent5"/>
          </a:lnRef>
          <a:fillRef idx="1">
            <a:schemeClr val="lt1"/>
          </a:fillRef>
          <a:effectRef idx="0">
            <a:schemeClr val="accent5"/>
          </a:effectRef>
          <a:fontRef idx="minor">
            <a:schemeClr val="dk1"/>
          </a:fontRef>
        </p:style>
        <p:txBody>
          <a:bodyPr>
            <a:normAutofit/>
          </a:bodyPr>
          <a:lstStyle/>
          <a:p>
            <a:r>
              <a:rPr lang="en-GB" b="1" dirty="0"/>
              <a:t>COMPONENT WEIGHTING: 40%</a:t>
            </a:r>
            <a:endParaRPr lang="en-GB" dirty="0"/>
          </a:p>
          <a:p>
            <a:r>
              <a:rPr lang="en-GB" dirty="0"/>
              <a:t> </a:t>
            </a:r>
            <a:r>
              <a:rPr lang="en-GB" b="1" dirty="0" smtClean="0"/>
              <a:t>WORD </a:t>
            </a:r>
            <a:r>
              <a:rPr lang="en-GB" b="1" dirty="0"/>
              <a:t>COUNT: 15 MINUTES PER PERSON</a:t>
            </a:r>
            <a:endParaRPr lang="en-GB" dirty="0"/>
          </a:p>
          <a:p>
            <a:pPr fontAlgn="base" hangingPunct="0"/>
            <a:r>
              <a:rPr lang="en-GB" b="1" dirty="0"/>
              <a:t> </a:t>
            </a:r>
            <a:r>
              <a:rPr lang="en-GB" b="1" dirty="0" smtClean="0"/>
              <a:t>21</a:t>
            </a:r>
            <a:r>
              <a:rPr lang="en-GB" b="1" baseline="30000" dirty="0" smtClean="0"/>
              <a:t>st</a:t>
            </a:r>
            <a:r>
              <a:rPr lang="en-GB" b="1" dirty="0" smtClean="0"/>
              <a:t> February 2018</a:t>
            </a:r>
          </a:p>
          <a:p>
            <a:pPr fontAlgn="base" hangingPunct="0"/>
            <a:endParaRPr lang="en-GB" b="1" dirty="0"/>
          </a:p>
          <a:p>
            <a:pPr fontAlgn="base" hangingPunct="0"/>
            <a:r>
              <a:rPr lang="en-GB" dirty="0" smtClean="0"/>
              <a:t>Individual Presentation</a:t>
            </a:r>
          </a:p>
          <a:p>
            <a:pPr fontAlgn="base" hangingPunct="0"/>
            <a:r>
              <a:rPr lang="en-GB" dirty="0" smtClean="0"/>
              <a:t>What </a:t>
            </a:r>
            <a:r>
              <a:rPr lang="en-GB" dirty="0"/>
              <a:t>makes an effective educational leader in times of change? </a:t>
            </a:r>
          </a:p>
          <a:p>
            <a:pPr marL="0" indent="0" fontAlgn="base" hangingPunct="0">
              <a:buNone/>
            </a:pPr>
            <a:r>
              <a:rPr lang="en-GB" b="1" dirty="0" smtClean="0"/>
              <a:t> </a:t>
            </a:r>
          </a:p>
          <a:p>
            <a:pPr marL="0" indent="0" fontAlgn="base" hangingPunct="0">
              <a:buNone/>
            </a:pPr>
            <a:endParaRPr lang="en-GB" dirty="0"/>
          </a:p>
          <a:p>
            <a:endParaRPr lang="en-GB" dirty="0"/>
          </a:p>
        </p:txBody>
      </p:sp>
    </p:spTree>
    <p:extLst>
      <p:ext uri="{BB962C8B-B14F-4D97-AF65-F5344CB8AC3E}">
        <p14:creationId xmlns:p14="http://schemas.microsoft.com/office/powerpoint/2010/main" val="385269144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Presentation Skills </a:t>
            </a:r>
            <a:endParaRPr lang="en-GB" dirty="0"/>
          </a:p>
        </p:txBody>
      </p:sp>
      <p:sp>
        <p:nvSpPr>
          <p:cNvPr id="3" name="Content Placeholder 2"/>
          <p:cNvSpPr>
            <a:spLocks noGrp="1"/>
          </p:cNvSpPr>
          <p:nvPr>
            <p:ph idx="1"/>
          </p:nvPr>
        </p:nvSpPr>
        <p:spPr/>
        <p:txBody>
          <a:bodyPr/>
          <a:lstStyle/>
          <a:p>
            <a:r>
              <a:rPr lang="en-GB" dirty="0" smtClean="0"/>
              <a:t>Apart from achieving the module’s learning outcomes, you will demonstrate:</a:t>
            </a:r>
          </a:p>
          <a:p>
            <a:pPr marL="457200" lvl="1" indent="0">
              <a:buNone/>
            </a:pPr>
            <a:r>
              <a:rPr lang="en-GB" dirty="0" smtClean="0"/>
              <a:t>1. Good language control and communication skill</a:t>
            </a:r>
          </a:p>
          <a:p>
            <a:pPr marL="457200" lvl="1" indent="0">
              <a:buNone/>
            </a:pPr>
            <a:r>
              <a:rPr lang="en-GB" dirty="0" smtClean="0"/>
              <a:t>2. Good eye contact</a:t>
            </a:r>
          </a:p>
          <a:p>
            <a:pPr marL="457200" lvl="1" indent="0">
              <a:buNone/>
            </a:pPr>
            <a:r>
              <a:rPr lang="en-GB" dirty="0" smtClean="0"/>
              <a:t>3. Use of a range of presentation techniques</a:t>
            </a:r>
          </a:p>
          <a:p>
            <a:pPr marL="457200" lvl="1" indent="0">
              <a:buNone/>
            </a:pPr>
            <a:r>
              <a:rPr lang="en-GB" dirty="0" smtClean="0"/>
              <a:t>4. Good management of time</a:t>
            </a:r>
          </a:p>
          <a:p>
            <a:pPr marL="457200" lvl="1" indent="0">
              <a:buNone/>
            </a:pPr>
            <a:endParaRPr lang="en-GB" dirty="0" smtClean="0"/>
          </a:p>
          <a:p>
            <a:r>
              <a:rPr lang="en-GB" b="1" i="1" dirty="0" smtClean="0"/>
              <a:t>Practise beforehand - your confidence will also increase. </a:t>
            </a:r>
          </a:p>
          <a:p>
            <a:r>
              <a:rPr lang="en-GB" b="1" i="1" dirty="0" smtClean="0"/>
              <a:t>This is a skill that is highly likely to be useful to you in your professional life</a:t>
            </a:r>
            <a:r>
              <a:rPr lang="en-GB" dirty="0" smtClean="0"/>
              <a:t>.</a:t>
            </a:r>
          </a:p>
          <a:p>
            <a:endParaRPr lang="en-GB" dirty="0"/>
          </a:p>
        </p:txBody>
      </p:sp>
    </p:spTree>
    <p:extLst>
      <p:ext uri="{BB962C8B-B14F-4D97-AF65-F5344CB8AC3E}">
        <p14:creationId xmlns:p14="http://schemas.microsoft.com/office/powerpoint/2010/main" val="30482516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Workshop </a:t>
            </a:r>
            <a:endParaRPr lang="en-GB" dirty="0"/>
          </a:p>
        </p:txBody>
      </p:sp>
      <p:sp>
        <p:nvSpPr>
          <p:cNvPr id="5" name="Content Placeholder 4"/>
          <p:cNvSpPr>
            <a:spLocks noGrp="1"/>
          </p:cNvSpPr>
          <p:nvPr>
            <p:ph idx="1"/>
          </p:nvPr>
        </p:nvSpPr>
        <p:spPr>
          <a:xfrm>
            <a:off x="6350000" y="1825625"/>
            <a:ext cx="5003800" cy="4351338"/>
          </a:xfrm>
        </p:spPr>
        <p:txBody>
          <a:bodyPr/>
          <a:lstStyle/>
          <a:p>
            <a:r>
              <a:rPr lang="en-GB" dirty="0" smtClean="0"/>
              <a:t>What is effective leadership?</a:t>
            </a:r>
          </a:p>
          <a:p>
            <a:r>
              <a:rPr lang="en-GB" dirty="0" smtClean="0"/>
              <a:t>How does educational leadership compare to other types of leadership?</a:t>
            </a:r>
          </a:p>
          <a:p>
            <a:r>
              <a:rPr lang="en-GB" dirty="0" smtClean="0"/>
              <a:t>What are the changes which leaders must face?</a:t>
            </a:r>
          </a:p>
          <a:p>
            <a:r>
              <a:rPr lang="en-GB" dirty="0" smtClean="0"/>
              <a:t>Which theories are most influential in developing your thinking?</a:t>
            </a:r>
            <a:endParaRPr lang="en-GB" dirty="0"/>
          </a:p>
        </p:txBody>
      </p:sp>
      <p:pic>
        <p:nvPicPr>
          <p:cNvPr id="4" name="Picture 3"/>
          <p:cNvPicPr>
            <a:picLocks noChangeAspect="1"/>
          </p:cNvPicPr>
          <p:nvPr/>
        </p:nvPicPr>
        <p:blipFill>
          <a:blip r:embed="rId2"/>
          <a:stretch>
            <a:fillRect/>
          </a:stretch>
        </p:blipFill>
        <p:spPr>
          <a:xfrm>
            <a:off x="635000" y="2254250"/>
            <a:ext cx="5334000" cy="3238500"/>
          </a:xfrm>
          <a:prstGeom prst="rect">
            <a:avLst/>
          </a:prstGeom>
        </p:spPr>
      </p:pic>
    </p:spTree>
    <p:extLst>
      <p:ext uri="{BB962C8B-B14F-4D97-AF65-F5344CB8AC3E}">
        <p14:creationId xmlns:p14="http://schemas.microsoft.com/office/powerpoint/2010/main" val="255166578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 Bibliography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Adair, J. (1983) </a:t>
            </a:r>
            <a:r>
              <a:rPr lang="en-GB" i="1" dirty="0" smtClean="0"/>
              <a:t>Effective Leadership. </a:t>
            </a:r>
            <a:r>
              <a:rPr lang="en-GB" dirty="0" smtClean="0"/>
              <a:t>London: Pan Books</a:t>
            </a:r>
          </a:p>
          <a:p>
            <a:pPr lvl="0"/>
            <a:r>
              <a:rPr lang="en-GB" dirty="0" err="1"/>
              <a:t>Boud</a:t>
            </a:r>
            <a:r>
              <a:rPr lang="en-GB" dirty="0"/>
              <a:t>, D. and Middleton, H. (2003) ‘Learning from others at work: communities of practice and informal learning’, </a:t>
            </a:r>
            <a:r>
              <a:rPr lang="en-GB" i="1" dirty="0"/>
              <a:t>Journal of Workplace Learning, </a:t>
            </a:r>
            <a:r>
              <a:rPr lang="en-GB" dirty="0"/>
              <a:t>vol. 15, no. 5, pp. 194-202</a:t>
            </a:r>
            <a:r>
              <a:rPr lang="en-GB" dirty="0" smtClean="0"/>
              <a:t>.</a:t>
            </a:r>
          </a:p>
          <a:p>
            <a:r>
              <a:rPr lang="en-GB" dirty="0" smtClean="0"/>
              <a:t>Caldwell, B.J. and </a:t>
            </a:r>
            <a:r>
              <a:rPr lang="en-GB" dirty="0" err="1" smtClean="0"/>
              <a:t>Spinks</a:t>
            </a:r>
            <a:r>
              <a:rPr lang="en-GB" dirty="0" smtClean="0"/>
              <a:t>, J.M. (2007). </a:t>
            </a:r>
            <a:r>
              <a:rPr lang="en-GB" i="1" dirty="0" smtClean="0"/>
              <a:t>Raising the Stakes </a:t>
            </a:r>
            <a:r>
              <a:rPr lang="en-GB" dirty="0"/>
              <a:t>Oxon: </a:t>
            </a:r>
            <a:r>
              <a:rPr lang="en-GB" dirty="0" smtClean="0"/>
              <a:t>Routledge</a:t>
            </a:r>
          </a:p>
          <a:p>
            <a:pPr lvl="0"/>
            <a:r>
              <a:rPr lang="en-GB" dirty="0"/>
              <a:t>Cook, S.D.N., Brown, J.S., (1999) ‘Bridging Epistemologies: The Generative Dance Between Organizational Knowledge and Organizational Knowing’, </a:t>
            </a:r>
            <a:r>
              <a:rPr lang="en-GB" i="1" dirty="0"/>
              <a:t>Organization Science,</a:t>
            </a:r>
            <a:r>
              <a:rPr lang="en-GB" dirty="0"/>
              <a:t> July-August 1999 Volume 10 (4)pp. 381-400</a:t>
            </a:r>
            <a:r>
              <a:rPr lang="en-GB" dirty="0" smtClean="0"/>
              <a:t>.</a:t>
            </a:r>
          </a:p>
          <a:p>
            <a:pPr lvl="0"/>
            <a:r>
              <a:rPr lang="en-GB" dirty="0" err="1" smtClean="0"/>
              <a:t>Eraut</a:t>
            </a:r>
            <a:r>
              <a:rPr lang="en-GB" dirty="0"/>
              <a:t>, M. (2005) ‘Editorial: Expert and expertise: meanings and perspectives’, </a:t>
            </a:r>
            <a:r>
              <a:rPr lang="en-GB" i="1" dirty="0"/>
              <a:t>Learning in Health and Social Care,</a:t>
            </a:r>
            <a:r>
              <a:rPr lang="en-GB" dirty="0"/>
              <a:t> vol. 4, no. 4, pp.173-9</a:t>
            </a:r>
            <a:r>
              <a:rPr lang="en-GB" dirty="0" smtClean="0"/>
              <a:t>.</a:t>
            </a:r>
          </a:p>
          <a:p>
            <a:r>
              <a:rPr lang="en-GB" dirty="0" smtClean="0"/>
              <a:t>Harris</a:t>
            </a:r>
            <a:r>
              <a:rPr lang="en-GB" dirty="0" smtClean="0"/>
              <a:t>, A. (2008) </a:t>
            </a:r>
            <a:r>
              <a:rPr lang="en-GB" i="1" dirty="0" smtClean="0"/>
              <a:t>Distributed School Leadership </a:t>
            </a:r>
            <a:r>
              <a:rPr lang="en-GB" dirty="0" smtClean="0"/>
              <a:t>Oxon: Routledge</a:t>
            </a:r>
          </a:p>
          <a:p>
            <a:r>
              <a:rPr lang="en-GB" dirty="0" err="1" smtClean="0"/>
              <a:t>Kaser</a:t>
            </a:r>
            <a:r>
              <a:rPr lang="en-GB" dirty="0" smtClean="0"/>
              <a:t>, L. and </a:t>
            </a:r>
            <a:r>
              <a:rPr lang="en-GB" dirty="0" err="1" smtClean="0"/>
              <a:t>Halbert</a:t>
            </a:r>
            <a:r>
              <a:rPr lang="en-GB" dirty="0" smtClean="0"/>
              <a:t>, J. (2009). </a:t>
            </a:r>
            <a:r>
              <a:rPr lang="en-GB" i="1" dirty="0" smtClean="0"/>
              <a:t>Innovation and Learning in the transformation of schools </a:t>
            </a:r>
            <a:r>
              <a:rPr lang="en-GB" dirty="0"/>
              <a:t>Oxon: </a:t>
            </a:r>
            <a:r>
              <a:rPr lang="en-GB" dirty="0" smtClean="0"/>
              <a:t>Routledge</a:t>
            </a:r>
          </a:p>
          <a:p>
            <a:endParaRPr lang="en-GB" dirty="0"/>
          </a:p>
        </p:txBody>
      </p:sp>
    </p:spTree>
    <p:extLst>
      <p:ext uri="{BB962C8B-B14F-4D97-AF65-F5344CB8AC3E}">
        <p14:creationId xmlns:p14="http://schemas.microsoft.com/office/powerpoint/2010/main" val="18559002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 Bibliography</a:t>
            </a:r>
            <a:endParaRPr lang="en-GB" dirty="0"/>
          </a:p>
        </p:txBody>
      </p:sp>
      <p:sp>
        <p:nvSpPr>
          <p:cNvPr id="3" name="Content Placeholder 2"/>
          <p:cNvSpPr>
            <a:spLocks noGrp="1"/>
          </p:cNvSpPr>
          <p:nvPr>
            <p:ph idx="1"/>
          </p:nvPr>
        </p:nvSpPr>
        <p:spPr/>
        <p:txBody>
          <a:bodyPr>
            <a:normAutofit fontScale="62500" lnSpcReduction="20000"/>
          </a:bodyPr>
          <a:lstStyle/>
          <a:p>
            <a:pPr lvl="0"/>
            <a:r>
              <a:rPr lang="en-GB" dirty="0" err="1" smtClean="0"/>
              <a:t>Kinchin</a:t>
            </a:r>
            <a:r>
              <a:rPr lang="en-GB" dirty="0"/>
              <a:t>, I.M., Cabot, L.B., Hay, D.B. (2008) ‘Using concept mapping to locate the tacit dimension of clinical expertise: towards a theoretical framework to support critical reflection on teaching’,</a:t>
            </a:r>
            <a:r>
              <a:rPr lang="en-GB" i="1" dirty="0"/>
              <a:t> Learning in Health and Social Care, </a:t>
            </a:r>
            <a:r>
              <a:rPr lang="en-GB" dirty="0"/>
              <a:t>Volume 7 (2) pp.93-104</a:t>
            </a:r>
            <a:r>
              <a:rPr lang="en-GB" dirty="0" smtClean="0"/>
              <a:t>.</a:t>
            </a:r>
          </a:p>
          <a:p>
            <a:r>
              <a:rPr lang="en-GB" dirty="0" smtClean="0"/>
              <a:t>John </a:t>
            </a:r>
            <a:r>
              <a:rPr lang="en-GB" dirty="0" smtClean="0"/>
              <a:t>Adair Leadership and Management. Available at </a:t>
            </a:r>
            <a:r>
              <a:rPr lang="en-GB" dirty="0" smtClean="0">
                <a:hlinkClick r:id="rId2"/>
              </a:rPr>
              <a:t>http</a:t>
            </a:r>
            <a:r>
              <a:rPr lang="en-GB" dirty="0">
                <a:hlinkClick r:id="rId2"/>
              </a:rPr>
              <a:t>://</a:t>
            </a:r>
            <a:r>
              <a:rPr lang="en-GB" dirty="0" smtClean="0">
                <a:hlinkClick r:id="rId2"/>
              </a:rPr>
              <a:t>www.johnadair.co.uk</a:t>
            </a:r>
            <a:r>
              <a:rPr lang="en-GB" dirty="0" smtClean="0"/>
              <a:t> (Accessed 19.11.15)</a:t>
            </a:r>
          </a:p>
          <a:p>
            <a:r>
              <a:rPr lang="en-GB" dirty="0" err="1" smtClean="0"/>
              <a:t>Leithwood</a:t>
            </a:r>
            <a:r>
              <a:rPr lang="en-GB" dirty="0" smtClean="0"/>
              <a:t>, K., Harris, A. and Strauss, T. (2010). </a:t>
            </a:r>
            <a:r>
              <a:rPr lang="en-GB" i="1" dirty="0" smtClean="0"/>
              <a:t>Leading School Turnaround </a:t>
            </a:r>
            <a:r>
              <a:rPr lang="en-GB" dirty="0" smtClean="0"/>
              <a:t>San Francisco: </a:t>
            </a:r>
            <a:r>
              <a:rPr lang="en-GB" dirty="0" err="1" smtClean="0"/>
              <a:t>Jossey</a:t>
            </a:r>
            <a:r>
              <a:rPr lang="en-GB" dirty="0" smtClean="0"/>
              <a:t>-Bass</a:t>
            </a:r>
          </a:p>
          <a:p>
            <a:pPr lvl="0"/>
            <a:r>
              <a:rPr lang="en-GB" dirty="0"/>
              <a:t>Mumford, A. (1995) ‘Putting learning styles to work: an integrated approach’, </a:t>
            </a:r>
            <a:r>
              <a:rPr lang="en-GB" i="1" dirty="0"/>
              <a:t>Industrial and Commercial Training, </a:t>
            </a:r>
            <a:r>
              <a:rPr lang="en-GB" dirty="0"/>
              <a:t>vol.27, no.8, pp.28-35</a:t>
            </a:r>
            <a:r>
              <a:rPr lang="en-GB" dirty="0" smtClean="0"/>
              <a:t>.</a:t>
            </a:r>
          </a:p>
          <a:p>
            <a:r>
              <a:rPr lang="en-GB" dirty="0"/>
              <a:t>Summers, J. &amp; Smith, B. (2003). </a:t>
            </a:r>
            <a:r>
              <a:rPr lang="en-GB" i="1" dirty="0"/>
              <a:t>Communication Skills </a:t>
            </a:r>
            <a:r>
              <a:rPr lang="en-GB" i="1" dirty="0" smtClean="0"/>
              <a:t>Handbook</a:t>
            </a:r>
            <a:r>
              <a:rPr lang="en-GB" dirty="0" smtClean="0"/>
              <a:t>. Queensland: </a:t>
            </a:r>
            <a:r>
              <a:rPr lang="en-GB" dirty="0"/>
              <a:t>John Wiley &amp; Sons</a:t>
            </a:r>
          </a:p>
          <a:p>
            <a:r>
              <a:rPr lang="en-GB" dirty="0" smtClean="0"/>
              <a:t>Sustainable Practices Research Group. Available at </a:t>
            </a:r>
            <a:r>
              <a:rPr lang="en-GB" dirty="0" smtClean="0">
                <a:hlinkClick r:id="rId3"/>
              </a:rPr>
              <a:t>http</a:t>
            </a:r>
            <a:r>
              <a:rPr lang="en-GB" dirty="0">
                <a:hlinkClick r:id="rId3"/>
              </a:rPr>
              <a:t>://</a:t>
            </a:r>
            <a:r>
              <a:rPr lang="en-GB" dirty="0" smtClean="0">
                <a:hlinkClick r:id="rId3"/>
              </a:rPr>
              <a:t>www.sprg.ac.uk</a:t>
            </a:r>
            <a:r>
              <a:rPr lang="en-GB" dirty="0" smtClean="0"/>
              <a:t> (Accessed 22.11.15)</a:t>
            </a:r>
          </a:p>
          <a:p>
            <a:r>
              <a:rPr lang="en-GB" dirty="0" smtClean="0"/>
              <a:t>University of Southampton (2015) </a:t>
            </a:r>
            <a:r>
              <a:rPr lang="en-GB" i="1" dirty="0" smtClean="0"/>
              <a:t>Prepare for Success</a:t>
            </a:r>
            <a:r>
              <a:rPr lang="en-GB" dirty="0" smtClean="0"/>
              <a:t>. </a:t>
            </a:r>
            <a:r>
              <a:rPr lang="en-GB" dirty="0"/>
              <a:t>Available at </a:t>
            </a:r>
            <a:r>
              <a:rPr lang="en-GB" dirty="0">
                <a:hlinkClick r:id="rId4"/>
              </a:rPr>
              <a:t>http://</a:t>
            </a:r>
            <a:r>
              <a:rPr lang="en-GB" dirty="0" smtClean="0">
                <a:hlinkClick r:id="rId4"/>
              </a:rPr>
              <a:t>www.prepareforsuccess.org.uk/skills_for_presenting_in_seminars.html</a:t>
            </a:r>
            <a:r>
              <a:rPr lang="en-GB" dirty="0" smtClean="0"/>
              <a:t> (Accessed 22.11.15)</a:t>
            </a:r>
          </a:p>
          <a:p>
            <a:pPr lvl="0"/>
            <a:r>
              <a:rPr lang="en-GB" dirty="0"/>
              <a:t>Wenger, E. (2006) </a:t>
            </a:r>
            <a:r>
              <a:rPr lang="en-GB" i="1" dirty="0"/>
              <a:t>Communities of practice: a brief </a:t>
            </a:r>
            <a:r>
              <a:rPr lang="en-GB" i="1" dirty="0" smtClean="0"/>
              <a:t>introduction. </a:t>
            </a:r>
            <a:r>
              <a:rPr lang="en-GB" dirty="0"/>
              <a:t>Available at </a:t>
            </a:r>
            <a:r>
              <a:rPr lang="en-GB" dirty="0" smtClean="0">
                <a:hlinkClick r:id="rId5"/>
              </a:rPr>
              <a:t>http</a:t>
            </a:r>
            <a:r>
              <a:rPr lang="en-GB" dirty="0">
                <a:hlinkClick r:id="rId5"/>
              </a:rPr>
              <a:t>://</a:t>
            </a:r>
            <a:r>
              <a:rPr lang="en-GB" dirty="0" smtClean="0">
                <a:hlinkClick r:id="rId5"/>
              </a:rPr>
              <a:t>vle.bruford.ac.uk/mod/url/view.php?id=18699</a:t>
            </a:r>
            <a:r>
              <a:rPr lang="en-GB" dirty="0" smtClean="0"/>
              <a:t> (Accessed 09.09.15</a:t>
            </a:r>
            <a:r>
              <a:rPr lang="en-GB" dirty="0" smtClean="0"/>
              <a:t>)</a:t>
            </a:r>
          </a:p>
          <a:p>
            <a:pPr lvl="0"/>
            <a:r>
              <a:rPr lang="en-GB" dirty="0" err="1" smtClean="0"/>
              <a:t>Yukl</a:t>
            </a:r>
            <a:r>
              <a:rPr lang="en-GB" dirty="0" smtClean="0"/>
              <a:t>, G. (2013) </a:t>
            </a:r>
            <a:r>
              <a:rPr lang="en-GB" i="1" dirty="0" smtClean="0"/>
              <a:t>Leadership in Organisations, </a:t>
            </a:r>
            <a:r>
              <a:rPr lang="en-GB" dirty="0" smtClean="0"/>
              <a:t>London: Pearson Education. </a:t>
            </a:r>
            <a:endParaRPr lang="en-GB" dirty="0"/>
          </a:p>
          <a:p>
            <a:endParaRPr lang="en-GB" dirty="0" smtClean="0"/>
          </a:p>
          <a:p>
            <a:endParaRPr lang="en-GB" dirty="0"/>
          </a:p>
        </p:txBody>
      </p:sp>
    </p:spTree>
    <p:extLst>
      <p:ext uri="{BB962C8B-B14F-4D97-AF65-F5344CB8AC3E}">
        <p14:creationId xmlns:p14="http://schemas.microsoft.com/office/powerpoint/2010/main" val="8696434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TotalTime>
  <Words>2301</Words>
  <Application>Microsoft Office PowerPoint</Application>
  <PresentationFormat>Widescreen</PresentationFormat>
  <Paragraphs>184</Paragraphs>
  <Slides>24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Sessions 7 &amp; 8 </vt:lpstr>
      <vt:lpstr> Aim: To have critical understanding of management, leadership and change in the organisation of educational institutions. </vt:lpstr>
      <vt:lpstr>Examples of models of leading change </vt:lpstr>
      <vt:lpstr> Michael Fullan  The Six Secrets to Educational Change  </vt:lpstr>
      <vt:lpstr>Action Based Leadership </vt:lpstr>
      <vt:lpstr> Adair’s Leadership Theory Each circle overlaps and influences the other                                                                                                                   Adair (1983) </vt:lpstr>
      <vt:lpstr>Adair’s levels of leadership</vt:lpstr>
      <vt:lpstr> Adair’s Levels of Leadership                                  Adair (1983)</vt:lpstr>
      <vt:lpstr>Theory, Policy and Practice </vt:lpstr>
      <vt:lpstr>Theory, Policy and Practice </vt:lpstr>
      <vt:lpstr>Possible Benefits </vt:lpstr>
      <vt:lpstr>Theory, Policy and Practice </vt:lpstr>
      <vt:lpstr>Transformational Leadership </vt:lpstr>
      <vt:lpstr>Transformational Leaders…</vt:lpstr>
      <vt:lpstr>Reflect </vt:lpstr>
      <vt:lpstr>Participative Leadership </vt:lpstr>
      <vt:lpstr>Encouraging Participation</vt:lpstr>
      <vt:lpstr>Reflect </vt:lpstr>
      <vt:lpstr>Task </vt:lpstr>
      <vt:lpstr>Assignment 2 </vt:lpstr>
      <vt:lpstr>Presentation Skills </vt:lpstr>
      <vt:lpstr>Workshop </vt:lpstr>
      <vt:lpstr>References / Bibliography</vt:lpstr>
      <vt:lpstr>References / 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Sessions 7 &amp; 8 </dc:title>
  <dc:creator>Sarah Stewart</dc:creator>
  <cp:lastModifiedBy>Sarah Stewart</cp:lastModifiedBy>
  <cp:revision>13</cp:revision>
  <dcterms:created xsi:type="dcterms:W3CDTF">2018-02-01T09:57:53Z</dcterms:created>
  <dcterms:modified xsi:type="dcterms:W3CDTF">2018-02-01T12:11:21Z</dcterms:modified>
</cp:coreProperties>
</file>