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8" r:id="rId1"/>
  </p:sldMasterIdLst>
  <p:notesMasterIdLst>
    <p:notesMasterId r:id="rId10"/>
  </p:notesMasterIdLst>
  <p:sldIdLst>
    <p:sldId id="256" r:id="rId2"/>
    <p:sldId id="258" r:id="rId3"/>
    <p:sldId id="259" r:id="rId4"/>
    <p:sldId id="264"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69959"/>
  </p:normalViewPr>
  <p:slideViewPr>
    <p:cSldViewPr snapToGrid="0" snapToObjects="1">
      <p:cViewPr varScale="1">
        <p:scale>
          <a:sx n="87" d="100"/>
          <a:sy n="87" d="100"/>
        </p:scale>
        <p:origin x="43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5CADA5-9977-2342-A3D5-3A3CA251F301}" type="datetimeFigureOut">
              <a:rPr lang="en-US" smtClean="0"/>
              <a:t>10/30/20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7C0A0D-B856-4C4A-A3D6-715C315D8B63}" type="slidenum">
              <a:rPr lang="en-US" smtClean="0"/>
              <a:t>‹#›</a:t>
            </a:fld>
            <a:endParaRPr lang="en-US"/>
          </a:p>
        </p:txBody>
      </p:sp>
    </p:spTree>
    <p:extLst>
      <p:ext uri="{BB962C8B-B14F-4D97-AF65-F5344CB8AC3E}">
        <p14:creationId xmlns:p14="http://schemas.microsoft.com/office/powerpoint/2010/main" val="1895890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Good Afternoon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name is </a:t>
            </a:r>
            <a:r>
              <a:rPr lang="en-GB" sz="1200" kern="1200" dirty="0" err="1">
                <a:solidFill>
                  <a:schemeClr val="tx1"/>
                </a:solidFill>
                <a:effectLst/>
                <a:latin typeface="+mn-lt"/>
                <a:ea typeface="+mn-ea"/>
                <a:cs typeface="+mn-cs"/>
              </a:rPr>
              <a:t>Tanwen</a:t>
            </a:r>
            <a:r>
              <a:rPr lang="en-GB" sz="1200" kern="1200" dirty="0">
                <a:solidFill>
                  <a:schemeClr val="tx1"/>
                </a:solidFill>
                <a:effectLst/>
                <a:latin typeface="+mn-lt"/>
                <a:ea typeface="+mn-ea"/>
                <a:cs typeface="+mn-cs"/>
              </a:rPr>
              <a:t> Jones and in this meeting I am going to be providing an overview of my research proposal that I am hoping to complete this year. The title of the research project as you can see on screen will be the public’s knowledge and perception of sport therapy as a profession. </a:t>
            </a:r>
          </a:p>
          <a:p>
            <a:endParaRPr lang="en-US" dirty="0"/>
          </a:p>
        </p:txBody>
      </p:sp>
      <p:sp>
        <p:nvSpPr>
          <p:cNvPr id="4" name="Slide Number Placeholder 3"/>
          <p:cNvSpPr>
            <a:spLocks noGrp="1"/>
          </p:cNvSpPr>
          <p:nvPr>
            <p:ph type="sldNum" sz="quarter" idx="5"/>
          </p:nvPr>
        </p:nvSpPr>
        <p:spPr/>
        <p:txBody>
          <a:bodyPr/>
          <a:lstStyle/>
          <a:p>
            <a:fld id="{817C0A0D-B856-4C4A-A3D6-715C315D8B63}" type="slidenum">
              <a:rPr lang="en-US" smtClean="0"/>
              <a:t>1</a:t>
            </a:fld>
            <a:endParaRPr lang="en-US"/>
          </a:p>
        </p:txBody>
      </p:sp>
    </p:spTree>
    <p:extLst>
      <p:ext uri="{BB962C8B-B14F-4D97-AF65-F5344CB8AC3E}">
        <p14:creationId xmlns:p14="http://schemas.microsoft.com/office/powerpoint/2010/main" val="4036615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my study I have three major aims that I want to address. First, I would like to develop an understanding of the public’s knowledge of the sports therapy profession. For my second aim, I would like to consider what age group has the strongest relationship with the profession. And my last aim, I would like compare the public perception of sport therapists to other therapy professions such as physiotherapy and chiropractors.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believe the study I am wanting to complete is relevant because currently there are no studies that research the public’s perception of sports therapy as a profession. However, there is a larger body of research investigating the same aspect in physiotherapy. As a result of this I have used 3 recent physiotherapy research paper that look into the perception of their profession compared to other professions in the field as an idea of what questions to include in my questionnaire. </a:t>
            </a:r>
          </a:p>
        </p:txBody>
      </p:sp>
      <p:sp>
        <p:nvSpPr>
          <p:cNvPr id="4" name="Slide Number Placeholder 3"/>
          <p:cNvSpPr>
            <a:spLocks noGrp="1"/>
          </p:cNvSpPr>
          <p:nvPr>
            <p:ph type="sldNum" sz="quarter" idx="5"/>
          </p:nvPr>
        </p:nvSpPr>
        <p:spPr/>
        <p:txBody>
          <a:bodyPr/>
          <a:lstStyle/>
          <a:p>
            <a:fld id="{817C0A0D-B856-4C4A-A3D6-715C315D8B63}" type="slidenum">
              <a:rPr lang="en-US" smtClean="0"/>
              <a:t>2</a:t>
            </a:fld>
            <a:endParaRPr lang="en-US"/>
          </a:p>
        </p:txBody>
      </p:sp>
    </p:spTree>
    <p:extLst>
      <p:ext uri="{BB962C8B-B14F-4D97-AF65-F5344CB8AC3E}">
        <p14:creationId xmlns:p14="http://schemas.microsoft.com/office/powerpoint/2010/main" val="3348101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Sports therapy was first developed by Professor Graham Smith with the aim to address the growing demands from sport and leisure on everyone involved in the management and care of injured participants. The governing body, known as the society of sports therapist, defines the profession as practitioners that are concerned with prevention, rehabilitation and treatment of the patient back to optimal occupational and / or sport specific fitness.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 article produced in 2006 by Jackson states that the profession itself was not regulated and resulted in anyone being able to call themselves a sport therapist regardless of their qualifications Although this article was produced in 2006 the profession is still not regulated. The article also states that that the Health and Care Professional Council (HCPC) was looking into the profession and this is still the case to this day. The Society of Sports Therapist’s official website states that although the application has been approved by the HCPC, on three separate occasions the legislative process is still to be completed. As a result of there being no legislation anyone has the ability to call themselves a sports therapist without any legal repercussions. Therefore, peoples’ perception of what a sports therapist is could be unclear due to there being no regulation of who can call themselves sports therapists.</a:t>
            </a:r>
            <a:r>
              <a:rPr lang="en-GB" dirty="0">
                <a:effectLst/>
              </a:rPr>
              <a:t> </a:t>
            </a:r>
            <a:endParaRPr lang="en-US" dirty="0"/>
          </a:p>
        </p:txBody>
      </p:sp>
      <p:sp>
        <p:nvSpPr>
          <p:cNvPr id="4" name="Slide Number Placeholder 3"/>
          <p:cNvSpPr>
            <a:spLocks noGrp="1"/>
          </p:cNvSpPr>
          <p:nvPr>
            <p:ph type="sldNum" sz="quarter" idx="5"/>
          </p:nvPr>
        </p:nvSpPr>
        <p:spPr/>
        <p:txBody>
          <a:bodyPr/>
          <a:lstStyle/>
          <a:p>
            <a:fld id="{817C0A0D-B856-4C4A-A3D6-715C315D8B63}" type="slidenum">
              <a:rPr lang="en-US" smtClean="0"/>
              <a:t>3</a:t>
            </a:fld>
            <a:endParaRPr lang="en-US"/>
          </a:p>
        </p:txBody>
      </p:sp>
    </p:spTree>
    <p:extLst>
      <p:ext uri="{BB962C8B-B14F-4D97-AF65-F5344CB8AC3E}">
        <p14:creationId xmlns:p14="http://schemas.microsoft.com/office/powerpoint/2010/main" val="3454492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study conducted by </a:t>
            </a:r>
            <a:r>
              <a:rPr lang="en-GB" sz="1200" kern="1200" dirty="0" err="1">
                <a:solidFill>
                  <a:schemeClr val="tx1"/>
                </a:solidFill>
                <a:effectLst/>
                <a:latin typeface="+mn-lt"/>
                <a:ea typeface="+mn-ea"/>
                <a:cs typeface="+mn-cs"/>
              </a:rPr>
              <a:t>Bartocha</a:t>
            </a:r>
            <a:r>
              <a:rPr lang="en-GB" sz="1200" kern="1200" dirty="0">
                <a:solidFill>
                  <a:schemeClr val="tx1"/>
                </a:solidFill>
                <a:effectLst/>
                <a:latin typeface="+mn-lt"/>
                <a:ea typeface="+mn-ea"/>
                <a:cs typeface="+mn-cs"/>
              </a:rPr>
              <a:t> et al, researched into the knowledge and social opinions about physiotherapy. The study used a questionnaire and proceeded to create descriptive statistics and nonparametric statistics to calculate the relationships and differences. A table including the results gathered from the study can be seen on screen. As you can see, from their study they were able to conclude that the public had an average interest of physiotherapists and their knowledge of the profession was good. They also noted that members of the public had positive opinions about physiotherapy, and this was prevalent amongst the elderly population. </a:t>
            </a:r>
          </a:p>
        </p:txBody>
      </p:sp>
      <p:sp>
        <p:nvSpPr>
          <p:cNvPr id="4" name="Slide Number Placeholder 3"/>
          <p:cNvSpPr>
            <a:spLocks noGrp="1"/>
          </p:cNvSpPr>
          <p:nvPr>
            <p:ph type="sldNum" sz="quarter" idx="5"/>
          </p:nvPr>
        </p:nvSpPr>
        <p:spPr/>
        <p:txBody>
          <a:bodyPr/>
          <a:lstStyle/>
          <a:p>
            <a:fld id="{817C0A0D-B856-4C4A-A3D6-715C315D8B63}" type="slidenum">
              <a:rPr lang="en-US" smtClean="0"/>
              <a:t>4</a:t>
            </a:fld>
            <a:endParaRPr lang="en-US"/>
          </a:p>
        </p:txBody>
      </p:sp>
    </p:spTree>
    <p:extLst>
      <p:ext uri="{BB962C8B-B14F-4D97-AF65-F5344CB8AC3E}">
        <p14:creationId xmlns:p14="http://schemas.microsoft.com/office/powerpoint/2010/main" val="3900152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Perhaps a reason for physiotherapy being particularly popular amongst the elderly may be due to the conditions such as strokes, cardiac and respiratory conditions. The graph on the right of the screen was created by the American Heart Association and as you can see the incidence of heart attacks increases with age. The graph on the left side of the screen shows the number of admissions to hospital with strokes and again you can see it increases with age.   Sports therapists are not trained to help with initial recovery of these patients; therefore, they must seek the medical advice of a physiotherapist, hence the popularity amongst the elderly population. I do not expect to see the same relationship in sports therapist as sports therapists deal with higher percentage of sports related injuries which would be more the younger to middle-aged members of the public.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article by Turner research into the prestige of physiotherapy profession. Similar to the first study the questionnaire it was designed to find the social perception of the profession. The questions included the level of education required, level of income, rating of social standing, level of responsibilities and level of usefulness of physiotherapy. The study was able to conclude that physiotherapy had a high position of prestige amongst the public and was considered a high-income job. The article includes a section for further studies based on what they found. One of these suggestions is to compare the different therapy professions and this is what I plan on completing in my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17C0A0D-B856-4C4A-A3D6-715C315D8B63}" type="slidenum">
              <a:rPr lang="en-US" smtClean="0"/>
              <a:t>5</a:t>
            </a:fld>
            <a:endParaRPr lang="en-US"/>
          </a:p>
        </p:txBody>
      </p:sp>
    </p:spTree>
    <p:extLst>
      <p:ext uri="{BB962C8B-B14F-4D97-AF65-F5344CB8AC3E}">
        <p14:creationId xmlns:p14="http://schemas.microsoft.com/office/powerpoint/2010/main" val="1805228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my study I plan to gather a minimum of 50 participants.  The entry requirements for the participants will require them to be over the age of 18 and have access to the internet to be able to complete the questionnaire online. Before completing the questionnaire, participants will be asked to read over the participant information form which will include information of the study, how their information will be used and that it will be kept anonymous. The participants will then need to complete an informed consent form prior to filling in any information in the questionnaire. To ensure the participants information remains anonymous, rather than using any names the questionnaire will be given a number for use of sorting. Participants will be informed in their information sheet that they have the right to pull out of the study at any point and information will be included of how they can do so.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To gather the data for my assignment I am going to use a questionnaire with questions guided by previous discussed articles and their suggestions for future research. The questions that I plan on using will aim to gauge an understanding of the public’s perception of the sports therapy profession. The question will be closed allowing the participants to select from a range of answers to provide the data. To administer the questionnaire, I am going to use Microsoft forms and place the link on various social media platforms to obtain as much data as possible. </a:t>
            </a:r>
          </a:p>
        </p:txBody>
      </p:sp>
      <p:sp>
        <p:nvSpPr>
          <p:cNvPr id="4" name="Slide Number Placeholder 3"/>
          <p:cNvSpPr>
            <a:spLocks noGrp="1"/>
          </p:cNvSpPr>
          <p:nvPr>
            <p:ph type="sldNum" sz="quarter" idx="5"/>
          </p:nvPr>
        </p:nvSpPr>
        <p:spPr/>
        <p:txBody>
          <a:bodyPr/>
          <a:lstStyle/>
          <a:p>
            <a:fld id="{817C0A0D-B856-4C4A-A3D6-715C315D8B63}" type="slidenum">
              <a:rPr lang="en-US" smtClean="0"/>
              <a:t>6</a:t>
            </a:fld>
            <a:endParaRPr lang="en-US"/>
          </a:p>
        </p:txBody>
      </p:sp>
    </p:spTree>
    <p:extLst>
      <p:ext uri="{BB962C8B-B14F-4D97-AF65-F5344CB8AC3E}">
        <p14:creationId xmlns:p14="http://schemas.microsoft.com/office/powerpoint/2010/main" val="1215712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the data analysis section, I plan on gathering all the data together and create a spreadsheet that will allow me to place them into SPSS. Once placed into SPSS I firstly want to conduct descriptive statistics to analyse the group as a whole to gain an understanding of all of the participants. Then I want to split them into age groups, so I am able to satisfy one of my aims of the research by identifying if the younger to middle-aged category have more of a positive relationship with sports therapists. The split of age groups can be seen on the slide. I would also like compare the public perception of sport therapists to other therapy professions such as physiotherapy and chiropractors. To do this I will ask the participants about a range of the therapy professions and use the data to directly compare against each other, which will be represented in graphs.   </a:t>
            </a:r>
          </a:p>
          <a:p>
            <a:endParaRPr lang="en-US" dirty="0"/>
          </a:p>
        </p:txBody>
      </p:sp>
      <p:sp>
        <p:nvSpPr>
          <p:cNvPr id="4" name="Slide Number Placeholder 3"/>
          <p:cNvSpPr>
            <a:spLocks noGrp="1"/>
          </p:cNvSpPr>
          <p:nvPr>
            <p:ph type="sldNum" sz="quarter" idx="5"/>
          </p:nvPr>
        </p:nvSpPr>
        <p:spPr/>
        <p:txBody>
          <a:bodyPr/>
          <a:lstStyle/>
          <a:p>
            <a:fld id="{817C0A0D-B856-4C4A-A3D6-715C315D8B63}" type="slidenum">
              <a:rPr lang="en-US" smtClean="0"/>
              <a:t>7</a:t>
            </a:fld>
            <a:endParaRPr lang="en-US"/>
          </a:p>
        </p:txBody>
      </p:sp>
    </p:spTree>
    <p:extLst>
      <p:ext uri="{BB962C8B-B14F-4D97-AF65-F5344CB8AC3E}">
        <p14:creationId xmlns:p14="http://schemas.microsoft.com/office/powerpoint/2010/main" val="27037189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last slide contains a table of my planned timeline to complete my research. I want to get my ethical approval as soon as I possibly can, at the latest by the end of November. I then plan on spending the next two months collecting as much data as I possibly can to strengthen my research. After gathering all of the research I will then analyse the data and present it in the form of graphs in my poster. From February onwards I want to complete the poster and submit the draft work for feedback prior to the completion of the poster.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any of you would like any of my references discussed above, please let me know via email and I can get them sent to you.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Any questions? </a:t>
            </a:r>
          </a:p>
        </p:txBody>
      </p:sp>
      <p:sp>
        <p:nvSpPr>
          <p:cNvPr id="4" name="Slide Number Placeholder 3"/>
          <p:cNvSpPr>
            <a:spLocks noGrp="1"/>
          </p:cNvSpPr>
          <p:nvPr>
            <p:ph type="sldNum" sz="quarter" idx="5"/>
          </p:nvPr>
        </p:nvSpPr>
        <p:spPr/>
        <p:txBody>
          <a:bodyPr/>
          <a:lstStyle/>
          <a:p>
            <a:fld id="{817C0A0D-B856-4C4A-A3D6-715C315D8B63}" type="slidenum">
              <a:rPr lang="en-US" smtClean="0"/>
              <a:t>8</a:t>
            </a:fld>
            <a:endParaRPr lang="en-US"/>
          </a:p>
        </p:txBody>
      </p:sp>
    </p:spTree>
    <p:extLst>
      <p:ext uri="{BB962C8B-B14F-4D97-AF65-F5344CB8AC3E}">
        <p14:creationId xmlns:p14="http://schemas.microsoft.com/office/powerpoint/2010/main" val="1704956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10/30/20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4015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10/30/20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1451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10/30/20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5789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10/30/20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52968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10/30/20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00622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10/30/20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10287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10/30/20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3807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10/30/20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98354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10/30/20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5895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10/30/20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28853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10/30/20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8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10/30/20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08595712"/>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7" r:id="rId6"/>
    <p:sldLayoutId id="2147483782" r:id="rId7"/>
    <p:sldLayoutId id="2147483783" r:id="rId8"/>
    <p:sldLayoutId id="2147483784" r:id="rId9"/>
    <p:sldLayoutId id="2147483786" r:id="rId10"/>
    <p:sldLayoutId id="2147483785" r:id="rId11"/>
  </p:sldLayoutIdLst>
  <p:hf sldNum="0" hdr="0" ftr="0" dt="0"/>
  <p:txStyles>
    <p:titleStyle>
      <a:lvl1pPr algn="l" defTabSz="457200" rtl="0" eaLnBrk="1" latinLnBrk="0" hangingPunct="1">
        <a:lnSpc>
          <a:spcPct val="100000"/>
        </a:lnSpc>
        <a:spcBef>
          <a:spcPct val="0"/>
        </a:spcBef>
        <a:buNone/>
        <a:defRPr sz="2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4">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6">
            <a:extLst>
              <a:ext uri="{FF2B5EF4-FFF2-40B4-BE49-F238E27FC236}">
                <a16:creationId xmlns:a16="http://schemas.microsoft.com/office/drawing/2014/main" id="{9A180D45-F46B-4484-A254-575E30AFF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CD46EC51-3B76-46E4-BE89-8C8E596DB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B304D6F4-A205-4B79-941E-9D10FBC86EB6}"/>
              </a:ext>
            </a:extLst>
          </p:cNvPr>
          <p:cNvPicPr>
            <a:picLocks noChangeAspect="1"/>
          </p:cNvPicPr>
          <p:nvPr/>
        </p:nvPicPr>
        <p:blipFill rotWithShape="1">
          <a:blip r:embed="rId3"/>
          <a:srcRect l="12474" r="45266" b="-2"/>
          <a:stretch/>
        </p:blipFill>
        <p:spPr>
          <a:xfrm>
            <a:off x="478172" y="601201"/>
            <a:ext cx="3671681" cy="5799600"/>
          </a:xfrm>
          <a:prstGeom prst="rect">
            <a:avLst/>
          </a:prstGeom>
        </p:spPr>
      </p:pic>
      <p:sp>
        <p:nvSpPr>
          <p:cNvPr id="33" name="Rectangle 32">
            <a:extLst>
              <a:ext uri="{FF2B5EF4-FFF2-40B4-BE49-F238E27FC236}">
                <a16:creationId xmlns:a16="http://schemas.microsoft.com/office/drawing/2014/main" id="{919AC6FC-179B-4A36-87D7-DCE1FC55D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4757"/>
            <a:ext cx="7498616" cy="579604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6D227B7-E59B-FA47-A77D-EA10BE87160A}"/>
              </a:ext>
            </a:extLst>
          </p:cNvPr>
          <p:cNvSpPr>
            <a:spLocks noGrp="1"/>
          </p:cNvSpPr>
          <p:nvPr>
            <p:ph type="ctrTitle"/>
          </p:nvPr>
        </p:nvSpPr>
        <p:spPr>
          <a:xfrm>
            <a:off x="4579243" y="1419225"/>
            <a:ext cx="6798608" cy="2085869"/>
          </a:xfrm>
        </p:spPr>
        <p:txBody>
          <a:bodyPr>
            <a:normAutofit/>
          </a:bodyPr>
          <a:lstStyle/>
          <a:p>
            <a:pPr algn="ctr"/>
            <a:r>
              <a:rPr lang="en-US" sz="4000" dirty="0">
                <a:solidFill>
                  <a:srgbClr val="FFFFFF"/>
                </a:solidFill>
              </a:rPr>
              <a:t>Research proposal</a:t>
            </a:r>
          </a:p>
        </p:txBody>
      </p:sp>
      <p:sp>
        <p:nvSpPr>
          <p:cNvPr id="3" name="Subtitle 2">
            <a:extLst>
              <a:ext uri="{FF2B5EF4-FFF2-40B4-BE49-F238E27FC236}">
                <a16:creationId xmlns:a16="http://schemas.microsoft.com/office/drawing/2014/main" id="{D3DD9C10-F75F-A844-ABD4-DAE143E419B6}"/>
              </a:ext>
            </a:extLst>
          </p:cNvPr>
          <p:cNvSpPr>
            <a:spLocks noGrp="1"/>
          </p:cNvSpPr>
          <p:nvPr>
            <p:ph type="subTitle" idx="1"/>
          </p:nvPr>
        </p:nvSpPr>
        <p:spPr>
          <a:xfrm>
            <a:off x="4579243" y="3687031"/>
            <a:ext cx="6798608" cy="1551719"/>
          </a:xfrm>
        </p:spPr>
        <p:txBody>
          <a:bodyPr>
            <a:normAutofit/>
          </a:bodyPr>
          <a:lstStyle/>
          <a:p>
            <a:pPr algn="ctr"/>
            <a:r>
              <a:rPr lang="en-US" sz="2000" dirty="0">
                <a:solidFill>
                  <a:srgbClr val="FFFFFF">
                    <a:alpha val="75000"/>
                  </a:srgbClr>
                </a:solidFill>
              </a:rPr>
              <a:t>What is the public’s knowledge and perception of sports therapy?</a:t>
            </a:r>
          </a:p>
        </p:txBody>
      </p:sp>
      <p:sp>
        <p:nvSpPr>
          <p:cNvPr id="5" name="TextBox 4">
            <a:extLst>
              <a:ext uri="{FF2B5EF4-FFF2-40B4-BE49-F238E27FC236}">
                <a16:creationId xmlns:a16="http://schemas.microsoft.com/office/drawing/2014/main" id="{1DC98FC6-5BDB-F248-A4DB-52ABCCE40F3A}"/>
              </a:ext>
            </a:extLst>
          </p:cNvPr>
          <p:cNvSpPr txBox="1"/>
          <p:nvPr/>
        </p:nvSpPr>
        <p:spPr>
          <a:xfrm>
            <a:off x="8356398" y="5689600"/>
            <a:ext cx="1537409" cy="369332"/>
          </a:xfrm>
          <a:prstGeom prst="rect">
            <a:avLst/>
          </a:prstGeom>
          <a:noFill/>
        </p:spPr>
        <p:txBody>
          <a:bodyPr wrap="none" rtlCol="0">
            <a:spAutoFit/>
          </a:bodyPr>
          <a:lstStyle/>
          <a:p>
            <a:r>
              <a:rPr lang="en-US" dirty="0" err="1">
                <a:solidFill>
                  <a:schemeClr val="bg1"/>
                </a:solidFill>
              </a:rPr>
              <a:t>Tanwen</a:t>
            </a:r>
            <a:r>
              <a:rPr lang="en-US" dirty="0">
                <a:solidFill>
                  <a:schemeClr val="bg1"/>
                </a:solidFill>
              </a:rPr>
              <a:t> Jones</a:t>
            </a:r>
          </a:p>
        </p:txBody>
      </p:sp>
      <p:sp>
        <p:nvSpPr>
          <p:cNvPr id="6" name="TextBox 5">
            <a:extLst>
              <a:ext uri="{FF2B5EF4-FFF2-40B4-BE49-F238E27FC236}">
                <a16:creationId xmlns:a16="http://schemas.microsoft.com/office/drawing/2014/main" id="{ABD8F565-1886-4F4C-B69E-A66F390F862B}"/>
              </a:ext>
            </a:extLst>
          </p:cNvPr>
          <p:cNvSpPr txBox="1"/>
          <p:nvPr/>
        </p:nvSpPr>
        <p:spPr>
          <a:xfrm>
            <a:off x="9893807" y="5689600"/>
            <a:ext cx="1111330" cy="369332"/>
          </a:xfrm>
          <a:prstGeom prst="rect">
            <a:avLst/>
          </a:prstGeom>
          <a:noFill/>
        </p:spPr>
        <p:txBody>
          <a:bodyPr wrap="none" rtlCol="0">
            <a:spAutoFit/>
          </a:bodyPr>
          <a:lstStyle/>
          <a:p>
            <a:r>
              <a:rPr lang="en-US" dirty="0">
                <a:solidFill>
                  <a:schemeClr val="bg1"/>
                </a:solidFill>
              </a:rPr>
              <a:t>1702353</a:t>
            </a:r>
          </a:p>
        </p:txBody>
      </p:sp>
    </p:spTree>
    <p:extLst>
      <p:ext uri="{BB962C8B-B14F-4D97-AF65-F5344CB8AC3E}">
        <p14:creationId xmlns:p14="http://schemas.microsoft.com/office/powerpoint/2010/main" val="1960220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F21C3-77DB-1348-8704-2BAF7D8F174F}"/>
              </a:ext>
            </a:extLst>
          </p:cNvPr>
          <p:cNvSpPr>
            <a:spLocks noGrp="1"/>
          </p:cNvSpPr>
          <p:nvPr>
            <p:ph type="title"/>
          </p:nvPr>
        </p:nvSpPr>
        <p:spPr/>
        <p:txBody>
          <a:bodyPr/>
          <a:lstStyle/>
          <a:p>
            <a:r>
              <a:rPr lang="en-US" dirty="0"/>
              <a:t>Aims and objective</a:t>
            </a:r>
          </a:p>
        </p:txBody>
      </p:sp>
      <p:sp>
        <p:nvSpPr>
          <p:cNvPr id="3" name="Content Placeholder 2">
            <a:extLst>
              <a:ext uri="{FF2B5EF4-FFF2-40B4-BE49-F238E27FC236}">
                <a16:creationId xmlns:a16="http://schemas.microsoft.com/office/drawing/2014/main" id="{49A3A026-95C3-3B4B-AF80-E7ED55CF3BD1}"/>
              </a:ext>
            </a:extLst>
          </p:cNvPr>
          <p:cNvSpPr>
            <a:spLocks noGrp="1"/>
          </p:cNvSpPr>
          <p:nvPr>
            <p:ph idx="1"/>
          </p:nvPr>
        </p:nvSpPr>
        <p:spPr/>
        <p:txBody>
          <a:bodyPr/>
          <a:lstStyle/>
          <a:p>
            <a:pPr marL="400050" indent="-400050">
              <a:buFont typeface="+mj-lt"/>
              <a:buAutoNum type="romanLcPeriod"/>
            </a:pPr>
            <a:r>
              <a:rPr lang="en-US" dirty="0"/>
              <a:t>To develop an understanding of the public’s knowledge of the sports therapy profession. </a:t>
            </a:r>
          </a:p>
          <a:p>
            <a:pPr marL="400050" indent="-400050">
              <a:buFont typeface="+mj-lt"/>
              <a:buAutoNum type="romanLcPeriod"/>
            </a:pPr>
            <a:r>
              <a:rPr lang="en-GB" dirty="0"/>
              <a:t>To consider what age group has the strongest relationship with the profession. </a:t>
            </a:r>
          </a:p>
          <a:p>
            <a:pPr marL="400050" indent="-400050">
              <a:buFont typeface="+mj-lt"/>
              <a:buAutoNum type="romanLcPeriod"/>
            </a:pPr>
            <a:r>
              <a:rPr lang="en-GB" dirty="0"/>
              <a:t>To compare the public perception of sport therapist to other therapy professions such as physiotherapy and chiropractors. </a:t>
            </a:r>
          </a:p>
          <a:p>
            <a:pPr marL="400050" indent="-400050">
              <a:buFont typeface="+mj-lt"/>
              <a:buAutoNum type="romanLcPeriod"/>
            </a:pPr>
            <a:endParaRPr lang="en-GB" dirty="0"/>
          </a:p>
          <a:p>
            <a:pPr marL="400050" indent="-400050">
              <a:buFont typeface="+mj-lt"/>
              <a:buAutoNum type="romanLcPeriod"/>
            </a:pPr>
            <a:endParaRPr lang="en-US" dirty="0"/>
          </a:p>
        </p:txBody>
      </p:sp>
    </p:spTree>
    <p:extLst>
      <p:ext uri="{BB962C8B-B14F-4D97-AF65-F5344CB8AC3E}">
        <p14:creationId xmlns:p14="http://schemas.microsoft.com/office/powerpoint/2010/main" val="1530510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7E0568-D536-4441-8E86-EEA6070F670B}"/>
              </a:ext>
            </a:extLst>
          </p:cNvPr>
          <p:cNvSpPr>
            <a:spLocks noGrp="1"/>
          </p:cNvSpPr>
          <p:nvPr>
            <p:ph idx="1"/>
          </p:nvPr>
        </p:nvSpPr>
        <p:spPr>
          <a:xfrm>
            <a:off x="581193" y="2340864"/>
            <a:ext cx="7014424" cy="3634486"/>
          </a:xfrm>
        </p:spPr>
        <p:txBody>
          <a:bodyPr/>
          <a:lstStyle/>
          <a:p>
            <a:r>
              <a:rPr lang="en-GB" dirty="0"/>
              <a:t>P</a:t>
            </a:r>
            <a:r>
              <a:rPr lang="en-GB"/>
              <a:t>ractitioners </a:t>
            </a:r>
            <a:r>
              <a:rPr lang="en-GB" dirty="0"/>
              <a:t>that are concerned with prevention, rehabilitation and treatment of the patient back to optimal occupational and / or sport specific fitness.</a:t>
            </a:r>
          </a:p>
          <a:p>
            <a:endParaRPr lang="en-US" dirty="0"/>
          </a:p>
        </p:txBody>
      </p:sp>
      <p:pic>
        <p:nvPicPr>
          <p:cNvPr id="4" name="Picture 3">
            <a:extLst>
              <a:ext uri="{FF2B5EF4-FFF2-40B4-BE49-F238E27FC236}">
                <a16:creationId xmlns:a16="http://schemas.microsoft.com/office/drawing/2014/main" id="{07D99D98-B75B-344C-9658-A2295075C001}"/>
              </a:ext>
            </a:extLst>
          </p:cNvPr>
          <p:cNvPicPr>
            <a:picLocks noChangeAspect="1"/>
          </p:cNvPicPr>
          <p:nvPr/>
        </p:nvPicPr>
        <p:blipFill>
          <a:blip r:embed="rId3"/>
          <a:stretch>
            <a:fillRect/>
          </a:stretch>
        </p:blipFill>
        <p:spPr>
          <a:xfrm>
            <a:off x="7595617" y="2209792"/>
            <a:ext cx="3861525" cy="3896630"/>
          </a:xfrm>
          <a:prstGeom prst="rect">
            <a:avLst/>
          </a:prstGeom>
        </p:spPr>
      </p:pic>
    </p:spTree>
    <p:extLst>
      <p:ext uri="{BB962C8B-B14F-4D97-AF65-F5344CB8AC3E}">
        <p14:creationId xmlns:p14="http://schemas.microsoft.com/office/powerpoint/2010/main" val="2309510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4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4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49" name="Rectangle 4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52" name="Rectangle 5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53" name="Rectangle 5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9115D11-6C44-F246-9437-F6D9D5FB74AF}"/>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err="1">
                <a:solidFill>
                  <a:srgbClr val="FFFFFF"/>
                </a:solidFill>
              </a:rPr>
              <a:t>Bartocha</a:t>
            </a:r>
            <a:r>
              <a:rPr lang="en-US" sz="3600" dirty="0">
                <a:solidFill>
                  <a:srgbClr val="FFFFFF"/>
                </a:solidFill>
              </a:rPr>
              <a:t> </a:t>
            </a:r>
            <a:r>
              <a:rPr lang="en-US" sz="3600" i="1" dirty="0">
                <a:solidFill>
                  <a:srgbClr val="FFFFFF"/>
                </a:solidFill>
              </a:rPr>
              <a:t>et al</a:t>
            </a:r>
            <a:r>
              <a:rPr lang="en-US" sz="3600" dirty="0">
                <a:solidFill>
                  <a:srgbClr val="FFFFFF"/>
                </a:solidFill>
              </a:rPr>
              <a:t>.,</a:t>
            </a:r>
          </a:p>
        </p:txBody>
      </p:sp>
      <p:pic>
        <p:nvPicPr>
          <p:cNvPr id="5" name="Content Placeholder 4" descr="Table&#10;&#10;Description automatically generated">
            <a:extLst>
              <a:ext uri="{FF2B5EF4-FFF2-40B4-BE49-F238E27FC236}">
                <a16:creationId xmlns:a16="http://schemas.microsoft.com/office/drawing/2014/main" id="{4C3532FA-8C47-8D45-94B9-4A454FD64B4C}"/>
              </a:ext>
            </a:extLst>
          </p:cNvPr>
          <p:cNvPicPr>
            <a:picLocks noGrp="1" noChangeAspect="1"/>
          </p:cNvPicPr>
          <p:nvPr>
            <p:ph idx="1"/>
          </p:nvPr>
        </p:nvPicPr>
        <p:blipFill>
          <a:blip r:embed="rId3"/>
          <a:stretch>
            <a:fillRect/>
          </a:stretch>
        </p:blipFill>
        <p:spPr>
          <a:xfrm>
            <a:off x="6006190" y="618067"/>
            <a:ext cx="4282589" cy="5598157"/>
          </a:xfrm>
          <a:prstGeom prst="rect">
            <a:avLst/>
          </a:prstGeom>
        </p:spPr>
      </p:pic>
    </p:spTree>
    <p:extLst>
      <p:ext uri="{BB962C8B-B14F-4D97-AF65-F5344CB8AC3E}">
        <p14:creationId xmlns:p14="http://schemas.microsoft.com/office/powerpoint/2010/main" val="1013795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22">
            <a:extLst>
              <a:ext uri="{FF2B5EF4-FFF2-40B4-BE49-F238E27FC236}">
                <a16:creationId xmlns:a16="http://schemas.microsoft.com/office/drawing/2014/main" id="{40A0F4CC-F443-40C1-B000-840650808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4">
            <a:extLst>
              <a:ext uri="{FF2B5EF4-FFF2-40B4-BE49-F238E27FC236}">
                <a16:creationId xmlns:a16="http://schemas.microsoft.com/office/drawing/2014/main" id="{8FF3DAE6-FFD2-4E7C-8FB8-E958A25860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6">
            <a:extLst>
              <a:ext uri="{FF2B5EF4-FFF2-40B4-BE49-F238E27FC236}">
                <a16:creationId xmlns:a16="http://schemas.microsoft.com/office/drawing/2014/main" id="{A2F7A394-B482-4D36-A98E-11A3212A1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2" name="Rectangle 28">
            <a:extLst>
              <a:ext uri="{FF2B5EF4-FFF2-40B4-BE49-F238E27FC236}">
                <a16:creationId xmlns:a16="http://schemas.microsoft.com/office/drawing/2014/main" id="{A4308965-434A-4011-8316-8ABEFFED0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30">
            <a:extLst>
              <a:ext uri="{FF2B5EF4-FFF2-40B4-BE49-F238E27FC236}">
                <a16:creationId xmlns:a16="http://schemas.microsoft.com/office/drawing/2014/main" id="{1C910B0D-8E24-46E7-93D7-329948C60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0"/>
            <a:ext cx="5609383" cy="952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32">
            <a:extLst>
              <a:ext uri="{FF2B5EF4-FFF2-40B4-BE49-F238E27FC236}">
                <a16:creationId xmlns:a16="http://schemas.microsoft.com/office/drawing/2014/main" id="{FF215A71-CFAF-4964-A613-D07F75FC1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9035" y="453825"/>
            <a:ext cx="5596432" cy="983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9" name="Picture 8" descr="Chart, bar chart&#10;&#10;Description automatically generated">
            <a:extLst>
              <a:ext uri="{FF2B5EF4-FFF2-40B4-BE49-F238E27FC236}">
                <a16:creationId xmlns:a16="http://schemas.microsoft.com/office/drawing/2014/main" id="{42D3AC16-D051-9843-8007-6940C78F0935}"/>
              </a:ext>
            </a:extLst>
          </p:cNvPr>
          <p:cNvPicPr>
            <a:picLocks noChangeAspect="1"/>
          </p:cNvPicPr>
          <p:nvPr/>
        </p:nvPicPr>
        <p:blipFill>
          <a:blip r:embed="rId3"/>
          <a:stretch>
            <a:fillRect/>
          </a:stretch>
        </p:blipFill>
        <p:spPr>
          <a:xfrm>
            <a:off x="446533" y="2005619"/>
            <a:ext cx="5609384" cy="2846762"/>
          </a:xfrm>
          <a:prstGeom prst="rect">
            <a:avLst/>
          </a:prstGeom>
        </p:spPr>
      </p:pic>
      <p:pic>
        <p:nvPicPr>
          <p:cNvPr id="7" name="Content Placeholder 6" descr="Chart, line chart&#10;&#10;Description automatically generated">
            <a:extLst>
              <a:ext uri="{FF2B5EF4-FFF2-40B4-BE49-F238E27FC236}">
                <a16:creationId xmlns:a16="http://schemas.microsoft.com/office/drawing/2014/main" id="{537CF9B2-FCB8-1844-9012-6A04D37A28DF}"/>
              </a:ext>
            </a:extLst>
          </p:cNvPr>
          <p:cNvPicPr>
            <a:picLocks noGrp="1" noChangeAspect="1"/>
          </p:cNvPicPr>
          <p:nvPr>
            <p:ph idx="1"/>
          </p:nvPr>
        </p:nvPicPr>
        <p:blipFill rotWithShape="1">
          <a:blip r:embed="rId4"/>
          <a:srcRect t="-66"/>
          <a:stretch/>
        </p:blipFill>
        <p:spPr>
          <a:xfrm>
            <a:off x="6149035" y="1678961"/>
            <a:ext cx="5596432" cy="3500078"/>
          </a:xfrm>
          <a:prstGeom prst="rect">
            <a:avLst/>
          </a:prstGeom>
        </p:spPr>
      </p:pic>
    </p:spTree>
    <p:extLst>
      <p:ext uri="{BB962C8B-B14F-4D97-AF65-F5344CB8AC3E}">
        <p14:creationId xmlns:p14="http://schemas.microsoft.com/office/powerpoint/2010/main" val="799308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F88FC1D-D97B-BE42-820C-946B637979EE}"/>
              </a:ext>
            </a:extLst>
          </p:cNvPr>
          <p:cNvSpPr>
            <a:spLocks noGrp="1"/>
          </p:cNvSpPr>
          <p:nvPr>
            <p:ph type="title"/>
          </p:nvPr>
        </p:nvSpPr>
        <p:spPr>
          <a:xfrm>
            <a:off x="771148" y="1037967"/>
            <a:ext cx="3054091" cy="4709131"/>
          </a:xfrm>
        </p:spPr>
        <p:txBody>
          <a:bodyPr anchor="ctr">
            <a:normAutofit/>
          </a:bodyPr>
          <a:lstStyle/>
          <a:p>
            <a:r>
              <a:rPr lang="en-US">
                <a:solidFill>
                  <a:srgbClr val="FFFEFF"/>
                </a:solidFill>
              </a:rPr>
              <a:t>Methodology </a:t>
            </a:r>
          </a:p>
        </p:txBody>
      </p:sp>
      <p:sp>
        <p:nvSpPr>
          <p:cNvPr id="3" name="Content Placeholder 2">
            <a:extLst>
              <a:ext uri="{FF2B5EF4-FFF2-40B4-BE49-F238E27FC236}">
                <a16:creationId xmlns:a16="http://schemas.microsoft.com/office/drawing/2014/main" id="{45F8743C-A09C-1E47-A9D9-3CEAD7FCE686}"/>
              </a:ext>
            </a:extLst>
          </p:cNvPr>
          <p:cNvSpPr>
            <a:spLocks noGrp="1"/>
          </p:cNvSpPr>
          <p:nvPr>
            <p:ph idx="1"/>
          </p:nvPr>
        </p:nvSpPr>
        <p:spPr>
          <a:xfrm>
            <a:off x="4534935" y="1037968"/>
            <a:ext cx="6725899" cy="4820832"/>
          </a:xfrm>
        </p:spPr>
        <p:txBody>
          <a:bodyPr>
            <a:normAutofit/>
          </a:bodyPr>
          <a:lstStyle/>
          <a:p>
            <a:pPr>
              <a:buFont typeface="Wingdings" pitchFamily="2" charset="2"/>
              <a:buChar char="q"/>
            </a:pPr>
            <a:r>
              <a:rPr lang="en-US" dirty="0"/>
              <a:t>50 participants</a:t>
            </a:r>
          </a:p>
          <a:p>
            <a:pPr>
              <a:buFont typeface="Wingdings" pitchFamily="2" charset="2"/>
              <a:buChar char="q"/>
            </a:pPr>
            <a:r>
              <a:rPr lang="en-US" dirty="0"/>
              <a:t>Over the age of 18</a:t>
            </a:r>
          </a:p>
          <a:p>
            <a:pPr>
              <a:buFont typeface="Wingdings" pitchFamily="2" charset="2"/>
              <a:buChar char="q"/>
            </a:pPr>
            <a:r>
              <a:rPr lang="en-US" dirty="0"/>
              <a:t>Participant information sheet and  Informed consent</a:t>
            </a:r>
          </a:p>
          <a:p>
            <a:pPr>
              <a:buFont typeface="Wingdings" pitchFamily="2" charset="2"/>
              <a:buChar char="q"/>
            </a:pPr>
            <a:r>
              <a:rPr lang="en-US" dirty="0"/>
              <a:t>Questionnaire </a:t>
            </a:r>
          </a:p>
        </p:txBody>
      </p:sp>
    </p:spTree>
    <p:extLst>
      <p:ext uri="{BB962C8B-B14F-4D97-AF65-F5344CB8AC3E}">
        <p14:creationId xmlns:p14="http://schemas.microsoft.com/office/powerpoint/2010/main" val="1821493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4EA6844-29B4-5D4E-A09B-9FB777085ED2}"/>
              </a:ext>
            </a:extLst>
          </p:cNvPr>
          <p:cNvSpPr>
            <a:spLocks noGrp="1"/>
          </p:cNvSpPr>
          <p:nvPr>
            <p:ph type="title"/>
          </p:nvPr>
        </p:nvSpPr>
        <p:spPr>
          <a:xfrm>
            <a:off x="771148" y="1037967"/>
            <a:ext cx="3054091" cy="4709131"/>
          </a:xfrm>
        </p:spPr>
        <p:txBody>
          <a:bodyPr anchor="ctr">
            <a:normAutofit/>
          </a:bodyPr>
          <a:lstStyle/>
          <a:p>
            <a:r>
              <a:rPr lang="en-US" dirty="0">
                <a:solidFill>
                  <a:srgbClr val="FFFEFF"/>
                </a:solidFill>
              </a:rPr>
              <a:t>Data analysis </a:t>
            </a:r>
          </a:p>
        </p:txBody>
      </p:sp>
      <p:sp>
        <p:nvSpPr>
          <p:cNvPr id="3" name="Content Placeholder 2">
            <a:extLst>
              <a:ext uri="{FF2B5EF4-FFF2-40B4-BE49-F238E27FC236}">
                <a16:creationId xmlns:a16="http://schemas.microsoft.com/office/drawing/2014/main" id="{BB326854-087A-1845-A772-70378B6D87C1}"/>
              </a:ext>
            </a:extLst>
          </p:cNvPr>
          <p:cNvSpPr>
            <a:spLocks noGrp="1"/>
          </p:cNvSpPr>
          <p:nvPr>
            <p:ph idx="1"/>
          </p:nvPr>
        </p:nvSpPr>
        <p:spPr>
          <a:xfrm>
            <a:off x="4534935" y="1037968"/>
            <a:ext cx="6725899" cy="4820832"/>
          </a:xfrm>
        </p:spPr>
        <p:txBody>
          <a:bodyPr>
            <a:normAutofit/>
          </a:bodyPr>
          <a:lstStyle/>
          <a:p>
            <a:pPr marL="0" indent="0">
              <a:buNone/>
            </a:pPr>
            <a:r>
              <a:rPr lang="en-US" dirty="0"/>
              <a:t>18 – 24 years old</a:t>
            </a:r>
          </a:p>
          <a:p>
            <a:pPr marL="0" indent="0">
              <a:buNone/>
            </a:pPr>
            <a:r>
              <a:rPr lang="en-US" dirty="0"/>
              <a:t>25 - 39 years old</a:t>
            </a:r>
          </a:p>
          <a:p>
            <a:pPr marL="0" indent="0">
              <a:buNone/>
            </a:pPr>
            <a:r>
              <a:rPr lang="en-US" dirty="0"/>
              <a:t>40 - 60 years old</a:t>
            </a:r>
          </a:p>
          <a:p>
            <a:pPr marL="0" indent="0">
              <a:buNone/>
            </a:pPr>
            <a:r>
              <a:rPr lang="en-US" dirty="0"/>
              <a:t>60 years old </a:t>
            </a:r>
            <a:r>
              <a:rPr lang="en-US"/>
              <a:t>or older </a:t>
            </a:r>
            <a:endParaRPr lang="en-US" dirty="0"/>
          </a:p>
        </p:txBody>
      </p:sp>
    </p:spTree>
    <p:extLst>
      <p:ext uri="{BB962C8B-B14F-4D97-AF65-F5344CB8AC3E}">
        <p14:creationId xmlns:p14="http://schemas.microsoft.com/office/powerpoint/2010/main" val="3974620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D406AF7-C38E-174E-AC25-10F16B8A84E7}"/>
              </a:ext>
            </a:extLst>
          </p:cNvPr>
          <p:cNvGraphicFramePr>
            <a:graphicFrameLocks noGrp="1"/>
          </p:cNvGraphicFramePr>
          <p:nvPr>
            <p:extLst>
              <p:ext uri="{D42A27DB-BD31-4B8C-83A1-F6EECF244321}">
                <p14:modId xmlns:p14="http://schemas.microsoft.com/office/powerpoint/2010/main" val="4072299294"/>
              </p:ext>
            </p:extLst>
          </p:nvPr>
        </p:nvGraphicFramePr>
        <p:xfrm>
          <a:off x="451104" y="707136"/>
          <a:ext cx="11265407" cy="4748250"/>
        </p:xfrm>
        <a:graphic>
          <a:graphicData uri="http://schemas.openxmlformats.org/drawingml/2006/table">
            <a:tbl>
              <a:tblPr firstRow="1" firstCol="1" bandRow="1">
                <a:tableStyleId>{5C22544A-7EE6-4342-B048-85BDC9FD1C3A}</a:tableStyleId>
              </a:tblPr>
              <a:tblGrid>
                <a:gridCol w="2191509">
                  <a:extLst>
                    <a:ext uri="{9D8B030D-6E8A-4147-A177-3AD203B41FA5}">
                      <a16:colId xmlns:a16="http://schemas.microsoft.com/office/drawing/2014/main" val="2569411794"/>
                    </a:ext>
                  </a:extLst>
                </a:gridCol>
                <a:gridCol w="1143314">
                  <a:extLst>
                    <a:ext uri="{9D8B030D-6E8A-4147-A177-3AD203B41FA5}">
                      <a16:colId xmlns:a16="http://schemas.microsoft.com/office/drawing/2014/main" val="3181769622"/>
                    </a:ext>
                  </a:extLst>
                </a:gridCol>
                <a:gridCol w="1144465">
                  <a:extLst>
                    <a:ext uri="{9D8B030D-6E8A-4147-A177-3AD203B41FA5}">
                      <a16:colId xmlns:a16="http://schemas.microsoft.com/office/drawing/2014/main" val="4193997603"/>
                    </a:ext>
                  </a:extLst>
                </a:gridCol>
                <a:gridCol w="1143314">
                  <a:extLst>
                    <a:ext uri="{9D8B030D-6E8A-4147-A177-3AD203B41FA5}">
                      <a16:colId xmlns:a16="http://schemas.microsoft.com/office/drawing/2014/main" val="4163664471"/>
                    </a:ext>
                  </a:extLst>
                </a:gridCol>
                <a:gridCol w="1143314">
                  <a:extLst>
                    <a:ext uri="{9D8B030D-6E8A-4147-A177-3AD203B41FA5}">
                      <a16:colId xmlns:a16="http://schemas.microsoft.com/office/drawing/2014/main" val="3756152667"/>
                    </a:ext>
                  </a:extLst>
                </a:gridCol>
                <a:gridCol w="1143314">
                  <a:extLst>
                    <a:ext uri="{9D8B030D-6E8A-4147-A177-3AD203B41FA5}">
                      <a16:colId xmlns:a16="http://schemas.microsoft.com/office/drawing/2014/main" val="136743187"/>
                    </a:ext>
                  </a:extLst>
                </a:gridCol>
                <a:gridCol w="1144465">
                  <a:extLst>
                    <a:ext uri="{9D8B030D-6E8A-4147-A177-3AD203B41FA5}">
                      <a16:colId xmlns:a16="http://schemas.microsoft.com/office/drawing/2014/main" val="3603596984"/>
                    </a:ext>
                  </a:extLst>
                </a:gridCol>
                <a:gridCol w="1143314">
                  <a:extLst>
                    <a:ext uri="{9D8B030D-6E8A-4147-A177-3AD203B41FA5}">
                      <a16:colId xmlns:a16="http://schemas.microsoft.com/office/drawing/2014/main" val="483222849"/>
                    </a:ext>
                  </a:extLst>
                </a:gridCol>
                <a:gridCol w="1068398">
                  <a:extLst>
                    <a:ext uri="{9D8B030D-6E8A-4147-A177-3AD203B41FA5}">
                      <a16:colId xmlns:a16="http://schemas.microsoft.com/office/drawing/2014/main" val="2296397551"/>
                    </a:ext>
                  </a:extLst>
                </a:gridCol>
              </a:tblGrid>
              <a:tr h="213384">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Sept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Oct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Nov</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Dec</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Jan</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Feb</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Mar</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Apr</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extLst>
                  <a:ext uri="{0D108BD9-81ED-4DB2-BD59-A6C34878D82A}">
                    <a16:rowId xmlns:a16="http://schemas.microsoft.com/office/drawing/2014/main" val="3271130918"/>
                  </a:ext>
                </a:extLst>
              </a:tr>
              <a:tr h="581850">
                <a:tc>
                  <a:txBody>
                    <a:bodyPr/>
                    <a:lstStyle/>
                    <a:p>
                      <a:pPr>
                        <a:lnSpc>
                          <a:spcPct val="115000"/>
                        </a:lnSpc>
                      </a:pPr>
                      <a:r>
                        <a:rPr lang="en-GB" sz="1600" dirty="0">
                          <a:effectLst/>
                        </a:rPr>
                        <a:t>Reading around the literature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extLst>
                  <a:ext uri="{0D108BD9-81ED-4DB2-BD59-A6C34878D82A}">
                    <a16:rowId xmlns:a16="http://schemas.microsoft.com/office/drawing/2014/main" val="522020981"/>
                  </a:ext>
                </a:extLst>
              </a:tr>
              <a:tr h="553684">
                <a:tc>
                  <a:txBody>
                    <a:bodyPr/>
                    <a:lstStyle/>
                    <a:p>
                      <a:pPr>
                        <a:lnSpc>
                          <a:spcPct val="115000"/>
                        </a:lnSpc>
                      </a:pPr>
                      <a:r>
                        <a:rPr lang="en-GB" sz="1600" dirty="0">
                          <a:effectLst/>
                        </a:rPr>
                        <a:t>Experimental research proposal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extLst>
                  <a:ext uri="{0D108BD9-81ED-4DB2-BD59-A6C34878D82A}">
                    <a16:rowId xmlns:a16="http://schemas.microsoft.com/office/drawing/2014/main" val="3944501947"/>
                  </a:ext>
                </a:extLst>
              </a:tr>
              <a:tr h="553684">
                <a:tc>
                  <a:txBody>
                    <a:bodyPr/>
                    <a:lstStyle/>
                    <a:p>
                      <a:pPr>
                        <a:lnSpc>
                          <a:spcPct val="115000"/>
                        </a:lnSpc>
                      </a:pPr>
                      <a:r>
                        <a:rPr lang="en-GB" sz="1600">
                          <a:effectLst/>
                        </a:rPr>
                        <a:t>Ethical approval</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endParaRPr lang="en-GB" sz="1600">
                        <a:effectLst/>
                      </a:endParaRPr>
                    </a:p>
                    <a:p>
                      <a:pPr algn="ct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extLst>
                  <a:ext uri="{0D108BD9-81ED-4DB2-BD59-A6C34878D82A}">
                    <a16:rowId xmlns:a16="http://schemas.microsoft.com/office/drawing/2014/main" val="3498664899"/>
                  </a:ext>
                </a:extLst>
              </a:tr>
              <a:tr h="581850">
                <a:tc>
                  <a:txBody>
                    <a:bodyPr/>
                    <a:lstStyle/>
                    <a:p>
                      <a:pPr>
                        <a:lnSpc>
                          <a:spcPct val="115000"/>
                        </a:lnSpc>
                      </a:pPr>
                      <a:r>
                        <a:rPr lang="en-GB" sz="1600">
                          <a:effectLst/>
                        </a:rPr>
                        <a:t>Data collection</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extLst>
                  <a:ext uri="{0D108BD9-81ED-4DB2-BD59-A6C34878D82A}">
                    <a16:rowId xmlns:a16="http://schemas.microsoft.com/office/drawing/2014/main" val="1363235656"/>
                  </a:ext>
                </a:extLst>
              </a:tr>
              <a:tr h="553684">
                <a:tc>
                  <a:txBody>
                    <a:bodyPr/>
                    <a:lstStyle/>
                    <a:p>
                      <a:pPr>
                        <a:lnSpc>
                          <a:spcPct val="115000"/>
                        </a:lnSpc>
                      </a:pPr>
                      <a:r>
                        <a:rPr lang="en-GB" sz="1600">
                          <a:effectLst/>
                        </a:rPr>
                        <a:t>Data analysis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extLst>
                  <a:ext uri="{0D108BD9-81ED-4DB2-BD59-A6C34878D82A}">
                    <a16:rowId xmlns:a16="http://schemas.microsoft.com/office/drawing/2014/main" val="4262128438"/>
                  </a:ext>
                </a:extLst>
              </a:tr>
              <a:tr h="553684">
                <a:tc>
                  <a:txBody>
                    <a:bodyPr/>
                    <a:lstStyle/>
                    <a:p>
                      <a:pPr>
                        <a:lnSpc>
                          <a:spcPct val="115000"/>
                        </a:lnSpc>
                      </a:pPr>
                      <a:r>
                        <a:rPr lang="en-GB" sz="1600" dirty="0">
                          <a:effectLst/>
                        </a:rPr>
                        <a:t>Submit draft work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extLst>
                  <a:ext uri="{0D108BD9-81ED-4DB2-BD59-A6C34878D82A}">
                    <a16:rowId xmlns:a16="http://schemas.microsoft.com/office/drawing/2014/main" val="3480815934"/>
                  </a:ext>
                </a:extLst>
              </a:tr>
              <a:tr h="553684">
                <a:tc>
                  <a:txBody>
                    <a:bodyPr/>
                    <a:lstStyle/>
                    <a:p>
                      <a:pPr>
                        <a:lnSpc>
                          <a:spcPct val="115000"/>
                        </a:lnSpc>
                      </a:pPr>
                      <a:r>
                        <a:rPr lang="en-GB" sz="1600" dirty="0">
                          <a:effectLst/>
                        </a:rPr>
                        <a:t>Creating the poster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extLst>
                  <a:ext uri="{0D108BD9-81ED-4DB2-BD59-A6C34878D82A}">
                    <a16:rowId xmlns:a16="http://schemas.microsoft.com/office/drawing/2014/main" val="3710952494"/>
                  </a:ext>
                </a:extLst>
              </a:tr>
              <a:tr h="553684">
                <a:tc>
                  <a:txBody>
                    <a:bodyPr/>
                    <a:lstStyle/>
                    <a:p>
                      <a:pPr>
                        <a:lnSpc>
                          <a:spcPct val="115000"/>
                        </a:lnSpc>
                      </a:pPr>
                      <a:r>
                        <a:rPr lang="en-GB" sz="1600">
                          <a:effectLst/>
                        </a:rPr>
                        <a:t>Final drafts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tc>
                  <a:txBody>
                    <a:bodyPr/>
                    <a:lstStyle/>
                    <a:p>
                      <a:pPr>
                        <a:lnSpc>
                          <a:spcPct val="115000"/>
                        </a:lnSpc>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5386" marR="55386" marT="0" marB="0"/>
                </a:tc>
                <a:extLst>
                  <a:ext uri="{0D108BD9-81ED-4DB2-BD59-A6C34878D82A}">
                    <a16:rowId xmlns:a16="http://schemas.microsoft.com/office/drawing/2014/main" val="491635867"/>
                  </a:ext>
                </a:extLst>
              </a:tr>
            </a:tbl>
          </a:graphicData>
        </a:graphic>
      </p:graphicFrame>
      <p:sp>
        <p:nvSpPr>
          <p:cNvPr id="5" name="Left-right Arrow 4">
            <a:extLst>
              <a:ext uri="{FF2B5EF4-FFF2-40B4-BE49-F238E27FC236}">
                <a16:creationId xmlns:a16="http://schemas.microsoft.com/office/drawing/2014/main" id="{93C5AD69-50F5-164D-B100-55B9C97D5A85}"/>
              </a:ext>
            </a:extLst>
          </p:cNvPr>
          <p:cNvSpPr/>
          <p:nvPr/>
        </p:nvSpPr>
        <p:spPr>
          <a:xfrm>
            <a:off x="2776919" y="1104392"/>
            <a:ext cx="4257865" cy="28098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 name="Left-right Arrow 5">
            <a:extLst>
              <a:ext uri="{FF2B5EF4-FFF2-40B4-BE49-F238E27FC236}">
                <a16:creationId xmlns:a16="http://schemas.microsoft.com/office/drawing/2014/main" id="{62C25EAF-4E46-4648-B18B-0956C885FE23}"/>
              </a:ext>
            </a:extLst>
          </p:cNvPr>
          <p:cNvSpPr/>
          <p:nvPr/>
        </p:nvSpPr>
        <p:spPr>
          <a:xfrm>
            <a:off x="2776919" y="1676222"/>
            <a:ext cx="2368105" cy="28098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Left-right Arrow 6">
            <a:extLst>
              <a:ext uri="{FF2B5EF4-FFF2-40B4-BE49-F238E27FC236}">
                <a16:creationId xmlns:a16="http://schemas.microsoft.com/office/drawing/2014/main" id="{8D6D8CFC-5F5B-4C4E-A485-268D2C7D229F}"/>
              </a:ext>
            </a:extLst>
          </p:cNvPr>
          <p:cNvSpPr/>
          <p:nvPr/>
        </p:nvSpPr>
        <p:spPr>
          <a:xfrm>
            <a:off x="4310793" y="2248052"/>
            <a:ext cx="1668462" cy="28257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8" name="Left-right Arrow 7">
            <a:extLst>
              <a:ext uri="{FF2B5EF4-FFF2-40B4-BE49-F238E27FC236}">
                <a16:creationId xmlns:a16="http://schemas.microsoft.com/office/drawing/2014/main" id="{5E5D39B5-050E-504C-B091-7DA36B5B7002}"/>
              </a:ext>
            </a:extLst>
          </p:cNvPr>
          <p:cNvSpPr/>
          <p:nvPr/>
        </p:nvSpPr>
        <p:spPr>
          <a:xfrm>
            <a:off x="6096000" y="2804814"/>
            <a:ext cx="1609344" cy="28098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pPr>
            <a:r>
              <a:rPr lang="en-GB" sz="1100">
                <a:effectLst/>
                <a:ea typeface="Calibri" panose="020F0502020204030204" pitchFamily="34" charset="0"/>
                <a:cs typeface="Times New Roman" panose="02020603050405020304" pitchFamily="18" charset="0"/>
              </a:rPr>
              <a:t> </a:t>
            </a:r>
          </a:p>
        </p:txBody>
      </p:sp>
      <p:sp>
        <p:nvSpPr>
          <p:cNvPr id="9" name="Left-right Arrow 8">
            <a:extLst>
              <a:ext uri="{FF2B5EF4-FFF2-40B4-BE49-F238E27FC236}">
                <a16:creationId xmlns:a16="http://schemas.microsoft.com/office/drawing/2014/main" id="{D29BEA39-F992-434A-9240-A52AE46D4087}"/>
              </a:ext>
            </a:extLst>
          </p:cNvPr>
          <p:cNvSpPr/>
          <p:nvPr/>
        </p:nvSpPr>
        <p:spPr>
          <a:xfrm>
            <a:off x="7705344" y="3386582"/>
            <a:ext cx="1240790" cy="28098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0" name="Left-right Arrow 9">
            <a:extLst>
              <a:ext uri="{FF2B5EF4-FFF2-40B4-BE49-F238E27FC236}">
                <a16:creationId xmlns:a16="http://schemas.microsoft.com/office/drawing/2014/main" id="{EDE78F1D-2909-EB44-AD9A-7CC8ED1C40B1}"/>
              </a:ext>
            </a:extLst>
          </p:cNvPr>
          <p:cNvSpPr/>
          <p:nvPr/>
        </p:nvSpPr>
        <p:spPr>
          <a:xfrm>
            <a:off x="7705344" y="3923653"/>
            <a:ext cx="3791712" cy="28098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1" name="Left-right Arrow 10">
            <a:extLst>
              <a:ext uri="{FF2B5EF4-FFF2-40B4-BE49-F238E27FC236}">
                <a16:creationId xmlns:a16="http://schemas.microsoft.com/office/drawing/2014/main" id="{9AD13533-5AAF-7141-A2BA-3E548D210571}"/>
              </a:ext>
            </a:extLst>
          </p:cNvPr>
          <p:cNvSpPr/>
          <p:nvPr/>
        </p:nvSpPr>
        <p:spPr>
          <a:xfrm>
            <a:off x="8833660" y="4477387"/>
            <a:ext cx="2663396" cy="28098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Left-right Arrow 12">
            <a:extLst>
              <a:ext uri="{FF2B5EF4-FFF2-40B4-BE49-F238E27FC236}">
                <a16:creationId xmlns:a16="http://schemas.microsoft.com/office/drawing/2014/main" id="{CD6EABCC-0DFF-F64F-BD87-172AE4023E20}"/>
              </a:ext>
            </a:extLst>
          </p:cNvPr>
          <p:cNvSpPr/>
          <p:nvPr/>
        </p:nvSpPr>
        <p:spPr>
          <a:xfrm>
            <a:off x="10722736" y="5031121"/>
            <a:ext cx="993775" cy="280988"/>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Tree>
    <p:extLst>
      <p:ext uri="{BB962C8B-B14F-4D97-AF65-F5344CB8AC3E}">
        <p14:creationId xmlns:p14="http://schemas.microsoft.com/office/powerpoint/2010/main" val="1594899797"/>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Century School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188</TotalTime>
  <Words>1630</Words>
  <Application>Microsoft Macintosh PowerPoint</Application>
  <PresentationFormat>Widescreen</PresentationFormat>
  <Paragraphs>126</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Calibri</vt:lpstr>
      <vt:lpstr>Century Schoolbook</vt:lpstr>
      <vt:lpstr>Franklin Gothic Book</vt:lpstr>
      <vt:lpstr>Wingdings</vt:lpstr>
      <vt:lpstr>Wingdings 2</vt:lpstr>
      <vt:lpstr>DividendVTI</vt:lpstr>
      <vt:lpstr>Research proposal</vt:lpstr>
      <vt:lpstr>Aims and objective</vt:lpstr>
      <vt:lpstr>PowerPoint Presentation</vt:lpstr>
      <vt:lpstr>Bartocha et al.,</vt:lpstr>
      <vt:lpstr>PowerPoint Presentation</vt:lpstr>
      <vt:lpstr>Methodology </vt:lpstr>
      <vt:lpstr>Data analysis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dc:title>
  <dc:creator>Ellis Hudson (1701612)</dc:creator>
  <cp:lastModifiedBy>Tanwen Jones (1702353)</cp:lastModifiedBy>
  <cp:revision>11</cp:revision>
  <dcterms:created xsi:type="dcterms:W3CDTF">2020-10-25T14:57:30Z</dcterms:created>
  <dcterms:modified xsi:type="dcterms:W3CDTF">2020-10-30T17:09:46Z</dcterms:modified>
</cp:coreProperties>
</file>