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4"/>
  </p:sldMasterIdLst>
  <p:notesMasterIdLst>
    <p:notesMasterId r:id="rId22"/>
  </p:notesMasterIdLst>
  <p:sldIdLst>
    <p:sldId id="256" r:id="rId5"/>
    <p:sldId id="280" r:id="rId6"/>
    <p:sldId id="269" r:id="rId7"/>
    <p:sldId id="257" r:id="rId8"/>
    <p:sldId id="258" r:id="rId9"/>
    <p:sldId id="259" r:id="rId10"/>
    <p:sldId id="270" r:id="rId11"/>
    <p:sldId id="271" r:id="rId12"/>
    <p:sldId id="263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</p:sldIdLst>
  <p:sldSz cx="14630400" cy="8229600"/>
  <p:notesSz cx="8229600" cy="14630400"/>
  <p:embeddedFontLst>
    <p:embeddedFont>
      <p:font typeface="Century Gothic" panose="020B0502020202020204" pitchFamily="34" charset="0"/>
      <p:regular r:id="rId23"/>
      <p:bold r:id="rId24"/>
      <p:italic r:id="rId25"/>
      <p:boldItalic r:id="rId26"/>
    </p:embeddedFont>
    <p:embeddedFont>
      <p:font typeface="Garamond" panose="02020404030301010803" pitchFamily="18" charset="0"/>
      <p:regular r:id="rId27"/>
      <p:bold r:id="rId28"/>
      <p:italic r:id="rId2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369A43A-B3E5-4677-9F88-1F317BEF8608}">
          <p14:sldIdLst>
            <p14:sldId id="256"/>
            <p14:sldId id="280"/>
            <p14:sldId id="269"/>
            <p14:sldId id="257"/>
            <p14:sldId id="258"/>
            <p14:sldId id="259"/>
            <p14:sldId id="270"/>
            <p14:sldId id="271"/>
            <p14:sldId id="263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4" d="100"/>
          <a:sy n="64" d="100"/>
        </p:scale>
        <p:origin x="2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4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3.fntdata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7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2.fntdata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1364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7C811-D27F-0A25-2821-2309CD1CF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E0B414-1AE1-054C-2B50-9460F86A50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E47F43-B08C-0E59-3197-38CD612547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812B2-621C-558C-B2F7-B6A95AA7C93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607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F0543-C10D-EA4D-AC08-3436F1A90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82F613-52E1-8A6C-67EE-D7097A4E9B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1D68C4-9ED0-2F1F-78A8-1C8100BEAE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B13AA-9A29-1D37-764C-29C9901170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0566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97679-A972-A7DB-71B7-BCA9965AD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1215E7-4E72-9871-B119-57F90222D7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0C9FA3-D6C9-A584-AC5E-BBD08670B6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47ECC-2EE5-85C3-6C1F-21642C5E2FF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3539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6B975-3AAA-3C6F-8794-A982E467A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69D3B4-E6D3-20BD-CBA9-C5FC3BC253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A11064-F73B-DA50-0332-D5D03EAB7F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9FDE3-638C-1035-CD70-FEDA2DAD587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8966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38949-17DA-3311-5307-0E4191B5C3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157BA6-89C7-C820-79AC-B9BB97E5A4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6A756B-35A8-7DB9-99B8-DA2FA40EB1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A3F7B-9379-A174-9DE6-F67B9F2C22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391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32DCE-8272-A44C-D685-BBE9FD32D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B5D5B2-47D7-0BA8-C608-1B7F8BF243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0869FA-FB18-C36D-8C7F-5BA3F940F2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31925B-B5DA-3640-8D82-D7B50769E9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8282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674E3-3DEA-F485-EBB5-29BDA826E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412409-22BF-AB22-5B26-5F1F26D5F4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1C609B-CA65-A148-A8B0-E8189176B4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C03CB-1E30-A089-084C-C992103B58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6585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1D9C8B-95B4-FD30-676F-7280153B9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1D25CE-FCCD-6776-6D5F-4D4FC94A57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EFB271-6CBB-CAD1-7E72-29F86527CB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973649-D7C0-D6E9-D695-D441923541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1797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85AD5-7BEB-CEA2-5663-F88371105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2A7657-44ED-1A48-5772-0BC162CE56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783C69-AAB8-9770-B31D-296DC5CC55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B5724-C13A-6A9E-00EB-C83C110B84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7090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6EB05F-D0D1-8CDA-02F1-2650FC74D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6181AD-DE1C-99E5-8EEE-E5F1828B47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D8C33-0706-B663-108F-1B8B379CD5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E69A73-9A6B-1BDC-155E-27BAF921BD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3054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BBF05-8530-31A9-B471-F5EE97FC3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8CDE63-6158-1E8A-D00C-6519C3B136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93C706-DD77-D6A3-C490-C2B1FB0FF4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E8A9A2-7526-A542-DB88-7E6246D3D02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957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69444" y="1521276"/>
            <a:ext cx="11491514" cy="516954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737361" y="1693938"/>
            <a:ext cx="11155680" cy="484172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6163056" y="1521276"/>
            <a:ext cx="2304288" cy="8778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6300216" y="1521277"/>
            <a:ext cx="2029968" cy="774354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4050" y="2509516"/>
            <a:ext cx="10882303" cy="310896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8640" b="0" kern="1200" cap="all" spc="-12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4520" y="5618475"/>
            <a:ext cx="10885018" cy="54864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920" spc="96" baseline="0">
                <a:solidFill>
                  <a:schemeClr val="tx1"/>
                </a:solidFill>
              </a:defRPr>
            </a:lvl1pPr>
            <a:lvl2pPr marL="548640" indent="0" algn="ctr">
              <a:buNone/>
              <a:defRPr sz="1920"/>
            </a:lvl2pPr>
            <a:lvl3pPr marL="1097280" indent="0" algn="ctr">
              <a:buNone/>
              <a:defRPr sz="192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6382512" y="1609506"/>
            <a:ext cx="1865376" cy="632656"/>
          </a:xfrm>
        </p:spPr>
        <p:txBody>
          <a:bodyPr/>
          <a:lstStyle>
            <a:lvl1pPr algn="ctr">
              <a:defRPr sz="156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744675" y="6253272"/>
            <a:ext cx="7086600" cy="27432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10328304" y="6254496"/>
            <a:ext cx="2534257" cy="27432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923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18418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1569444" y="1521276"/>
            <a:ext cx="11491514" cy="516954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Rectangle 23"/>
          <p:cNvSpPr/>
          <p:nvPr/>
        </p:nvSpPr>
        <p:spPr>
          <a:xfrm>
            <a:off x="1737360" y="1693938"/>
            <a:ext cx="11155680" cy="484172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6163056" y="1521276"/>
            <a:ext cx="2304288" cy="8778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31" name="Group 30"/>
          <p:cNvGrpSpPr/>
          <p:nvPr/>
        </p:nvGrpSpPr>
        <p:grpSpPr>
          <a:xfrm>
            <a:off x="6300216" y="1521277"/>
            <a:ext cx="2029968" cy="774354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6347" y="2513171"/>
            <a:ext cx="10885018" cy="310530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8640" kern="1200" cap="all" spc="-12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76349" y="5618474"/>
            <a:ext cx="10885018" cy="548640"/>
          </a:xfrm>
        </p:spPr>
        <p:txBody>
          <a:bodyPr anchor="t">
            <a:normAutofit/>
          </a:bodyPr>
          <a:lstStyle>
            <a:lvl1pPr marL="0" indent="0" algn="ctr">
              <a:buNone/>
              <a:defRPr sz="1920">
                <a:solidFill>
                  <a:schemeClr val="tx1"/>
                </a:solidFill>
                <a:effectLst/>
              </a:defRPr>
            </a:lvl1pPr>
            <a:lvl2pPr marL="5486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6170" y="1613403"/>
            <a:ext cx="1865376" cy="636422"/>
          </a:xfrm>
        </p:spPr>
        <p:txBody>
          <a:bodyPr/>
          <a:lstStyle>
            <a:lvl1pPr algn="ctr">
              <a:defRPr lang="en-US" sz="156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4264" y="6253272"/>
            <a:ext cx="7088429" cy="27432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25405" y="6253272"/>
            <a:ext cx="2534717" cy="27432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107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80160" y="2523744"/>
            <a:ext cx="5705856" cy="4498848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44384" y="2523744"/>
            <a:ext cx="5705856" cy="4498848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96042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3818" y="2489201"/>
            <a:ext cx="5705856" cy="76809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280" b="0">
                <a:solidFill>
                  <a:schemeClr val="tx2"/>
                </a:solidFill>
                <a:latin typeface="+mn-lt"/>
              </a:defRPr>
            </a:lvl1pPr>
            <a:lvl2pPr marL="548640" indent="0">
              <a:buNone/>
              <a:defRPr sz="228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3818" y="3307078"/>
            <a:ext cx="5705856" cy="384048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48042" y="2489201"/>
            <a:ext cx="5705856" cy="76809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280" b="0">
                <a:solidFill>
                  <a:schemeClr val="tx2"/>
                </a:solidFill>
              </a:defRPr>
            </a:lvl1pPr>
            <a:lvl2pPr marL="548640" indent="0">
              <a:buNone/>
              <a:defRPr sz="228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48042" y="3307897"/>
            <a:ext cx="5705856" cy="384048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94750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31524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4312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94635" y="285293"/>
            <a:ext cx="10237622" cy="765901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824463" y="285293"/>
            <a:ext cx="3511296" cy="7659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0" y="728870"/>
            <a:ext cx="2916936" cy="1975104"/>
          </a:xfrm>
        </p:spPr>
        <p:txBody>
          <a:bodyPr anchor="b">
            <a:normAutofit/>
          </a:bodyPr>
          <a:lstStyle>
            <a:lvl1pPr algn="l" defTabSz="109728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36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731520"/>
            <a:ext cx="9326880" cy="640080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0" y="2743200"/>
            <a:ext cx="2916936" cy="420624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960"/>
              </a:spcBef>
              <a:buNone/>
              <a:defRPr sz="1680">
                <a:solidFill>
                  <a:srgbClr val="FFFFFF"/>
                </a:solidFill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2472412" y="7467602"/>
            <a:ext cx="1755648" cy="32918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989055" y="449885"/>
            <a:ext cx="3182112" cy="732983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12348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824463" y="285293"/>
            <a:ext cx="3511296" cy="7659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0" y="724205"/>
            <a:ext cx="2918765" cy="1975104"/>
          </a:xfrm>
        </p:spPr>
        <p:txBody>
          <a:bodyPr anchor="b">
            <a:noAutofit/>
          </a:bodyPr>
          <a:lstStyle>
            <a:lvl1pPr algn="l">
              <a:defRPr sz="336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74319" y="285293"/>
            <a:ext cx="10237622" cy="7659014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0" y="2743200"/>
            <a:ext cx="2918765" cy="420258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960"/>
              </a:spcBef>
              <a:buNone/>
              <a:defRPr sz="1680">
                <a:solidFill>
                  <a:srgbClr val="FFFFFF"/>
                </a:solidFill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1097280" rtl="0" eaLnBrk="1" latinLnBrk="0" hangingPunct="1">
              <a:defRPr lang="en-US" sz="12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476074" y="7472477"/>
            <a:ext cx="1755648" cy="32918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989055" y="449885"/>
            <a:ext cx="3182112" cy="732983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86368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2698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89920" y="914400"/>
            <a:ext cx="2834640" cy="63093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914400"/>
            <a:ext cx="9692640" cy="63093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40397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695942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77517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43035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0743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786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81635" y="285293"/>
            <a:ext cx="14067130" cy="7659014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80160" y="771113"/>
            <a:ext cx="12070080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0160" y="2523744"/>
            <a:ext cx="12070080" cy="4718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29184" y="7569206"/>
            <a:ext cx="3291840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87952" y="7569206"/>
            <a:ext cx="6254496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563856" y="7569206"/>
            <a:ext cx="1755648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880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9" r:id="rId16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lang="en-US" sz="576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219456" indent="-219456" algn="l" defTabSz="1097280" rtl="0" eaLnBrk="1" latinLnBrk="0" hangingPunct="1">
        <a:lnSpc>
          <a:spcPct val="100000"/>
        </a:lnSpc>
        <a:spcBef>
          <a:spcPts val="108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877824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3pPr>
      <a:lvl4pPr marL="1207008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4pPr>
      <a:lvl5pPr marL="1536192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5pPr>
      <a:lvl6pPr marL="192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6pPr>
      <a:lvl7pPr marL="228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7pPr>
      <a:lvl8pPr marL="264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8pPr>
      <a:lvl9pPr marL="300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iva.com/investors/annual-repor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mckinsey.com/capabilities/tech-and-ai/how-we-help-clients/rewired-in-action/aviva-rewiring-the-insurance-claims-journey-with-a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51460" y="217170"/>
            <a:ext cx="14116050" cy="7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ts val="5550"/>
              </a:lnSpc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LEVEL 5 ASSESSMENT SPECIFICATION</a:t>
            </a:r>
          </a:p>
          <a:p>
            <a:pPr marL="0" indent="0">
              <a:lnSpc>
                <a:spcPts val="555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 Module: developing and Managing Individuals and Teams [LCLM5002]</a:t>
            </a:r>
          </a:p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Sabine  Pindou-Bouanga</a:t>
            </a:r>
          </a:p>
          <a:p>
            <a:pPr marL="0" indent="0">
              <a:lnSpc>
                <a:spcPts val="555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Student Code:  2335155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Component 01: Individual Presentation</a:t>
            </a:r>
          </a:p>
          <a:p>
            <a:pPr marL="0" indent="0" algn="ctr">
              <a:lnSpc>
                <a:spcPct val="150000"/>
              </a:lnSpc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leader: Doreen  Nyaa 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B3680-7CB8-D8B5-344C-75B2712C2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61" y="258417"/>
            <a:ext cx="14222896" cy="7832035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1- Introduction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2- The Key HR Function Framework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3- Stage 01: Recruitment – Need Assessment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4- Stage 02: Recruitment Checking Recruitment Options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5- Stage 03: Recruitment – Recruitment – Advertising and Sorting Application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6- Stage 04: Recruitment – Written Test and Interviews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7- Stage 05: Recruitment – Selection and Oriontation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8- Stage 06: Recruitment – Follow Up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9- Identification – The Training Needs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10- Learning Theory 01 Behaviorist Intervention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11- Stage 06 learning theory 02 – Cognitivist Intervention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12- Learning Theory 03: Humanist / Experimental Intervention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13- Integrated Framework and Evaluation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14- Conclusion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15- References</a:t>
            </a:r>
            <a:br>
              <a:rPr lang="en-US" sz="2400" dirty="0"/>
            </a:br>
            <a:br>
              <a:rPr lang="en-US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4186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72061-2F6D-DF42-29EA-E74FAD1C0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C1322DDB-C958-CF19-EC26-54DE7B92832F}"/>
              </a:ext>
            </a:extLst>
          </p:cNvPr>
          <p:cNvSpPr/>
          <p:nvPr/>
        </p:nvSpPr>
        <p:spPr>
          <a:xfrm>
            <a:off x="342900" y="308610"/>
            <a:ext cx="13944600" cy="9372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Introduction:             Aviva Plc Organisational Context</a:t>
            </a:r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4FAC1510-C31A-A337-845D-F2BB21A2FE00}"/>
              </a:ext>
            </a:extLst>
          </p:cNvPr>
          <p:cNvSpPr/>
          <p:nvPr/>
        </p:nvSpPr>
        <p:spPr>
          <a:xfrm>
            <a:off x="342900" y="2868930"/>
            <a:ext cx="7132320" cy="28301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UK Headquarters: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London; founded 2002</a:t>
            </a:r>
            <a:r>
              <a:rPr lang="en-US" sz="2000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FCA-regulated; general insurance, life insurance, retirement savings.</a:t>
            </a:r>
            <a:endParaRPr lang="en-US" sz="1100" dirty="0">
              <a:latin typeface="Arial" panose="020B0604020202020204" pitchFamily="34" charset="0"/>
              <a:ea typeface="Inter Light" pitchFamily="34" charset="-122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UK Workforce: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ea typeface="Inter Light" pitchFamily="34" charset="-122"/>
                <a:cs typeface="Arial" panose="020B0604020202020204" pitchFamily="34" charset="0"/>
              </a:rPr>
              <a:t>18,000 employees approximately (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Blake, 2025)</a:t>
            </a:r>
            <a:r>
              <a:rPr lang="en-US" sz="1100" dirty="0">
                <a:latin typeface="Arial" panose="020B0604020202020204" pitchFamily="34" charset="0"/>
                <a:ea typeface="Inter Light" pitchFamily="34" charset="-122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Strategic Priority:</a:t>
            </a:r>
            <a:r>
              <a:rPr lang="it-IT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Digital underwriting transformation.</a:t>
            </a:r>
            <a:endParaRPr lang="en-US" sz="1100" b="1" dirty="0">
              <a:latin typeface="Arial" panose="020B0604020202020204" pitchFamily="34" charset="0"/>
              <a:ea typeface="Inter Light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Relevance: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High-volume recruitment of underwriters; digital skills gap present</a:t>
            </a:r>
            <a:r>
              <a:rPr lang="en-US" dirty="0"/>
              <a:t>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76FC93-905A-62C5-37DE-2CD6734A4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2608" y="1245870"/>
            <a:ext cx="6694891" cy="667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65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886" y="388621"/>
            <a:ext cx="12733020" cy="6146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8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The Key HR Functions Framework</a:t>
            </a:r>
          </a:p>
          <a:p>
            <a:pPr marL="0" indent="0" algn="ctr">
              <a:lnSpc>
                <a:spcPts val="4800"/>
              </a:lnSpc>
              <a:buNone/>
            </a:pPr>
            <a:endParaRPr lang="en-US" sz="3850" b="1" dirty="0">
              <a:latin typeface="Times New Roman" panose="02020603050405020304" pitchFamily="18" charset="0"/>
              <a:ea typeface="Montserrat Medium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8935998" y="1628061"/>
            <a:ext cx="5013484" cy="314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endParaRPr lang="en-US" sz="1500" dirty="0"/>
          </a:p>
        </p:txBody>
      </p:sp>
      <p:sp>
        <p:nvSpPr>
          <p:cNvPr id="12" name="Text 1">
            <a:extLst>
              <a:ext uri="{FF2B5EF4-FFF2-40B4-BE49-F238E27FC236}">
                <a16:creationId xmlns:a16="http://schemas.microsoft.com/office/drawing/2014/main" id="{4DE1C68B-ABD1-9FD4-9F9F-A4D8E28608B3}"/>
              </a:ext>
            </a:extLst>
          </p:cNvPr>
          <p:cNvSpPr/>
          <p:nvPr/>
        </p:nvSpPr>
        <p:spPr>
          <a:xfrm>
            <a:off x="342900" y="2753834"/>
            <a:ext cx="7913422" cy="35087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just">
              <a:lnSpc>
                <a:spcPct val="150000"/>
              </a:lnSpc>
            </a:pP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Full Spectrum: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Human resource planning; Recruitment &amp; selection; Learning &amp; development; Performance management; Career planning; Rewards; Industrial relations; Employee participation; Health &amp; safety; Well-being; Administrative responsibilities; Function evaluation</a:t>
            </a:r>
            <a:r>
              <a:rPr lang="en-US" dirty="0"/>
              <a:t>.  </a:t>
            </a:r>
            <a:endParaRPr lang="en-US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Our Focus: </a:t>
            </a:r>
            <a:r>
              <a:rPr lang="en-US" sz="1100" dirty="0">
                <a:latin typeface="Arial" panose="020B0604020202020204" pitchFamily="34" charset="0"/>
                <a:ea typeface="Inter Light" pitchFamily="34" charset="-122"/>
                <a:cs typeface="Arial" panose="020B0604020202020204" pitchFamily="34" charset="0"/>
              </a:rPr>
              <a:t>Recruitment and selection along with Learning and Development.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Interconnection: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reduces L&amp;D burden; targeted L&amp;D maximises recruitment investment.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FCA126-7011-6678-9C18-D6CB4D563E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4148" y="1003223"/>
            <a:ext cx="5813351" cy="683775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89303" y="388621"/>
            <a:ext cx="12260938" cy="708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01: Recruitment – Needs Assessment </a:t>
            </a:r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F0DE4E43-7C17-6E4B-0BEE-2C97D936A948}"/>
              </a:ext>
            </a:extLst>
          </p:cNvPr>
          <p:cNvSpPr/>
          <p:nvPr/>
        </p:nvSpPr>
        <p:spPr>
          <a:xfrm>
            <a:off x="382772" y="2690037"/>
            <a:ext cx="7384712" cy="2737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just">
              <a:lnSpc>
                <a:spcPct val="150000"/>
              </a:lnSpc>
            </a:pP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Vacancy in Existing posts: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Expansion of Aviva's Digital Underwriting Unit</a:t>
            </a:r>
            <a:r>
              <a:rPr lang="en-US" dirty="0"/>
              <a:t>. </a:t>
            </a: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dirty="0"/>
              <a:t> </a:t>
            </a:r>
            <a:endParaRPr lang="en-US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Market expansion: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Aviva's increased market share in SME commercial insurance (McFall, 2022)</a:t>
            </a:r>
            <a:r>
              <a:rPr lang="en-US" dirty="0"/>
              <a:t>. </a:t>
            </a:r>
            <a:endParaRPr lang="en-US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Introducing new system: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Aviva's proprietary algorithmic underwriting platform</a:t>
            </a:r>
            <a:r>
              <a:rPr lang="en-US" dirty="0"/>
              <a:t>. </a:t>
            </a:r>
            <a:endParaRPr lang="en-US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Outcome: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Authorisation to recruit one Junior Commercial Underwriter</a:t>
            </a:r>
            <a:r>
              <a:rPr lang="en-US" dirty="0"/>
              <a:t>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4CEBCE-7BEB-49BA-FA86-587AE0D0D5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5893" y="1097281"/>
            <a:ext cx="6341735" cy="674369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Stage 02: Recruitment – Checking Recruitment Options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793790" y="6472952"/>
            <a:ext cx="22860" cy="1112520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7897AF12-637F-710E-3DE1-6F75F4EF69B7}"/>
              </a:ext>
            </a:extLst>
          </p:cNvPr>
          <p:cNvSpPr/>
          <p:nvPr/>
        </p:nvSpPr>
        <p:spPr>
          <a:xfrm>
            <a:off x="342899" y="2217421"/>
            <a:ext cx="7645833" cy="4364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200000"/>
              </a:lnSpc>
            </a:pP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Internal Options: 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Existing underwriting assistants seeking promotion.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Data analysts seeking cross-functional move ((Annual Report 2024, 2025).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dirty="0"/>
              <a:t> </a:t>
            </a:r>
            <a:endParaRPr lang="en-US" sz="2000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External Options: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University graduate schemes (insurance/finance)</a:t>
            </a:r>
            <a:r>
              <a:rPr lang="en-US" dirty="0"/>
              <a:t>.</a:t>
            </a:r>
            <a:r>
              <a:rPr lang="en-US" sz="2000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Competitor organisations.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Decision: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Dual-channel approach.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9D41D4-76EC-D85D-AE08-DA3D87F9F1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1592" y="1137685"/>
            <a:ext cx="6253049" cy="669186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BD70B-153C-59F8-8BAB-EAFFF4009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256FD0F-6E72-878D-0B3F-60BBA36943C3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Stage 03: Recruitment – Advertising and Sorting Applications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0C4EB024-6ACA-6781-F13A-E5921C7C2147}"/>
              </a:ext>
            </a:extLst>
          </p:cNvPr>
          <p:cNvSpPr/>
          <p:nvPr/>
        </p:nvSpPr>
        <p:spPr>
          <a:xfrm>
            <a:off x="793790" y="6472952"/>
            <a:ext cx="22860" cy="1112520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3B34E857-ECBA-B8C5-30B4-37B963B8CE66}"/>
              </a:ext>
            </a:extLst>
          </p:cNvPr>
          <p:cNvSpPr/>
          <p:nvPr/>
        </p:nvSpPr>
        <p:spPr>
          <a:xfrm>
            <a:off x="342900" y="2731772"/>
            <a:ext cx="7503242" cy="3472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Advertising in national dailies (supplemented by digital platforms).</a:t>
            </a:r>
            <a:r>
              <a:rPr lang="en-US" dirty="0"/>
              <a:t> 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Sorting Applications: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Weights assigned based on selection criteria.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Aviva Adaptation:</a:t>
            </a:r>
            <a:r>
              <a:rPr lang="en-US" dirty="0"/>
              <a:t>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Essential Criteria: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50% weighting. </a:t>
            </a:r>
            <a:endParaRPr lang="en-US" sz="1100" b="1" dirty="0">
              <a:latin typeface="Arial" panose="020B0604020202020204" pitchFamily="34" charset="0"/>
              <a:ea typeface="Inter Light" pitchFamily="34" charset="-122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Desirable Criteria: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50% weighting.</a:t>
            </a:r>
            <a:r>
              <a:rPr lang="en-US" dirty="0"/>
              <a:t> </a:t>
            </a:r>
            <a:endParaRPr lang="en-US" b="1" dirty="0"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Platform: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LinkedIn, Aviva Careers, and targeted insurance publications (McKinsey &amp; Company, 2024).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8EC21C-8B08-3A78-17B9-6F6E02DFEB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1467" y="1339702"/>
            <a:ext cx="6533172" cy="648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5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DEDA6-B173-98CE-6A0B-83E49CE90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828D91A-8116-6598-2667-E4A09768AF6A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Stage 04: Recruitment – Written Test and Interviews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4CEBC091-3982-7BCD-8FB8-E0006B3E9E9D}"/>
              </a:ext>
            </a:extLst>
          </p:cNvPr>
          <p:cNvSpPr/>
          <p:nvPr/>
        </p:nvSpPr>
        <p:spPr>
          <a:xfrm>
            <a:off x="793790" y="6472952"/>
            <a:ext cx="22860" cy="1112520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D177F991-71F8-D008-4F21-EB044DCDEFF8}"/>
              </a:ext>
            </a:extLst>
          </p:cNvPr>
          <p:cNvSpPr/>
          <p:nvPr/>
        </p:nvSpPr>
        <p:spPr>
          <a:xfrm>
            <a:off x="342900" y="2256184"/>
            <a:ext cx="8251466" cy="3945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Written Test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IQ test (critical reasoning).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Behavioural competencies.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skills.</a:t>
            </a:r>
            <a:endParaRPr lang="en-US" sz="1100" b="1" dirty="0">
              <a:latin typeface="Arial" panose="020B0604020202020204" pitchFamily="34" charset="0"/>
              <a:ea typeface="Inter Light" pitchFamily="34" charset="-122"/>
              <a:cs typeface="Arial" panose="020B0604020202020204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en-US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Interview: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  <a:r>
              <a:rPr lang="en-US" dirty="0"/>
              <a:t> </a:t>
            </a:r>
            <a:endParaRPr lang="en-US" sz="2000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Preliminary: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Elimination / shortlisting (Jafri et al., 2024).</a:t>
            </a:r>
            <a:r>
              <a:rPr lang="en-US" dirty="0"/>
              <a:t>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Work knowledge &amp; behavioural competency. </a:t>
            </a:r>
            <a:r>
              <a:rPr lang="en-US" dirty="0"/>
              <a:t>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Pre-selection interview.</a:t>
            </a:r>
            <a:r>
              <a:rPr lang="en-US" dirty="0"/>
              <a:t> </a:t>
            </a:r>
            <a:endParaRPr lang="en-US" sz="2000" b="1" dirty="0">
              <a:solidFill>
                <a:srgbClr val="3D3E44"/>
              </a:solidFill>
              <a:latin typeface="Times New Roman" panose="02020603050405020304" pitchFamily="18" charset="0"/>
              <a:ea typeface="Inter Light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0E99F0-F517-3633-70C4-6DEDC7BAD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7226" y="1123122"/>
            <a:ext cx="5647413" cy="6987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633651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65690" y="526555"/>
            <a:ext cx="6407110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Stage 05: Recruitment – Selection and Orientation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">
            <a:extLst>
              <a:ext uri="{FF2B5EF4-FFF2-40B4-BE49-F238E27FC236}">
                <a16:creationId xmlns:a16="http://schemas.microsoft.com/office/drawing/2014/main" id="{32DBA5D4-CC90-E602-58F4-399B6B851CB3}"/>
              </a:ext>
            </a:extLst>
          </p:cNvPr>
          <p:cNvSpPr/>
          <p:nvPr/>
        </p:nvSpPr>
        <p:spPr>
          <a:xfrm>
            <a:off x="318053" y="2609020"/>
            <a:ext cx="7881730" cy="37371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Application blank filling (right to work; HMRC compliance).</a:t>
            </a:r>
            <a:r>
              <a:rPr lang="en-US" dirty="0"/>
              <a:t> 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Medical check-up (occupational health).</a:t>
            </a:r>
            <a:r>
              <a:rPr lang="en-US" dirty="0"/>
              <a:t> </a:t>
            </a:r>
            <a:endParaRPr lang="en-US" sz="2000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Offer letter (contract of employment).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2000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Orientation/Induction: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Exposure to all important business functions.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Feedback report focusing on learning experiences (Oduro et al., 2024).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Placement into underwriting team. </a:t>
            </a:r>
            <a:r>
              <a:rPr lang="en-US" sz="2000" b="1" dirty="0">
                <a:solidFill>
                  <a:srgbClr val="3D3E44"/>
                </a:solidFill>
                <a:latin typeface="Calibri" panose="020F0502020204030204" pitchFamily="34" charset="0"/>
                <a:ea typeface="Inter Light" pitchFamily="34" charset="-122"/>
                <a:cs typeface="Calibri" panose="020F0502020204030204" pitchFamily="34" charset="0"/>
              </a:rPr>
              <a:t> 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9CFC6D-81D1-B9F7-85A0-3077E2BB67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113" y="1103243"/>
            <a:ext cx="6003234" cy="67486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94ED23-D6DA-5EF8-76B7-2E7FF5F0B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">
            <a:extLst>
              <a:ext uri="{FF2B5EF4-FFF2-40B4-BE49-F238E27FC236}">
                <a16:creationId xmlns:a16="http://schemas.microsoft.com/office/drawing/2014/main" id="{CB3C5710-6440-9657-DA02-AC215EFC6A5A}"/>
              </a:ext>
            </a:extLst>
          </p:cNvPr>
          <p:cNvSpPr/>
          <p:nvPr/>
        </p:nvSpPr>
        <p:spPr>
          <a:xfrm>
            <a:off x="431390" y="3572580"/>
            <a:ext cx="6421694" cy="19531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HR Department continuously interacts with the new entrant.</a:t>
            </a:r>
            <a:r>
              <a:rPr lang="en-US" dirty="0"/>
              <a:t> </a:t>
            </a:r>
            <a:r>
              <a:rPr lang="en-US" sz="2000" b="1" dirty="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Assisting to cope with: Work environment; Work culture; Peer group..</a:t>
            </a:r>
            <a:r>
              <a:rPr lang="en-US" dirty="0"/>
              <a:t> </a:t>
            </a:r>
            <a:endParaRPr lang="en-US" sz="2000" b="1" dirty="0">
              <a:latin typeface="Calibri" panose="020F0502020204030204" pitchFamily="34" charset="0"/>
              <a:ea typeface="Inter Light" pitchFamily="34" charset="-122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Aviva adaptation: 30-60-90-day check-in schedule.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Link to L&amp;D: Early identification of training needs (Pillai, and Srivastava, 2024).</a:t>
            </a:r>
            <a:endParaRPr lang="en-US" sz="1100" b="1" dirty="0">
              <a:latin typeface="Arial" panose="020B0604020202020204" pitchFamily="34" charset="0"/>
              <a:ea typeface="Inter Light" pitchFamily="34" charset="-122"/>
              <a:cs typeface="Arial" panose="020B0604020202020204" pitchFamily="34" charset="0"/>
            </a:endParaRP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A24DA368-5CB8-DAE1-C3A0-CA18C09D1A73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Stage 06: Recruitment – Follow Up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A5AF82-55F3-24A4-4B6C-EBD34EB11F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1240" y="1130710"/>
            <a:ext cx="7351108" cy="6572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78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DEB71-17B0-0292-DF13-C00D54957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">
            <a:extLst>
              <a:ext uri="{FF2B5EF4-FFF2-40B4-BE49-F238E27FC236}">
                <a16:creationId xmlns:a16="http://schemas.microsoft.com/office/drawing/2014/main" id="{C704E3BD-A2A1-147E-3B1A-701AE69E1662}"/>
              </a:ext>
            </a:extLst>
          </p:cNvPr>
          <p:cNvSpPr/>
          <p:nvPr/>
        </p:nvSpPr>
        <p:spPr>
          <a:xfrm>
            <a:off x="334298" y="2962979"/>
            <a:ext cx="7167715" cy="36344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Newly hired Junior Commercial Underwriter.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tenure: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3 months post-placement.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30-day follow up; supervisor observation; processing time metrics.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gap: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Limited fluency with Aviva's algorithmic underwriting interface; over-reliance on manual verification.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Consequence: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Bottleneck in straight-through processing; reduced capacity.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Response: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Training, not discipline.</a:t>
            </a: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1603A9B8-E239-0B2C-6368-9CFA053614B9}"/>
              </a:ext>
            </a:extLst>
          </p:cNvPr>
          <p:cNvSpPr/>
          <p:nvPr/>
        </p:nvSpPr>
        <p:spPr>
          <a:xfrm>
            <a:off x="2812027" y="400049"/>
            <a:ext cx="7865806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Identifying the Training Needs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095801-0453-BAD4-3EB8-B773E48C8C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1" y="1111045"/>
            <a:ext cx="6676102" cy="671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844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57822-2DB0-CF7D-FCB0-6B9B93380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">
            <a:extLst>
              <a:ext uri="{FF2B5EF4-FFF2-40B4-BE49-F238E27FC236}">
                <a16:creationId xmlns:a16="http://schemas.microsoft.com/office/drawing/2014/main" id="{FAC7A8AF-6E5E-C816-5B16-CD703147370E}"/>
              </a:ext>
            </a:extLst>
          </p:cNvPr>
          <p:cNvSpPr/>
          <p:nvPr/>
        </p:nvSpPr>
        <p:spPr>
          <a:xfrm>
            <a:off x="342900" y="3008671"/>
            <a:ext cx="6657668" cy="2556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Application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Theorist foundation: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Skinner; operant conditioning.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Observable behaviour change through reinforcement (Bates, 2023)</a:t>
            </a:r>
            <a:r>
              <a:rPr lang="en-US" dirty="0"/>
              <a:t>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Weekly accuracy scorecard; supervisor praise</a:t>
            </a:r>
            <a:r>
              <a:rPr lang="en-US" dirty="0"/>
              <a:t>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Reduce manual override rate by 40% within 6 weeks</a:t>
            </a:r>
            <a:r>
              <a:rPr lang="en-US" dirty="0"/>
              <a:t>.</a:t>
            </a: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EC425A03-B59D-2E04-1CD5-6C9A2CBD4EE2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Learning Theory 01: Behaviourist Intervention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4DC92A-FD8F-D57F-ADF0-8C7652745D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183" y="1130710"/>
            <a:ext cx="7157255" cy="6698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806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2FD0C-FAD4-39B1-2BC6-D68B97179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117055F1-CA28-596C-9831-82546925F4B1}"/>
              </a:ext>
            </a:extLst>
          </p:cNvPr>
          <p:cNvSpPr/>
          <p:nvPr/>
        </p:nvSpPr>
        <p:spPr>
          <a:xfrm>
            <a:off x="1573160" y="400049"/>
            <a:ext cx="11602065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Stage 06: Learning Theory 02 – Cognitivist Intervention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 1">
            <a:extLst>
              <a:ext uri="{FF2B5EF4-FFF2-40B4-BE49-F238E27FC236}">
                <a16:creationId xmlns:a16="http://schemas.microsoft.com/office/drawing/2014/main" id="{4D224AD6-005C-D3EE-4DF5-F89D82BC3784}"/>
              </a:ext>
            </a:extLst>
          </p:cNvPr>
          <p:cNvSpPr/>
          <p:nvPr/>
        </p:nvSpPr>
        <p:spPr>
          <a:xfrm>
            <a:off x="342901" y="2836606"/>
            <a:ext cx="6972300" cy="2556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Application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Theorist foundation: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Bandura; social learning theory.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Focus: </a:t>
            </a:r>
            <a:r>
              <a:rPr lang="en-US" dirty="0"/>
              <a:t> 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Internal cognitive processes; observation; modelling (Ramesh, 2022).</a:t>
            </a:r>
            <a:r>
              <a:rPr lang="en-US" dirty="0"/>
              <a:t> 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Digital Buddy preceptor program</a:t>
            </a:r>
            <a:r>
              <a:rPr lang="en-US" dirty="0"/>
              <a:t>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Transfer expert heuristics for algorithmic trust calibration</a:t>
            </a:r>
            <a:r>
              <a:rPr lang="en-US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95D9C3-06BA-F89A-F835-0EF60C006C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1071716"/>
            <a:ext cx="6972300" cy="6853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43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976A67-59D1-1DE2-B108-FD776C89D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83258FD7-C3D7-1A98-3E06-BC205885479A}"/>
              </a:ext>
            </a:extLst>
          </p:cNvPr>
          <p:cNvSpPr/>
          <p:nvPr/>
        </p:nvSpPr>
        <p:spPr>
          <a:xfrm>
            <a:off x="1966452" y="400049"/>
            <a:ext cx="10628671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Learning Theory 03: Humanist/Experimental Intervention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 1">
            <a:extLst>
              <a:ext uri="{FF2B5EF4-FFF2-40B4-BE49-F238E27FC236}">
                <a16:creationId xmlns:a16="http://schemas.microsoft.com/office/drawing/2014/main" id="{28BAA30C-5A55-A62D-BCA3-FAD62006874A}"/>
              </a:ext>
            </a:extLst>
          </p:cNvPr>
          <p:cNvSpPr/>
          <p:nvPr/>
        </p:nvSpPr>
        <p:spPr>
          <a:xfrm>
            <a:off x="342901" y="2836606"/>
            <a:ext cx="7156998" cy="27481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Application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Theorist foundation: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Kolb; Knowles; Rogers.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Focus: </a:t>
            </a:r>
            <a:r>
              <a:rPr lang="en-US" dirty="0"/>
              <a:t> 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Self-directed learning; reflection on experience</a:t>
            </a:r>
            <a:r>
              <a:rPr lang="en-US" dirty="0"/>
              <a:t>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Aviva Academy sandbox access + reflective journal.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Develop adaptive expertise and intrinsic motivation (Henríquez, Rabanal, and Abásolo,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D4F11D-9315-5D4E-016D-CEF21DB86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2380" y="1179871"/>
            <a:ext cx="6580317" cy="664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900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F3219-5F32-8296-801D-4130FD39F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">
            <a:extLst>
              <a:ext uri="{FF2B5EF4-FFF2-40B4-BE49-F238E27FC236}">
                <a16:creationId xmlns:a16="http://schemas.microsoft.com/office/drawing/2014/main" id="{5D092526-69D6-E72B-07D3-752469A12306}"/>
              </a:ext>
            </a:extLst>
          </p:cNvPr>
          <p:cNvSpPr/>
          <p:nvPr/>
        </p:nvSpPr>
        <p:spPr>
          <a:xfrm>
            <a:off x="342900" y="1615959"/>
            <a:ext cx="13815552" cy="4312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Behaviourist: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Immediate reinforcement (Weeks 1-6).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Cognitivist: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Expert modelling (Weeks 2-10).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Humanist: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Autonomous sandbox practice (Weeks 4-12)</a:t>
            </a:r>
            <a:r>
              <a:rPr lang="en-US" dirty="0"/>
              <a:t>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Kirkpatrick Model.</a:t>
            </a:r>
          </a:p>
          <a:p>
            <a:pPr lvl="1">
              <a:lnSpc>
                <a:spcPct val="20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1: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Satisfaction survey</a:t>
            </a:r>
            <a:r>
              <a:rPr lang="en-US" dirty="0"/>
              <a:t>.</a:t>
            </a:r>
          </a:p>
          <a:p>
            <a:pPr lvl="1">
              <a:lnSpc>
                <a:spcPct val="20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2: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Pre/post system navigation test</a:t>
            </a:r>
            <a:r>
              <a:rPr lang="en-US" dirty="0"/>
              <a:t>.</a:t>
            </a:r>
          </a:p>
          <a:p>
            <a:pPr lvl="1">
              <a:lnSpc>
                <a:spcPct val="20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3: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Manual override rate; processing time</a:t>
            </a:r>
            <a:r>
              <a:rPr lang="en-US" dirty="0"/>
              <a:t>.</a:t>
            </a:r>
          </a:p>
          <a:p>
            <a:pPr lvl="1">
              <a:lnSpc>
                <a:spcPct val="20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4:</a:t>
            </a:r>
            <a:r>
              <a:rPr lang="en-US" dirty="0"/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Contribution to straight-through processing</a:t>
            </a:r>
            <a:r>
              <a:rPr lang="en-US" dirty="0"/>
              <a:t>.</a:t>
            </a: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B0FB9E07-8C42-DF5D-5B63-D9EAF40F321F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Integrated Framework and Evaluation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999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EB4F9-47FD-D5B7-577A-2938E3915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">
            <a:extLst>
              <a:ext uri="{FF2B5EF4-FFF2-40B4-BE49-F238E27FC236}">
                <a16:creationId xmlns:a16="http://schemas.microsoft.com/office/drawing/2014/main" id="{596ADE54-1CF5-6B3B-0A77-C78B4FE4E97D}"/>
              </a:ext>
            </a:extLst>
          </p:cNvPr>
          <p:cNvSpPr/>
          <p:nvPr/>
        </p:nvSpPr>
        <p:spPr>
          <a:xfrm>
            <a:off x="342900" y="3333135"/>
            <a:ext cx="7149282" cy="32446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Takeaways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Aviva PLC's recruitment process must be executed across all six stages need assessment through follow up (Pagitsas, 2022).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Post-placement follow up is the diagnostic gateway to learning and development.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Behaviourist, cognitivist, and humanist learning theories each contribute distinct mechanisms for closing digital competency gaps 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An integrated, sequenced, and evaluated L&amp;D intervention transforms recruitment investment into organisational capability.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twelve HR functions are interdependent</a:t>
            </a:r>
            <a:r>
              <a:rPr lang="en-US" dirty="0"/>
              <a:t>.</a:t>
            </a: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52A34E6A-BEAA-2797-8B76-CB9C5B04F64C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Conclusion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D5DD55-4403-6240-606B-352F830FCE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5046" y="1651819"/>
            <a:ext cx="6562455" cy="617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803928"/>
      </p:ext>
    </p:extLst>
  </p:cSld>
  <p:clrMapOvr>
    <a:masterClrMapping/>
  </p:clrMapOvr>
  <p:transition spd="slow">
    <p:wheel spokes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55DDD-45E9-7A5C-987B-0C10E5200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">
            <a:extLst>
              <a:ext uri="{FF2B5EF4-FFF2-40B4-BE49-F238E27FC236}">
                <a16:creationId xmlns:a16="http://schemas.microsoft.com/office/drawing/2014/main" id="{5B1DD614-441A-A814-13C0-3B272B104DCF}"/>
              </a:ext>
            </a:extLst>
          </p:cNvPr>
          <p:cNvSpPr/>
          <p:nvPr/>
        </p:nvSpPr>
        <p:spPr>
          <a:xfrm>
            <a:off x="342899" y="937261"/>
            <a:ext cx="13904043" cy="6892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endParaRPr lang="en-US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9E8D38E1-AEB3-AECB-F05B-1D42D5858B85}"/>
              </a:ext>
            </a:extLst>
          </p:cNvPr>
          <p:cNvSpPr/>
          <p:nvPr/>
        </p:nvSpPr>
        <p:spPr>
          <a:xfrm>
            <a:off x="342900" y="400049"/>
            <a:ext cx="14287500" cy="537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3600" b="1" dirty="0"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References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347B86-B42C-80BD-B748-A5BF869CF6B1}"/>
              </a:ext>
            </a:extLst>
          </p:cNvPr>
          <p:cNvSpPr txBox="1"/>
          <p:nvPr/>
        </p:nvSpPr>
        <p:spPr>
          <a:xfrm>
            <a:off x="342899" y="1091381"/>
            <a:ext cx="14100687" cy="5725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Annual Report 2024 (2025).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Annual Report 2024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Aviva.com. Available at: </a:t>
            </a:r>
            <a:r>
              <a:rPr lang="en-US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https://www.aviva.com/investors/annual-report/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Bates, B., 2023. Learning theories simplified: and how to apply them to teaching.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Blake, D.P., 2025. Longevity Risk and Capital Markets: The 2023-24 Update.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SSRN 5436417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Henríquez, V.V., Rabanal, I.C. and Abásolo, J.S., 2025. Applying Kolb’s experiential learning cycle for deep learning: A systematic literature review.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Sciences &amp; Humanities Open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p.102096.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Jafri, S., Upreti, S., Saiyad, F.B.J., Madhukar, K.S., Chaturvedi, V.M. and Divakaran, P., 2024, March. Effectiveness of artificial intelligence for enhancing decision-making process of recruitment in HRM process. In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2024 IEEE International Conference on Contemporary Computing and Communications (InC4)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(Vol. 1, pp. 1-6). IEEE.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McFall, L., 2022. Insurance, insurtech, and the architecture of the city. In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Climate, Society and Elemental Insurance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201-218). Routledge.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McKinsey &amp; Company. (2024).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Aviva: Rewiring the insurance claims journey with AI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https://www.mckinsey.com/capabilities/tech-and-ai/how-we-help-clients/rewired-in-action/aviva-rewiring-the-insurance-claims-journey-with-ai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Oduro, B., Akakpot, S., Akakpo, A. and Gyasi, E.A., 2024. Organizational Policies for Sustaining Success at Aviva Plc.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Pagitsas, C., 2022. Steve Waygood: Aviva Investors. In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Chief Sustainability Officers At Work: How CSOs Build Successful Sustainability and ESG Strategies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281-295). Berkeley, CA: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Apress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Pató, B.S.G., Kovács, K. and Abonyi, J., 2022. Challenges of the fourth industrial revolution in HRM.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Human Capital and Information Technology Professionals (IJHCITP)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pp.1-14.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Pillai, R. and Srivastava, K.B., 2024. Smart HRM 4.0 for achieving organizational performance: a dynamic capability view perspective.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Productivity and Performance Management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73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pp.476-496.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Ramesh, S., 2022. The theories of cognitive development. In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Political Economy of Human Behaviour and Economic Development: Psychology and Economic Development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143-180). Cham: Springer International Publishing.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Renger, S. and Macaskill, A., 2025. Developing the foundations for a learning-based humanistic therapy.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Humanistic Psychology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65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pp.1039-1060.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343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8deaf43d7c8d42ee8518a4db2749696c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696a108d860e9f5c45742faaf7937343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95686CC5-BD2A-443A-8CCC-47E2B7FFEF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140B202-BE3C-4327-A1FC-C95C3BE49F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673730-3740-405F-8576-7F811ED93BEC}">
  <ds:schemaRefs>
    <ds:schemaRef ds:uri="http://purl.org/dc/dcmitype/"/>
    <ds:schemaRef ds:uri="http://purl.org/dc/elements/1.1/"/>
    <ds:schemaRef ds:uri="http://schemas.openxmlformats.org/package/2006/metadata/core-properties"/>
    <ds:schemaRef ds:uri="0085e1a2-9cbf-4b92-866b-21f3c89040b6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444</TotalTime>
  <Words>1505</Words>
  <Application>Microsoft Office PowerPoint</Application>
  <PresentationFormat>Custom</PresentationFormat>
  <Paragraphs>134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Calibri</vt:lpstr>
      <vt:lpstr>Garamond</vt:lpstr>
      <vt:lpstr>Times New Roman</vt:lpstr>
      <vt:lpstr>Wingdings</vt:lpstr>
      <vt:lpstr>Century Gothic</vt:lpstr>
      <vt:lpstr>Arial</vt:lpstr>
      <vt:lpstr>Savon</vt:lpstr>
      <vt:lpstr>PowerPoint Presentation</vt:lpstr>
      <vt:lpstr>Table of Content:  1- Introduction 2- The Key HR Function Framework 3- Stage 01: Recruitment – Need Assessment 4- Stage 02: Recruitment Checking Recruitment Options 5- Stage 03: Recruitment – Recruitment – Advertising and Sorting Application 6- Stage 04: Recruitment – Written Test and Interviews 7- Stage 05: Recruitment – Selection and Oriontation  8- Stage 06: Recruitment – Follow Up 9- Identification – The Training Needs 10- Learning Theory 01 Behaviorist Intervention 11- Stage 06 learning theory 02 – Cognitivist Intervention 12- Learning Theory 03: Humanist / Experimental Intervention 13- Integrated Framework and Evaluation 14- Conclusion 15- References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Sabine Pindou-Bouanga (2335155)</cp:lastModifiedBy>
  <cp:revision>520</cp:revision>
  <dcterms:created xsi:type="dcterms:W3CDTF">2026-01-02T12:22:05Z</dcterms:created>
  <dcterms:modified xsi:type="dcterms:W3CDTF">2026-02-16T01:44:10Z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