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38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D:\Projects\Nerdy\2021\11.%20November\24th\myZip_s1885992\5592106_1572377879_WednesdayGritsurvey1-Copy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yVal>
            <c:numRef>
              <c:f>Sheet1!$D$41:$F$41</c:f>
              <c:numCache>
                <c:formatCode>General</c:formatCode>
                <c:ptCount val="3"/>
                <c:pt idx="0">
                  <c:v>4</c:v>
                </c:pt>
                <c:pt idx="1">
                  <c:v>3.4</c:v>
                </c:pt>
                <c:pt idx="2">
                  <c:v>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BCE9-4EF9-B93C-3ACAD0310B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6785079"/>
        <c:axId val="1819762519"/>
      </c:scatterChart>
      <c:valAx>
        <c:axId val="19678507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19762519"/>
        <c:crosses val="autoZero"/>
        <c:crossBetween val="midCat"/>
      </c:valAx>
      <c:valAx>
        <c:axId val="18197625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6785079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DD854-E5F1-487E-9BB7-D3379449E9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B8E677-D62A-44B9-AC9D-0A5B78274D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1AD2B-BE7B-4A5E-8DCD-B1032CAE0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F21A2-AF5F-4C82-A4B3-B0779935C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BCA28-5DB4-4CF1-AC84-121B77152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52188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CE0E4-9DD7-465B-B6FF-26093A1B1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DDC26-6F3D-4009-AED9-89EED55641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6ADBFA-3009-431A-81B6-8047CC3AF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22618-016D-471B-8146-1A341ECE8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3908E-7A1B-454B-9462-748E12789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31456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10449-69E1-441C-B7A0-CA8443477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9D7C9-C02F-4E75-AC10-5FBA7096EA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AF86C-CE01-4F74-92D7-53BD153F8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62D07B-52D8-4F46-AFEF-3B5B4726D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5EAA89-066A-4892-8DBE-224B418DB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580479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5C6A8-0255-4A86-93C4-8A77874A2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04375-F8E2-45D2-B593-BBF8643885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37D236-94B8-482C-A528-D49B725279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727966-EE80-4339-9308-F9D05B3C2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042F0-C429-4A0E-BC3C-59755D6F8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8F5307-7593-4CC1-BF08-A3605E020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52478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D4B64-A9A1-413B-BC03-F688568E6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6EE9DA-3DC3-4DB5-849A-9BF0AEE63B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CDC706-154C-4542-81F7-F7763B5B48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71037B-C6C3-4338-86F7-EFDCBE4056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548CC0-03BF-486C-8A7C-59C67DC72C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AFE0A6-1509-49D8-AFE5-4C1EE50E1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DE8D3B-D3A9-463C-8DED-6DF491A4E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48898D-CEF4-4EC4-9111-35AB5F30C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13775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03F16-C3BF-419D-AE62-CBFE7993E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4DAAEF-70E1-465D-A168-A62C32150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FB59EA-1536-42C1-9783-8F87CD3BF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F63DA-9520-44D1-94E2-366DD51D0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08012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546777-35BC-4C2C-97C4-6B9CEB2DD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DD1DF3-A5F1-4B83-9FD3-5AB6AC17F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4C2A0C-E2F4-428E-A296-2FC7EA14D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277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B9CDF-A271-4085-94BC-1DB82B48B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06E52-A19B-4B14-9793-B256C0425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C7D481-F900-4658-A29D-17C17CC4FE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A112A8-9EA0-4DC9-AC79-7C09F44D8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09484-4E52-4DFF-865E-E8327463A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46041F-0543-46D7-ABF6-9395AF09A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445940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B1F98-3AFA-4462-94FC-3DB3B06AE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D7ACD5-61CF-4797-975D-626F0BDF9B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587B31-1E5E-4BB1-A913-F32700BCA4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5F8005-4052-4ED3-B5A9-E31E272F3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3133EA-69E2-4E53-B538-323B5814A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102741-3266-41ED-869B-2F7DF4B67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436325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B4E16-1425-4329-92F4-3021B329D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BF9456-0199-46D3-9CAC-B426CE5FCF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56543-8865-4E2B-95FE-CB8DD8630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2EE062-B457-4DD5-BAA2-D1C420C1E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035EEA-80BA-4986-877D-96A4B0C36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66484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7DC6B8-1F2C-439A-84F7-8F56DE00B4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84BB94-8B58-4C5B-87D7-EE4817910B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8C506E-6D9B-486D-8041-F0F69A161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D0E4B-FFFF-4916-9C5B-FC2C52359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AF5D9-365D-49DE-9733-618AB3B4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59343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3BEE2A-2B47-4BAB-8DBA-E4B8D50C2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3278F8-6891-464F-B383-813B5ED32D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2D25B-7D7D-44EF-A4BC-4D464E0D3F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5BC74-F1D2-4B00-98FE-B6DA731FB01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F021B-A634-42AA-ABA8-FEA2D4C592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D754AF-154F-4990-A7FE-AFD9ABF677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CAB2A-61E1-4B5A-849A-DDC3056DB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092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EEE18-B8B7-49C3-9D83-A74737F230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8506" y="1022350"/>
            <a:ext cx="10264697" cy="99014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DIGITAL SKILLS AND RESEARCH METHODS</a:t>
            </a: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 </a:t>
            </a:r>
            <a:r>
              <a:rPr lang="en-US" sz="4000" dirty="0">
                <a:solidFill>
                  <a:srgbClr val="FFFFFF"/>
                </a:solidFill>
              </a:rPr>
              <a:t>Nikola </a:t>
            </a:r>
            <a:r>
              <a:rPr lang="en-US" sz="4000" dirty="0" err="1">
                <a:solidFill>
                  <a:srgbClr val="FFFFFF"/>
                </a:solidFill>
              </a:rPr>
              <a:t>NIkolov</a:t>
            </a: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161435-5DC1-48CB-BA07-41914C2182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7624" y="2490436"/>
            <a:ext cx="9708995" cy="35671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/>
              <a:t>Digital Skills and Research Methods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/>
              <a:t>Paul </a:t>
            </a:r>
            <a:r>
              <a:rPr lang="en-US" sz="2800" dirty="0" err="1"/>
              <a:t>Ranson</a:t>
            </a:r>
            <a:endParaRPr lang="en-US" sz="28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/>
              <a:t>University of Wales Trinity Saint David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/>
              <a:t>Birmingham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dirty="0"/>
              <a:t>02/12/2021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58543880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6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DIKW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5061621" cy="3563159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DIKW Pyramid characterizes the associations between data, information, knowledge along with wisdom (</a:t>
            </a:r>
            <a:r>
              <a:rPr lang="en-GB" sz="13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Frické</a:t>
            </a: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2018).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Every element is a stage towards a higher point starting with data, information, knowledge and lastly wisdom.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Every step responds to various questions regarding the original data with additional value. Enriching data increases the chances of understanding its meaning and perspectives, which consequently increases knowledge.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More knowledge leads to more insights for informed and data-centred decision-making processes in a data-driven environment (Zins 2007).</a:t>
            </a:r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The figure on the right illustrates DIKW framework and elements. </a:t>
            </a:r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1300" dirty="0"/>
          </a:p>
        </p:txBody>
      </p:sp>
      <p:pic>
        <p:nvPicPr>
          <p:cNvPr id="4" name="Picture 3" descr="DIKW Pyramid">
            <a:extLst>
              <a:ext uri="{FF2B5EF4-FFF2-40B4-BE49-F238E27FC236}">
                <a16:creationId xmlns:a16="http://schemas.microsoft.com/office/drawing/2014/main" id="{DC3C2CC5-1F5C-4EE7-9D4C-BFD4DF8D4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85105" y="3117851"/>
            <a:ext cx="4802404" cy="28384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787877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6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DIKW Framework: Data &amp;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378076"/>
            <a:ext cx="5061621" cy="3679533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is defined as a set of facts in a raw or unorganized form like numbers or characters.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approach allows for transformation of the raw sequence of numbers into information.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next step is information, resulting from processed data and acting as a building block in the DIKW pyramid (Rowley 2007).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Processed data is clear of errors and is further processed in a manner that eases its measurement, conception, and analysis to be used for a particular purpose.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table below represents data collected from the Academic GRIT test, serving as the primary data. The data results from primary research were analysed using Excel tool.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300" dirty="0"/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397C2A04-89F5-4CB7-9B5B-F56E057CB5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22969661"/>
              </p:ext>
            </p:extLst>
          </p:nvPr>
        </p:nvGraphicFramePr>
        <p:xfrm>
          <a:off x="6663109" y="2543175"/>
          <a:ext cx="4724400" cy="35144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926722263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6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DIKW Framework: Information &amp;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645" y="2494450"/>
            <a:ext cx="10000557" cy="4030637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knowledge phase, relevant questions are posed with respect to sourcing of useful information from the collected data.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involves both researcher and respondents in a survey since data from the for survey is used in making important decisions.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most important aspect is how the data was collected and processed into useful information.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Information is viewed both as a description of facts and its applications.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relates to achievement of goals.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further transformed into knowledge.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gives organisations a competitive advantage over their rivals in business.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 helps in unearthing correlations that are not clearly expressed as information.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Profounder insights are revealed up the DIKW pyramid.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82071098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43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DIKW Framework: Wisdom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322" y="2494450"/>
            <a:ext cx="5137015" cy="3563159"/>
          </a:xfrm>
        </p:spPr>
        <p:txBody>
          <a:bodyPr>
            <a:normAutofit lnSpcReduction="10000"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last step is the wisdom phase, which is at the top of the DIKW hierarchy.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attempts to respond to questions like “why”?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Provides answers to events and their causes.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Interrogates the best alternatives possible in each case scenario.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Wisdom implies knowledge put into action.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linked to things presently done and those to be achieved in future.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Data, information and knowledge are related as illustrated in the figure below (Rowley 2007).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400" dirty="0"/>
          </a:p>
        </p:txBody>
      </p:sp>
      <p:pic>
        <p:nvPicPr>
          <p:cNvPr id="6" name="Picture 5" descr="Chart&#10;&#10;Description automatically generated">
            <a:extLst>
              <a:ext uri="{FF2B5EF4-FFF2-40B4-BE49-F238E27FC236}">
                <a16:creationId xmlns:a16="http://schemas.microsoft.com/office/drawing/2014/main" id="{1E09A35D-3BD9-42F1-A428-09537D3C80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6629" y="2494449"/>
            <a:ext cx="4750880" cy="356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59307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43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CRAAP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280" y="2494450"/>
            <a:ext cx="5045830" cy="3897472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Evaluation of data source is key to effective data analysis and interpretation as summarised in the figure below (AEUK 2018). It’s an acronym focusing on elements of  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Currency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Relevance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Authority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Accuracy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Purpose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1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needs to ask about the four elements when using this framework in ascertaining credibility of data sources.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1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process helps in determining the appropriateness of the data sources and significance to the current study. </a:t>
            </a:r>
          </a:p>
          <a:p>
            <a:pPr marL="0" indent="0">
              <a:spcAft>
                <a:spcPts val="800"/>
              </a:spcAft>
              <a:buNone/>
            </a:pPr>
            <a:endParaRPr lang="en-GB" sz="15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500" dirty="0"/>
          </a:p>
        </p:txBody>
      </p:sp>
      <p:pic>
        <p:nvPicPr>
          <p:cNvPr id="12" name="Picture 11" descr="Table&#10;&#10;Description automatically generated with low confidence">
            <a:extLst>
              <a:ext uri="{FF2B5EF4-FFF2-40B4-BE49-F238E27FC236}">
                <a16:creationId xmlns:a16="http://schemas.microsoft.com/office/drawing/2014/main" id="{355150A6-2C66-4DF2-8C1E-1A24936984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9880" y="2755302"/>
            <a:ext cx="5330406" cy="3466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11282636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6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6"/>
            <a:ext cx="10306520" cy="1033484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CRAAP Framework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322" y="2301262"/>
            <a:ext cx="10234478" cy="4454645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Currency publication date of a particular project or task.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investigates the meaning of copyright, publication, along with the date the project was posted.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Inquires on the significance of the date for the message or material of the source.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Determine if the information obtained from a given source is outdated in accordance with the topic of research.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Relevance element helps in ascertaining applicability of the collected information to the selected project.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Investigates the correct and intended audience or level of information.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might be categorised as for the public, designed for professionals, research scholars, among others.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further explains the need to avoid quoting or quoting information obtained from a particular source.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Authority: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element of authority helps in determining the extent of knowledge carried by the source author, or content creator.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determines if the publisher of the information has the best rated level of knowledge.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613243694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6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CRAAP Framework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646" y="2354089"/>
            <a:ext cx="10000558" cy="4392940"/>
          </a:xfrm>
        </p:spPr>
        <p:txBody>
          <a:bodyPr>
            <a:normAutofit lnSpcReduction="10000"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Authority gives room for asking who the author is as well as the publisher of the research findings.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investigates the given organisation responsible for providing the information used in the project.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researcher can inquire if there any available contact information to reference in the work.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tom tell if the author is a professional in relation to the current topic of research.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way is to assess the credentials of the author and their experience in the field.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Researcher can also use organisational affiliation as a means of gauging the level of experience in the explored topic.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appropriate, this element helps in finding out the source of money used in a study to research a given topic like in the current case. 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reveals the relevance of financing and justification for appropriate provisions.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Accuracy element helps in determining the consistency, truthfulness, and acceptability of the content.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explores the possible signs unseen regarding the information is or if the material is not well researched.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attempts to investigate if the source provides sufficient evidence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93146281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6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CRAAP Framework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646" y="2354089"/>
            <a:ext cx="10000558" cy="4392940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Accuracy investigates what kind of language, metaphors and/or mood applied in the write-up.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tone and mood can be emotional, objective, professional, among other options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inquires if the evidence backs the premises or claims as well as conclusions drawn from the research.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asks if facts and claims are documented or referenced within the material, provided in the form of notes, or in a bibliography format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Purpose is the last element of the framework that determine the reason why the information exists.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asks why a used source was written or published.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Examples include the need to inform readers, teach learners, entertain the audience, persuade the investigators.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interrogates how the author's affiliation might impact the [perspective of the research, angle, or possible bias of the source of data.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Purpose examines the conclusions drawn from the research and specifically, those presented.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76364576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6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CRAAP Framework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646" y="2354089"/>
            <a:ext cx="10000558" cy="3744106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Purpose determines if the provided information is complete or incomplete.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further investigates if there is anything major that has been exempted.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element of purpose finds out how the used resource of information compares to others covering the same topic of research.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Secondary findings from UWTSD GRIT were used as yardstick for evaluating the above discussed frameworks and the research has revealed that there is a negative relationship between grit and perceived stress.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particular, the findings report that “psychological resources especially grit has the tendency of making students to be less prone to stress (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Kannangara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et al. 2018).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528088518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43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CRAAP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280" y="2494450"/>
            <a:ext cx="5045830" cy="3897472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Although there is a positive relationship between perceived academic failure and stress, grit is the persistence and motivation to accomplish long–term objectives (Duckworth 2016).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might find grit being termed as mental resilience.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relation to a researcher at the University of Pennsylvania, Angela Duckworth, grit is such a robust forecaster of success and capability to reach individual objectives (Coon 2020).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figure below summarises grit cycle for a languishing student versus that of a thriving student. </a:t>
            </a:r>
          </a:p>
          <a:p>
            <a:pPr marL="0" indent="0">
              <a:spcAft>
                <a:spcPts val="800"/>
              </a:spcAft>
              <a:buNone/>
            </a:pPr>
            <a:endParaRPr lang="en-GB" sz="15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500" dirty="0"/>
          </a:p>
        </p:txBody>
      </p:sp>
      <p:pic>
        <p:nvPicPr>
          <p:cNvPr id="13" name="Picture 12" descr="Frontiers | All That Glitters Is Not Grit: Three Studies of Grit in  University Students | Psychology">
            <a:extLst>
              <a:ext uri="{FF2B5EF4-FFF2-40B4-BE49-F238E27FC236}">
                <a16:creationId xmlns:a16="http://schemas.microsoft.com/office/drawing/2014/main" id="{2CCFEDFB-FDEE-4DF4-8435-EB9173909A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175" y="2543175"/>
            <a:ext cx="5579640" cy="34861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69645186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43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3EAF9-2760-49D0-ABC9-4E9B47E9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C9EF-6167-4159-86CF-F69C6A3D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279" y="2494449"/>
            <a:ext cx="10087445" cy="4487639"/>
          </a:xfrm>
        </p:spPr>
        <p:txBody>
          <a:bodyPr>
            <a:normAutofit fontScale="77500" lnSpcReduction="20000"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AEUK (2018). Evaluating sources. [Online] Available at: &lt;https://academic-englishuk.com/evaluating-sources/&gt; [Accessed Nov. 29, 2021]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Coon, D. (2020). Introduction to psychology: Gateways to mind and behaviour. Place of publication not identified: CENGAGE LEARNING.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Duckworth, A. (2016). Grit. [Place of publication not identified]: HarperCollins Canada.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Frické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M.H. (2018) Data-Information-Knowledge-Wisdom (DIKW) Pyramid, Framework, Continuum. In: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Schintler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L., McNeely C. (eds)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Encyclopedia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Big Data. Springer, Cham. https://doi.org/10.1007/978-3-319-32001-4_331-1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Kannangara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 S., et al. (2018). All that glitters is not grit: three studies of grit in university students. Frontiers in Psychology, 9(1): 1-1539.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Ontotext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(2021). What is the Data, Information, Knowledge, Wisdom (DIKW) Pyramid? [Online] Available at: &lt;https://www.ontotext.com/knowledgehub/fundamentals/dikw-pyramid/&gt; [Accessed Nov. 29, 2021]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Rowley, J. (2007). The wisdom hierarchy: representations of the DIKW hierarchy. Journal of Information Science, 33(2): 163–180 © CILIP, DOI: 10.1177/0165551506070706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Zins, C. (2007). Conceptual approaches for defining data, information, and knowledge. Journal of the American Society for Information Science and Technology, 58(4): 479–493.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Ackoff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R. L. (1999)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Ackoff’s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Best. New York: John Wiley &amp; Sons, pp 170 – 172. 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5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120831628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2bb4b1f779bdc5a9dd2f9da2fd34f9e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c4b2392afd07f92a15f55120e67c04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CD79776-5810-4B68-937B-CD37B2B9DD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4804146-9862-438C-B95D-5E9D355BB1C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5CB7219-82B8-44E1-998D-9721A417791E}">
  <ds:schemaRefs>
    <ds:schemaRef ds:uri="http://schemas.microsoft.com/office/2006/documentManagement/types"/>
    <ds:schemaRef ds:uri="http://purl.org/dc/terms/"/>
    <ds:schemaRef ds:uri="be49ff73-cec0-4379-9da8-63ff3cc411bb"/>
    <ds:schemaRef ds:uri="http://www.w3.org/XML/1998/namespace"/>
    <ds:schemaRef ds:uri="90b58af8-24e5-4252-ab67-b2f2985aee88"/>
    <ds:schemaRef ds:uri="http://purl.org/dc/elements/1.1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1569</Words>
  <Application>Microsoft Office PowerPoint</Application>
  <PresentationFormat>Widescreen</PresentationFormat>
  <Paragraphs>108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DIGITAL SKILLS AND RESEARCH METHODS by Nikola NIkolov </vt:lpstr>
      <vt:lpstr>DIKW Framework</vt:lpstr>
      <vt:lpstr>DIKW Framework: Data &amp; Information</vt:lpstr>
      <vt:lpstr>DIKW Framework: Information &amp; Knowledge</vt:lpstr>
      <vt:lpstr>DIKW Framework: Wisdom</vt:lpstr>
      <vt:lpstr>CRAAP Framework</vt:lpstr>
      <vt:lpstr>CRAAP Framework cont.</vt:lpstr>
      <vt:lpstr>CRAAP Framework cont.</vt:lpstr>
      <vt:lpstr>CRAAP Framework cont.</vt:lpstr>
      <vt:lpstr>CRAAP Framework cont.</vt:lpstr>
      <vt:lpstr>CRAAP Framework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2021-11-28T21:17:09Z</dcterms:created>
  <dcterms:modified xsi:type="dcterms:W3CDTF">2021-12-02T12:26:05Z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