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258" r:id="rId5"/>
    <p:sldId id="257" r:id="rId6"/>
    <p:sldId id="466" r:id="rId7"/>
    <p:sldId id="375" r:id="rId8"/>
    <p:sldId id="376" r:id="rId9"/>
    <p:sldId id="358" r:id="rId10"/>
    <p:sldId id="468" r:id="rId11"/>
    <p:sldId id="432" r:id="rId12"/>
    <p:sldId id="265" r:id="rId13"/>
    <p:sldId id="266" r:id="rId14"/>
    <p:sldId id="467" r:id="rId15"/>
    <p:sldId id="469" r:id="rId16"/>
    <p:sldId id="474" r:id="rId17"/>
    <p:sldId id="438" r:id="rId18"/>
    <p:sldId id="437" r:id="rId19"/>
    <p:sldId id="475" r:id="rId20"/>
    <p:sldId id="476" r:id="rId21"/>
    <p:sldId id="477" r:id="rId22"/>
    <p:sldId id="324" r:id="rId23"/>
    <p:sldId id="478" r:id="rId24"/>
    <p:sldId id="479" r:id="rId25"/>
    <p:sldId id="336" r:id="rId26"/>
    <p:sldId id="370" r:id="rId27"/>
    <p:sldId id="462" r:id="rId28"/>
    <p:sldId id="463" r:id="rId29"/>
    <p:sldId id="371" r:id="rId30"/>
    <p:sldId id="461" r:id="rId31"/>
    <p:sldId id="480" r:id="rId32"/>
    <p:sldId id="470" r:id="rId33"/>
    <p:sldId id="330" r:id="rId34"/>
    <p:sldId id="359" r:id="rId35"/>
    <p:sldId id="360" r:id="rId36"/>
    <p:sldId id="373" r:id="rId37"/>
    <p:sldId id="392" r:id="rId38"/>
    <p:sldId id="343" r:id="rId39"/>
    <p:sldId id="357" r:id="rId40"/>
    <p:sldId id="472" r:id="rId41"/>
    <p:sldId id="390" r:id="rId42"/>
    <p:sldId id="436" r:id="rId43"/>
    <p:sldId id="418" r:id="rId44"/>
    <p:sldId id="383" r:id="rId45"/>
    <p:sldId id="259"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0F0"/>
    <a:srgbClr val="607E8C"/>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EF936D-4DEA-4AD4-A181-3922479F17F2}" v="11" dt="2024-11-27T11:51:32.8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95" autoAdjust="0"/>
  </p:normalViewPr>
  <p:slideViewPr>
    <p:cSldViewPr snapToGrid="0" showGuides="1">
      <p:cViewPr varScale="1">
        <p:scale>
          <a:sx n="122" d="100"/>
          <a:sy n="122" d="100"/>
        </p:scale>
        <p:origin x="96" y="16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5" d="100"/>
          <a:sy n="85" d="100"/>
        </p:scale>
        <p:origin x="295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CAF8CD-A238-4686-872F-F990726BDC36}" type="doc">
      <dgm:prSet loTypeId="urn:microsoft.com/office/officeart/2005/8/layout/vList3" loCatId="list" qsTypeId="urn:microsoft.com/office/officeart/2005/8/quickstyle/3d1" qsCatId="3D" csTypeId="urn:microsoft.com/office/officeart/2005/8/colors/accent2_1" csCatId="accent2" phldr="1"/>
      <dgm:spPr/>
      <dgm:t>
        <a:bodyPr/>
        <a:lstStyle/>
        <a:p>
          <a:endParaRPr lang="en-GB"/>
        </a:p>
      </dgm:t>
    </dgm:pt>
    <dgm:pt modelId="{80796817-207E-42E9-BDF3-0E1BA2E2E3C7}">
      <dgm:prSet phldrT="[Text]"/>
      <dgm:spPr/>
      <dgm:t>
        <a:bodyPr/>
        <a:lstStyle/>
        <a:p>
          <a:r>
            <a:rPr lang="en-GB" dirty="0"/>
            <a:t>A dedicated librarian for research support.</a:t>
          </a:r>
        </a:p>
      </dgm:t>
    </dgm:pt>
    <dgm:pt modelId="{6CB03FC5-9C45-4836-BCDB-44AD45739476}" type="parTrans" cxnId="{DEDC87C0-8B0D-46D8-9A2E-FC83AFAEFB88}">
      <dgm:prSet/>
      <dgm:spPr/>
      <dgm:t>
        <a:bodyPr/>
        <a:lstStyle/>
        <a:p>
          <a:endParaRPr lang="en-GB"/>
        </a:p>
      </dgm:t>
    </dgm:pt>
    <dgm:pt modelId="{2B3944AE-12CF-4A11-84BF-7E39B4B1B9F4}" type="sibTrans" cxnId="{DEDC87C0-8B0D-46D8-9A2E-FC83AFAEFB88}">
      <dgm:prSet/>
      <dgm:spPr/>
      <dgm:t>
        <a:bodyPr/>
        <a:lstStyle/>
        <a:p>
          <a:endParaRPr lang="en-GB"/>
        </a:p>
      </dgm:t>
    </dgm:pt>
    <dgm:pt modelId="{80C53DFF-7728-4F41-BC6A-C2883A053F66}">
      <dgm:prSet phldrT="[Text]"/>
      <dgm:spPr/>
      <dgm:t>
        <a:bodyPr/>
        <a:lstStyle/>
        <a:p>
          <a:r>
            <a:rPr lang="en-GB" dirty="0"/>
            <a:t>Help available via chat, email or Teams.</a:t>
          </a:r>
        </a:p>
      </dgm:t>
    </dgm:pt>
    <dgm:pt modelId="{5B0FBB26-F060-4214-99EE-6E4CB531A0BD}" type="parTrans" cxnId="{4E5731F2-780D-4999-9D70-3DFCF16459D9}">
      <dgm:prSet/>
      <dgm:spPr/>
      <dgm:t>
        <a:bodyPr/>
        <a:lstStyle/>
        <a:p>
          <a:endParaRPr lang="en-GB"/>
        </a:p>
      </dgm:t>
    </dgm:pt>
    <dgm:pt modelId="{B10C0881-E52D-4D5E-B34F-66C09D92AA2A}" type="sibTrans" cxnId="{4E5731F2-780D-4999-9D70-3DFCF16459D9}">
      <dgm:prSet/>
      <dgm:spPr/>
      <dgm:t>
        <a:bodyPr/>
        <a:lstStyle/>
        <a:p>
          <a:endParaRPr lang="en-GB"/>
        </a:p>
      </dgm:t>
    </dgm:pt>
    <dgm:pt modelId="{959E04EF-E2BC-476A-BF0C-4AF0E225CC49}">
      <dgm:prSet phldrT="[Text]"/>
      <dgm:spPr/>
      <dgm:t>
        <a:bodyPr/>
        <a:lstStyle/>
        <a:p>
          <a:r>
            <a:rPr lang="en-GB" dirty="0"/>
            <a:t>Online resource lists linking to course reading.</a:t>
          </a:r>
        </a:p>
      </dgm:t>
    </dgm:pt>
    <dgm:pt modelId="{46D3F440-7F8A-45A9-B914-8EFCF9C83BEE}" type="parTrans" cxnId="{B86A156A-0EF1-4CED-8283-3518A4F8210C}">
      <dgm:prSet/>
      <dgm:spPr/>
      <dgm:t>
        <a:bodyPr/>
        <a:lstStyle/>
        <a:p>
          <a:endParaRPr lang="en-GB"/>
        </a:p>
      </dgm:t>
    </dgm:pt>
    <dgm:pt modelId="{2DC4F724-C573-4277-BE8E-7EF56A1B43CB}" type="sibTrans" cxnId="{B86A156A-0EF1-4CED-8283-3518A4F8210C}">
      <dgm:prSet/>
      <dgm:spPr/>
      <dgm:t>
        <a:bodyPr/>
        <a:lstStyle/>
        <a:p>
          <a:endParaRPr lang="en-GB"/>
        </a:p>
      </dgm:t>
    </dgm:pt>
    <dgm:pt modelId="{346D9AAB-FF81-4FF7-811B-2BA2DA7C1B12}">
      <dgm:prSet/>
      <dgm:spPr/>
      <dgm:t>
        <a:bodyPr/>
        <a:lstStyle/>
        <a:p>
          <a:r>
            <a:rPr lang="en-GB" dirty="0"/>
            <a:t>Support for referencing, copyright, and accessibility.</a:t>
          </a:r>
        </a:p>
      </dgm:t>
    </dgm:pt>
    <dgm:pt modelId="{E23F097A-5D89-4A07-B90F-A11EF034D23D}" type="parTrans" cxnId="{8E633AF5-E180-40EB-9411-9430EF8240EF}">
      <dgm:prSet/>
      <dgm:spPr/>
      <dgm:t>
        <a:bodyPr/>
        <a:lstStyle/>
        <a:p>
          <a:endParaRPr lang="en-GB"/>
        </a:p>
      </dgm:t>
    </dgm:pt>
    <dgm:pt modelId="{C064F62F-89DA-4AC1-975D-99205F494D6C}" type="sibTrans" cxnId="{8E633AF5-E180-40EB-9411-9430EF8240EF}">
      <dgm:prSet/>
      <dgm:spPr/>
      <dgm:t>
        <a:bodyPr/>
        <a:lstStyle/>
        <a:p>
          <a:endParaRPr lang="en-GB"/>
        </a:p>
      </dgm:t>
    </dgm:pt>
    <dgm:pt modelId="{F37DBE2F-0AEF-4287-B717-8E685D676025}" type="pres">
      <dgm:prSet presAssocID="{E8CAF8CD-A238-4686-872F-F990726BDC36}" presName="linearFlow" presStyleCnt="0">
        <dgm:presLayoutVars>
          <dgm:dir/>
          <dgm:resizeHandles val="exact"/>
        </dgm:presLayoutVars>
      </dgm:prSet>
      <dgm:spPr/>
    </dgm:pt>
    <dgm:pt modelId="{5E5AB7C9-244B-4224-9821-343C22B01BD6}" type="pres">
      <dgm:prSet presAssocID="{80796817-207E-42E9-BDF3-0E1BA2E2E3C7}" presName="composite" presStyleCnt="0"/>
      <dgm:spPr/>
    </dgm:pt>
    <dgm:pt modelId="{597FD67B-1CC8-4C16-B5C2-BEB07D90567B}" type="pres">
      <dgm:prSet presAssocID="{80796817-207E-42E9-BDF3-0E1BA2E2E3C7}" presName="imgShp" presStyleLbl="fgImgPlace1" presStyleIdx="0" presStyleCnt="4" custLinFactNeighborX="-88513" custLinFactNeighborY="-179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all center with solid fill"/>
        </a:ext>
      </dgm:extLst>
    </dgm:pt>
    <dgm:pt modelId="{FE5BEE38-7ADF-4E62-81F6-660666E563D9}" type="pres">
      <dgm:prSet presAssocID="{80796817-207E-42E9-BDF3-0E1BA2E2E3C7}" presName="txShp" presStyleLbl="node1" presStyleIdx="0" presStyleCnt="4" custScaleX="146344">
        <dgm:presLayoutVars>
          <dgm:bulletEnabled val="1"/>
        </dgm:presLayoutVars>
      </dgm:prSet>
      <dgm:spPr/>
    </dgm:pt>
    <dgm:pt modelId="{FD51FAF8-929B-4A18-8F2D-7B5E91AB33F3}" type="pres">
      <dgm:prSet presAssocID="{2B3944AE-12CF-4A11-84BF-7E39B4B1B9F4}" presName="spacing" presStyleCnt="0"/>
      <dgm:spPr/>
    </dgm:pt>
    <dgm:pt modelId="{8AD5A50C-B03B-4988-B1C7-9CFF91E52B03}" type="pres">
      <dgm:prSet presAssocID="{80C53DFF-7728-4F41-BC6A-C2883A053F66}" presName="composite" presStyleCnt="0"/>
      <dgm:spPr/>
    </dgm:pt>
    <dgm:pt modelId="{299B8852-4F37-4E03-8FB2-90C97D80FCA8}" type="pres">
      <dgm:prSet presAssocID="{80C53DFF-7728-4F41-BC6A-C2883A053F66}" presName="imgShp" presStyleLbl="fgImgPlace1" presStyleIdx="1" presStyleCnt="4" custLinFactNeighborX="-82650" custLinFactNeighborY="-586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grammer male with solid fill"/>
        </a:ext>
      </dgm:extLst>
    </dgm:pt>
    <dgm:pt modelId="{69163053-0507-4E3D-AA00-124D6FABECB1}" type="pres">
      <dgm:prSet presAssocID="{80C53DFF-7728-4F41-BC6A-C2883A053F66}" presName="txShp" presStyleLbl="node1" presStyleIdx="1" presStyleCnt="4" custScaleX="145430" custLinFactNeighborX="992" custLinFactNeighborY="1758">
        <dgm:presLayoutVars>
          <dgm:bulletEnabled val="1"/>
        </dgm:presLayoutVars>
      </dgm:prSet>
      <dgm:spPr/>
    </dgm:pt>
    <dgm:pt modelId="{2B62837F-A146-4694-9E4E-C27C458D15EA}" type="pres">
      <dgm:prSet presAssocID="{B10C0881-E52D-4D5E-B34F-66C09D92AA2A}" presName="spacing" presStyleCnt="0"/>
      <dgm:spPr/>
    </dgm:pt>
    <dgm:pt modelId="{4B1268BF-25A6-4C82-A0A6-AAE3BE70B2B8}" type="pres">
      <dgm:prSet presAssocID="{959E04EF-E2BC-476A-BF0C-4AF0E225CC49}" presName="composite" presStyleCnt="0"/>
      <dgm:spPr/>
    </dgm:pt>
    <dgm:pt modelId="{1B3908B5-7B60-4B87-8364-5815913247B3}" type="pres">
      <dgm:prSet presAssocID="{959E04EF-E2BC-476A-BF0C-4AF0E225CC49}" presName="imgShp" presStyleLbl="fgImgPlace1" presStyleIdx="2" presStyleCnt="4" custLinFactNeighborX="-85582" custLinFactNeighborY="2931"/>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Open book with solid fill"/>
        </a:ext>
      </dgm:extLst>
    </dgm:pt>
    <dgm:pt modelId="{43E75672-BBA5-4444-9886-34E6DBEAB8DE}" type="pres">
      <dgm:prSet presAssocID="{959E04EF-E2BC-476A-BF0C-4AF0E225CC49}" presName="txShp" presStyleLbl="node1" presStyleIdx="2" presStyleCnt="4" custScaleX="148175">
        <dgm:presLayoutVars>
          <dgm:bulletEnabled val="1"/>
        </dgm:presLayoutVars>
      </dgm:prSet>
      <dgm:spPr/>
    </dgm:pt>
    <dgm:pt modelId="{6EFBEA6B-790B-47FE-93AC-A787F6D00711}" type="pres">
      <dgm:prSet presAssocID="{2DC4F724-C573-4277-BE8E-7EF56A1B43CB}" presName="spacing" presStyleCnt="0"/>
      <dgm:spPr/>
    </dgm:pt>
    <dgm:pt modelId="{4D2ED867-123B-450E-A0BD-D4FEE3B6ED66}" type="pres">
      <dgm:prSet presAssocID="{346D9AAB-FF81-4FF7-811B-2BA2DA7C1B12}" presName="composite" presStyleCnt="0"/>
      <dgm:spPr/>
    </dgm:pt>
    <dgm:pt modelId="{29CE7826-F92E-4DFC-AA7E-190456F9561B}" type="pres">
      <dgm:prSet presAssocID="{346D9AAB-FF81-4FF7-811B-2BA2DA7C1B12}" presName="imgShp" presStyleLbl="fgImgPlace1" presStyleIdx="3" presStyleCnt="4" custLinFactNeighborX="-85399" custLinFactNeighborY="-373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Questions with solid fill"/>
        </a:ext>
      </dgm:extLst>
    </dgm:pt>
    <dgm:pt modelId="{B90C42E6-023D-4B4E-951F-D0A9AA615BFE}" type="pres">
      <dgm:prSet presAssocID="{346D9AAB-FF81-4FF7-811B-2BA2DA7C1B12}" presName="txShp" presStyleLbl="node1" presStyleIdx="3" presStyleCnt="4" custScaleX="148327">
        <dgm:presLayoutVars>
          <dgm:bulletEnabled val="1"/>
        </dgm:presLayoutVars>
      </dgm:prSet>
      <dgm:spPr/>
    </dgm:pt>
  </dgm:ptLst>
  <dgm:cxnLst>
    <dgm:cxn modelId="{C0775160-E58B-4959-95F2-74D0436F6414}" type="presOf" srcId="{E8CAF8CD-A238-4686-872F-F990726BDC36}" destId="{F37DBE2F-0AEF-4287-B717-8E685D676025}" srcOrd="0" destOrd="0" presId="urn:microsoft.com/office/officeart/2005/8/layout/vList3"/>
    <dgm:cxn modelId="{B86A156A-0EF1-4CED-8283-3518A4F8210C}" srcId="{E8CAF8CD-A238-4686-872F-F990726BDC36}" destId="{959E04EF-E2BC-476A-BF0C-4AF0E225CC49}" srcOrd="2" destOrd="0" parTransId="{46D3F440-7F8A-45A9-B914-8EFCF9C83BEE}" sibTransId="{2DC4F724-C573-4277-BE8E-7EF56A1B43CB}"/>
    <dgm:cxn modelId="{D3987194-875B-4192-AF5E-16BC78F3CEFE}" type="presOf" srcId="{80C53DFF-7728-4F41-BC6A-C2883A053F66}" destId="{69163053-0507-4E3D-AA00-124D6FABECB1}" srcOrd="0" destOrd="0" presId="urn:microsoft.com/office/officeart/2005/8/layout/vList3"/>
    <dgm:cxn modelId="{A1447AA6-33DB-4F64-9C6F-E460E4048936}" type="presOf" srcId="{346D9AAB-FF81-4FF7-811B-2BA2DA7C1B12}" destId="{B90C42E6-023D-4B4E-951F-D0A9AA615BFE}" srcOrd="0" destOrd="0" presId="urn:microsoft.com/office/officeart/2005/8/layout/vList3"/>
    <dgm:cxn modelId="{DEDC87C0-8B0D-46D8-9A2E-FC83AFAEFB88}" srcId="{E8CAF8CD-A238-4686-872F-F990726BDC36}" destId="{80796817-207E-42E9-BDF3-0E1BA2E2E3C7}" srcOrd="0" destOrd="0" parTransId="{6CB03FC5-9C45-4836-BCDB-44AD45739476}" sibTransId="{2B3944AE-12CF-4A11-84BF-7E39B4B1B9F4}"/>
    <dgm:cxn modelId="{B5C0F8C5-314B-43A2-A634-33600C70C505}" type="presOf" srcId="{959E04EF-E2BC-476A-BF0C-4AF0E225CC49}" destId="{43E75672-BBA5-4444-9886-34E6DBEAB8DE}" srcOrd="0" destOrd="0" presId="urn:microsoft.com/office/officeart/2005/8/layout/vList3"/>
    <dgm:cxn modelId="{B5EBE3EE-9510-4A71-A690-4FE83F25875A}" type="presOf" srcId="{80796817-207E-42E9-BDF3-0E1BA2E2E3C7}" destId="{FE5BEE38-7ADF-4E62-81F6-660666E563D9}" srcOrd="0" destOrd="0" presId="urn:microsoft.com/office/officeart/2005/8/layout/vList3"/>
    <dgm:cxn modelId="{4E5731F2-780D-4999-9D70-3DFCF16459D9}" srcId="{E8CAF8CD-A238-4686-872F-F990726BDC36}" destId="{80C53DFF-7728-4F41-BC6A-C2883A053F66}" srcOrd="1" destOrd="0" parTransId="{5B0FBB26-F060-4214-99EE-6E4CB531A0BD}" sibTransId="{B10C0881-E52D-4D5E-B34F-66C09D92AA2A}"/>
    <dgm:cxn modelId="{8E633AF5-E180-40EB-9411-9430EF8240EF}" srcId="{E8CAF8CD-A238-4686-872F-F990726BDC36}" destId="{346D9AAB-FF81-4FF7-811B-2BA2DA7C1B12}" srcOrd="3" destOrd="0" parTransId="{E23F097A-5D89-4A07-B90F-A11EF034D23D}" sibTransId="{C064F62F-89DA-4AC1-975D-99205F494D6C}"/>
    <dgm:cxn modelId="{B1EC0EE3-F018-42AA-AAC1-7DAE817AC852}" type="presParOf" srcId="{F37DBE2F-0AEF-4287-B717-8E685D676025}" destId="{5E5AB7C9-244B-4224-9821-343C22B01BD6}" srcOrd="0" destOrd="0" presId="urn:microsoft.com/office/officeart/2005/8/layout/vList3"/>
    <dgm:cxn modelId="{E6F280D4-837E-4292-B172-9722EAF4C03E}" type="presParOf" srcId="{5E5AB7C9-244B-4224-9821-343C22B01BD6}" destId="{597FD67B-1CC8-4C16-B5C2-BEB07D90567B}" srcOrd="0" destOrd="0" presId="urn:microsoft.com/office/officeart/2005/8/layout/vList3"/>
    <dgm:cxn modelId="{24710E07-33E0-4505-9017-608450F5E282}" type="presParOf" srcId="{5E5AB7C9-244B-4224-9821-343C22B01BD6}" destId="{FE5BEE38-7ADF-4E62-81F6-660666E563D9}" srcOrd="1" destOrd="0" presId="urn:microsoft.com/office/officeart/2005/8/layout/vList3"/>
    <dgm:cxn modelId="{5F7D4BC2-0BFD-470C-80DA-72939990C6C0}" type="presParOf" srcId="{F37DBE2F-0AEF-4287-B717-8E685D676025}" destId="{FD51FAF8-929B-4A18-8F2D-7B5E91AB33F3}" srcOrd="1" destOrd="0" presId="urn:microsoft.com/office/officeart/2005/8/layout/vList3"/>
    <dgm:cxn modelId="{9E8E43B3-1732-40E2-8155-DED91FC8C56C}" type="presParOf" srcId="{F37DBE2F-0AEF-4287-B717-8E685D676025}" destId="{8AD5A50C-B03B-4988-B1C7-9CFF91E52B03}" srcOrd="2" destOrd="0" presId="urn:microsoft.com/office/officeart/2005/8/layout/vList3"/>
    <dgm:cxn modelId="{AD3D0B2A-F331-4259-A484-2DC51FF19822}" type="presParOf" srcId="{8AD5A50C-B03B-4988-B1C7-9CFF91E52B03}" destId="{299B8852-4F37-4E03-8FB2-90C97D80FCA8}" srcOrd="0" destOrd="0" presId="urn:microsoft.com/office/officeart/2005/8/layout/vList3"/>
    <dgm:cxn modelId="{3DCD63B9-551D-49A7-B1C0-A7BA9D7E8BDD}" type="presParOf" srcId="{8AD5A50C-B03B-4988-B1C7-9CFF91E52B03}" destId="{69163053-0507-4E3D-AA00-124D6FABECB1}" srcOrd="1" destOrd="0" presId="urn:microsoft.com/office/officeart/2005/8/layout/vList3"/>
    <dgm:cxn modelId="{21CFC504-DC6E-42A2-A8B3-53D4DACCF6FD}" type="presParOf" srcId="{F37DBE2F-0AEF-4287-B717-8E685D676025}" destId="{2B62837F-A146-4694-9E4E-C27C458D15EA}" srcOrd="3" destOrd="0" presId="urn:microsoft.com/office/officeart/2005/8/layout/vList3"/>
    <dgm:cxn modelId="{E1A29709-A11C-4F62-974D-18BD84FFFA18}" type="presParOf" srcId="{F37DBE2F-0AEF-4287-B717-8E685D676025}" destId="{4B1268BF-25A6-4C82-A0A6-AAE3BE70B2B8}" srcOrd="4" destOrd="0" presId="urn:microsoft.com/office/officeart/2005/8/layout/vList3"/>
    <dgm:cxn modelId="{5D99E93F-C349-4BAC-B903-C57E388EDD92}" type="presParOf" srcId="{4B1268BF-25A6-4C82-A0A6-AAE3BE70B2B8}" destId="{1B3908B5-7B60-4B87-8364-5815913247B3}" srcOrd="0" destOrd="0" presId="urn:microsoft.com/office/officeart/2005/8/layout/vList3"/>
    <dgm:cxn modelId="{EA99ADA3-760E-4A03-BD59-37BF2B4F02DB}" type="presParOf" srcId="{4B1268BF-25A6-4C82-A0A6-AAE3BE70B2B8}" destId="{43E75672-BBA5-4444-9886-34E6DBEAB8DE}" srcOrd="1" destOrd="0" presId="urn:microsoft.com/office/officeart/2005/8/layout/vList3"/>
    <dgm:cxn modelId="{469A696F-0934-49E9-B5A5-18052F33945D}" type="presParOf" srcId="{F37DBE2F-0AEF-4287-B717-8E685D676025}" destId="{6EFBEA6B-790B-47FE-93AC-A787F6D00711}" srcOrd="5" destOrd="0" presId="urn:microsoft.com/office/officeart/2005/8/layout/vList3"/>
    <dgm:cxn modelId="{7873B3F8-9FED-4629-9D6A-2231C54BAF5A}" type="presParOf" srcId="{F37DBE2F-0AEF-4287-B717-8E685D676025}" destId="{4D2ED867-123B-450E-A0BD-D4FEE3B6ED66}" srcOrd="6" destOrd="0" presId="urn:microsoft.com/office/officeart/2005/8/layout/vList3"/>
    <dgm:cxn modelId="{BC6EF1F6-9C79-4F7A-A424-0EE5E20F496B}" type="presParOf" srcId="{4D2ED867-123B-450E-A0BD-D4FEE3B6ED66}" destId="{29CE7826-F92E-4DFC-AA7E-190456F9561B}" srcOrd="0" destOrd="0" presId="urn:microsoft.com/office/officeart/2005/8/layout/vList3"/>
    <dgm:cxn modelId="{61F5CAC7-5B2E-40A0-95EF-38C33896F6D7}" type="presParOf" srcId="{4D2ED867-123B-450E-A0BD-D4FEE3B6ED66}" destId="{B90C42E6-023D-4B4E-951F-D0A9AA615BF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9ECE8D-4792-4EEF-B294-B6F788482E2C}" type="doc">
      <dgm:prSet loTypeId="urn:microsoft.com/office/officeart/2009/3/layout/SubStepProcess" loCatId="process" qsTypeId="urn:microsoft.com/office/officeart/2005/8/quickstyle/simple2" qsCatId="simple" csTypeId="urn:microsoft.com/office/officeart/2005/8/colors/accent2_1" csCatId="accent2" phldr="1"/>
      <dgm:spPr/>
      <dgm:t>
        <a:bodyPr/>
        <a:lstStyle/>
        <a:p>
          <a:endParaRPr lang="en-GB"/>
        </a:p>
      </dgm:t>
    </dgm:pt>
    <dgm:pt modelId="{8A258F8A-D880-4653-9CEF-1C1B3432D47C}">
      <dgm:prSet phldrT="[Text]"/>
      <dgm:spPr/>
      <dgm:t>
        <a:bodyPr/>
        <a:lstStyle/>
        <a:p>
          <a:r>
            <a:rPr lang="en-GB" dirty="0"/>
            <a:t>Books &amp;</a:t>
          </a:r>
        </a:p>
        <a:p>
          <a:r>
            <a:rPr lang="en-GB" dirty="0"/>
            <a:t>Ebooks</a:t>
          </a:r>
        </a:p>
      </dgm:t>
    </dgm:pt>
    <dgm:pt modelId="{CDA9629F-2E9C-49A8-A484-97E5C63A3276}" type="parTrans" cxnId="{92BD2A97-1754-4822-9439-847162E6EF3F}">
      <dgm:prSet/>
      <dgm:spPr/>
      <dgm:t>
        <a:bodyPr/>
        <a:lstStyle/>
        <a:p>
          <a:endParaRPr lang="en-GB"/>
        </a:p>
      </dgm:t>
    </dgm:pt>
    <dgm:pt modelId="{23D807B9-FB37-4BBB-BFCF-CEF8F68EDBF5}" type="sibTrans" cxnId="{92BD2A97-1754-4822-9439-847162E6EF3F}">
      <dgm:prSet/>
      <dgm:spPr/>
      <dgm:t>
        <a:bodyPr/>
        <a:lstStyle/>
        <a:p>
          <a:endParaRPr lang="en-GB"/>
        </a:p>
      </dgm:t>
    </dgm:pt>
    <dgm:pt modelId="{7A0E852D-4AB9-4380-9DD9-05FFFCE3852D}">
      <dgm:prSet phldrT="[Text]"/>
      <dgm:spPr/>
      <dgm:t>
        <a:bodyPr/>
        <a:lstStyle/>
        <a:p>
          <a:r>
            <a:rPr lang="en-GB" dirty="0"/>
            <a:t>Peer reviewed Journals</a:t>
          </a:r>
        </a:p>
      </dgm:t>
    </dgm:pt>
    <dgm:pt modelId="{8C3B89FA-3C78-41A3-A784-F3A6685CE4AF}" type="parTrans" cxnId="{EDAB9CEB-17CC-4506-8077-D19B2114B987}">
      <dgm:prSet/>
      <dgm:spPr/>
      <dgm:t>
        <a:bodyPr/>
        <a:lstStyle/>
        <a:p>
          <a:endParaRPr lang="en-GB"/>
        </a:p>
      </dgm:t>
    </dgm:pt>
    <dgm:pt modelId="{21121EA1-4DA2-4A1D-A997-5BF55583D9E7}" type="sibTrans" cxnId="{EDAB9CEB-17CC-4506-8077-D19B2114B987}">
      <dgm:prSet/>
      <dgm:spPr/>
      <dgm:t>
        <a:bodyPr/>
        <a:lstStyle/>
        <a:p>
          <a:endParaRPr lang="en-GB"/>
        </a:p>
      </dgm:t>
    </dgm:pt>
    <dgm:pt modelId="{0B900B15-EF89-4FF1-A032-FD679E195D85}">
      <dgm:prSet phldrT="[Text]"/>
      <dgm:spPr/>
      <dgm:t>
        <a:bodyPr/>
        <a:lstStyle/>
        <a:p>
          <a:r>
            <a:rPr lang="en-GB" dirty="0"/>
            <a:t>British Standards</a:t>
          </a:r>
        </a:p>
      </dgm:t>
    </dgm:pt>
    <dgm:pt modelId="{580E5D49-D26F-4492-BDB7-4A4BC053BB52}" type="parTrans" cxnId="{40347ADD-D780-4737-BFA4-4DE04FB49181}">
      <dgm:prSet/>
      <dgm:spPr/>
      <dgm:t>
        <a:bodyPr/>
        <a:lstStyle/>
        <a:p>
          <a:endParaRPr lang="en-GB"/>
        </a:p>
      </dgm:t>
    </dgm:pt>
    <dgm:pt modelId="{D08DCC46-9E8C-4144-A2FD-4328BC7E943E}" type="sibTrans" cxnId="{40347ADD-D780-4737-BFA4-4DE04FB49181}">
      <dgm:prSet/>
      <dgm:spPr/>
      <dgm:t>
        <a:bodyPr/>
        <a:lstStyle/>
        <a:p>
          <a:endParaRPr lang="en-GB"/>
        </a:p>
      </dgm:t>
    </dgm:pt>
    <dgm:pt modelId="{246D93B6-CFE7-435A-B47F-3B32A5C69F88}">
      <dgm:prSet/>
      <dgm:spPr/>
      <dgm:t>
        <a:bodyPr/>
        <a:lstStyle/>
        <a:p>
          <a:r>
            <a:rPr lang="en-GB" dirty="0"/>
            <a:t>Film, TV, &amp; Video</a:t>
          </a:r>
        </a:p>
      </dgm:t>
    </dgm:pt>
    <dgm:pt modelId="{686F09D7-64B4-420F-A352-B22E66927D8C}" type="parTrans" cxnId="{C6EEE4AF-6B71-4272-B37B-AA61F7F16564}">
      <dgm:prSet/>
      <dgm:spPr/>
      <dgm:t>
        <a:bodyPr/>
        <a:lstStyle/>
        <a:p>
          <a:endParaRPr lang="en-GB"/>
        </a:p>
      </dgm:t>
    </dgm:pt>
    <dgm:pt modelId="{EAFE3990-C2FF-4040-9696-4D5CB08734E9}" type="sibTrans" cxnId="{C6EEE4AF-6B71-4272-B37B-AA61F7F16564}">
      <dgm:prSet/>
      <dgm:spPr/>
      <dgm:t>
        <a:bodyPr/>
        <a:lstStyle/>
        <a:p>
          <a:endParaRPr lang="en-GB"/>
        </a:p>
      </dgm:t>
    </dgm:pt>
    <dgm:pt modelId="{24D9EAD6-D0DC-4E57-9581-C341FD2E2979}">
      <dgm:prSet/>
      <dgm:spPr/>
      <dgm:t>
        <a:bodyPr/>
        <a:lstStyle/>
        <a:p>
          <a:r>
            <a:rPr lang="en-GB" dirty="0"/>
            <a:t>Market Research</a:t>
          </a:r>
        </a:p>
      </dgm:t>
    </dgm:pt>
    <dgm:pt modelId="{2332B7B2-57C3-41E5-B18A-8E50F5DB68EB}" type="parTrans" cxnId="{FE9384FC-676D-41CF-AD2B-AFB034E8F5C6}">
      <dgm:prSet/>
      <dgm:spPr/>
      <dgm:t>
        <a:bodyPr/>
        <a:lstStyle/>
        <a:p>
          <a:endParaRPr lang="en-GB"/>
        </a:p>
      </dgm:t>
    </dgm:pt>
    <dgm:pt modelId="{B88890E0-C516-4AED-B096-3DCE5DE8CA9C}" type="sibTrans" cxnId="{FE9384FC-676D-41CF-AD2B-AFB034E8F5C6}">
      <dgm:prSet/>
      <dgm:spPr/>
      <dgm:t>
        <a:bodyPr/>
        <a:lstStyle/>
        <a:p>
          <a:endParaRPr lang="en-GB"/>
        </a:p>
      </dgm:t>
    </dgm:pt>
    <dgm:pt modelId="{C263A446-4616-4FF7-B382-B4C7CC248AA2}">
      <dgm:prSet/>
      <dgm:spPr/>
      <dgm:t>
        <a:bodyPr/>
        <a:lstStyle/>
        <a:p>
          <a:r>
            <a:rPr lang="en-GB" dirty="0"/>
            <a:t>Technical papers</a:t>
          </a:r>
        </a:p>
      </dgm:t>
    </dgm:pt>
    <dgm:pt modelId="{08A4A35D-72E8-4141-AF48-08A755A52EDD}" type="parTrans" cxnId="{BA334EA0-C687-440A-9314-352A406B1484}">
      <dgm:prSet/>
      <dgm:spPr/>
      <dgm:t>
        <a:bodyPr/>
        <a:lstStyle/>
        <a:p>
          <a:endParaRPr lang="en-GB"/>
        </a:p>
      </dgm:t>
    </dgm:pt>
    <dgm:pt modelId="{6B1A77FC-5F7D-453E-B242-4FB3C3241BC0}" type="sibTrans" cxnId="{BA334EA0-C687-440A-9314-352A406B1484}">
      <dgm:prSet/>
      <dgm:spPr/>
      <dgm:t>
        <a:bodyPr/>
        <a:lstStyle/>
        <a:p>
          <a:endParaRPr lang="en-GB"/>
        </a:p>
      </dgm:t>
    </dgm:pt>
    <dgm:pt modelId="{527C241E-02FC-4AD0-9120-A08B240F6FE5}" type="pres">
      <dgm:prSet presAssocID="{4D9ECE8D-4792-4EEF-B294-B6F788482E2C}" presName="Name0" presStyleCnt="0">
        <dgm:presLayoutVars>
          <dgm:chMax val="7"/>
          <dgm:dir/>
          <dgm:animOne val="branch"/>
        </dgm:presLayoutVars>
      </dgm:prSet>
      <dgm:spPr/>
    </dgm:pt>
    <dgm:pt modelId="{B567F842-FBB9-4CDE-84CF-410FB160243E}" type="pres">
      <dgm:prSet presAssocID="{8A258F8A-D880-4653-9CEF-1C1B3432D47C}" presName="parTx1" presStyleLbl="node1" presStyleIdx="0" presStyleCnt="6"/>
      <dgm:spPr/>
    </dgm:pt>
    <dgm:pt modelId="{A96B0F53-E589-409F-BDF5-29B4407ABD0F}" type="pres">
      <dgm:prSet presAssocID="{7A0E852D-4AB9-4380-9DD9-05FFFCE3852D}" presName="parTx2" presStyleLbl="node1" presStyleIdx="1" presStyleCnt="6"/>
      <dgm:spPr/>
    </dgm:pt>
    <dgm:pt modelId="{7A1329A3-40D4-4C2B-9DC7-A56688BC2B68}" type="pres">
      <dgm:prSet presAssocID="{0B900B15-EF89-4FF1-A032-FD679E195D85}" presName="parTx3" presStyleLbl="node1" presStyleIdx="2" presStyleCnt="6"/>
      <dgm:spPr/>
    </dgm:pt>
    <dgm:pt modelId="{0F99F438-F4D8-4F2F-B39A-77170A582CA8}" type="pres">
      <dgm:prSet presAssocID="{246D93B6-CFE7-435A-B47F-3B32A5C69F88}" presName="parTx4" presStyleLbl="node1" presStyleIdx="3" presStyleCnt="6"/>
      <dgm:spPr/>
    </dgm:pt>
    <dgm:pt modelId="{BED6E1B4-1979-46FA-877F-7187985942DD}" type="pres">
      <dgm:prSet presAssocID="{24D9EAD6-D0DC-4E57-9581-C341FD2E2979}" presName="parTx5" presStyleLbl="node1" presStyleIdx="4" presStyleCnt="6"/>
      <dgm:spPr/>
    </dgm:pt>
    <dgm:pt modelId="{1B150005-B840-4265-BCE9-E0D3124C7D61}" type="pres">
      <dgm:prSet presAssocID="{C263A446-4616-4FF7-B382-B4C7CC248AA2}" presName="parTx6" presStyleLbl="node1" presStyleIdx="5" presStyleCnt="6"/>
      <dgm:spPr/>
    </dgm:pt>
  </dgm:ptLst>
  <dgm:cxnLst>
    <dgm:cxn modelId="{B7A74408-C992-4BF5-9641-535B113390CC}" type="presOf" srcId="{8A258F8A-D880-4653-9CEF-1C1B3432D47C}" destId="{B567F842-FBB9-4CDE-84CF-410FB160243E}" srcOrd="0" destOrd="0" presId="urn:microsoft.com/office/officeart/2009/3/layout/SubStepProcess"/>
    <dgm:cxn modelId="{DA7A0954-E1E0-4B8B-B949-29D892FBCB33}" type="presOf" srcId="{246D93B6-CFE7-435A-B47F-3B32A5C69F88}" destId="{0F99F438-F4D8-4F2F-B39A-77170A582CA8}" srcOrd="0" destOrd="0" presId="urn:microsoft.com/office/officeart/2009/3/layout/SubStepProcess"/>
    <dgm:cxn modelId="{8E6C8A7E-59D2-4C8A-B187-93EBFA733845}" type="presOf" srcId="{4D9ECE8D-4792-4EEF-B294-B6F788482E2C}" destId="{527C241E-02FC-4AD0-9120-A08B240F6FE5}" srcOrd="0" destOrd="0" presId="urn:microsoft.com/office/officeart/2009/3/layout/SubStepProcess"/>
    <dgm:cxn modelId="{24C0927F-44B9-49A3-94DD-97985B063BAF}" type="presOf" srcId="{C263A446-4616-4FF7-B382-B4C7CC248AA2}" destId="{1B150005-B840-4265-BCE9-E0D3124C7D61}" srcOrd="0" destOrd="0" presId="urn:microsoft.com/office/officeart/2009/3/layout/SubStepProcess"/>
    <dgm:cxn modelId="{92BD2A97-1754-4822-9439-847162E6EF3F}" srcId="{4D9ECE8D-4792-4EEF-B294-B6F788482E2C}" destId="{8A258F8A-D880-4653-9CEF-1C1B3432D47C}" srcOrd="0" destOrd="0" parTransId="{CDA9629F-2E9C-49A8-A484-97E5C63A3276}" sibTransId="{23D807B9-FB37-4BBB-BFCF-CEF8F68EDBF5}"/>
    <dgm:cxn modelId="{BA334EA0-C687-440A-9314-352A406B1484}" srcId="{4D9ECE8D-4792-4EEF-B294-B6F788482E2C}" destId="{C263A446-4616-4FF7-B382-B4C7CC248AA2}" srcOrd="5" destOrd="0" parTransId="{08A4A35D-72E8-4141-AF48-08A755A52EDD}" sibTransId="{6B1A77FC-5F7D-453E-B242-4FB3C3241BC0}"/>
    <dgm:cxn modelId="{850948A5-698C-49C1-9C42-E714F4260D2F}" type="presOf" srcId="{0B900B15-EF89-4FF1-A032-FD679E195D85}" destId="{7A1329A3-40D4-4C2B-9DC7-A56688BC2B68}" srcOrd="0" destOrd="0" presId="urn:microsoft.com/office/officeart/2009/3/layout/SubStepProcess"/>
    <dgm:cxn modelId="{C6EEE4AF-6B71-4272-B37B-AA61F7F16564}" srcId="{4D9ECE8D-4792-4EEF-B294-B6F788482E2C}" destId="{246D93B6-CFE7-435A-B47F-3B32A5C69F88}" srcOrd="3" destOrd="0" parTransId="{686F09D7-64B4-420F-A352-B22E66927D8C}" sibTransId="{EAFE3990-C2FF-4040-9696-4D5CB08734E9}"/>
    <dgm:cxn modelId="{C9C7AFCB-6DB0-47A8-8501-0AA15A9EB22F}" type="presOf" srcId="{7A0E852D-4AB9-4380-9DD9-05FFFCE3852D}" destId="{A96B0F53-E589-409F-BDF5-29B4407ABD0F}" srcOrd="0" destOrd="0" presId="urn:microsoft.com/office/officeart/2009/3/layout/SubStepProcess"/>
    <dgm:cxn modelId="{40347ADD-D780-4737-BFA4-4DE04FB49181}" srcId="{4D9ECE8D-4792-4EEF-B294-B6F788482E2C}" destId="{0B900B15-EF89-4FF1-A032-FD679E195D85}" srcOrd="2" destOrd="0" parTransId="{580E5D49-D26F-4492-BDB7-4A4BC053BB52}" sibTransId="{D08DCC46-9E8C-4144-A2FD-4328BC7E943E}"/>
    <dgm:cxn modelId="{EDAB9CEB-17CC-4506-8077-D19B2114B987}" srcId="{4D9ECE8D-4792-4EEF-B294-B6F788482E2C}" destId="{7A0E852D-4AB9-4380-9DD9-05FFFCE3852D}" srcOrd="1" destOrd="0" parTransId="{8C3B89FA-3C78-41A3-A784-F3A6685CE4AF}" sibTransId="{21121EA1-4DA2-4A1D-A997-5BF55583D9E7}"/>
    <dgm:cxn modelId="{718046F6-0930-418A-98B0-E711D2258D1B}" type="presOf" srcId="{24D9EAD6-D0DC-4E57-9581-C341FD2E2979}" destId="{BED6E1B4-1979-46FA-877F-7187985942DD}" srcOrd="0" destOrd="0" presId="urn:microsoft.com/office/officeart/2009/3/layout/SubStepProcess"/>
    <dgm:cxn modelId="{FE9384FC-676D-41CF-AD2B-AFB034E8F5C6}" srcId="{4D9ECE8D-4792-4EEF-B294-B6F788482E2C}" destId="{24D9EAD6-D0DC-4E57-9581-C341FD2E2979}" srcOrd="4" destOrd="0" parTransId="{2332B7B2-57C3-41E5-B18A-8E50F5DB68EB}" sibTransId="{B88890E0-C516-4AED-B096-3DCE5DE8CA9C}"/>
    <dgm:cxn modelId="{B2495B39-3AAC-4F4B-A7AF-FC25E873EBA3}" type="presParOf" srcId="{527C241E-02FC-4AD0-9120-A08B240F6FE5}" destId="{B567F842-FBB9-4CDE-84CF-410FB160243E}" srcOrd="0" destOrd="0" presId="urn:microsoft.com/office/officeart/2009/3/layout/SubStepProcess"/>
    <dgm:cxn modelId="{92D956C2-644C-4568-B259-F3734763B3D8}" type="presParOf" srcId="{527C241E-02FC-4AD0-9120-A08B240F6FE5}" destId="{A96B0F53-E589-409F-BDF5-29B4407ABD0F}" srcOrd="1" destOrd="0" presId="urn:microsoft.com/office/officeart/2009/3/layout/SubStepProcess"/>
    <dgm:cxn modelId="{AC9C9C3F-E7F8-4B94-A867-25080E0C1004}" type="presParOf" srcId="{527C241E-02FC-4AD0-9120-A08B240F6FE5}" destId="{7A1329A3-40D4-4C2B-9DC7-A56688BC2B68}" srcOrd="2" destOrd="0" presId="urn:microsoft.com/office/officeart/2009/3/layout/SubStepProcess"/>
    <dgm:cxn modelId="{053C7958-C89B-44C6-8C95-E1EC9803A040}" type="presParOf" srcId="{527C241E-02FC-4AD0-9120-A08B240F6FE5}" destId="{0F99F438-F4D8-4F2F-B39A-77170A582CA8}" srcOrd="3" destOrd="0" presId="urn:microsoft.com/office/officeart/2009/3/layout/SubStepProcess"/>
    <dgm:cxn modelId="{420231C4-0BD1-4352-9CD9-49D14A865B70}" type="presParOf" srcId="{527C241E-02FC-4AD0-9120-A08B240F6FE5}" destId="{BED6E1B4-1979-46FA-877F-7187985942DD}" srcOrd="4" destOrd="0" presId="urn:microsoft.com/office/officeart/2009/3/layout/SubStepProcess"/>
    <dgm:cxn modelId="{78E84867-F223-4E13-A609-159395DE29A5}" type="presParOf" srcId="{527C241E-02FC-4AD0-9120-A08B240F6FE5}" destId="{1B150005-B840-4265-BCE9-E0D3124C7D61}" srcOrd="5"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F0BF33-82D8-4769-8C41-C742F0A7D9F4}" type="doc">
      <dgm:prSet loTypeId="urn:microsoft.com/office/officeart/2005/8/layout/process4" loCatId="process" qsTypeId="urn:microsoft.com/office/officeart/2005/8/quickstyle/3d3" qsCatId="3D" csTypeId="urn:microsoft.com/office/officeart/2005/8/colors/accent3_1" csCatId="accent3" phldr="1"/>
      <dgm:spPr/>
      <dgm:t>
        <a:bodyPr/>
        <a:lstStyle/>
        <a:p>
          <a:endParaRPr lang="en-US"/>
        </a:p>
      </dgm:t>
    </dgm:pt>
    <dgm:pt modelId="{53F38D18-6DAF-4B55-A549-1376BF2108CA}">
      <dgm:prSet custT="1"/>
      <dgm:spPr/>
      <dgm:t>
        <a:bodyPr/>
        <a:lstStyle/>
        <a:p>
          <a:r>
            <a:rPr lang="en-GB" sz="2400" b="1" dirty="0"/>
            <a:t>Search all resources at once.</a:t>
          </a:r>
          <a:endParaRPr lang="en-US" sz="2400" b="1" dirty="0"/>
        </a:p>
      </dgm:t>
    </dgm:pt>
    <dgm:pt modelId="{ABF34E9E-C9D0-4640-B8D2-22324C54B1F9}" type="parTrans" cxnId="{19E5FB9D-CA10-4532-8E9C-F0095A4B4459}">
      <dgm:prSet/>
      <dgm:spPr/>
      <dgm:t>
        <a:bodyPr/>
        <a:lstStyle/>
        <a:p>
          <a:endParaRPr lang="en-US"/>
        </a:p>
      </dgm:t>
    </dgm:pt>
    <dgm:pt modelId="{C6DD76BC-05E8-4270-9E6E-E7D7B6E54A7C}" type="sibTrans" cxnId="{19E5FB9D-CA10-4532-8E9C-F0095A4B4459}">
      <dgm:prSet/>
      <dgm:spPr/>
      <dgm:t>
        <a:bodyPr/>
        <a:lstStyle/>
        <a:p>
          <a:endParaRPr lang="en-US"/>
        </a:p>
      </dgm:t>
    </dgm:pt>
    <dgm:pt modelId="{AFE09AF0-8B6E-4B4C-9DE8-F3267593A5E1}">
      <dgm:prSet custT="1"/>
      <dgm:spPr/>
      <dgm:t>
        <a:bodyPr/>
        <a:lstStyle/>
        <a:p>
          <a:r>
            <a:rPr lang="en-GB" sz="2400" b="1" dirty="0"/>
            <a:t>Sign in to use all the tools and features.</a:t>
          </a:r>
          <a:endParaRPr lang="en-US" sz="2400" b="1" dirty="0"/>
        </a:p>
      </dgm:t>
    </dgm:pt>
    <dgm:pt modelId="{7F6905AA-3CC2-42C2-B96B-2717062C3235}" type="parTrans" cxnId="{6C8D4FA4-DEEA-46E0-9C16-36A16BEAAB95}">
      <dgm:prSet/>
      <dgm:spPr/>
      <dgm:t>
        <a:bodyPr/>
        <a:lstStyle/>
        <a:p>
          <a:endParaRPr lang="en-US"/>
        </a:p>
      </dgm:t>
    </dgm:pt>
    <dgm:pt modelId="{900C31BE-7F47-4D76-AB40-724106C81888}" type="sibTrans" cxnId="{6C8D4FA4-DEEA-46E0-9C16-36A16BEAAB95}">
      <dgm:prSet/>
      <dgm:spPr/>
      <dgm:t>
        <a:bodyPr/>
        <a:lstStyle/>
        <a:p>
          <a:endParaRPr lang="en-US"/>
        </a:p>
      </dgm:t>
    </dgm:pt>
    <dgm:pt modelId="{234247F6-115C-46C6-BD29-7A7427B230E5}">
      <dgm:prSet custT="1"/>
      <dgm:spPr/>
      <dgm:t>
        <a:bodyPr/>
        <a:lstStyle/>
        <a:p>
          <a:r>
            <a:rPr lang="en-GB" sz="2400" b="1" dirty="0"/>
            <a:t>Use the filters to get the best results.</a:t>
          </a:r>
          <a:endParaRPr lang="en-US" sz="2400" b="1" dirty="0"/>
        </a:p>
      </dgm:t>
    </dgm:pt>
    <dgm:pt modelId="{3B780063-F52D-48C6-84D4-1C8D3B2AD252}" type="parTrans" cxnId="{29DA1F93-13EC-4B0E-B150-0BEDD5529E78}">
      <dgm:prSet/>
      <dgm:spPr/>
      <dgm:t>
        <a:bodyPr/>
        <a:lstStyle/>
        <a:p>
          <a:endParaRPr lang="en-US"/>
        </a:p>
      </dgm:t>
    </dgm:pt>
    <dgm:pt modelId="{6575B0B5-D4A6-4262-8CC3-962535262E94}" type="sibTrans" cxnId="{29DA1F93-13EC-4B0E-B150-0BEDD5529E78}">
      <dgm:prSet/>
      <dgm:spPr/>
      <dgm:t>
        <a:bodyPr/>
        <a:lstStyle/>
        <a:p>
          <a:endParaRPr lang="en-US"/>
        </a:p>
      </dgm:t>
    </dgm:pt>
    <dgm:pt modelId="{B1D72819-86DC-4792-9E6F-CAAC611638D0}">
      <dgm:prSet custT="1"/>
      <dgm:spPr/>
      <dgm:t>
        <a:bodyPr/>
        <a:lstStyle/>
        <a:p>
          <a:r>
            <a:rPr lang="en-US" sz="2400" b="1" dirty="0"/>
            <a:t>Save your favourite articles, books, or journals in your pinned resources.</a:t>
          </a:r>
        </a:p>
      </dgm:t>
    </dgm:pt>
    <dgm:pt modelId="{9513404E-74E8-4B85-97FA-CAAEFDF1241D}" type="parTrans" cxnId="{6497703F-F801-42EF-A21A-F3AA9F10AF2D}">
      <dgm:prSet/>
      <dgm:spPr/>
      <dgm:t>
        <a:bodyPr/>
        <a:lstStyle/>
        <a:p>
          <a:endParaRPr lang="en-US"/>
        </a:p>
      </dgm:t>
    </dgm:pt>
    <dgm:pt modelId="{65ED81E8-B1BA-4CDB-A694-A27B0EBA9E0A}" type="sibTrans" cxnId="{6497703F-F801-42EF-A21A-F3AA9F10AF2D}">
      <dgm:prSet/>
      <dgm:spPr/>
      <dgm:t>
        <a:bodyPr/>
        <a:lstStyle/>
        <a:p>
          <a:endParaRPr lang="en-US"/>
        </a:p>
      </dgm:t>
    </dgm:pt>
    <dgm:pt modelId="{251E1DD1-C85B-4C28-85A3-D898EE89F381}">
      <dgm:prSet custT="1"/>
      <dgm:spPr/>
      <dgm:t>
        <a:bodyPr/>
        <a:lstStyle/>
        <a:p>
          <a:r>
            <a:rPr lang="en-US" sz="2400" b="1" dirty="0"/>
            <a:t>Email books and articles to yourself.</a:t>
          </a:r>
        </a:p>
      </dgm:t>
    </dgm:pt>
    <dgm:pt modelId="{DAD89C7B-D5BB-4CB7-ADA8-CB3873C4126D}" type="parTrans" cxnId="{020B5394-02A7-406A-9A92-9DDFF3979D41}">
      <dgm:prSet/>
      <dgm:spPr/>
      <dgm:t>
        <a:bodyPr/>
        <a:lstStyle/>
        <a:p>
          <a:endParaRPr lang="en-US"/>
        </a:p>
      </dgm:t>
    </dgm:pt>
    <dgm:pt modelId="{4368D59C-01F0-4167-8B5C-7F504E21502E}" type="sibTrans" cxnId="{020B5394-02A7-406A-9A92-9DDFF3979D41}">
      <dgm:prSet/>
      <dgm:spPr/>
      <dgm:t>
        <a:bodyPr/>
        <a:lstStyle/>
        <a:p>
          <a:endParaRPr lang="en-US"/>
        </a:p>
      </dgm:t>
    </dgm:pt>
    <dgm:pt modelId="{0886C885-9CDD-452A-9722-490D2E27BA38}" type="pres">
      <dgm:prSet presAssocID="{F9F0BF33-82D8-4769-8C41-C742F0A7D9F4}" presName="Name0" presStyleCnt="0">
        <dgm:presLayoutVars>
          <dgm:dir/>
          <dgm:animLvl val="lvl"/>
          <dgm:resizeHandles val="exact"/>
        </dgm:presLayoutVars>
      </dgm:prSet>
      <dgm:spPr/>
    </dgm:pt>
    <dgm:pt modelId="{65AE1D46-ED3C-4BCD-97D2-AAAFE09EFE87}" type="pres">
      <dgm:prSet presAssocID="{251E1DD1-C85B-4C28-85A3-D898EE89F381}" presName="boxAndChildren" presStyleCnt="0"/>
      <dgm:spPr/>
    </dgm:pt>
    <dgm:pt modelId="{F1C729DE-BEEF-4E9D-8DF5-610DF7D69919}" type="pres">
      <dgm:prSet presAssocID="{251E1DD1-C85B-4C28-85A3-D898EE89F381}" presName="parentTextBox" presStyleLbl="node1" presStyleIdx="0" presStyleCnt="5"/>
      <dgm:spPr/>
    </dgm:pt>
    <dgm:pt modelId="{233A6FAE-E72B-4A7B-9284-8CF95E4F699E}" type="pres">
      <dgm:prSet presAssocID="{65ED81E8-B1BA-4CDB-A694-A27B0EBA9E0A}" presName="sp" presStyleCnt="0"/>
      <dgm:spPr/>
    </dgm:pt>
    <dgm:pt modelId="{5C8FA2AB-C8F5-4DFC-B957-77ABE0333CD5}" type="pres">
      <dgm:prSet presAssocID="{B1D72819-86DC-4792-9E6F-CAAC611638D0}" presName="arrowAndChildren" presStyleCnt="0"/>
      <dgm:spPr/>
    </dgm:pt>
    <dgm:pt modelId="{9FEB18C0-906F-4909-ADB4-066227967C54}" type="pres">
      <dgm:prSet presAssocID="{B1D72819-86DC-4792-9E6F-CAAC611638D0}" presName="parentTextArrow" presStyleLbl="node1" presStyleIdx="1" presStyleCnt="5"/>
      <dgm:spPr/>
    </dgm:pt>
    <dgm:pt modelId="{FFC95AB7-4453-45A2-AA7C-EAA074B52639}" type="pres">
      <dgm:prSet presAssocID="{6575B0B5-D4A6-4262-8CC3-962535262E94}" presName="sp" presStyleCnt="0"/>
      <dgm:spPr/>
    </dgm:pt>
    <dgm:pt modelId="{68E86C6E-CA02-4F14-99BF-B75436F89940}" type="pres">
      <dgm:prSet presAssocID="{234247F6-115C-46C6-BD29-7A7427B230E5}" presName="arrowAndChildren" presStyleCnt="0"/>
      <dgm:spPr/>
    </dgm:pt>
    <dgm:pt modelId="{385E0FF0-E183-42BA-98F9-F990664F6302}" type="pres">
      <dgm:prSet presAssocID="{234247F6-115C-46C6-BD29-7A7427B230E5}" presName="parentTextArrow" presStyleLbl="node1" presStyleIdx="2" presStyleCnt="5"/>
      <dgm:spPr/>
    </dgm:pt>
    <dgm:pt modelId="{134DCA1C-0D14-42D4-80A1-085E5DE12972}" type="pres">
      <dgm:prSet presAssocID="{900C31BE-7F47-4D76-AB40-724106C81888}" presName="sp" presStyleCnt="0"/>
      <dgm:spPr/>
    </dgm:pt>
    <dgm:pt modelId="{F2E6936F-A596-452B-9C83-E6C8ADA8AD78}" type="pres">
      <dgm:prSet presAssocID="{AFE09AF0-8B6E-4B4C-9DE8-F3267593A5E1}" presName="arrowAndChildren" presStyleCnt="0"/>
      <dgm:spPr/>
    </dgm:pt>
    <dgm:pt modelId="{2100C08E-91E5-431B-830D-5A94DCD80EDE}" type="pres">
      <dgm:prSet presAssocID="{AFE09AF0-8B6E-4B4C-9DE8-F3267593A5E1}" presName="parentTextArrow" presStyleLbl="node1" presStyleIdx="3" presStyleCnt="5"/>
      <dgm:spPr/>
    </dgm:pt>
    <dgm:pt modelId="{B6C64E8F-27EC-497F-82F0-DD908C5490D7}" type="pres">
      <dgm:prSet presAssocID="{C6DD76BC-05E8-4270-9E6E-E7D7B6E54A7C}" presName="sp" presStyleCnt="0"/>
      <dgm:spPr/>
    </dgm:pt>
    <dgm:pt modelId="{AD538C06-A40A-47C0-A9F8-D3BA969721F5}" type="pres">
      <dgm:prSet presAssocID="{53F38D18-6DAF-4B55-A549-1376BF2108CA}" presName="arrowAndChildren" presStyleCnt="0"/>
      <dgm:spPr/>
    </dgm:pt>
    <dgm:pt modelId="{0A03ED45-E5C1-4BE1-AA4C-BE049342332A}" type="pres">
      <dgm:prSet presAssocID="{53F38D18-6DAF-4B55-A549-1376BF2108CA}" presName="parentTextArrow" presStyleLbl="node1" presStyleIdx="4" presStyleCnt="5"/>
      <dgm:spPr/>
    </dgm:pt>
  </dgm:ptLst>
  <dgm:cxnLst>
    <dgm:cxn modelId="{EAB26619-EF72-4396-96F7-6A99EC0787AE}" type="presOf" srcId="{F9F0BF33-82D8-4769-8C41-C742F0A7D9F4}" destId="{0886C885-9CDD-452A-9722-490D2E27BA38}" srcOrd="0" destOrd="0" presId="urn:microsoft.com/office/officeart/2005/8/layout/process4"/>
    <dgm:cxn modelId="{4767AD31-CB24-497B-8213-301F851E3C42}" type="presOf" srcId="{B1D72819-86DC-4792-9E6F-CAAC611638D0}" destId="{9FEB18C0-906F-4909-ADB4-066227967C54}" srcOrd="0" destOrd="0" presId="urn:microsoft.com/office/officeart/2005/8/layout/process4"/>
    <dgm:cxn modelId="{6497703F-F801-42EF-A21A-F3AA9F10AF2D}" srcId="{F9F0BF33-82D8-4769-8C41-C742F0A7D9F4}" destId="{B1D72819-86DC-4792-9E6F-CAAC611638D0}" srcOrd="3" destOrd="0" parTransId="{9513404E-74E8-4B85-97FA-CAAEFDF1241D}" sibTransId="{65ED81E8-B1BA-4CDB-A694-A27B0EBA9E0A}"/>
    <dgm:cxn modelId="{0348FA56-42C5-4973-A0E7-76881666F4CB}" type="presOf" srcId="{251E1DD1-C85B-4C28-85A3-D898EE89F381}" destId="{F1C729DE-BEEF-4E9D-8DF5-610DF7D69919}" srcOrd="0" destOrd="0" presId="urn:microsoft.com/office/officeart/2005/8/layout/process4"/>
    <dgm:cxn modelId="{97FAD677-D90E-48B3-BC5F-EC383742499E}" type="presOf" srcId="{AFE09AF0-8B6E-4B4C-9DE8-F3267593A5E1}" destId="{2100C08E-91E5-431B-830D-5A94DCD80EDE}" srcOrd="0" destOrd="0" presId="urn:microsoft.com/office/officeart/2005/8/layout/process4"/>
    <dgm:cxn modelId="{DD332B8C-5B1C-4E0D-9E0A-F880793E9880}" type="presOf" srcId="{53F38D18-6DAF-4B55-A549-1376BF2108CA}" destId="{0A03ED45-E5C1-4BE1-AA4C-BE049342332A}" srcOrd="0" destOrd="0" presId="urn:microsoft.com/office/officeart/2005/8/layout/process4"/>
    <dgm:cxn modelId="{29DA1F93-13EC-4B0E-B150-0BEDD5529E78}" srcId="{F9F0BF33-82D8-4769-8C41-C742F0A7D9F4}" destId="{234247F6-115C-46C6-BD29-7A7427B230E5}" srcOrd="2" destOrd="0" parTransId="{3B780063-F52D-48C6-84D4-1C8D3B2AD252}" sibTransId="{6575B0B5-D4A6-4262-8CC3-962535262E94}"/>
    <dgm:cxn modelId="{020B5394-02A7-406A-9A92-9DDFF3979D41}" srcId="{F9F0BF33-82D8-4769-8C41-C742F0A7D9F4}" destId="{251E1DD1-C85B-4C28-85A3-D898EE89F381}" srcOrd="4" destOrd="0" parTransId="{DAD89C7B-D5BB-4CB7-ADA8-CB3873C4126D}" sibTransId="{4368D59C-01F0-4167-8B5C-7F504E21502E}"/>
    <dgm:cxn modelId="{19E5FB9D-CA10-4532-8E9C-F0095A4B4459}" srcId="{F9F0BF33-82D8-4769-8C41-C742F0A7D9F4}" destId="{53F38D18-6DAF-4B55-A549-1376BF2108CA}" srcOrd="0" destOrd="0" parTransId="{ABF34E9E-C9D0-4640-B8D2-22324C54B1F9}" sibTransId="{C6DD76BC-05E8-4270-9E6E-E7D7B6E54A7C}"/>
    <dgm:cxn modelId="{6C8D4FA4-DEEA-46E0-9C16-36A16BEAAB95}" srcId="{F9F0BF33-82D8-4769-8C41-C742F0A7D9F4}" destId="{AFE09AF0-8B6E-4B4C-9DE8-F3267593A5E1}" srcOrd="1" destOrd="0" parTransId="{7F6905AA-3CC2-42C2-B96B-2717062C3235}" sibTransId="{900C31BE-7F47-4D76-AB40-724106C81888}"/>
    <dgm:cxn modelId="{B0FBB9CA-6418-460A-8A3E-F6230514BEEE}" type="presOf" srcId="{234247F6-115C-46C6-BD29-7A7427B230E5}" destId="{385E0FF0-E183-42BA-98F9-F990664F6302}" srcOrd="0" destOrd="0" presId="urn:microsoft.com/office/officeart/2005/8/layout/process4"/>
    <dgm:cxn modelId="{A2635397-50FC-40A6-A4A0-60BA18D334BB}" type="presParOf" srcId="{0886C885-9CDD-452A-9722-490D2E27BA38}" destId="{65AE1D46-ED3C-4BCD-97D2-AAAFE09EFE87}" srcOrd="0" destOrd="0" presId="urn:microsoft.com/office/officeart/2005/8/layout/process4"/>
    <dgm:cxn modelId="{0EA7234A-6B51-433D-8D42-441A14A48BB9}" type="presParOf" srcId="{65AE1D46-ED3C-4BCD-97D2-AAAFE09EFE87}" destId="{F1C729DE-BEEF-4E9D-8DF5-610DF7D69919}" srcOrd="0" destOrd="0" presId="urn:microsoft.com/office/officeart/2005/8/layout/process4"/>
    <dgm:cxn modelId="{704F4560-46D9-4B48-8C24-3136BC0F8278}" type="presParOf" srcId="{0886C885-9CDD-452A-9722-490D2E27BA38}" destId="{233A6FAE-E72B-4A7B-9284-8CF95E4F699E}" srcOrd="1" destOrd="0" presId="urn:microsoft.com/office/officeart/2005/8/layout/process4"/>
    <dgm:cxn modelId="{E53CCDD6-339A-46FF-89A0-62B15E80EA56}" type="presParOf" srcId="{0886C885-9CDD-452A-9722-490D2E27BA38}" destId="{5C8FA2AB-C8F5-4DFC-B957-77ABE0333CD5}" srcOrd="2" destOrd="0" presId="urn:microsoft.com/office/officeart/2005/8/layout/process4"/>
    <dgm:cxn modelId="{798E036E-A64C-49DA-92DD-00023561998A}" type="presParOf" srcId="{5C8FA2AB-C8F5-4DFC-B957-77ABE0333CD5}" destId="{9FEB18C0-906F-4909-ADB4-066227967C54}" srcOrd="0" destOrd="0" presId="urn:microsoft.com/office/officeart/2005/8/layout/process4"/>
    <dgm:cxn modelId="{31870008-9B5B-4345-AC51-6A36B4DAE537}" type="presParOf" srcId="{0886C885-9CDD-452A-9722-490D2E27BA38}" destId="{FFC95AB7-4453-45A2-AA7C-EAA074B52639}" srcOrd="3" destOrd="0" presId="urn:microsoft.com/office/officeart/2005/8/layout/process4"/>
    <dgm:cxn modelId="{6E6DCF73-643E-43A3-AECA-4B52295B73A0}" type="presParOf" srcId="{0886C885-9CDD-452A-9722-490D2E27BA38}" destId="{68E86C6E-CA02-4F14-99BF-B75436F89940}" srcOrd="4" destOrd="0" presId="urn:microsoft.com/office/officeart/2005/8/layout/process4"/>
    <dgm:cxn modelId="{B0AC7254-7FC2-47CE-AB8C-01DBDB558047}" type="presParOf" srcId="{68E86C6E-CA02-4F14-99BF-B75436F89940}" destId="{385E0FF0-E183-42BA-98F9-F990664F6302}" srcOrd="0" destOrd="0" presId="urn:microsoft.com/office/officeart/2005/8/layout/process4"/>
    <dgm:cxn modelId="{23A44973-0E34-4ECA-B4A4-0245B42EB942}" type="presParOf" srcId="{0886C885-9CDD-452A-9722-490D2E27BA38}" destId="{134DCA1C-0D14-42D4-80A1-085E5DE12972}" srcOrd="5" destOrd="0" presId="urn:microsoft.com/office/officeart/2005/8/layout/process4"/>
    <dgm:cxn modelId="{00454282-0E00-4E50-A5CA-2ABD5AC4F291}" type="presParOf" srcId="{0886C885-9CDD-452A-9722-490D2E27BA38}" destId="{F2E6936F-A596-452B-9C83-E6C8ADA8AD78}" srcOrd="6" destOrd="0" presId="urn:microsoft.com/office/officeart/2005/8/layout/process4"/>
    <dgm:cxn modelId="{C8329E70-34BB-474F-B227-9544C3684DB4}" type="presParOf" srcId="{F2E6936F-A596-452B-9C83-E6C8ADA8AD78}" destId="{2100C08E-91E5-431B-830D-5A94DCD80EDE}" srcOrd="0" destOrd="0" presId="urn:microsoft.com/office/officeart/2005/8/layout/process4"/>
    <dgm:cxn modelId="{2F2C75C6-8602-48A7-BCB4-04E21455AC86}" type="presParOf" srcId="{0886C885-9CDD-452A-9722-490D2E27BA38}" destId="{B6C64E8F-27EC-497F-82F0-DD908C5490D7}" srcOrd="7" destOrd="0" presId="urn:microsoft.com/office/officeart/2005/8/layout/process4"/>
    <dgm:cxn modelId="{3C460043-E5B0-4FE8-BD28-88BB053FD1A6}" type="presParOf" srcId="{0886C885-9CDD-452A-9722-490D2E27BA38}" destId="{AD538C06-A40A-47C0-A9F8-D3BA969721F5}" srcOrd="8" destOrd="0" presId="urn:microsoft.com/office/officeart/2005/8/layout/process4"/>
    <dgm:cxn modelId="{6D2864DB-25FB-4469-B6CC-B734D32B24A1}" type="presParOf" srcId="{AD538C06-A40A-47C0-A9F8-D3BA969721F5}" destId="{0A03ED45-E5C1-4BE1-AA4C-BE049342332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512466-AA93-48A9-A1EC-6EE7E1AF8387}" type="doc">
      <dgm:prSet loTypeId="urn:microsoft.com/office/officeart/2005/8/layout/vList2" loCatId="list" qsTypeId="urn:microsoft.com/office/officeart/2005/8/quickstyle/simple2" qsCatId="simple" csTypeId="urn:microsoft.com/office/officeart/2005/8/colors/accent2_1" csCatId="accent2" phldr="1"/>
      <dgm:spPr/>
      <dgm:t>
        <a:bodyPr/>
        <a:lstStyle/>
        <a:p>
          <a:endParaRPr lang="en-US"/>
        </a:p>
      </dgm:t>
    </dgm:pt>
    <dgm:pt modelId="{210CCC35-374D-4C03-A4D3-39D926C243C0}">
      <dgm:prSet/>
      <dgm:spPr/>
      <dgm:t>
        <a:bodyPr/>
        <a:lstStyle/>
        <a:p>
          <a:r>
            <a:rPr lang="en-GB" b="1" dirty="0"/>
            <a:t>Browzine allows you to search for and identify journals in your subject area. </a:t>
          </a:r>
          <a:endParaRPr lang="en-US" b="1" dirty="0"/>
        </a:p>
      </dgm:t>
    </dgm:pt>
    <dgm:pt modelId="{BD1917DB-C63B-48A3-A586-533CD6AB657F}" type="parTrans" cxnId="{BF272429-B6E4-4C14-8F60-D13E2ABC6146}">
      <dgm:prSet/>
      <dgm:spPr/>
      <dgm:t>
        <a:bodyPr/>
        <a:lstStyle/>
        <a:p>
          <a:endParaRPr lang="en-US"/>
        </a:p>
      </dgm:t>
    </dgm:pt>
    <dgm:pt modelId="{A5E45370-3F00-4F8B-B315-62080A67C3F2}" type="sibTrans" cxnId="{BF272429-B6E4-4C14-8F60-D13E2ABC6146}">
      <dgm:prSet/>
      <dgm:spPr/>
      <dgm:t>
        <a:bodyPr/>
        <a:lstStyle/>
        <a:p>
          <a:endParaRPr lang="en-US"/>
        </a:p>
      </dgm:t>
    </dgm:pt>
    <dgm:pt modelId="{8D9FD214-7BB2-4DF6-B166-0400F2D079DA}">
      <dgm:prSet/>
      <dgm:spPr/>
      <dgm:t>
        <a:bodyPr/>
        <a:lstStyle/>
        <a:p>
          <a:r>
            <a:rPr lang="en-GB" b="1" dirty="0"/>
            <a:t>Browse and read journals via your browser or download the Browzine app.</a:t>
          </a:r>
          <a:endParaRPr lang="en-US" b="1" dirty="0"/>
        </a:p>
      </dgm:t>
    </dgm:pt>
    <dgm:pt modelId="{B332DBD2-8000-473C-BBA1-AE9EA6F4EC0C}" type="parTrans" cxnId="{68A7589F-2E28-4184-8C67-A4861260F384}">
      <dgm:prSet/>
      <dgm:spPr/>
      <dgm:t>
        <a:bodyPr/>
        <a:lstStyle/>
        <a:p>
          <a:endParaRPr lang="en-US"/>
        </a:p>
      </dgm:t>
    </dgm:pt>
    <dgm:pt modelId="{E548D7AD-B480-4E0E-AC1D-056B34AA86EF}" type="sibTrans" cxnId="{68A7589F-2E28-4184-8C67-A4861260F384}">
      <dgm:prSet/>
      <dgm:spPr/>
      <dgm:t>
        <a:bodyPr/>
        <a:lstStyle/>
        <a:p>
          <a:endParaRPr lang="en-US"/>
        </a:p>
      </dgm:t>
    </dgm:pt>
    <dgm:pt modelId="{FAC08FED-9AA0-484B-BD03-B76E88FBBB41}">
      <dgm:prSet/>
      <dgm:spPr/>
      <dgm:t>
        <a:bodyPr/>
        <a:lstStyle/>
        <a:p>
          <a:r>
            <a:rPr lang="en-GB" b="1" dirty="0"/>
            <a:t>Set up email alerts for the new issue of selected journals.</a:t>
          </a:r>
          <a:endParaRPr lang="en-US" b="1" dirty="0"/>
        </a:p>
      </dgm:t>
    </dgm:pt>
    <dgm:pt modelId="{3C22C09F-C1AC-4787-88DA-218BAA69B564}" type="parTrans" cxnId="{35880CD6-78EA-495E-9A24-D4DD5715A49F}">
      <dgm:prSet/>
      <dgm:spPr/>
      <dgm:t>
        <a:bodyPr/>
        <a:lstStyle/>
        <a:p>
          <a:endParaRPr lang="en-US"/>
        </a:p>
      </dgm:t>
    </dgm:pt>
    <dgm:pt modelId="{3360AE4F-CDE9-4DBF-B205-2B738E13762C}" type="sibTrans" cxnId="{35880CD6-78EA-495E-9A24-D4DD5715A49F}">
      <dgm:prSet/>
      <dgm:spPr/>
      <dgm:t>
        <a:bodyPr/>
        <a:lstStyle/>
        <a:p>
          <a:endParaRPr lang="en-US"/>
        </a:p>
      </dgm:t>
    </dgm:pt>
    <dgm:pt modelId="{DF651935-538D-4E7B-8107-E76447B43985}">
      <dgm:prSet/>
      <dgm:spPr/>
      <dgm:t>
        <a:bodyPr/>
        <a:lstStyle/>
        <a:p>
          <a:r>
            <a:rPr lang="en-GB" b="1" dirty="0"/>
            <a:t>Save your favourite journals on a virtual bookshelf.</a:t>
          </a:r>
          <a:endParaRPr lang="en-US" b="1" dirty="0"/>
        </a:p>
      </dgm:t>
    </dgm:pt>
    <dgm:pt modelId="{30491F01-20B1-4312-BF7C-F41A049BA772}" type="parTrans" cxnId="{13232131-59E7-46A9-830A-23A18AA5A794}">
      <dgm:prSet/>
      <dgm:spPr/>
      <dgm:t>
        <a:bodyPr/>
        <a:lstStyle/>
        <a:p>
          <a:endParaRPr lang="en-US"/>
        </a:p>
      </dgm:t>
    </dgm:pt>
    <dgm:pt modelId="{DCC3A5BF-D67D-412E-A74D-26890E1CC7A3}" type="sibTrans" cxnId="{13232131-59E7-46A9-830A-23A18AA5A794}">
      <dgm:prSet/>
      <dgm:spPr/>
      <dgm:t>
        <a:bodyPr/>
        <a:lstStyle/>
        <a:p>
          <a:endParaRPr lang="en-US"/>
        </a:p>
      </dgm:t>
    </dgm:pt>
    <dgm:pt modelId="{79136352-6AC9-45AE-8F98-F371F94E1A93}">
      <dgm:prSet/>
      <dgm:spPr/>
      <dgm:t>
        <a:bodyPr/>
        <a:lstStyle/>
        <a:p>
          <a:r>
            <a:rPr lang="en-GB" b="1" dirty="0"/>
            <a:t>Note: not all UWTSD journals are included in Browzine.</a:t>
          </a:r>
          <a:endParaRPr lang="en-US" b="1" dirty="0"/>
        </a:p>
      </dgm:t>
    </dgm:pt>
    <dgm:pt modelId="{59D29EF8-BBCE-446B-A088-31B90F13B49B}" type="parTrans" cxnId="{E4C66359-24FC-4B1E-8437-720442DE870A}">
      <dgm:prSet/>
      <dgm:spPr/>
      <dgm:t>
        <a:bodyPr/>
        <a:lstStyle/>
        <a:p>
          <a:endParaRPr lang="en-US"/>
        </a:p>
      </dgm:t>
    </dgm:pt>
    <dgm:pt modelId="{6C04460F-FFD3-4DD1-83A2-4C8D212738CD}" type="sibTrans" cxnId="{E4C66359-24FC-4B1E-8437-720442DE870A}">
      <dgm:prSet/>
      <dgm:spPr/>
      <dgm:t>
        <a:bodyPr/>
        <a:lstStyle/>
        <a:p>
          <a:endParaRPr lang="en-US"/>
        </a:p>
      </dgm:t>
    </dgm:pt>
    <dgm:pt modelId="{4828FD08-D9B6-4CF1-B98E-0702816E6DF9}" type="pres">
      <dgm:prSet presAssocID="{1E512466-AA93-48A9-A1EC-6EE7E1AF8387}" presName="linear" presStyleCnt="0">
        <dgm:presLayoutVars>
          <dgm:animLvl val="lvl"/>
          <dgm:resizeHandles val="exact"/>
        </dgm:presLayoutVars>
      </dgm:prSet>
      <dgm:spPr/>
    </dgm:pt>
    <dgm:pt modelId="{4BAE7F95-8280-43D7-9126-5A62D63617A3}" type="pres">
      <dgm:prSet presAssocID="{210CCC35-374D-4C03-A4D3-39D926C243C0}" presName="parentText" presStyleLbl="node1" presStyleIdx="0" presStyleCnt="5" custScaleY="156348">
        <dgm:presLayoutVars>
          <dgm:chMax val="0"/>
          <dgm:bulletEnabled val="1"/>
        </dgm:presLayoutVars>
      </dgm:prSet>
      <dgm:spPr/>
    </dgm:pt>
    <dgm:pt modelId="{C28335CA-07F0-48B3-9800-06891798E2DC}" type="pres">
      <dgm:prSet presAssocID="{A5E45370-3F00-4F8B-B315-62080A67C3F2}" presName="spacer" presStyleCnt="0"/>
      <dgm:spPr/>
    </dgm:pt>
    <dgm:pt modelId="{25A1F3F4-AAE0-4B9C-B053-98A92E65AE35}" type="pres">
      <dgm:prSet presAssocID="{8D9FD214-7BB2-4DF6-B166-0400F2D079DA}" presName="parentText" presStyleLbl="node1" presStyleIdx="1" presStyleCnt="5" custScaleY="156348" custLinFactNeighborX="32771" custLinFactNeighborY="-43209">
        <dgm:presLayoutVars>
          <dgm:chMax val="0"/>
          <dgm:bulletEnabled val="1"/>
        </dgm:presLayoutVars>
      </dgm:prSet>
      <dgm:spPr/>
    </dgm:pt>
    <dgm:pt modelId="{6DCDF375-CEA2-4D01-BDD0-0B19862C773F}" type="pres">
      <dgm:prSet presAssocID="{E548D7AD-B480-4E0E-AC1D-056B34AA86EF}" presName="spacer" presStyleCnt="0"/>
      <dgm:spPr/>
    </dgm:pt>
    <dgm:pt modelId="{2A338A4C-7F8A-476E-AFC9-1C98DBADDB95}" type="pres">
      <dgm:prSet presAssocID="{FAC08FED-9AA0-484B-BD03-B76E88FBBB41}" presName="parentText" presStyleLbl="node1" presStyleIdx="2" presStyleCnt="5" custScaleY="156348">
        <dgm:presLayoutVars>
          <dgm:chMax val="0"/>
          <dgm:bulletEnabled val="1"/>
        </dgm:presLayoutVars>
      </dgm:prSet>
      <dgm:spPr/>
    </dgm:pt>
    <dgm:pt modelId="{1859D64F-23D1-4E7B-BDC5-54F09660EE0C}" type="pres">
      <dgm:prSet presAssocID="{3360AE4F-CDE9-4DBF-B205-2B738E13762C}" presName="spacer" presStyleCnt="0"/>
      <dgm:spPr/>
    </dgm:pt>
    <dgm:pt modelId="{6F58D690-BA8A-43EB-AE46-BC26FDAC5F07}" type="pres">
      <dgm:prSet presAssocID="{DF651935-538D-4E7B-8107-E76447B43985}" presName="parentText" presStyleLbl="node1" presStyleIdx="3" presStyleCnt="5" custScaleY="156348" custLinFactNeighborX="112" custLinFactNeighborY="-23766">
        <dgm:presLayoutVars>
          <dgm:chMax val="0"/>
          <dgm:bulletEnabled val="1"/>
        </dgm:presLayoutVars>
      </dgm:prSet>
      <dgm:spPr/>
    </dgm:pt>
    <dgm:pt modelId="{982BFE36-7807-4FEE-ADA4-9B84D94C6A52}" type="pres">
      <dgm:prSet presAssocID="{DCC3A5BF-D67D-412E-A74D-26890E1CC7A3}" presName="spacer" presStyleCnt="0"/>
      <dgm:spPr/>
    </dgm:pt>
    <dgm:pt modelId="{896845C7-CBE3-4ED8-B8BF-906AEDA2C639}" type="pres">
      <dgm:prSet presAssocID="{79136352-6AC9-45AE-8F98-F371F94E1A93}" presName="parentText" presStyleLbl="node1" presStyleIdx="4" presStyleCnt="5" custScaleY="156348">
        <dgm:presLayoutVars>
          <dgm:chMax val="0"/>
          <dgm:bulletEnabled val="1"/>
        </dgm:presLayoutVars>
      </dgm:prSet>
      <dgm:spPr/>
    </dgm:pt>
  </dgm:ptLst>
  <dgm:cxnLst>
    <dgm:cxn modelId="{903BEC01-66F3-4A53-B5C5-5ED11523004D}" type="presOf" srcId="{FAC08FED-9AA0-484B-BD03-B76E88FBBB41}" destId="{2A338A4C-7F8A-476E-AFC9-1C98DBADDB95}" srcOrd="0" destOrd="0" presId="urn:microsoft.com/office/officeart/2005/8/layout/vList2"/>
    <dgm:cxn modelId="{BF272429-B6E4-4C14-8F60-D13E2ABC6146}" srcId="{1E512466-AA93-48A9-A1EC-6EE7E1AF8387}" destId="{210CCC35-374D-4C03-A4D3-39D926C243C0}" srcOrd="0" destOrd="0" parTransId="{BD1917DB-C63B-48A3-A586-533CD6AB657F}" sibTransId="{A5E45370-3F00-4F8B-B315-62080A67C3F2}"/>
    <dgm:cxn modelId="{13232131-59E7-46A9-830A-23A18AA5A794}" srcId="{1E512466-AA93-48A9-A1EC-6EE7E1AF8387}" destId="{DF651935-538D-4E7B-8107-E76447B43985}" srcOrd="3" destOrd="0" parTransId="{30491F01-20B1-4312-BF7C-F41A049BA772}" sibTransId="{DCC3A5BF-D67D-412E-A74D-26890E1CC7A3}"/>
    <dgm:cxn modelId="{4DDF6E39-4C79-412A-82EC-2DE16A4AD23D}" type="presOf" srcId="{DF651935-538D-4E7B-8107-E76447B43985}" destId="{6F58D690-BA8A-43EB-AE46-BC26FDAC5F07}" srcOrd="0" destOrd="0" presId="urn:microsoft.com/office/officeart/2005/8/layout/vList2"/>
    <dgm:cxn modelId="{48394B4A-5C5A-4472-A98B-AA33AEBFCAE6}" type="presOf" srcId="{79136352-6AC9-45AE-8F98-F371F94E1A93}" destId="{896845C7-CBE3-4ED8-B8BF-906AEDA2C639}" srcOrd="0" destOrd="0" presId="urn:microsoft.com/office/officeart/2005/8/layout/vList2"/>
    <dgm:cxn modelId="{E4C66359-24FC-4B1E-8437-720442DE870A}" srcId="{1E512466-AA93-48A9-A1EC-6EE7E1AF8387}" destId="{79136352-6AC9-45AE-8F98-F371F94E1A93}" srcOrd="4" destOrd="0" parTransId="{59D29EF8-BBCE-446B-A088-31B90F13B49B}" sibTransId="{6C04460F-FFD3-4DD1-83A2-4C8D212738CD}"/>
    <dgm:cxn modelId="{98086680-D509-42B7-BDE5-A0B0CA113EA5}" type="presOf" srcId="{8D9FD214-7BB2-4DF6-B166-0400F2D079DA}" destId="{25A1F3F4-AAE0-4B9C-B053-98A92E65AE35}" srcOrd="0" destOrd="0" presId="urn:microsoft.com/office/officeart/2005/8/layout/vList2"/>
    <dgm:cxn modelId="{68A7589F-2E28-4184-8C67-A4861260F384}" srcId="{1E512466-AA93-48A9-A1EC-6EE7E1AF8387}" destId="{8D9FD214-7BB2-4DF6-B166-0400F2D079DA}" srcOrd="1" destOrd="0" parTransId="{B332DBD2-8000-473C-BBA1-AE9EA6F4EC0C}" sibTransId="{E548D7AD-B480-4E0E-AC1D-056B34AA86EF}"/>
    <dgm:cxn modelId="{35880CD6-78EA-495E-9A24-D4DD5715A49F}" srcId="{1E512466-AA93-48A9-A1EC-6EE7E1AF8387}" destId="{FAC08FED-9AA0-484B-BD03-B76E88FBBB41}" srcOrd="2" destOrd="0" parTransId="{3C22C09F-C1AC-4787-88DA-218BAA69B564}" sibTransId="{3360AE4F-CDE9-4DBF-B205-2B738E13762C}"/>
    <dgm:cxn modelId="{0410F7E4-7FF6-4C6B-B26D-24B27C02F304}" type="presOf" srcId="{1E512466-AA93-48A9-A1EC-6EE7E1AF8387}" destId="{4828FD08-D9B6-4CF1-B98E-0702816E6DF9}" srcOrd="0" destOrd="0" presId="urn:microsoft.com/office/officeart/2005/8/layout/vList2"/>
    <dgm:cxn modelId="{9548D9F1-DE50-45D4-B6ED-19F9D195FC65}" type="presOf" srcId="{210CCC35-374D-4C03-A4D3-39D926C243C0}" destId="{4BAE7F95-8280-43D7-9126-5A62D63617A3}" srcOrd="0" destOrd="0" presId="urn:microsoft.com/office/officeart/2005/8/layout/vList2"/>
    <dgm:cxn modelId="{951EDB8D-C5BE-475D-9BC5-1E5F4720CB17}" type="presParOf" srcId="{4828FD08-D9B6-4CF1-B98E-0702816E6DF9}" destId="{4BAE7F95-8280-43D7-9126-5A62D63617A3}" srcOrd="0" destOrd="0" presId="urn:microsoft.com/office/officeart/2005/8/layout/vList2"/>
    <dgm:cxn modelId="{6CB59627-8F1D-4F13-AA77-E79E66FC46C6}" type="presParOf" srcId="{4828FD08-D9B6-4CF1-B98E-0702816E6DF9}" destId="{C28335CA-07F0-48B3-9800-06891798E2DC}" srcOrd="1" destOrd="0" presId="urn:microsoft.com/office/officeart/2005/8/layout/vList2"/>
    <dgm:cxn modelId="{E1C3856F-B500-41B5-B0CF-DBEBE1AB3720}" type="presParOf" srcId="{4828FD08-D9B6-4CF1-B98E-0702816E6DF9}" destId="{25A1F3F4-AAE0-4B9C-B053-98A92E65AE35}" srcOrd="2" destOrd="0" presId="urn:microsoft.com/office/officeart/2005/8/layout/vList2"/>
    <dgm:cxn modelId="{7BC02C62-32DF-4859-85FD-A2E71D96C9E5}" type="presParOf" srcId="{4828FD08-D9B6-4CF1-B98E-0702816E6DF9}" destId="{6DCDF375-CEA2-4D01-BDD0-0B19862C773F}" srcOrd="3" destOrd="0" presId="urn:microsoft.com/office/officeart/2005/8/layout/vList2"/>
    <dgm:cxn modelId="{88C7FF75-3E5D-4034-BF56-DDB103A3508B}" type="presParOf" srcId="{4828FD08-D9B6-4CF1-B98E-0702816E6DF9}" destId="{2A338A4C-7F8A-476E-AFC9-1C98DBADDB95}" srcOrd="4" destOrd="0" presId="urn:microsoft.com/office/officeart/2005/8/layout/vList2"/>
    <dgm:cxn modelId="{05DE74F2-285D-4D00-A20E-E9CB6A0B5DC0}" type="presParOf" srcId="{4828FD08-D9B6-4CF1-B98E-0702816E6DF9}" destId="{1859D64F-23D1-4E7B-BDC5-54F09660EE0C}" srcOrd="5" destOrd="0" presId="urn:microsoft.com/office/officeart/2005/8/layout/vList2"/>
    <dgm:cxn modelId="{0AD79AF4-E630-4520-AF4E-8C22657EE115}" type="presParOf" srcId="{4828FD08-D9B6-4CF1-B98E-0702816E6DF9}" destId="{6F58D690-BA8A-43EB-AE46-BC26FDAC5F07}" srcOrd="6" destOrd="0" presId="urn:microsoft.com/office/officeart/2005/8/layout/vList2"/>
    <dgm:cxn modelId="{040FFEB4-5D82-463A-BE26-1BBB7C0CD22D}" type="presParOf" srcId="{4828FD08-D9B6-4CF1-B98E-0702816E6DF9}" destId="{982BFE36-7807-4FEE-ADA4-9B84D94C6A52}" srcOrd="7" destOrd="0" presId="urn:microsoft.com/office/officeart/2005/8/layout/vList2"/>
    <dgm:cxn modelId="{CB5317E0-DCA1-4BE0-9670-CD3041E906B9}" type="presParOf" srcId="{4828FD08-D9B6-4CF1-B98E-0702816E6DF9}" destId="{896845C7-CBE3-4ED8-B8BF-906AEDA2C63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BEE38-7ADF-4E62-81F6-660666E563D9}">
      <dsp:nvSpPr>
        <dsp:cNvPr id="0" name=""/>
        <dsp:cNvSpPr/>
      </dsp:nvSpPr>
      <dsp:spPr>
        <a:xfrm rot="10800000">
          <a:off x="144719" y="340"/>
          <a:ext cx="10505560" cy="934099"/>
        </a:xfrm>
        <a:prstGeom prst="homePlat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1912" tIns="133350" rIns="248920" bIns="133350" numCol="1" spcCol="1270" anchor="ctr" anchorCtr="0">
          <a:noAutofit/>
        </a:bodyPr>
        <a:lstStyle/>
        <a:p>
          <a:pPr marL="0" lvl="0" indent="0" algn="ctr" defTabSz="1555750">
            <a:lnSpc>
              <a:spcPct val="90000"/>
            </a:lnSpc>
            <a:spcBef>
              <a:spcPct val="0"/>
            </a:spcBef>
            <a:spcAft>
              <a:spcPct val="35000"/>
            </a:spcAft>
            <a:buNone/>
          </a:pPr>
          <a:r>
            <a:rPr lang="en-GB" sz="3500" kern="1200" dirty="0"/>
            <a:t>A dedicated librarian for research support.</a:t>
          </a:r>
        </a:p>
      </dsp:txBody>
      <dsp:txXfrm rot="10800000">
        <a:off x="378244" y="340"/>
        <a:ext cx="10272035" cy="934099"/>
      </dsp:txXfrm>
    </dsp:sp>
    <dsp:sp modelId="{597FD67B-1CC8-4C16-B5C2-BEB07D90567B}">
      <dsp:nvSpPr>
        <dsp:cNvPr id="0" name=""/>
        <dsp:cNvSpPr/>
      </dsp:nvSpPr>
      <dsp:spPr>
        <a:xfrm>
          <a:off x="514313" y="0"/>
          <a:ext cx="934099" cy="934099"/>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69163053-0507-4E3D-AA00-124D6FABECB1}">
      <dsp:nvSpPr>
        <dsp:cNvPr id="0" name=""/>
        <dsp:cNvSpPr/>
      </dsp:nvSpPr>
      <dsp:spPr>
        <a:xfrm rot="10800000">
          <a:off x="248738" y="1229697"/>
          <a:ext cx="10439947" cy="934099"/>
        </a:xfrm>
        <a:prstGeom prst="homePlat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1912" tIns="129540" rIns="241808"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Help available via chat, email or Teams.</a:t>
          </a:r>
        </a:p>
      </dsp:txBody>
      <dsp:txXfrm rot="10800000">
        <a:off x="482263" y="1229697"/>
        <a:ext cx="10206422" cy="934099"/>
      </dsp:txXfrm>
    </dsp:sp>
    <dsp:sp modelId="{299B8852-4F37-4E03-8FB2-90C97D80FCA8}">
      <dsp:nvSpPr>
        <dsp:cNvPr id="0" name=""/>
        <dsp:cNvSpPr/>
      </dsp:nvSpPr>
      <dsp:spPr>
        <a:xfrm>
          <a:off x="569079" y="1158528"/>
          <a:ext cx="934099" cy="934099"/>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43E75672-BBA5-4444-9886-34E6DBEAB8DE}">
      <dsp:nvSpPr>
        <dsp:cNvPr id="0" name=""/>
        <dsp:cNvSpPr/>
      </dsp:nvSpPr>
      <dsp:spPr>
        <a:xfrm rot="10800000">
          <a:off x="78999" y="2426211"/>
          <a:ext cx="10637001" cy="934099"/>
        </a:xfrm>
        <a:prstGeom prst="homePlat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1912" tIns="125730" rIns="234696"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Online resource lists linking to course reading.</a:t>
          </a:r>
        </a:p>
      </dsp:txBody>
      <dsp:txXfrm rot="10800000">
        <a:off x="312524" y="2426211"/>
        <a:ext cx="10403476" cy="934099"/>
      </dsp:txXfrm>
    </dsp:sp>
    <dsp:sp modelId="{1B3908B5-7B60-4B87-8364-5815913247B3}">
      <dsp:nvSpPr>
        <dsp:cNvPr id="0" name=""/>
        <dsp:cNvSpPr/>
      </dsp:nvSpPr>
      <dsp:spPr>
        <a:xfrm>
          <a:off x="541691" y="2453589"/>
          <a:ext cx="934099" cy="934099"/>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B90C42E6-023D-4B4E-951F-D0A9AA615BFE}">
      <dsp:nvSpPr>
        <dsp:cNvPr id="0" name=""/>
        <dsp:cNvSpPr/>
      </dsp:nvSpPr>
      <dsp:spPr>
        <a:xfrm rot="10800000">
          <a:off x="73543" y="3639146"/>
          <a:ext cx="10647913" cy="934099"/>
        </a:xfrm>
        <a:prstGeom prst="homePlat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1912" tIns="121920" rIns="227584"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Support for referencing, copyright, and accessibility.</a:t>
          </a:r>
        </a:p>
      </dsp:txBody>
      <dsp:txXfrm rot="10800000">
        <a:off x="307068" y="3639146"/>
        <a:ext cx="10414388" cy="934099"/>
      </dsp:txXfrm>
    </dsp:sp>
    <dsp:sp modelId="{29CE7826-F92E-4DFC-AA7E-190456F9561B}">
      <dsp:nvSpPr>
        <dsp:cNvPr id="0" name=""/>
        <dsp:cNvSpPr/>
      </dsp:nvSpPr>
      <dsp:spPr>
        <a:xfrm>
          <a:off x="543401" y="3604248"/>
          <a:ext cx="934099" cy="934099"/>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67F842-FBB9-4CDE-84CF-410FB160243E}">
      <dsp:nvSpPr>
        <dsp:cNvPr id="0" name=""/>
        <dsp:cNvSpPr/>
      </dsp:nvSpPr>
      <dsp:spPr>
        <a:xfrm>
          <a:off x="5270"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Books &amp;</a:t>
          </a:r>
        </a:p>
        <a:p>
          <a:pPr marL="0" lvl="0" indent="0" algn="ctr" defTabSz="1111250">
            <a:lnSpc>
              <a:spcPct val="90000"/>
            </a:lnSpc>
            <a:spcBef>
              <a:spcPct val="0"/>
            </a:spcBef>
            <a:spcAft>
              <a:spcPct val="35000"/>
            </a:spcAft>
            <a:buNone/>
          </a:pPr>
          <a:r>
            <a:rPr lang="en-GB" sz="2500" kern="1200" dirty="0"/>
            <a:t>Ebooks</a:t>
          </a:r>
        </a:p>
      </dsp:txBody>
      <dsp:txXfrm>
        <a:off x="268494" y="1651312"/>
        <a:ext cx="1270961" cy="1270961"/>
      </dsp:txXfrm>
    </dsp:sp>
    <dsp:sp modelId="{A96B0F53-E589-409F-BDF5-29B4407ABD0F}">
      <dsp:nvSpPr>
        <dsp:cNvPr id="0" name=""/>
        <dsp:cNvSpPr/>
      </dsp:nvSpPr>
      <dsp:spPr>
        <a:xfrm>
          <a:off x="1802680"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Peer reviewed Journals</a:t>
          </a:r>
        </a:p>
      </dsp:txBody>
      <dsp:txXfrm>
        <a:off x="2065904" y="1651312"/>
        <a:ext cx="1270961" cy="1270961"/>
      </dsp:txXfrm>
    </dsp:sp>
    <dsp:sp modelId="{7A1329A3-40D4-4C2B-9DC7-A56688BC2B68}">
      <dsp:nvSpPr>
        <dsp:cNvPr id="0" name=""/>
        <dsp:cNvSpPr/>
      </dsp:nvSpPr>
      <dsp:spPr>
        <a:xfrm>
          <a:off x="3600090"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British Standards</a:t>
          </a:r>
        </a:p>
      </dsp:txBody>
      <dsp:txXfrm>
        <a:off x="3863314" y="1651312"/>
        <a:ext cx="1270961" cy="1270961"/>
      </dsp:txXfrm>
    </dsp:sp>
    <dsp:sp modelId="{0F99F438-F4D8-4F2F-B39A-77170A582CA8}">
      <dsp:nvSpPr>
        <dsp:cNvPr id="0" name=""/>
        <dsp:cNvSpPr/>
      </dsp:nvSpPr>
      <dsp:spPr>
        <a:xfrm>
          <a:off x="5397500"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Film, TV, &amp; Video</a:t>
          </a:r>
        </a:p>
      </dsp:txBody>
      <dsp:txXfrm>
        <a:off x="5660724" y="1651312"/>
        <a:ext cx="1270961" cy="1270961"/>
      </dsp:txXfrm>
    </dsp:sp>
    <dsp:sp modelId="{BED6E1B4-1979-46FA-877F-7187985942DD}">
      <dsp:nvSpPr>
        <dsp:cNvPr id="0" name=""/>
        <dsp:cNvSpPr/>
      </dsp:nvSpPr>
      <dsp:spPr>
        <a:xfrm>
          <a:off x="7194909"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Market Research</a:t>
          </a:r>
        </a:p>
      </dsp:txBody>
      <dsp:txXfrm>
        <a:off x="7458133" y="1651312"/>
        <a:ext cx="1270961" cy="1270961"/>
      </dsp:txXfrm>
    </dsp:sp>
    <dsp:sp modelId="{1B150005-B840-4265-BCE9-E0D3124C7D61}">
      <dsp:nvSpPr>
        <dsp:cNvPr id="0" name=""/>
        <dsp:cNvSpPr/>
      </dsp:nvSpPr>
      <dsp:spPr>
        <a:xfrm>
          <a:off x="8992319" y="1388088"/>
          <a:ext cx="1797409" cy="179740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Technical papers</a:t>
          </a:r>
        </a:p>
      </dsp:txBody>
      <dsp:txXfrm>
        <a:off x="9255543" y="1651312"/>
        <a:ext cx="1270961" cy="12709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729DE-BEEF-4E9D-8DF5-610DF7D69919}">
      <dsp:nvSpPr>
        <dsp:cNvPr id="0" name=""/>
        <dsp:cNvSpPr/>
      </dsp:nvSpPr>
      <dsp:spPr>
        <a:xfrm>
          <a:off x="0" y="3927512"/>
          <a:ext cx="10795518" cy="644341"/>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t>Email books and articles to yourself.</a:t>
          </a:r>
        </a:p>
      </dsp:txBody>
      <dsp:txXfrm>
        <a:off x="0" y="3927512"/>
        <a:ext cx="10795518" cy="644341"/>
      </dsp:txXfrm>
    </dsp:sp>
    <dsp:sp modelId="{9FEB18C0-906F-4909-ADB4-066227967C54}">
      <dsp:nvSpPr>
        <dsp:cNvPr id="0" name=""/>
        <dsp:cNvSpPr/>
      </dsp:nvSpPr>
      <dsp:spPr>
        <a:xfrm rot="10800000">
          <a:off x="0" y="2946180"/>
          <a:ext cx="10795518" cy="990996"/>
        </a:xfrm>
        <a:prstGeom prst="upArrowCallou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t>Save your favourite articles, books, or journals in your pinned resources.</a:t>
          </a:r>
        </a:p>
      </dsp:txBody>
      <dsp:txXfrm rot="10800000">
        <a:off x="0" y="2946180"/>
        <a:ext cx="10795518" cy="643919"/>
      </dsp:txXfrm>
    </dsp:sp>
    <dsp:sp modelId="{385E0FF0-E183-42BA-98F9-F990664F6302}">
      <dsp:nvSpPr>
        <dsp:cNvPr id="0" name=""/>
        <dsp:cNvSpPr/>
      </dsp:nvSpPr>
      <dsp:spPr>
        <a:xfrm rot="10800000">
          <a:off x="0" y="1964849"/>
          <a:ext cx="10795518" cy="990996"/>
        </a:xfrm>
        <a:prstGeom prst="upArrowCallou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dirty="0"/>
            <a:t>Use the filters to get the best results.</a:t>
          </a:r>
          <a:endParaRPr lang="en-US" sz="2400" b="1" kern="1200" dirty="0"/>
        </a:p>
      </dsp:txBody>
      <dsp:txXfrm rot="10800000">
        <a:off x="0" y="1964849"/>
        <a:ext cx="10795518" cy="643919"/>
      </dsp:txXfrm>
    </dsp:sp>
    <dsp:sp modelId="{2100C08E-91E5-431B-830D-5A94DCD80EDE}">
      <dsp:nvSpPr>
        <dsp:cNvPr id="0" name=""/>
        <dsp:cNvSpPr/>
      </dsp:nvSpPr>
      <dsp:spPr>
        <a:xfrm rot="10800000">
          <a:off x="0" y="983517"/>
          <a:ext cx="10795518" cy="990996"/>
        </a:xfrm>
        <a:prstGeom prst="upArrowCallou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dirty="0"/>
            <a:t>Sign in to use all the tools and features.</a:t>
          </a:r>
          <a:endParaRPr lang="en-US" sz="2400" b="1" kern="1200" dirty="0"/>
        </a:p>
      </dsp:txBody>
      <dsp:txXfrm rot="10800000">
        <a:off x="0" y="983517"/>
        <a:ext cx="10795518" cy="643919"/>
      </dsp:txXfrm>
    </dsp:sp>
    <dsp:sp modelId="{0A03ED45-E5C1-4BE1-AA4C-BE049342332A}">
      <dsp:nvSpPr>
        <dsp:cNvPr id="0" name=""/>
        <dsp:cNvSpPr/>
      </dsp:nvSpPr>
      <dsp:spPr>
        <a:xfrm rot="10800000">
          <a:off x="0" y="2186"/>
          <a:ext cx="10795518" cy="990996"/>
        </a:xfrm>
        <a:prstGeom prst="upArrowCallou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dirty="0"/>
            <a:t>Search all resources at once.</a:t>
          </a:r>
          <a:endParaRPr lang="en-US" sz="2400" b="1" kern="1200" dirty="0"/>
        </a:p>
      </dsp:txBody>
      <dsp:txXfrm rot="10800000">
        <a:off x="0" y="2186"/>
        <a:ext cx="10795518" cy="6439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E7F95-8280-43D7-9126-5A62D63617A3}">
      <dsp:nvSpPr>
        <dsp:cNvPr id="0" name=""/>
        <dsp:cNvSpPr/>
      </dsp:nvSpPr>
      <dsp:spPr>
        <a:xfrm>
          <a:off x="0" y="77755"/>
          <a:ext cx="9740824" cy="900001"/>
        </a:xfrm>
        <a:prstGeom prst="roundRect">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Browzine allows you to search for and identify journals in your subject area. </a:t>
          </a:r>
          <a:endParaRPr lang="en-US" sz="2400" b="1" kern="1200" dirty="0"/>
        </a:p>
      </dsp:txBody>
      <dsp:txXfrm>
        <a:off x="43934" y="121689"/>
        <a:ext cx="9652956" cy="812133"/>
      </dsp:txXfrm>
    </dsp:sp>
    <dsp:sp modelId="{25A1F3F4-AAE0-4B9C-B053-98A92E65AE35}">
      <dsp:nvSpPr>
        <dsp:cNvPr id="0" name=""/>
        <dsp:cNvSpPr/>
      </dsp:nvSpPr>
      <dsp:spPr>
        <a:xfrm>
          <a:off x="0" y="1017011"/>
          <a:ext cx="9740824" cy="900001"/>
        </a:xfrm>
        <a:prstGeom prst="roundRect">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Browse and read journals via your browser or download the Browzine app.</a:t>
          </a:r>
          <a:endParaRPr lang="en-US" sz="2400" b="1" kern="1200" dirty="0"/>
        </a:p>
      </dsp:txBody>
      <dsp:txXfrm>
        <a:off x="43934" y="1060945"/>
        <a:ext cx="9652956" cy="812133"/>
      </dsp:txXfrm>
    </dsp:sp>
    <dsp:sp modelId="{2A338A4C-7F8A-476E-AFC9-1C98DBADDB95}">
      <dsp:nvSpPr>
        <dsp:cNvPr id="0" name=""/>
        <dsp:cNvSpPr/>
      </dsp:nvSpPr>
      <dsp:spPr>
        <a:xfrm>
          <a:off x="0" y="2015999"/>
          <a:ext cx="9740824" cy="900001"/>
        </a:xfrm>
        <a:prstGeom prst="roundRect">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Set up email alerts for the new issue of selected journals.</a:t>
          </a:r>
          <a:endParaRPr lang="en-US" sz="2400" b="1" kern="1200" dirty="0"/>
        </a:p>
      </dsp:txBody>
      <dsp:txXfrm>
        <a:off x="43934" y="2059933"/>
        <a:ext cx="9652956" cy="812133"/>
      </dsp:txXfrm>
    </dsp:sp>
    <dsp:sp modelId="{6F58D690-BA8A-43EB-AE46-BC26FDAC5F07}">
      <dsp:nvSpPr>
        <dsp:cNvPr id="0" name=""/>
        <dsp:cNvSpPr/>
      </dsp:nvSpPr>
      <dsp:spPr>
        <a:xfrm>
          <a:off x="0" y="2968693"/>
          <a:ext cx="9740824" cy="900001"/>
        </a:xfrm>
        <a:prstGeom prst="roundRect">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Save your favourite journals on a virtual bookshelf.</a:t>
          </a:r>
          <a:endParaRPr lang="en-US" sz="2400" b="1" kern="1200" dirty="0"/>
        </a:p>
      </dsp:txBody>
      <dsp:txXfrm>
        <a:off x="43934" y="3012627"/>
        <a:ext cx="9652956" cy="812133"/>
      </dsp:txXfrm>
    </dsp:sp>
    <dsp:sp modelId="{896845C7-CBE3-4ED8-B8BF-906AEDA2C639}">
      <dsp:nvSpPr>
        <dsp:cNvPr id="0" name=""/>
        <dsp:cNvSpPr/>
      </dsp:nvSpPr>
      <dsp:spPr>
        <a:xfrm>
          <a:off x="0" y="3954242"/>
          <a:ext cx="9740824" cy="900001"/>
        </a:xfrm>
        <a:prstGeom prst="roundRect">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dirty="0"/>
            <a:t>Note: not all UWTSD journals are included in Browzine.</a:t>
          </a:r>
          <a:endParaRPr lang="en-US" sz="2400" b="1" kern="1200" dirty="0"/>
        </a:p>
      </dsp:txBody>
      <dsp:txXfrm>
        <a:off x="43934" y="3998176"/>
        <a:ext cx="9652956" cy="81213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12/12/2024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a:t>
            </a:fld>
            <a:endParaRPr lang="en-GB"/>
          </a:p>
        </p:txBody>
      </p:sp>
    </p:spTree>
    <p:extLst>
      <p:ext uri="{BB962C8B-B14F-4D97-AF65-F5344CB8AC3E}">
        <p14:creationId xmlns:p14="http://schemas.microsoft.com/office/powerpoint/2010/main" val="2845395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7</a:t>
            </a:fld>
            <a:endParaRPr lang="en-GB"/>
          </a:p>
        </p:txBody>
      </p:sp>
    </p:spTree>
    <p:extLst>
      <p:ext uri="{BB962C8B-B14F-4D97-AF65-F5344CB8AC3E}">
        <p14:creationId xmlns:p14="http://schemas.microsoft.com/office/powerpoint/2010/main" val="3718392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use AI to improve grammar, style, and clarity in writing.</a:t>
            </a:r>
          </a:p>
          <a:p>
            <a:r>
              <a:rPr lang="en-GB"/>
              <a:t>AI tools like </a:t>
            </a:r>
            <a:r>
              <a:rPr lang="en-GB" b="1"/>
              <a:t>ChatGPT</a:t>
            </a:r>
            <a:r>
              <a:rPr lang="en-GB"/>
              <a:t> can assist in generating ideas, drafting outlines, and providing writing prompts.</a:t>
            </a:r>
          </a:p>
          <a:p>
            <a:r>
              <a:rPr lang="en-GB" b="1"/>
              <a:t>There are Ethical Considerations to bear in mind: </a:t>
            </a:r>
          </a:p>
          <a:p>
            <a:pPr>
              <a:buFont typeface="Arial" panose="020B0604020202020204" pitchFamily="34" charset="0"/>
              <a:buChar char="•"/>
            </a:pPr>
            <a:r>
              <a:rPr lang="en-GB" b="1" strike="sngStrike"/>
              <a:t>Academic Integrity</a:t>
            </a:r>
            <a:r>
              <a:rPr lang="en-GB"/>
              <a:t>: Ensure the responsible use of AI, particularly in writing and research, to maintain academic honesty.</a:t>
            </a:r>
          </a:p>
          <a:p>
            <a:pPr>
              <a:buFont typeface="Arial" panose="020B0604020202020204" pitchFamily="34" charset="0"/>
              <a:buChar char="•"/>
            </a:pPr>
            <a:r>
              <a:rPr lang="en-GB" b="1" strike="sngStrike"/>
              <a:t>Critical Evaluation</a:t>
            </a:r>
            <a:r>
              <a:rPr lang="en-GB"/>
              <a:t>: Understand that AI suggestions should be critically evaluated rather than accepted at face value.</a:t>
            </a:r>
          </a:p>
          <a:p>
            <a:pPr>
              <a:buFont typeface="Arial" panose="020B0604020202020204" pitchFamily="34" charset="0"/>
              <a:buChar char="•"/>
            </a:pPr>
            <a:r>
              <a:rPr lang="en-GB"/>
              <a:t>                                  utilise AI tools effectively, critically, and ethically, adhering to good academic practices</a:t>
            </a:r>
          </a:p>
          <a:p>
            <a:pPr>
              <a:buFont typeface="Arial" panose="020B0604020202020204" pitchFamily="34" charset="0"/>
              <a:buChar char="•"/>
            </a:pPr>
            <a:r>
              <a:rPr lang="en-GB"/>
              <a:t>                                  Be mindful of AI’s limitations, including issues of accountability, potential inaccuracies, biases, unintentional plagiarism, and over-reliance on AI. </a:t>
            </a:r>
          </a:p>
          <a:p>
            <a:pPr>
              <a:buFont typeface="Arial" panose="020B0604020202020204" pitchFamily="34" charset="0"/>
              <a:buChar char="•"/>
            </a:pPr>
            <a:r>
              <a:rPr lang="en-GB"/>
              <a:t>                                   properly acknowledge any content generated by AI, using correct citations</a:t>
            </a:r>
          </a:p>
          <a:p>
            <a:pPr>
              <a:buFont typeface="Arial" panose="020B0604020202020204" pitchFamily="34" charset="0"/>
              <a:buChar char="•"/>
            </a:pPr>
            <a:r>
              <a:rPr lang="en-GB" b="1" strike="sngStrike"/>
              <a:t>Check Permission </a:t>
            </a:r>
            <a:r>
              <a:rPr lang="en-GB"/>
              <a:t>– confirm with your tutor or assignment brief if AI G. AI use is allowed.</a:t>
            </a:r>
          </a:p>
          <a:p>
            <a:pPr>
              <a:buFont typeface="Arial" panose="020B0604020202020204" pitchFamily="34" charset="0"/>
              <a:buChar char="•"/>
            </a:pPr>
            <a:endParaRPr lang="en-GB"/>
          </a:p>
          <a:p>
            <a:pPr>
              <a:buFont typeface="Arial" panose="020B0604020202020204" pitchFamily="34" charset="0"/>
              <a:buChar char="•"/>
            </a:pPr>
            <a:r>
              <a:rPr lang="en-GB" strike="sngStrike"/>
              <a:t>Effective Use – utilise AI tools effectively, critically, and ethically, adhering to good academic practices</a:t>
            </a:r>
          </a:p>
          <a:p>
            <a:pPr>
              <a:buFont typeface="Arial" panose="020B0604020202020204" pitchFamily="34" charset="0"/>
              <a:buChar char="•"/>
            </a:pPr>
            <a:r>
              <a:rPr lang="en-GB" strike="sngStrike"/>
              <a:t>Benefits – AI can assist with summaries, idea generation, feedback, improving grammar and style, and enhancing accessibility.</a:t>
            </a:r>
          </a:p>
          <a:p>
            <a:pPr>
              <a:buFont typeface="Arial" panose="020B0604020202020204" pitchFamily="34" charset="0"/>
              <a:buChar char="•"/>
            </a:pPr>
            <a:r>
              <a:rPr lang="en-GB" strike="sngStrike"/>
              <a:t>Limitations – Be mindful of AI’s limitations, including issues of accountability, potential inaccuracies, biases, unintentional plagiarism, and over-reliance on AI. </a:t>
            </a:r>
          </a:p>
          <a:p>
            <a:pPr>
              <a:buFont typeface="Arial" panose="020B0604020202020204" pitchFamily="34" charset="0"/>
              <a:buChar char="•"/>
            </a:pPr>
            <a:r>
              <a:rPr lang="en-GB" strike="sngStrike"/>
              <a:t>Acknowledge AI Contributions – properly acknowledge any content generated by AI, using correct citations.</a:t>
            </a:r>
          </a:p>
          <a:p>
            <a:pPr>
              <a:buFont typeface="Arial" panose="020B0604020202020204" pitchFamily="34" charset="0"/>
              <a:buChar char="•"/>
            </a:pPr>
            <a:endParaRPr lang="en-GB"/>
          </a:p>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22</a:t>
            </a:fld>
            <a:endParaRPr lang="en-GB"/>
          </a:p>
        </p:txBody>
      </p:sp>
    </p:spTree>
    <p:extLst>
      <p:ext uri="{BB962C8B-B14F-4D97-AF65-F5344CB8AC3E}">
        <p14:creationId xmlns:p14="http://schemas.microsoft.com/office/powerpoint/2010/main" val="752541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28</a:t>
            </a:fld>
            <a:endParaRPr lang="en-GB"/>
          </a:p>
        </p:txBody>
      </p:sp>
    </p:spTree>
    <p:extLst>
      <p:ext uri="{BB962C8B-B14F-4D97-AF65-F5344CB8AC3E}">
        <p14:creationId xmlns:p14="http://schemas.microsoft.com/office/powerpoint/2010/main" val="18698249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lvl1pPr marL="0" indent="0">
              <a:buNone/>
              <a:defRPr b="1"/>
            </a:lvl1pPr>
          </a:lstStyle>
          <a:p>
            <a:endParaRPr lang="en-GB" dirty="0"/>
          </a:p>
        </p:txBody>
      </p:sp>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p:nvPr>
        </p:nvSpPr>
        <p:spPr>
          <a:xfrm>
            <a:off x="6367977" y="2286001"/>
            <a:ext cx="5446198" cy="2225400"/>
          </a:xfrm>
        </p:spPr>
        <p:txBody>
          <a:bodyPr/>
          <a:lstStyle>
            <a:lvl1pPr>
              <a:defRPr/>
            </a:lvl1pPr>
          </a:lstStyle>
          <a:p>
            <a:endParaRPr lang="en-GB" dirty="0"/>
          </a:p>
        </p:txBody>
      </p:sp>
      <p:pic>
        <p:nvPicPr>
          <p:cNvPr id="5" name="Picture 4" descr="A black and white logo&#10;&#10;Description automatically generated">
            <a:extLst>
              <a:ext uri="{FF2B5EF4-FFF2-40B4-BE49-F238E27FC236}">
                <a16:creationId xmlns:a16="http://schemas.microsoft.com/office/drawing/2014/main" id="{31902595-C364-A4B2-515E-5E10574F8B3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319418" y="6433496"/>
            <a:ext cx="1642943" cy="279994"/>
          </a:xfrm>
          <a:prstGeom prst="rect">
            <a:avLst/>
          </a:prstGeom>
        </p:spPr>
      </p:pic>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cademic &amp; Digital Skills Staff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If you have 5 minutes, please scan the QR code and fill out our feedback form.</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hasCustomPrompt="1"/>
          </p:nvPr>
        </p:nvSpPr>
        <p:spPr>
          <a:xfrm>
            <a:off x="6367977" y="2286001"/>
            <a:ext cx="5446198" cy="2225400"/>
          </a:xfrm>
        </p:spPr>
        <p:txBody>
          <a:bodyPr/>
          <a:lstStyle>
            <a:lvl1pPr>
              <a:defRPr/>
            </a:lvl1pPr>
          </a:lstStyle>
          <a:p>
            <a:r>
              <a:rPr lang="en-US" dirty="0"/>
              <a:t>Let us know how we did.</a:t>
            </a:r>
            <a:endParaRPr lang="en-GB" dirty="0"/>
          </a:p>
        </p:txBody>
      </p:sp>
      <p:pic>
        <p:nvPicPr>
          <p:cNvPr id="5" name="Picture 4" descr="A black and white logo&#10;&#10;Description automatically generated">
            <a:extLst>
              <a:ext uri="{FF2B5EF4-FFF2-40B4-BE49-F238E27FC236}">
                <a16:creationId xmlns:a16="http://schemas.microsoft.com/office/drawing/2014/main" id="{31902595-C364-A4B2-515E-5E10574F8B3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319418" y="6433496"/>
            <a:ext cx="1642943" cy="279994"/>
          </a:xfrm>
          <a:prstGeom prst="rect">
            <a:avLst/>
          </a:prstGeom>
        </p:spPr>
      </p:pic>
      <p:pic>
        <p:nvPicPr>
          <p:cNvPr id="2" name="Picture 1">
            <a:extLst>
              <a:ext uri="{FF2B5EF4-FFF2-40B4-BE49-F238E27FC236}">
                <a16:creationId xmlns:a16="http://schemas.microsoft.com/office/drawing/2014/main" id="{E72279F1-D9AF-8330-23A0-0B7F6D6F37F8}"/>
              </a:ext>
            </a:extLst>
          </p:cNvPr>
          <p:cNvPicPr>
            <a:picLocks noChangeAspect="1"/>
          </p:cNvPicPr>
          <p:nvPr userDrawn="1"/>
        </p:nvPicPr>
        <p:blipFill>
          <a:blip r:embed="rId7"/>
          <a:stretch>
            <a:fillRect/>
          </a:stretch>
        </p:blipFill>
        <p:spPr>
          <a:xfrm>
            <a:off x="629067" y="1143000"/>
            <a:ext cx="4749196" cy="4749196"/>
          </a:xfrm>
          <a:prstGeom prst="rect">
            <a:avLst/>
          </a:prstGeom>
        </p:spPr>
      </p:pic>
    </p:spTree>
    <p:extLst>
      <p:ext uri="{BB962C8B-B14F-4D97-AF65-F5344CB8AC3E}">
        <p14:creationId xmlns:p14="http://schemas.microsoft.com/office/powerpoint/2010/main" val="3877864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cademic &amp; InfoSkills Student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If you have 5 minutes, please scan the QR code and fill out our feedback form.</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hasCustomPrompt="1"/>
          </p:nvPr>
        </p:nvSpPr>
        <p:spPr>
          <a:xfrm>
            <a:off x="6367977" y="2286001"/>
            <a:ext cx="5446198" cy="2225400"/>
          </a:xfrm>
        </p:spPr>
        <p:txBody>
          <a:bodyPr/>
          <a:lstStyle>
            <a:lvl1pPr>
              <a:defRPr/>
            </a:lvl1pPr>
          </a:lstStyle>
          <a:p>
            <a:r>
              <a:rPr lang="en-US" dirty="0"/>
              <a:t>Let us know how we did.</a:t>
            </a:r>
            <a:endParaRPr lang="en-GB" dirty="0"/>
          </a:p>
        </p:txBody>
      </p:sp>
      <p:pic>
        <p:nvPicPr>
          <p:cNvPr id="5" name="Picture 4" descr="A black and white logo&#10;&#10;Description automatically generated">
            <a:extLst>
              <a:ext uri="{FF2B5EF4-FFF2-40B4-BE49-F238E27FC236}">
                <a16:creationId xmlns:a16="http://schemas.microsoft.com/office/drawing/2014/main" id="{31902595-C364-A4B2-515E-5E10574F8B3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319418" y="6433496"/>
            <a:ext cx="1642943" cy="279994"/>
          </a:xfrm>
          <a:prstGeom prst="rect">
            <a:avLst/>
          </a:prstGeom>
        </p:spPr>
      </p:pic>
      <p:pic>
        <p:nvPicPr>
          <p:cNvPr id="2" name="Picture 1" descr="A qr code on a white background&#10;&#10;Description automatically generated">
            <a:extLst>
              <a:ext uri="{FF2B5EF4-FFF2-40B4-BE49-F238E27FC236}">
                <a16:creationId xmlns:a16="http://schemas.microsoft.com/office/drawing/2014/main" id="{EE56C175-BBBE-0BAE-C02E-78ED3D5ADC1E}"/>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60310" y="1027238"/>
            <a:ext cx="4803524" cy="4803524"/>
          </a:xfrm>
          <a:prstGeom prst="rect">
            <a:avLst/>
          </a:prstGeom>
        </p:spPr>
      </p:pic>
    </p:spTree>
    <p:extLst>
      <p:ext uri="{BB962C8B-B14F-4D97-AF65-F5344CB8AC3E}">
        <p14:creationId xmlns:p14="http://schemas.microsoft.com/office/powerpoint/2010/main" val="3761203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Digital Skills Student Feedback">
    <p:bg>
      <p:bgPr>
        <a:solidFill>
          <a:srgbClr val="F9F9F9"/>
        </a:solidFill>
        <a:effectLst/>
      </p:bgPr>
    </p:bg>
    <p:spTree>
      <p:nvGrpSpPr>
        <p:cNvPr id="1" name=""/>
        <p:cNvGrpSpPr/>
        <p:nvPr/>
      </p:nvGrpSpPr>
      <p:grpSpPr>
        <a:xfrm>
          <a:off x="0" y="0"/>
          <a:ext cx="0" cy="0"/>
          <a:chOff x="0" y="0"/>
          <a:chExt cx="0" cy="0"/>
        </a:xfrm>
      </p:grpSpPr>
      <p:sp>
        <p:nvSpPr>
          <p:cNvPr id="7" name="Rectangle 6"/>
          <p:cNvSpPr/>
          <p:nvPr userDrawn="1"/>
        </p:nvSpPr>
        <p:spPr>
          <a:xfrm>
            <a:off x="6096000" y="0"/>
            <a:ext cx="6089780"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hasCustomPrompt="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If you have 5 minutes, please scan the QR code and fill out our feedback form.</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hasCustomPrompt="1"/>
          </p:nvPr>
        </p:nvSpPr>
        <p:spPr>
          <a:xfrm>
            <a:off x="6367977" y="2286001"/>
            <a:ext cx="5446198" cy="2225400"/>
          </a:xfrm>
        </p:spPr>
        <p:txBody>
          <a:bodyPr/>
          <a:lstStyle>
            <a:lvl1pPr>
              <a:defRPr/>
            </a:lvl1pPr>
          </a:lstStyle>
          <a:p>
            <a:r>
              <a:rPr lang="en-US" dirty="0"/>
              <a:t>Let us know how we did.</a:t>
            </a:r>
            <a:endParaRPr lang="en-GB" dirty="0"/>
          </a:p>
        </p:txBody>
      </p:sp>
      <p:pic>
        <p:nvPicPr>
          <p:cNvPr id="5" name="Picture 4" descr="A black and white logo&#10;&#10;Description automatically generated">
            <a:extLst>
              <a:ext uri="{FF2B5EF4-FFF2-40B4-BE49-F238E27FC236}">
                <a16:creationId xmlns:a16="http://schemas.microsoft.com/office/drawing/2014/main" id="{31902595-C364-A4B2-515E-5E10574F8B3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319418" y="6433496"/>
            <a:ext cx="1642943" cy="279994"/>
          </a:xfrm>
          <a:prstGeom prst="rect">
            <a:avLst/>
          </a:prstGeom>
        </p:spPr>
      </p:pic>
      <p:pic>
        <p:nvPicPr>
          <p:cNvPr id="2" name="Picture 1" descr="A qr code on a white background&#10;&#10;Description automatically generated">
            <a:extLst>
              <a:ext uri="{FF2B5EF4-FFF2-40B4-BE49-F238E27FC236}">
                <a16:creationId xmlns:a16="http://schemas.microsoft.com/office/drawing/2014/main" id="{45FC1B08-1DA5-0BBC-025B-C52B2715E9F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62047" y="997647"/>
            <a:ext cx="4862705" cy="4862705"/>
          </a:xfrm>
          <a:prstGeom prst="rect">
            <a:avLst/>
          </a:prstGeom>
        </p:spPr>
      </p:pic>
    </p:spTree>
    <p:extLst>
      <p:ext uri="{BB962C8B-B14F-4D97-AF65-F5344CB8AC3E}">
        <p14:creationId xmlns:p14="http://schemas.microsoft.com/office/powerpoint/2010/main" val="2553775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dirty="0"/>
          </a:p>
        </p:txBody>
      </p:sp>
      <p:sp>
        <p:nvSpPr>
          <p:cNvPr id="7" name="Rectangle 6"/>
          <p:cNvSpPr/>
          <p:nvPr userDrawn="1"/>
        </p:nvSpPr>
        <p:spPr>
          <a:xfrm>
            <a:off x="0" y="0"/>
            <a:ext cx="4315626" cy="68572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2751120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172553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For more information please contact:</a:t>
            </a:r>
            <a:endParaRPr lang="en-GB" dirty="0"/>
          </a:p>
        </p:txBody>
      </p:sp>
      <p:sp>
        <p:nvSpPr>
          <p:cNvPr id="4" name="Picture Placeholder 3"/>
          <p:cNvSpPr>
            <a:spLocks noGrp="1"/>
          </p:cNvSpPr>
          <p:nvPr>
            <p:ph type="pic" sz="quarter" idx="10"/>
          </p:nvPr>
        </p:nvSpPr>
        <p:spPr>
          <a:xfrm>
            <a:off x="6254750" y="1592263"/>
            <a:ext cx="5238750" cy="4573587"/>
          </a:xfrm>
        </p:spPr>
        <p:txBody>
          <a:bodyPr/>
          <a:lstStyle/>
          <a:p>
            <a:r>
              <a:rPr lang="en-US"/>
              <a:t>Click icon to add picture</a:t>
            </a:r>
            <a:endParaRPr lang="en-GB"/>
          </a:p>
        </p:txBody>
      </p:sp>
      <p:sp>
        <p:nvSpPr>
          <p:cNvPr id="6" name="Text Placeholder 5"/>
          <p:cNvSpPr>
            <a:spLocks noGrp="1"/>
          </p:cNvSpPr>
          <p:nvPr>
            <p:ph type="body" sz="quarter" idx="11"/>
          </p:nvPr>
        </p:nvSpPr>
        <p:spPr>
          <a:xfrm>
            <a:off x="698500" y="1592263"/>
            <a:ext cx="5253038" cy="4573587"/>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1085809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ocial media">
    <p:spTree>
      <p:nvGrpSpPr>
        <p:cNvPr id="1" name=""/>
        <p:cNvGrpSpPr/>
        <p:nvPr/>
      </p:nvGrpSpPr>
      <p:grpSpPr>
        <a:xfrm>
          <a:off x="0" y="0"/>
          <a:ext cx="0" cy="0"/>
          <a:chOff x="0" y="0"/>
          <a:chExt cx="0" cy="0"/>
        </a:xfrm>
      </p:grpSpPr>
      <p:pic>
        <p:nvPicPr>
          <p:cNvPr id="5" name="Picture Placeholder 24"/>
          <p:cNvPicPr>
            <a:picLocks noChangeAspect="1"/>
          </p:cNvPicPr>
          <p:nvPr userDrawn="1"/>
        </p:nvPicPr>
        <p:blipFill>
          <a:blip r:embed="rId2"/>
          <a:srcRect t="6165" b="6165"/>
          <a:stretch>
            <a:fillRect/>
          </a:stretch>
        </p:blipFill>
        <p:spPr>
          <a:xfrm>
            <a:off x="6254749" y="1600201"/>
            <a:ext cx="5239011" cy="4565650"/>
          </a:xfrm>
          <a:prstGeom prst="rect">
            <a:avLst/>
          </a:prstGeom>
        </p:spPr>
      </p:pic>
      <p:sp>
        <p:nvSpPr>
          <p:cNvPr id="6" name="TextBox 5"/>
          <p:cNvSpPr txBox="1"/>
          <p:nvPr userDrawn="1"/>
        </p:nvSpPr>
        <p:spPr>
          <a:xfrm>
            <a:off x="582170" y="1600201"/>
            <a:ext cx="5253296" cy="429861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We are on </a:t>
            </a:r>
            <a:r>
              <a:rPr kumimoji="0" lang="en-GB" sz="2800" b="1" i="0" u="none" strike="noStrike" kern="1200" cap="none" spc="0" normalizeH="0" baseline="0" noProof="0" dirty="0">
                <a:ln>
                  <a:noFill/>
                </a:ln>
                <a:solidFill>
                  <a:prstClr val="black"/>
                </a:solidFill>
                <a:effectLst/>
                <a:uLnTx/>
                <a:uFillTx/>
                <a:latin typeface="+mn-lt"/>
                <a:ea typeface="+mn-ea"/>
                <a:cs typeface="+mn-cs"/>
              </a:rPr>
              <a:t>Facebook</a:t>
            </a:r>
            <a:r>
              <a:rPr kumimoji="0" lang="en-GB" sz="2800" b="0" i="0" u="none" strike="noStrike" kern="1200" cap="none" spc="0" normalizeH="0" baseline="0" noProof="0" dirty="0">
                <a:ln>
                  <a:noFill/>
                </a:ln>
                <a:solidFill>
                  <a:prstClr val="black"/>
                </a:solidFill>
                <a:effectLst/>
                <a:uLnTx/>
                <a:uFillTx/>
                <a:latin typeface="+mn-lt"/>
                <a:ea typeface="+mn-ea"/>
                <a:cs typeface="+mn-cs"/>
              </a:rPr>
              <a:t>, </a:t>
            </a:r>
            <a:r>
              <a:rPr kumimoji="0" lang="en-GB" sz="2800" b="1" i="0" u="none" strike="noStrike" kern="1200" cap="none" spc="0" normalizeH="0" baseline="0" noProof="0" dirty="0">
                <a:ln>
                  <a:noFill/>
                </a:ln>
                <a:solidFill>
                  <a:prstClr val="black"/>
                </a:solidFill>
                <a:effectLst/>
                <a:uLnTx/>
                <a:uFillTx/>
                <a:latin typeface="+mn-lt"/>
                <a:ea typeface="+mn-ea"/>
                <a:cs typeface="+mn-cs"/>
              </a:rPr>
              <a:t>X</a:t>
            </a:r>
            <a:r>
              <a:rPr kumimoji="0" lang="en-GB" sz="2800" b="0" i="0" u="none" strike="noStrike" kern="1200" cap="none" spc="0" normalizeH="0" baseline="0" noProof="0" dirty="0">
                <a:ln>
                  <a:noFill/>
                </a:ln>
                <a:solidFill>
                  <a:prstClr val="black"/>
                </a:solidFill>
                <a:effectLst/>
                <a:uLnTx/>
                <a:uFillTx/>
                <a:latin typeface="+mn-lt"/>
                <a:ea typeface="+mn-ea"/>
                <a:cs typeface="+mn-cs"/>
              </a:rPr>
              <a:t> and </a:t>
            </a:r>
            <a:r>
              <a:rPr kumimoji="0" lang="en-GB" sz="2800" b="1" i="0" u="none" strike="noStrike" kern="1200" cap="none" spc="0" normalizeH="0" baseline="0" noProof="0" dirty="0">
                <a:ln>
                  <a:noFill/>
                </a:ln>
                <a:solidFill>
                  <a:prstClr val="black"/>
                </a:solidFill>
                <a:effectLst/>
                <a:uLnTx/>
                <a:uFillTx/>
                <a:latin typeface="+mn-lt"/>
                <a:ea typeface="+mn-ea"/>
                <a:cs typeface="+mn-cs"/>
              </a:rPr>
              <a:t>Instagram</a:t>
            </a:r>
            <a:r>
              <a:rPr kumimoji="0" lang="en-GB" sz="2800" b="0" i="0" u="none" strike="noStrike" kern="1200" cap="none" spc="0" normalizeH="0" baseline="0" noProof="0" dirty="0">
                <a:ln>
                  <a:noFill/>
                </a:ln>
                <a:solidFill>
                  <a:prstClr val="black"/>
                </a:solidFill>
                <a:effectLst/>
                <a:uLnTx/>
                <a:uFillTx/>
                <a:latin typeface="+mn-lt"/>
                <a:ea typeface="+mn-ea"/>
                <a:cs typeface="+mn-cs"/>
              </a:rPr>
              <a:t>!</a:t>
            </a: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2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8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Follow us to find out what’s new!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Share what you’re reading! </a:t>
            </a:r>
          </a:p>
          <a:p>
            <a:endParaRPr lang="en-GB" dirty="0"/>
          </a:p>
        </p:txBody>
      </p:sp>
      <p:sp>
        <p:nvSpPr>
          <p:cNvPr id="7" name="TextBox 6"/>
          <p:cNvSpPr txBox="1"/>
          <p:nvPr userDrawn="1"/>
        </p:nvSpPr>
        <p:spPr>
          <a:xfrm>
            <a:off x="698242" y="486759"/>
            <a:ext cx="10795518" cy="769441"/>
          </a:xfrm>
          <a:prstGeom prst="rect">
            <a:avLst/>
          </a:prstGeom>
          <a:noFill/>
        </p:spPr>
        <p:txBody>
          <a:bodyPr wrap="square" rtlCol="0" anchor="b">
            <a:spAutoFit/>
          </a:bodyPr>
          <a:lstStyle/>
          <a:p>
            <a:r>
              <a:rPr kumimoji="0" lang="en-US" sz="4400" b="0" i="0" u="none" strike="noStrike" kern="1200" cap="none" spc="0" normalizeH="0" baseline="0" noProof="0" dirty="0">
                <a:ln>
                  <a:noFill/>
                </a:ln>
                <a:solidFill>
                  <a:prstClr val="white"/>
                </a:solidFill>
                <a:effectLst/>
                <a:uLnTx/>
                <a:uFillTx/>
                <a:latin typeface="Lucida Sans"/>
                <a:ea typeface="+mj-ea"/>
                <a:cs typeface="+mj-cs"/>
              </a:rPr>
              <a:t>Find us on social media!</a:t>
            </a:r>
            <a:endParaRPr lang="en-GB" dirty="0"/>
          </a:p>
        </p:txBody>
      </p:sp>
      <p:pic>
        <p:nvPicPr>
          <p:cNvPr id="3" name="Picture 2" descr="A black square with a circle&#10;&#10;Description automatically generated">
            <a:extLst>
              <a:ext uri="{FF2B5EF4-FFF2-40B4-BE49-F238E27FC236}">
                <a16:creationId xmlns:a16="http://schemas.microsoft.com/office/drawing/2014/main" id="{5D10D20E-4B4F-AF9F-E78C-014AB9C4FE0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1985" y="3042458"/>
            <a:ext cx="5353667" cy="917480"/>
          </a:xfrm>
          <a:prstGeom prst="rect">
            <a:avLst/>
          </a:prstGeom>
        </p:spPr>
      </p:pic>
    </p:spTree>
    <p:extLst>
      <p:ext uri="{BB962C8B-B14F-4D97-AF65-F5344CB8AC3E}">
        <p14:creationId xmlns:p14="http://schemas.microsoft.com/office/powerpoint/2010/main" val="21185367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dirty="0"/>
              <a:t>Click to edit Master title style</a:t>
            </a:r>
            <a:endParaRPr lang="en-GB" dirty="0"/>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0" name="Picture 9"/>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pic>
        <p:nvPicPr>
          <p:cNvPr id="5" name="Picture 4" descr="A black and white logo&#10;&#10;Description automatically generated">
            <a:extLst>
              <a:ext uri="{FF2B5EF4-FFF2-40B4-BE49-F238E27FC236}">
                <a16:creationId xmlns:a16="http://schemas.microsoft.com/office/drawing/2014/main" id="{E6E452A8-F88C-79F2-3345-4C7087F16F0F}"/>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5187418" y="6440136"/>
            <a:ext cx="1655344" cy="282107"/>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60" r:id="rId5"/>
    <p:sldLayoutId id="2147483658" r:id="rId6"/>
    <p:sldLayoutId id="2147483652" r:id="rId7"/>
    <p:sldLayoutId id="2147483661" r:id="rId8"/>
    <p:sldLayoutId id="2147483653" r:id="rId9"/>
    <p:sldLayoutId id="2147483650" r:id="rId10"/>
    <p:sldLayoutId id="2147483662" r:id="rId11"/>
    <p:sldLayoutId id="2147483651" r:id="rId12"/>
    <p:sldLayoutId id="2147483654" r:id="rId13"/>
    <p:sldLayoutId id="2147483655" r:id="rId14"/>
    <p:sldLayoutId id="2147483665" r:id="rId15"/>
    <p:sldLayoutId id="2147483666" r:id="rId16"/>
    <p:sldLayoutId id="2147483663" r:id="rId17"/>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uwtsd.ac.uk/library" TargetMode="Externa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uwtsd.ac.uk/library" TargetMode="Externa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hyperlink" Target="https://www.uwtsd.ac.uk/library" TargetMode="External"/><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s://intranet.uwtsd.ac.uk/departments/library-and-learning-resources/academic-and-infoskills" TargetMode="External"/><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s://librarysearch.uwtsd.ac.uk/discovery/search?vid=44WHELF_UWTSD:44WHELF_UWTSD_VU1&amp;tab=Everything&amp;search_scope=MyInst_and_CI&amp;lang=en&amp;displayMode=full&amp;bulkSize=10&amp;highlight=true&amp;dum=true&amp;query=any,contains,explosives%20and%20detonators&amp;displayField=all" TargetMode="External"/><Relationship Id="rId2" Type="http://schemas.openxmlformats.org/officeDocument/2006/relationships/image" Target="../media/image33.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librarysearch.uwtsd.ac.uk/discovery/search?query=any,contains,explosives&amp;tab=Everything&amp;search_scope=MyInst_and_CI&amp;vid=44WHELF_UWTSD:44WHELF_UWTSD_VU1&amp;facet=rtype,include,books&amp;facet=tlevel,include,available_p&amp;lang=en&amp;offset=0" TargetMode="Externa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librarysearch.uwtsd.ac.uk/discovery/search?query=any,contains,explosives&amp;tab=Everything&amp;search_scope=MyInst_and_CI&amp;vid=44WHELF_UWTSD:44WHELF_UWTSD_VU1&amp;facet=rtype,include,books&amp;facet=tlevel,include,online_resources&amp;lang=en&amp;offset=0"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librarysearch.uwtsd.ac.uk/discovery/search?query=any,contains,explosives%20and%20detonators&amp;tab=Everything&amp;search_scope=MyInst_and_CI&amp;vid=44WHELF_UWTSD:44WHELF_UWTSD_VU1&amp;facet=tlevel,include,online_resources&amp;facet=rtype,include,articles&amp;lang=en&amp;offset=0" TargetMode="External"/><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10.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librarysearch.uwtsd.ac.uk/discovery/fulldisplay?docid=alma99100439602802421&amp;context=L&amp;vid=44WHELF_UWTSD:44WHELF_UWTSD_VU1&amp;lang=en&amp;search_scope=MyInst_and_CI&amp;adaptor=Local%20Search%20Engine&amp;isFrbr=true&amp;tab=Everything&amp;query=any,contains,explosives&amp;facet=tlevel,include,available_p&amp;pfilter=rtype,exact,books&amp;offset=0" TargetMode="External"/><Relationship Id="rId1" Type="http://schemas.openxmlformats.org/officeDocument/2006/relationships/slideLayout" Target="../slideLayouts/slideLayout9.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Layout" Target="../slideLayouts/slideLayout10.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10.xml"/><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https://librarysearch.uwtsd.ac.uk/discovery/researchAssistant?vid=44WHELF_UWTSD:44WHELF_UWTSD_VU1" TargetMode="External"/><Relationship Id="rId2" Type="http://schemas.openxmlformats.org/officeDocument/2006/relationships/image" Target="../media/image46.png"/><Relationship Id="rId1" Type="http://schemas.openxmlformats.org/officeDocument/2006/relationships/slideLayout" Target="../slideLayouts/slideLayout10.xml"/><Relationship Id="rId5" Type="http://schemas.openxmlformats.org/officeDocument/2006/relationships/image" Target="../media/image48.png"/><Relationship Id="rId4" Type="http://schemas.openxmlformats.org/officeDocument/2006/relationships/image" Target="../media/image47.png"/></Relationships>
</file>

<file path=ppt/slides/_rels/slide2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svg"/><Relationship Id="rId7" Type="http://schemas.openxmlformats.org/officeDocument/2006/relationships/image" Target="../media/image54.svg"/><Relationship Id="rId2" Type="http://schemas.openxmlformats.org/officeDocument/2006/relationships/image" Target="../media/image49.png"/><Relationship Id="rId1" Type="http://schemas.openxmlformats.org/officeDocument/2006/relationships/slideLayout" Target="../slideLayouts/slideLayout10.xml"/><Relationship Id="rId6" Type="http://schemas.openxmlformats.org/officeDocument/2006/relationships/image" Target="../media/image53.png"/><Relationship Id="rId11" Type="http://schemas.openxmlformats.org/officeDocument/2006/relationships/image" Target="../media/image58.svg"/><Relationship Id="rId5" Type="http://schemas.openxmlformats.org/officeDocument/2006/relationships/image" Target="../media/image52.sv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hyperlink" Target="https://librarysearch.uwtsd.ac.uk/discovery/search?query=any,contains,(challenges%20ordinance%20experts)%20OR%20(munitions%20explosives%20safety%20issues)%20OR%20(ordnance%20management%20difficulties)%20OR%20(explosives%20disposal%20challenges)%20OR%20(munitions%20expert%20risk%20assessment)%20OR%20(challenges%20faced%20by%20ordnance%20and%20munitions%20experts)%20OR%20(issues%20in%20explosives%20management%20and%20ordinance%20safety)%20OR%20(obstacles%20for%20ammunition%20and%20explosive%20specialists)%20OR%20(problems%20encountered%20by%20munitions%20and%20ordinance%20professionals)%20OR%20(difficulties%20in%20the%20field%20of%20explosives%20and%20ordnance%20technology)%20OR%20(what%20are%20the%20challenges%20for%20ordinance%20and%20munitions%20and%20explosives%20experts)&amp;tab=Everything&amp;search_scope=Search_ELEC&amp;vid=44WHELF_UWTSD:44WHELF_UWTSD_VU1&amp;lang=en&amp;offset=0&amp;pcAvailability=true&amp;mode=advanced" TargetMode="Externa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librarysearch.uwtsd.ac.uk/discovery/search?query=any,contains,(challenges%20ordinance%20experts)%20OR%20(munitions%20explosives%20safety%20issues)%20OR%20(ordnance%20management%20difficulties)%20OR%20(explosives%20disposal%20challenges)%20OR%20(munitions%20expert%20risk%20assessment)%20OR%20(challenges%20faced%20by%20ordnance%20and%20munitions%20experts)%20OR%20(issues%20in%20explosives%20management%20and%20ordinance%20safety)%20OR%20(obstacles%20for%20ammunition%20and%20explosive%20specialists)%20OR%20(problems%20encountered%20by%20munitions%20and%20ordinance%20professionals)%20OR%20(difficulties%20in%20the%20field%20of%20explosives%20and%20ordnance%20technology)%20OR%20(what%20are%20the%20challenges%20for%20ordinance%20and%20munitions%20and%20explosives%20experts)&amp;tab=Everything&amp;search_scope=Search_ELEC&amp;vid=44WHELF_UWTSD:44WHELF_UWTSD_VU1&amp;facet=tlevel,include,online_resources&amp;facet=searchcreationdate,include,2015%7C,%7C2024&amp;lang=en&amp;mode=advanced&amp;offset=0&amp;pcAvailability=true" TargetMode="Externa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librarysearch.uwtsd.ac.uk/discovery/dbsearch?vid=44WHELF_UWTSD:44WHELF_UWTSD_VU1" TargetMode="Externa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hyperlink" Target="https://librarysearch.uwtsd.ac.uk/discovery/dbfulldisplay?docid=alma99100192060202421&amp;context=L&amp;vid=44WHELF_UWTSD:44WHELF_UWTSD_VU1&amp;lang=en&amp;adaptor=Local%20Search%20Engine&amp;tab=jsearch_slot&amp;query=contains,dbcategory,&amp;sortby=title&amp;offset=10&amp;databases=category,Institute%20of%20Science%20and%20Art" TargetMode="External"/><Relationship Id="rId2" Type="http://schemas.openxmlformats.org/officeDocument/2006/relationships/hyperlink" Target="https://librarysearch.uwtsd.ac.uk/discovery/dbfulldisplay?docid=alma99100242560302421&amp;context=L&amp;vid=44WHELF_UWTSD:44WHELF_UWTSD_VU1&amp;lang=en&amp;adaptor=Local%20Search%20Engine&amp;tab=jsearch_slot&amp;query=contains,dbcategory,&amp;sortby=title&amp;offset=0&amp;databases=category,Institute%20of%20Science%20and%20Art" TargetMode="External"/><Relationship Id="rId1" Type="http://schemas.openxmlformats.org/officeDocument/2006/relationships/slideLayout" Target="../slideLayouts/slideLayout10.xml"/><Relationship Id="rId6" Type="http://schemas.openxmlformats.org/officeDocument/2006/relationships/hyperlink" Target="https://librarysearch.uwtsd.ac.uk/discovery/dbfulldisplay?docid=alma99100224560102421&amp;context=L&amp;vid=44WHELF_UWTSD:44WHELF_UWTSD_VU1&amp;lang=en&amp;adaptor=Local%20Search%20Engine&amp;tab=jsearch_slot&amp;query=contains,dbcategory,&amp;sortby=title&amp;offset=20&amp;databases=category,Institute%20of%20Science%20and%20Art" TargetMode="External"/><Relationship Id="rId5" Type="http://schemas.openxmlformats.org/officeDocument/2006/relationships/hyperlink" Target="https://librarysearch.uwtsd.ac.uk/discovery/dbfulldisplay?docid=alma99100224559102421&amp;context=L&amp;vid=44WHELF_UWTSD:44WHELF_UWTSD_VU1&amp;lang=en&amp;adaptor=Local%20Search%20Engine&amp;tab=jsearch_slot&amp;query=contains,dbcategory,&amp;sortby=title&amp;offset=20&amp;databases=category,Institute%20of%20Science%20and%20Art" TargetMode="External"/><Relationship Id="rId4" Type="http://schemas.openxmlformats.org/officeDocument/2006/relationships/hyperlink" Target="https://librarysearch.uwtsd.ac.uk/discovery/dbfulldisplay?docid=alma99100220860202421&amp;context=L&amp;vid=44WHELF_UWTSD:44WHELF_UWTSD_VU1&amp;lang=en&amp;adaptor=Local%20Search%20Engine&amp;tab=jsearch_slot&amp;query=contains,dbcategory,&amp;sortby=title&amp;offset=10&amp;databases=category,Institute%20of%20Science%20and%20Art"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s://librarysearch.uwtsd.ac.uk/discovery/dbfulldisplay?docid=alma99100242560302421&amp;context=L&amp;vid=44WHELF_UWTSD:44WHELF_UWTSD_VU1&amp;lang=en&amp;adaptor=Local%20Search%20Engine&amp;tab=jsearch_slot&amp;query=contains,dbcategory,&amp;sortby=title&amp;offset=0&amp;databases=category,Institute%20of%20Science%20and%20Art%E2%94%80Applied%20computing" TargetMode="Externa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s://librarysearch.uwtsd.ac.uk/discovery/dbfulldisplay?docid=alma99100220860202421&amp;context=L&amp;vid=44WHELF_UWTSD:44WHELF_UWTSD_VU1&amp;lang=en&amp;adaptor=Local%20Search%20Engine&amp;tab=jsearch_slot&amp;query=contains,dbcategory,&amp;sortby=title&amp;offset=0&amp;databases=category,Institute%20of%20Science%20and%20Art%E2%94%80Applied%20computing" TargetMode="Externa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s://librarysearch.uwtsd.ac.uk/discovery/fulldisplay?docid=alma99100224559102421&amp;context=L&amp;vid=44WHELF_UWTSD:44WHELF_UWTSD_VU1&amp;lang=en&amp;search_scope=MyInst_and_CI&amp;adaptor=Local%20Search%20Engine&amp;tab=Everything&amp;query=any,contains,Proquest%20Central&amp;offset=0" TargetMode="Externa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librarysearch.uwtsd.ac.uk/discovery/fulldisplay?docid=alma99100224560102421&amp;context=L&amp;vid=44WHELF_UWTSD:44WHELF_UWTSD_VU1&amp;lang=en&amp;search_scope=MyInst_and_CI&amp;adaptor=Local%20Search%20Engine&amp;tab=Everything&amp;query=any,contains,sciencedirect" TargetMode="Externa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hyperlink" Target="https://librarysearch.uwtsd.ac.uk/discovery/dbfulldisplay?docid=alma99100394611702421&amp;context=L&amp;vid=44WHELF_UWTSD:44WHELF_UWTSD_VU1&amp;lang=en&amp;adaptor=Local%20Search%20Engine&amp;tab=jsearch_slot&amp;query=contains,dbcategory,&amp;sortby=title&amp;offset=0&amp;databases=category,Audio%20visual" TargetMode="External"/><Relationship Id="rId2" Type="http://schemas.openxmlformats.org/officeDocument/2006/relationships/hyperlink" Target="https://librarysearch.uwtsd.ac.uk/discovery/dbfulldisplay?docid=alma99100361956202421&amp;context=L&amp;vid=44WHELF_UWTSD:44WHELF_UWTSD_VU1&amp;lang=en&amp;adaptor=Local%20Search%20Engine&amp;tab=jsearch_slot&amp;query=contains,dbcategory,&amp;sortby=title&amp;offset=0&amp;databases=category,Audio%20visual" TargetMode="External"/><Relationship Id="rId1" Type="http://schemas.openxmlformats.org/officeDocument/2006/relationships/slideLayout" Target="../slideLayouts/slideLayout10.xml"/><Relationship Id="rId5" Type="http://schemas.openxmlformats.org/officeDocument/2006/relationships/image" Target="../media/image66.jpeg"/><Relationship Id="rId4" Type="http://schemas.openxmlformats.org/officeDocument/2006/relationships/hyperlink" Target="https://librarysearch.uwtsd.ac.uk/discovery/dbfulldisplay?docid=alma99100357659502421&amp;context=L&amp;vid=44WHELF_UWTSD:44WHELF_UWTSD_VU1&amp;lang=en&amp;adaptor=Local%20Search%20Engine&amp;tab=jsearch_slot&amp;query=contains,dbcategory,&amp;sortby=title&amp;offset=0&amp;databases=category,Audio%20visual"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librarysearch.uwtsd.ac.uk/discovery/dbfulldisplay?docid=alma99100436002502421&amp;context=L&amp;vid=44WHELF_UWTSD:44WHELF_UWTSD_VU1&amp;lang=en&amp;adaptor=Local%20Search%20Engine&amp;tab=jsearch_slot&amp;query=any,contains,Cite%20them%20right%20:%20the%20essential%20referencing%20guide.&amp;offset=0&amp;databases=any,Cite%20them%20right%20:%20the%20essential%20referencing%20guide."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librarysearch.uwtsd.ac.uk/discovery/dbsearch?vid=44WHELF_UWTSD:44WHELF_UWTSD_VU1" TargetMode="External"/><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s://librarysearch.uwtsd.ac.uk/discovery/dbfulldisplay?docid=alma99100241659302421&amp;context=L&amp;vid=44WHELF_UWTSD:44WHELF_UWTSD_VU1&amp;lang=en&amp;adaptor=Local%20Search%20Engine&amp;tab=jsearch_slot&amp;query=contains,dbcategory,&amp;sortby=title&amp;offset=10&amp;databases=category,eBooks" TargetMode="External"/><Relationship Id="rId1" Type="http://schemas.openxmlformats.org/officeDocument/2006/relationships/slideLayout" Target="../slideLayouts/slideLayout9.xml"/><Relationship Id="rId4" Type="http://schemas.openxmlformats.org/officeDocument/2006/relationships/image" Target="../media/image70.png"/></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s://browzine.com/libraries/1422/subjects" TargetMode="Externa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hyperlink" Target="mailto:library@uwtsd.ac.uk" TargetMode="External"/><Relationship Id="rId2" Type="http://schemas.openxmlformats.org/officeDocument/2006/relationships/hyperlink" Target="mailto:emily.wild@uwtsd.ac.uk" TargetMode="Externa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58C6ECA-F413-E111-092F-E452489CE4AB}"/>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8406" r="12198" b="-1"/>
          <a:stretch/>
        </p:blipFill>
        <p:spPr>
          <a:xfrm>
            <a:off x="0" y="0"/>
            <a:ext cx="6102350" cy="6858000"/>
          </a:xfrm>
          <a:noFill/>
        </p:spPr>
      </p:pic>
      <p:sp>
        <p:nvSpPr>
          <p:cNvPr id="3" name="Subtitle 2">
            <a:extLst>
              <a:ext uri="{FF2B5EF4-FFF2-40B4-BE49-F238E27FC236}">
                <a16:creationId xmlns:a16="http://schemas.microsoft.com/office/drawing/2014/main" id="{D7EC0C81-E4E5-0BA8-31BE-B45E16EF6A3F}"/>
              </a:ext>
            </a:extLst>
          </p:cNvPr>
          <p:cNvSpPr>
            <a:spLocks noGrp="1"/>
          </p:cNvSpPr>
          <p:nvPr>
            <p:ph type="subTitle" idx="1"/>
          </p:nvPr>
        </p:nvSpPr>
        <p:spPr>
          <a:xfrm>
            <a:off x="6378926" y="4698064"/>
            <a:ext cx="5435249" cy="1046857"/>
          </a:xfrm>
        </p:spPr>
        <p:txBody>
          <a:bodyPr>
            <a:normAutofit/>
          </a:bodyPr>
          <a:lstStyle/>
          <a:p>
            <a:r>
              <a:rPr lang="en-GB" sz="1700" dirty="0"/>
              <a:t>Ordinance, Munitions, and Explosives</a:t>
            </a:r>
          </a:p>
          <a:p>
            <a:r>
              <a:rPr lang="en-GB" sz="1700" dirty="0"/>
              <a:t>Emily Wild</a:t>
            </a:r>
          </a:p>
          <a:p>
            <a:r>
              <a:rPr lang="en-GB" sz="1700" dirty="0"/>
              <a:t>2024</a:t>
            </a:r>
          </a:p>
        </p:txBody>
      </p:sp>
      <p:sp>
        <p:nvSpPr>
          <p:cNvPr id="4" name="Title 3">
            <a:extLst>
              <a:ext uri="{FF2B5EF4-FFF2-40B4-BE49-F238E27FC236}">
                <a16:creationId xmlns:a16="http://schemas.microsoft.com/office/drawing/2014/main" id="{72C66E9F-020C-3F06-809E-706D63630568}"/>
              </a:ext>
            </a:extLst>
          </p:cNvPr>
          <p:cNvSpPr>
            <a:spLocks noGrp="1"/>
          </p:cNvSpPr>
          <p:nvPr>
            <p:ph type="title"/>
          </p:nvPr>
        </p:nvSpPr>
        <p:spPr>
          <a:xfrm>
            <a:off x="6367977" y="2286001"/>
            <a:ext cx="5446198" cy="2225400"/>
          </a:xfrm>
        </p:spPr>
        <p:txBody>
          <a:bodyPr anchor="b">
            <a:normAutofit/>
          </a:bodyPr>
          <a:lstStyle/>
          <a:p>
            <a:r>
              <a:rPr lang="en-GB" dirty="0"/>
              <a:t>Finding and Using Information</a:t>
            </a:r>
          </a:p>
        </p:txBody>
      </p:sp>
    </p:spTree>
    <p:extLst>
      <p:ext uri="{BB962C8B-B14F-4D97-AF65-F5344CB8AC3E}">
        <p14:creationId xmlns:p14="http://schemas.microsoft.com/office/powerpoint/2010/main" val="3616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3F628-47B8-D8A1-DE2D-28F921DB036D}"/>
              </a:ext>
            </a:extLst>
          </p:cNvPr>
          <p:cNvPicPr>
            <a:picLocks noChangeAspect="1"/>
          </p:cNvPicPr>
          <p:nvPr/>
        </p:nvPicPr>
        <p:blipFill rotWithShape="1">
          <a:blip r:embed="rId2"/>
          <a:srcRect l="15421" r="19976"/>
          <a:stretch/>
        </p:blipFill>
        <p:spPr>
          <a:xfrm>
            <a:off x="4315626" y="10"/>
            <a:ext cx="7876374" cy="6857990"/>
          </a:xfrm>
          <a:prstGeom prst="rect">
            <a:avLst/>
          </a:prstGeom>
          <a:noFill/>
          <a:ln>
            <a:noFill/>
          </a:ln>
        </p:spPr>
      </p:pic>
      <p:sp>
        <p:nvSpPr>
          <p:cNvPr id="2" name="Title 1">
            <a:extLst>
              <a:ext uri="{FF2B5EF4-FFF2-40B4-BE49-F238E27FC236}">
                <a16:creationId xmlns:a16="http://schemas.microsoft.com/office/drawing/2014/main" id="{39E8BB9F-CF82-81B1-9B0F-61B3D080F895}"/>
              </a:ext>
            </a:extLst>
          </p:cNvPr>
          <p:cNvSpPr>
            <a:spLocks noGrp="1"/>
          </p:cNvSpPr>
          <p:nvPr>
            <p:ph type="subTitle" idx="1"/>
          </p:nvPr>
        </p:nvSpPr>
        <p:spPr>
          <a:xfrm>
            <a:off x="286221" y="1263533"/>
            <a:ext cx="3670481" cy="3641841"/>
          </a:xfrm>
        </p:spPr>
        <p:txBody>
          <a:bodyPr>
            <a:normAutofit/>
          </a:bodyPr>
          <a:lstStyle/>
          <a:p>
            <a:r>
              <a:rPr lang="en-GB" dirty="0"/>
              <a:t>This session is an introduction to UWTSD Library.</a:t>
            </a:r>
            <a:br>
              <a:rPr lang="en-GB" dirty="0"/>
            </a:br>
            <a:endParaRPr lang="en-GB" dirty="0"/>
          </a:p>
        </p:txBody>
      </p:sp>
    </p:spTree>
    <p:extLst>
      <p:ext uri="{BB962C8B-B14F-4D97-AF65-F5344CB8AC3E}">
        <p14:creationId xmlns:p14="http://schemas.microsoft.com/office/powerpoint/2010/main" val="2474946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2C602-4DDD-DAE9-A7B9-8C09D356FE48}"/>
              </a:ext>
            </a:extLst>
          </p:cNvPr>
          <p:cNvSpPr>
            <a:spLocks noGrp="1"/>
          </p:cNvSpPr>
          <p:nvPr>
            <p:ph type="title"/>
          </p:nvPr>
        </p:nvSpPr>
        <p:spPr>
          <a:xfrm>
            <a:off x="292963" y="0"/>
            <a:ext cx="10795518" cy="1003916"/>
          </a:xfrm>
        </p:spPr>
        <p:txBody>
          <a:bodyPr/>
          <a:lstStyle/>
          <a:p>
            <a:r>
              <a:rPr lang="en-GB" dirty="0"/>
              <a:t>Aim of the Session</a:t>
            </a:r>
          </a:p>
        </p:txBody>
      </p:sp>
      <p:pic>
        <p:nvPicPr>
          <p:cNvPr id="6" name="Picture 5" descr="Woman arranging books">
            <a:extLst>
              <a:ext uri="{FF2B5EF4-FFF2-40B4-BE49-F238E27FC236}">
                <a16:creationId xmlns:a16="http://schemas.microsoft.com/office/drawing/2014/main" id="{DBFCBB89-39FE-7125-6456-757DFD6A67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013" y="1256200"/>
            <a:ext cx="7271987" cy="5027868"/>
          </a:xfrm>
          <a:prstGeom prst="rect">
            <a:avLst/>
          </a:prstGeom>
        </p:spPr>
      </p:pic>
      <p:sp>
        <p:nvSpPr>
          <p:cNvPr id="8" name="Flowchart: Off-page Connector 7">
            <a:extLst>
              <a:ext uri="{FF2B5EF4-FFF2-40B4-BE49-F238E27FC236}">
                <a16:creationId xmlns:a16="http://schemas.microsoft.com/office/drawing/2014/main" id="{5BAD87F3-3ECF-0401-6BCB-292E4E4DB248}"/>
              </a:ext>
            </a:extLst>
          </p:cNvPr>
          <p:cNvSpPr/>
          <p:nvPr/>
        </p:nvSpPr>
        <p:spPr>
          <a:xfrm>
            <a:off x="292963" y="1592263"/>
            <a:ext cx="4385569" cy="1275224"/>
          </a:xfrm>
          <a:prstGeom prst="flowChartOffpageConnector">
            <a:avLst/>
          </a:prstGeom>
          <a:solidFill>
            <a:srgbClr val="F0F0F0"/>
          </a:solidFill>
          <a:ln>
            <a:solidFill>
              <a:schemeClr val="accent3"/>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cs typeface="Arial" panose="020B0604020202020204" pitchFamily="34" charset="0"/>
              </a:rPr>
              <a:t>An introduction to the library resources and services.</a:t>
            </a:r>
          </a:p>
        </p:txBody>
      </p:sp>
      <p:sp>
        <p:nvSpPr>
          <p:cNvPr id="9" name="Flowchart: Off-page Connector 8">
            <a:extLst>
              <a:ext uri="{FF2B5EF4-FFF2-40B4-BE49-F238E27FC236}">
                <a16:creationId xmlns:a16="http://schemas.microsoft.com/office/drawing/2014/main" id="{FC697E34-59CF-B1C4-515E-6A5D3B2C23D3}"/>
              </a:ext>
            </a:extLst>
          </p:cNvPr>
          <p:cNvSpPr/>
          <p:nvPr/>
        </p:nvSpPr>
        <p:spPr>
          <a:xfrm>
            <a:off x="292963" y="3143619"/>
            <a:ext cx="4385569" cy="1275224"/>
          </a:xfrm>
          <a:prstGeom prst="flowChartOffpageConnector">
            <a:avLst/>
          </a:prstGeom>
          <a:solidFill>
            <a:srgbClr val="F0F0F0"/>
          </a:solidFill>
          <a:ln>
            <a:solidFill>
              <a:schemeClr val="accent3"/>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cs typeface="Arial" panose="020B0604020202020204" pitchFamily="34" charset="0"/>
              </a:rPr>
              <a:t>A demonstration how to use the library catalogue.</a:t>
            </a:r>
          </a:p>
        </p:txBody>
      </p:sp>
      <p:sp>
        <p:nvSpPr>
          <p:cNvPr id="10" name="Flowchart: Off-page Connector 9">
            <a:extLst>
              <a:ext uri="{FF2B5EF4-FFF2-40B4-BE49-F238E27FC236}">
                <a16:creationId xmlns:a16="http://schemas.microsoft.com/office/drawing/2014/main" id="{BF37A31C-083F-3313-60B5-0C399CBD85BC}"/>
              </a:ext>
            </a:extLst>
          </p:cNvPr>
          <p:cNvSpPr/>
          <p:nvPr/>
        </p:nvSpPr>
        <p:spPr>
          <a:xfrm>
            <a:off x="292963" y="4713741"/>
            <a:ext cx="4385569" cy="1189909"/>
          </a:xfrm>
          <a:prstGeom prst="flowChartOffpageConnector">
            <a:avLst/>
          </a:prstGeom>
          <a:solidFill>
            <a:srgbClr val="F0F0F0"/>
          </a:solidFill>
          <a:ln>
            <a:solidFill>
              <a:schemeClr val="accent3"/>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cs typeface="Arial" panose="020B0604020202020204" pitchFamily="34" charset="0"/>
              </a:rPr>
              <a:t>How to access specialist Science and Technology databases.</a:t>
            </a:r>
          </a:p>
        </p:txBody>
      </p:sp>
    </p:spTree>
    <p:extLst>
      <p:ext uri="{BB962C8B-B14F-4D97-AF65-F5344CB8AC3E}">
        <p14:creationId xmlns:p14="http://schemas.microsoft.com/office/powerpoint/2010/main" val="3147872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FE2B1-B12B-6C72-3634-A19D36C1CABD}"/>
              </a:ext>
            </a:extLst>
          </p:cNvPr>
          <p:cNvSpPr>
            <a:spLocks noGrp="1"/>
          </p:cNvSpPr>
          <p:nvPr>
            <p:ph type="title"/>
          </p:nvPr>
        </p:nvSpPr>
        <p:spPr/>
        <p:txBody>
          <a:bodyPr/>
          <a:lstStyle/>
          <a:p>
            <a:r>
              <a:rPr lang="en-GB" dirty="0"/>
              <a:t>Services and Support</a:t>
            </a:r>
          </a:p>
        </p:txBody>
      </p:sp>
      <p:graphicFrame>
        <p:nvGraphicFramePr>
          <p:cNvPr id="7" name="Content Placeholder 6">
            <a:extLst>
              <a:ext uri="{FF2B5EF4-FFF2-40B4-BE49-F238E27FC236}">
                <a16:creationId xmlns:a16="http://schemas.microsoft.com/office/drawing/2014/main" id="{FB427E2B-C582-BAC3-7986-6CB12FC11DBF}"/>
              </a:ext>
            </a:extLst>
          </p:cNvPr>
          <p:cNvGraphicFramePr>
            <a:graphicFrameLocks noGrp="1"/>
          </p:cNvGraphicFramePr>
          <p:nvPr>
            <p:ph sz="quarter" idx="10"/>
            <p:extLst>
              <p:ext uri="{D42A27DB-BD31-4B8C-83A1-F6EECF244321}">
                <p14:modId xmlns:p14="http://schemas.microsoft.com/office/powerpoint/2010/main" val="2861934035"/>
              </p:ext>
            </p:extLst>
          </p:nvPr>
        </p:nvGraphicFramePr>
        <p:xfrm>
          <a:off x="698500" y="1592263"/>
          <a:ext cx="10795000" cy="4573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5340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0B6C-5D87-DB4B-2EEE-2AB27A18E449}"/>
              </a:ext>
            </a:extLst>
          </p:cNvPr>
          <p:cNvSpPr>
            <a:spLocks noGrp="1"/>
          </p:cNvSpPr>
          <p:nvPr>
            <p:ph type="title"/>
          </p:nvPr>
        </p:nvSpPr>
        <p:spPr/>
        <p:txBody>
          <a:bodyPr/>
          <a:lstStyle/>
          <a:p>
            <a:r>
              <a:rPr lang="en-GB" dirty="0"/>
              <a:t>Resources at UWTSD Include…</a:t>
            </a:r>
          </a:p>
        </p:txBody>
      </p:sp>
      <p:graphicFrame>
        <p:nvGraphicFramePr>
          <p:cNvPr id="9" name="Content Placeholder 8">
            <a:extLst>
              <a:ext uri="{FF2B5EF4-FFF2-40B4-BE49-F238E27FC236}">
                <a16:creationId xmlns:a16="http://schemas.microsoft.com/office/drawing/2014/main" id="{5D796419-80EC-1AA8-D779-E98FB0466CFA}"/>
              </a:ext>
            </a:extLst>
          </p:cNvPr>
          <p:cNvGraphicFramePr>
            <a:graphicFrameLocks noGrp="1"/>
          </p:cNvGraphicFramePr>
          <p:nvPr>
            <p:ph sz="quarter" idx="10"/>
            <p:extLst>
              <p:ext uri="{D42A27DB-BD31-4B8C-83A1-F6EECF244321}">
                <p14:modId xmlns:p14="http://schemas.microsoft.com/office/powerpoint/2010/main" val="186228359"/>
              </p:ext>
            </p:extLst>
          </p:nvPr>
        </p:nvGraphicFramePr>
        <p:xfrm>
          <a:off x="578041" y="1526557"/>
          <a:ext cx="10795000" cy="4573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8835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Your Online Resource Lists</a:t>
            </a:r>
          </a:p>
        </p:txBody>
      </p:sp>
      <p:sp>
        <p:nvSpPr>
          <p:cNvPr id="8" name="Content Placeholder 7">
            <a:extLst>
              <a:ext uri="{FF2B5EF4-FFF2-40B4-BE49-F238E27FC236}">
                <a16:creationId xmlns:a16="http://schemas.microsoft.com/office/drawing/2014/main" id="{DE442600-79FE-4D35-3435-B4440D87EA16}"/>
              </a:ext>
            </a:extLst>
          </p:cNvPr>
          <p:cNvSpPr>
            <a:spLocks noGrp="1"/>
          </p:cNvSpPr>
          <p:nvPr>
            <p:ph sz="quarter" idx="10"/>
          </p:nvPr>
        </p:nvSpPr>
        <p:spPr>
          <a:xfrm>
            <a:off x="607625" y="1872677"/>
            <a:ext cx="3659575" cy="3687097"/>
          </a:xfrm>
        </p:spPr>
        <p:txBody>
          <a:bodyPr>
            <a:normAutofit/>
          </a:bodyPr>
          <a:lstStyle/>
          <a:p>
            <a:pPr marL="0" indent="0">
              <a:buNone/>
            </a:pPr>
            <a:r>
              <a:rPr lang="en-GB" sz="2400" dirty="0">
                <a:cs typeface="Calibri"/>
              </a:rPr>
              <a:t>Online resource lists are lists of print and electronic items recommended by lecturers and made accessible by the library. </a:t>
            </a:r>
          </a:p>
          <a:p>
            <a:pPr marL="0" indent="0">
              <a:buNone/>
            </a:pPr>
            <a:endParaRPr lang="en-GB" sz="2400" dirty="0">
              <a:cs typeface="Calibri"/>
            </a:endParaRPr>
          </a:p>
          <a:p>
            <a:pPr marL="0" indent="0">
              <a:buNone/>
            </a:pPr>
            <a:r>
              <a:rPr lang="en-GB" sz="2400" dirty="0">
                <a:cs typeface="Calibri Light" panose="020F0302020204030204" pitchFamily="34" charset="0"/>
              </a:rPr>
              <a:t>Find them in Moodle..</a:t>
            </a:r>
          </a:p>
          <a:p>
            <a:endParaRPr lang="en-GB" dirty="0"/>
          </a:p>
        </p:txBody>
      </p:sp>
      <p:sp>
        <p:nvSpPr>
          <p:cNvPr id="9" name="TextBox 8">
            <a:extLst>
              <a:ext uri="{FF2B5EF4-FFF2-40B4-BE49-F238E27FC236}">
                <a16:creationId xmlns:a16="http://schemas.microsoft.com/office/drawing/2014/main" id="{2E46BCAE-3EB5-D342-D5EC-C9527748EF8E}"/>
              </a:ext>
            </a:extLst>
          </p:cNvPr>
          <p:cNvSpPr txBox="1"/>
          <p:nvPr/>
        </p:nvSpPr>
        <p:spPr>
          <a:xfrm>
            <a:off x="698242" y="5559774"/>
            <a:ext cx="2942303" cy="369332"/>
          </a:xfrm>
          <a:prstGeom prst="rect">
            <a:avLst/>
          </a:prstGeom>
          <a:noFill/>
        </p:spPr>
        <p:txBody>
          <a:bodyPr wrap="square" rtlCol="0">
            <a:spAutoFit/>
          </a:bodyPr>
          <a:lstStyle/>
          <a:p>
            <a:r>
              <a:rPr lang="en-GB" dirty="0">
                <a:hlinkClick r:id="rId2"/>
              </a:rPr>
              <a:t>Online resource lists</a:t>
            </a:r>
            <a:endParaRPr lang="en-GB" dirty="0"/>
          </a:p>
        </p:txBody>
      </p:sp>
      <p:pic>
        <p:nvPicPr>
          <p:cNvPr id="4" name="Picture 3">
            <a:extLst>
              <a:ext uri="{FF2B5EF4-FFF2-40B4-BE49-F238E27FC236}">
                <a16:creationId xmlns:a16="http://schemas.microsoft.com/office/drawing/2014/main" id="{A51B7A3B-1205-AD6D-ABD0-99677E200109}"/>
              </a:ext>
            </a:extLst>
          </p:cNvPr>
          <p:cNvPicPr>
            <a:picLocks noChangeAspect="1"/>
          </p:cNvPicPr>
          <p:nvPr/>
        </p:nvPicPr>
        <p:blipFill rotWithShape="1">
          <a:blip r:embed="rId3"/>
          <a:srcRect l="70878" t="58884" r="858" b="2325"/>
          <a:stretch/>
        </p:blipFill>
        <p:spPr>
          <a:xfrm>
            <a:off x="4413048" y="1658493"/>
            <a:ext cx="7482389" cy="3687097"/>
          </a:xfrm>
          <a:prstGeom prst="rect">
            <a:avLst/>
          </a:prstGeom>
          <a:effectLst>
            <a:outerShdw blurRad="63500" sx="102000" sy="102000" algn="ctr" rotWithShape="0">
              <a:prstClr val="black">
                <a:alpha val="40000"/>
              </a:prstClr>
            </a:outerShdw>
          </a:effectLst>
        </p:spPr>
      </p:pic>
      <p:sp>
        <p:nvSpPr>
          <p:cNvPr id="5" name="Rectangle 4">
            <a:extLst>
              <a:ext uri="{FF2B5EF4-FFF2-40B4-BE49-F238E27FC236}">
                <a16:creationId xmlns:a16="http://schemas.microsoft.com/office/drawing/2014/main" id="{D7D5A93E-E030-8F30-66E7-CB7CD519AB8A}"/>
              </a:ext>
            </a:extLst>
          </p:cNvPr>
          <p:cNvSpPr/>
          <p:nvPr/>
        </p:nvSpPr>
        <p:spPr>
          <a:xfrm>
            <a:off x="10692713" y="3855308"/>
            <a:ext cx="1202724" cy="1194486"/>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6868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23D691-A79C-4B7D-8E88-8139EA5F4BC9}"/>
              </a:ext>
            </a:extLst>
          </p:cNvPr>
          <p:cNvSpPr>
            <a:spLocks noGrp="1"/>
          </p:cNvSpPr>
          <p:nvPr>
            <p:ph sz="half" idx="1"/>
          </p:nvPr>
        </p:nvSpPr>
        <p:spPr>
          <a:xfrm>
            <a:off x="142123" y="1830969"/>
            <a:ext cx="3917650" cy="3685210"/>
          </a:xfrm>
        </p:spPr>
        <p:txBody>
          <a:bodyPr vert="horz" lIns="91440" tIns="45720" rIns="91440" bIns="45720" rtlCol="0" anchor="t">
            <a:normAutofit lnSpcReduction="10000"/>
          </a:bodyPr>
          <a:lstStyle/>
          <a:p>
            <a:pPr marL="0" indent="0">
              <a:lnSpc>
                <a:spcPct val="100000"/>
              </a:lnSpc>
              <a:spcBef>
                <a:spcPts val="0"/>
              </a:spcBef>
              <a:buNone/>
            </a:pPr>
            <a:endParaRPr lang="en-GB" sz="2400" dirty="0">
              <a:latin typeface="Calibri"/>
              <a:cs typeface="Arial"/>
            </a:endParaRPr>
          </a:p>
          <a:p>
            <a:pPr marL="457200" indent="-457200">
              <a:lnSpc>
                <a:spcPct val="100000"/>
              </a:lnSpc>
              <a:spcBef>
                <a:spcPts val="0"/>
              </a:spcBef>
              <a:buFont typeface="Arial" panose="05000000000000000000" pitchFamily="2" charset="2"/>
              <a:buChar char="•"/>
            </a:pPr>
            <a:r>
              <a:rPr lang="en-GB" sz="2600" dirty="0">
                <a:cs typeface="Calibri Light" panose="020F0302020204030204" pitchFamily="34" charset="0"/>
              </a:rPr>
              <a:t>Easy to use, direct links to live content or loan information.</a:t>
            </a:r>
          </a:p>
          <a:p>
            <a:pPr marL="457200" indent="-457200">
              <a:lnSpc>
                <a:spcPct val="100000"/>
              </a:lnSpc>
              <a:spcBef>
                <a:spcPts val="0"/>
              </a:spcBef>
              <a:buFont typeface="Arial" panose="05000000000000000000" pitchFamily="2" charset="2"/>
              <a:buChar char="•"/>
            </a:pPr>
            <a:endParaRPr lang="en-GB" sz="2600" dirty="0">
              <a:cs typeface="Arial"/>
            </a:endParaRPr>
          </a:p>
          <a:p>
            <a:pPr marL="457200" indent="-457200">
              <a:lnSpc>
                <a:spcPct val="100000"/>
              </a:lnSpc>
              <a:spcBef>
                <a:spcPts val="0"/>
              </a:spcBef>
              <a:buFont typeface="Arial" panose="05000000000000000000" pitchFamily="2" charset="2"/>
              <a:buChar char="•"/>
            </a:pPr>
            <a:r>
              <a:rPr lang="en-GB" sz="2600" dirty="0">
                <a:ea typeface="+mn-lt"/>
                <a:cs typeface="Calibri Light" panose="020F0302020204030204" pitchFamily="34" charset="0"/>
              </a:rPr>
              <a:t>Create your own list of Favourites - organise your information and keep details for reference lists.</a:t>
            </a:r>
            <a:endParaRPr lang="en-GB" sz="2500" dirty="0">
              <a:cs typeface="Calibri Light" panose="020F0302020204030204" pitchFamily="34" charset="0"/>
            </a:endParaRPr>
          </a:p>
          <a:p>
            <a:pPr marL="457200" indent="-457200">
              <a:lnSpc>
                <a:spcPct val="100000"/>
              </a:lnSpc>
              <a:spcBef>
                <a:spcPts val="0"/>
              </a:spcBef>
              <a:buFont typeface="Arial" panose="05000000000000000000" pitchFamily="2" charset="2"/>
              <a:buChar char="•"/>
            </a:pPr>
            <a:endParaRPr lang="en-GB" sz="2500" dirty="0">
              <a:latin typeface="Calibri"/>
              <a:cs typeface="Arial"/>
            </a:endParaRPr>
          </a:p>
          <a:p>
            <a:pPr marL="457200" indent="-457200">
              <a:lnSpc>
                <a:spcPct val="100000"/>
              </a:lnSpc>
              <a:spcBef>
                <a:spcPts val="0"/>
              </a:spcBef>
              <a:buFont typeface="Arial" panose="05000000000000000000" pitchFamily="2" charset="2"/>
              <a:buChar char="•"/>
            </a:pPr>
            <a:endParaRPr lang="en-GB" sz="2400" dirty="0">
              <a:latin typeface="Calibri"/>
              <a:cs typeface="Arial"/>
            </a:endParaRPr>
          </a:p>
          <a:p>
            <a:pPr marL="457200" indent="-457200">
              <a:lnSpc>
                <a:spcPct val="100000"/>
              </a:lnSpc>
              <a:spcBef>
                <a:spcPts val="0"/>
              </a:spcBef>
              <a:buFont typeface="Arial" panose="05000000000000000000" pitchFamily="2" charset="2"/>
              <a:buChar char="•"/>
            </a:pPr>
            <a:endParaRPr lang="en-GB" sz="2400" dirty="0">
              <a:latin typeface="Calibri"/>
              <a:cs typeface="Arial"/>
            </a:endParaRPr>
          </a:p>
          <a:p>
            <a:pPr marL="0" indent="0">
              <a:lnSpc>
                <a:spcPct val="100000"/>
              </a:lnSpc>
              <a:spcBef>
                <a:spcPts val="0"/>
              </a:spcBef>
              <a:buNone/>
            </a:pPr>
            <a:endParaRPr lang="en-GB" sz="2400" dirty="0">
              <a:latin typeface="Calibri"/>
              <a:ea typeface="+mn-lt"/>
              <a:cs typeface="Arial"/>
            </a:endParaRPr>
          </a:p>
          <a:p>
            <a:pPr marL="0" indent="0">
              <a:lnSpc>
                <a:spcPct val="100000"/>
              </a:lnSpc>
              <a:spcBef>
                <a:spcPts val="0"/>
              </a:spcBef>
              <a:buNone/>
            </a:pPr>
            <a:endParaRPr lang="en-GB" sz="2400" dirty="0">
              <a:latin typeface="Calibri"/>
              <a:cs typeface="Arial"/>
            </a:endParaRPr>
          </a:p>
          <a:p>
            <a:pPr marL="0" indent="0">
              <a:lnSpc>
                <a:spcPct val="100000"/>
              </a:lnSpc>
              <a:spcBef>
                <a:spcPts val="0"/>
              </a:spcBef>
              <a:buNone/>
            </a:pPr>
            <a:endParaRPr lang="en-GB" sz="2400" dirty="0">
              <a:latin typeface="Calibri"/>
              <a:cs typeface="Arial"/>
            </a:endParaRPr>
          </a:p>
          <a:p>
            <a:pPr marL="457200" indent="-457200">
              <a:lnSpc>
                <a:spcPct val="100000"/>
              </a:lnSpc>
              <a:spcBef>
                <a:spcPts val="0"/>
              </a:spcBef>
              <a:buFont typeface="Arial" panose="05000000000000000000" pitchFamily="2" charset="2"/>
              <a:buChar char="•"/>
            </a:pPr>
            <a:endParaRPr lang="en-GB" sz="2600" dirty="0">
              <a:latin typeface="Calibri"/>
              <a:cs typeface="Arial"/>
            </a:endParaRPr>
          </a:p>
          <a:p>
            <a:pPr marL="457200" indent="-457200">
              <a:lnSpc>
                <a:spcPct val="100000"/>
              </a:lnSpc>
              <a:spcBef>
                <a:spcPts val="0"/>
              </a:spcBef>
              <a:buFont typeface="Arial" panose="05000000000000000000" pitchFamily="2" charset="2"/>
              <a:buChar char="•"/>
            </a:pPr>
            <a:endParaRPr lang="en-GB" sz="2600" dirty="0">
              <a:latin typeface="Calibri"/>
              <a:cs typeface="Arial"/>
            </a:endParaRPr>
          </a:p>
          <a:p>
            <a:pPr marL="0" indent="0">
              <a:lnSpc>
                <a:spcPct val="100000"/>
              </a:lnSpc>
              <a:spcBef>
                <a:spcPts val="0"/>
              </a:spcBef>
              <a:buNone/>
            </a:pPr>
            <a:endParaRPr lang="en-GB" sz="2600" dirty="0">
              <a:latin typeface="Calibri"/>
              <a:cs typeface="Arial"/>
            </a:endParaRPr>
          </a:p>
          <a:p>
            <a:pPr marL="0" indent="0">
              <a:lnSpc>
                <a:spcPct val="100000"/>
              </a:lnSpc>
              <a:spcBef>
                <a:spcPts val="0"/>
              </a:spcBef>
              <a:buNone/>
            </a:pPr>
            <a:endParaRPr lang="en-GB" sz="2600" dirty="0">
              <a:latin typeface="Calibri"/>
              <a:cs typeface="Arial"/>
            </a:endParaRPr>
          </a:p>
          <a:p>
            <a:pPr marL="285750" indent="-285750">
              <a:lnSpc>
                <a:spcPct val="100000"/>
              </a:lnSpc>
              <a:spcBef>
                <a:spcPts val="0"/>
              </a:spcBef>
              <a:buFont typeface="Arial,Sans-Serif"/>
              <a:buChar char="•"/>
            </a:pPr>
            <a:endParaRPr lang="en-GB" sz="2600" dirty="0">
              <a:latin typeface="Calibri"/>
              <a:cs typeface="Arial"/>
            </a:endParaRPr>
          </a:p>
          <a:p>
            <a:pPr marL="0" indent="0">
              <a:lnSpc>
                <a:spcPct val="100000"/>
              </a:lnSpc>
              <a:spcBef>
                <a:spcPts val="0"/>
              </a:spcBef>
              <a:buNone/>
            </a:pPr>
            <a:endParaRPr lang="en-GB" sz="2600" dirty="0">
              <a:latin typeface="Calibri"/>
              <a:cs typeface="Arial"/>
            </a:endParaRPr>
          </a:p>
          <a:p>
            <a:pPr marL="285750" indent="-285750">
              <a:lnSpc>
                <a:spcPct val="100000"/>
              </a:lnSpc>
              <a:spcBef>
                <a:spcPts val="0"/>
              </a:spcBef>
              <a:buFont typeface="Arial,Sans-Serif"/>
              <a:buChar char="•"/>
            </a:pPr>
            <a:endParaRPr lang="en-GB" sz="2600" dirty="0">
              <a:latin typeface="Calibri"/>
              <a:cs typeface="Arial"/>
            </a:endParaRPr>
          </a:p>
          <a:p>
            <a:pPr marL="285750" indent="-285750">
              <a:lnSpc>
                <a:spcPct val="100000"/>
              </a:lnSpc>
              <a:spcBef>
                <a:spcPts val="0"/>
              </a:spcBef>
              <a:buFont typeface="Arial,Sans-Serif"/>
              <a:buChar char="•"/>
            </a:pPr>
            <a:endParaRPr lang="en-GB" dirty="0">
              <a:latin typeface="Calibri"/>
              <a:cs typeface="Arial"/>
            </a:endParaRPr>
          </a:p>
          <a:p>
            <a:pPr marL="0" indent="0">
              <a:lnSpc>
                <a:spcPct val="100000"/>
              </a:lnSpc>
              <a:spcBef>
                <a:spcPts val="0"/>
              </a:spcBef>
              <a:buNone/>
            </a:pPr>
            <a:endParaRPr lang="en-GB" dirty="0">
              <a:latin typeface="Calibri Light"/>
              <a:cs typeface="Calibri Light"/>
            </a:endParaRPr>
          </a:p>
          <a:p>
            <a:pPr marL="285750" indent="-285750">
              <a:lnSpc>
                <a:spcPct val="100000"/>
              </a:lnSpc>
              <a:spcBef>
                <a:spcPts val="0"/>
              </a:spcBef>
              <a:buFont typeface="Arial,Sans-Serif"/>
              <a:buChar char="•"/>
            </a:pPr>
            <a:endParaRPr lang="en-GB" dirty="0">
              <a:latin typeface="Calibri Light"/>
              <a:cs typeface="Calibri Light"/>
            </a:endParaRPr>
          </a:p>
          <a:p>
            <a:pPr marL="285750" indent="-285750">
              <a:lnSpc>
                <a:spcPct val="100000"/>
              </a:lnSpc>
              <a:spcBef>
                <a:spcPts val="0"/>
              </a:spcBef>
              <a:buFont typeface="Arial,Sans-Serif"/>
              <a:buChar char="•"/>
            </a:pPr>
            <a:endParaRPr lang="en-GB" dirty="0">
              <a:latin typeface="Calibri"/>
              <a:cs typeface="Calibri"/>
            </a:endParaRPr>
          </a:p>
          <a:p>
            <a:pPr marL="0" indent="0">
              <a:lnSpc>
                <a:spcPct val="100000"/>
              </a:lnSpc>
              <a:spcBef>
                <a:spcPts val="0"/>
              </a:spcBef>
              <a:buNone/>
            </a:pPr>
            <a:endParaRPr lang="en-GB" dirty="0">
              <a:latin typeface="Calibri Light"/>
              <a:cs typeface="Calibri Light"/>
            </a:endParaRPr>
          </a:p>
        </p:txBody>
      </p:sp>
      <p:sp>
        <p:nvSpPr>
          <p:cNvPr id="3" name="Title 2">
            <a:extLst>
              <a:ext uri="{FF2B5EF4-FFF2-40B4-BE49-F238E27FC236}">
                <a16:creationId xmlns:a16="http://schemas.microsoft.com/office/drawing/2014/main" id="{90839837-BECF-48BB-9213-2512B6E112EC}"/>
              </a:ext>
            </a:extLst>
          </p:cNvPr>
          <p:cNvSpPr>
            <a:spLocks noGrp="1"/>
          </p:cNvSpPr>
          <p:nvPr>
            <p:ph type="title"/>
          </p:nvPr>
        </p:nvSpPr>
        <p:spPr>
          <a:xfrm>
            <a:off x="300012" y="2001"/>
            <a:ext cx="10394860" cy="1003916"/>
          </a:xfrm>
        </p:spPr>
        <p:txBody>
          <a:bodyPr>
            <a:normAutofit/>
          </a:bodyPr>
          <a:lstStyle/>
          <a:p>
            <a:r>
              <a:rPr lang="en-GB" dirty="0">
                <a:cs typeface="Calibri"/>
              </a:rPr>
              <a:t>Why Use an Online Resource List?</a:t>
            </a:r>
          </a:p>
        </p:txBody>
      </p:sp>
      <p:pic>
        <p:nvPicPr>
          <p:cNvPr id="6" name="Picture 5">
            <a:extLst>
              <a:ext uri="{FF2B5EF4-FFF2-40B4-BE49-F238E27FC236}">
                <a16:creationId xmlns:a16="http://schemas.microsoft.com/office/drawing/2014/main" id="{4CBABC3E-675F-D614-08B7-9D671DBDE68A}"/>
              </a:ext>
            </a:extLst>
          </p:cNvPr>
          <p:cNvPicPr>
            <a:picLocks noChangeAspect="1"/>
          </p:cNvPicPr>
          <p:nvPr/>
        </p:nvPicPr>
        <p:blipFill>
          <a:blip r:embed="rId3"/>
          <a:stretch>
            <a:fillRect/>
          </a:stretch>
        </p:blipFill>
        <p:spPr>
          <a:xfrm>
            <a:off x="4204938" y="2260735"/>
            <a:ext cx="7656226" cy="3255444"/>
          </a:xfrm>
          <a:prstGeom prst="rect">
            <a:avLst/>
          </a:prstGeom>
          <a:effectLst>
            <a:outerShdw blurRad="63500" sx="102000" sy="102000" algn="ctr" rotWithShape="0">
              <a:prstClr val="black">
                <a:alpha val="40000"/>
              </a:prstClr>
            </a:outerShdw>
          </a:effectLst>
        </p:spPr>
      </p:pic>
      <p:sp>
        <p:nvSpPr>
          <p:cNvPr id="5" name="TextBox 4">
            <a:extLst>
              <a:ext uri="{FF2B5EF4-FFF2-40B4-BE49-F238E27FC236}">
                <a16:creationId xmlns:a16="http://schemas.microsoft.com/office/drawing/2014/main" id="{4AE86627-843E-B187-12F2-F970094A5ADA}"/>
              </a:ext>
            </a:extLst>
          </p:cNvPr>
          <p:cNvSpPr txBox="1"/>
          <p:nvPr/>
        </p:nvSpPr>
        <p:spPr>
          <a:xfrm>
            <a:off x="142123" y="1446248"/>
            <a:ext cx="11398827" cy="769441"/>
          </a:xfrm>
          <a:prstGeom prst="rect">
            <a:avLst/>
          </a:prstGeom>
          <a:noFill/>
        </p:spPr>
        <p:txBody>
          <a:bodyPr wrap="square" rtlCol="0">
            <a:spAutoFit/>
          </a:bodyPr>
          <a:lstStyle/>
          <a:p>
            <a:pPr marL="457200" indent="-457200">
              <a:lnSpc>
                <a:spcPct val="100000"/>
              </a:lnSpc>
              <a:spcBef>
                <a:spcPts val="0"/>
              </a:spcBef>
              <a:buFont typeface="Arial" panose="05000000000000000000" pitchFamily="2" charset="2"/>
              <a:buChar char="•"/>
            </a:pPr>
            <a:r>
              <a:rPr lang="en-GB" sz="2600" dirty="0">
                <a:latin typeface="Calibri Light" panose="020F0302020204030204" pitchFamily="34" charset="0"/>
                <a:ea typeface="+mn-lt"/>
                <a:cs typeface="Calibri Light" panose="020F0302020204030204" pitchFamily="34" charset="0"/>
              </a:rPr>
              <a:t>Prioritised Essential and Further resources recommended by lecturers.    </a:t>
            </a:r>
          </a:p>
          <a:p>
            <a:endParaRPr lang="en-GB" dirty="0"/>
          </a:p>
        </p:txBody>
      </p:sp>
      <p:sp>
        <p:nvSpPr>
          <p:cNvPr id="7" name="TextBox 6">
            <a:extLst>
              <a:ext uri="{FF2B5EF4-FFF2-40B4-BE49-F238E27FC236}">
                <a16:creationId xmlns:a16="http://schemas.microsoft.com/office/drawing/2014/main" id="{B53EB27A-BA91-4378-14D7-82E0387F5368}"/>
              </a:ext>
            </a:extLst>
          </p:cNvPr>
          <p:cNvSpPr txBox="1"/>
          <p:nvPr/>
        </p:nvSpPr>
        <p:spPr>
          <a:xfrm>
            <a:off x="602395" y="5701056"/>
            <a:ext cx="8967632" cy="769441"/>
          </a:xfrm>
          <a:prstGeom prst="rect">
            <a:avLst/>
          </a:prstGeom>
          <a:noFill/>
        </p:spPr>
        <p:txBody>
          <a:bodyPr wrap="square" rtlCol="0">
            <a:spAutoFit/>
          </a:bodyPr>
          <a:lstStyle/>
          <a:p>
            <a:r>
              <a:rPr lang="en-GB" sz="2600" dirty="0">
                <a:cs typeface="Calibri Light"/>
              </a:rPr>
              <a:t>Online resource lists are a starting point – do not limit yourself!</a:t>
            </a:r>
          </a:p>
          <a:p>
            <a:endParaRPr lang="en-GB" dirty="0"/>
          </a:p>
        </p:txBody>
      </p:sp>
    </p:spTree>
    <p:extLst>
      <p:ext uri="{BB962C8B-B14F-4D97-AF65-F5344CB8AC3E}">
        <p14:creationId xmlns:p14="http://schemas.microsoft.com/office/powerpoint/2010/main" val="40072893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CFF7B37-B692-A396-8E11-97B25556DE49}"/>
              </a:ext>
            </a:extLst>
          </p:cNvPr>
          <p:cNvSpPr>
            <a:spLocks noGrp="1"/>
          </p:cNvSpPr>
          <p:nvPr>
            <p:ph type="title"/>
          </p:nvPr>
        </p:nvSpPr>
        <p:spPr/>
        <p:txBody>
          <a:bodyPr>
            <a:normAutofit/>
          </a:bodyPr>
          <a:lstStyle/>
          <a:p>
            <a:r>
              <a:rPr lang="en-GB" dirty="0"/>
              <a:t>Getting Started Guides</a:t>
            </a:r>
          </a:p>
        </p:txBody>
      </p:sp>
      <p:sp>
        <p:nvSpPr>
          <p:cNvPr id="3" name="TextBox 2">
            <a:extLst>
              <a:ext uri="{FF2B5EF4-FFF2-40B4-BE49-F238E27FC236}">
                <a16:creationId xmlns:a16="http://schemas.microsoft.com/office/drawing/2014/main" id="{24AEB19F-BEFF-2A44-9E2A-B4D47F27A704}"/>
              </a:ext>
            </a:extLst>
          </p:cNvPr>
          <p:cNvSpPr txBox="1"/>
          <p:nvPr/>
        </p:nvSpPr>
        <p:spPr>
          <a:xfrm>
            <a:off x="7452086" y="4938318"/>
            <a:ext cx="3778060" cy="369332"/>
          </a:xfrm>
          <a:prstGeom prst="rect">
            <a:avLst/>
          </a:prstGeom>
          <a:noFill/>
        </p:spPr>
        <p:txBody>
          <a:bodyPr wrap="square">
            <a:spAutoFit/>
          </a:bodyPr>
          <a:lstStyle/>
          <a:p>
            <a:pPr marL="0" indent="0">
              <a:buNone/>
            </a:pPr>
            <a:r>
              <a:rPr lang="en-GB" dirty="0">
                <a:latin typeface="Calibri Light" panose="020F0302020204030204" pitchFamily="34" charset="0"/>
                <a:cs typeface="Calibri Light" panose="020F0302020204030204" pitchFamily="34" charset="0"/>
                <a:hlinkClick r:id="rId2"/>
              </a:rPr>
              <a:t>Library and Learning Resources</a:t>
            </a:r>
            <a:endParaRPr lang="en-GB" dirty="0">
              <a:latin typeface="Calibri Light" panose="020F0302020204030204" pitchFamily="34" charset="0"/>
              <a:cs typeface="Calibri Light" panose="020F0302020204030204" pitchFamily="34" charset="0"/>
            </a:endParaRPr>
          </a:p>
        </p:txBody>
      </p:sp>
      <p:pic>
        <p:nvPicPr>
          <p:cNvPr id="20" name="Content Placeholder 13">
            <a:extLst>
              <a:ext uri="{FF2B5EF4-FFF2-40B4-BE49-F238E27FC236}">
                <a16:creationId xmlns:a16="http://schemas.microsoft.com/office/drawing/2014/main" id="{59A98E00-889C-D193-B9CF-5B0C9D353C95}"/>
              </a:ext>
            </a:extLst>
          </p:cNvPr>
          <p:cNvPicPr>
            <a:picLocks noChangeAspect="1"/>
          </p:cNvPicPr>
          <p:nvPr/>
        </p:nvPicPr>
        <p:blipFill>
          <a:blip r:embed="rId3"/>
          <a:stretch>
            <a:fillRect/>
          </a:stretch>
        </p:blipFill>
        <p:spPr>
          <a:xfrm>
            <a:off x="698240" y="1448790"/>
            <a:ext cx="5951942" cy="4580331"/>
          </a:xfrm>
          <a:prstGeom prst="rect">
            <a:avLst/>
          </a:prstGeom>
          <a:ln>
            <a:noFill/>
          </a:ln>
          <a:effectLst>
            <a:outerShdw blurRad="63500" sx="102000" sy="102000" algn="ctr" rotWithShape="0">
              <a:prstClr val="black">
                <a:alpha val="40000"/>
              </a:prstClr>
            </a:outerShdw>
          </a:effectLst>
        </p:spPr>
      </p:pic>
      <p:sp>
        <p:nvSpPr>
          <p:cNvPr id="21" name="TextBox 20">
            <a:extLst>
              <a:ext uri="{FF2B5EF4-FFF2-40B4-BE49-F238E27FC236}">
                <a16:creationId xmlns:a16="http://schemas.microsoft.com/office/drawing/2014/main" id="{41BAD17E-AA1E-8D0C-8307-614348DA6214}"/>
              </a:ext>
            </a:extLst>
          </p:cNvPr>
          <p:cNvSpPr txBox="1"/>
          <p:nvPr/>
        </p:nvSpPr>
        <p:spPr>
          <a:xfrm>
            <a:off x="5338807" y="5409210"/>
            <a:ext cx="842817" cy="191951"/>
          </a:xfrm>
          <a:prstGeom prst="rect">
            <a:avLst/>
          </a:prstGeom>
          <a:noFill/>
          <a:ln w="57150">
            <a:solidFill>
              <a:srgbClr val="FF0000"/>
            </a:solidFill>
          </a:ln>
        </p:spPr>
        <p:txBody>
          <a:bodyPr wrap="square" rtlCol="0">
            <a:spAutoFit/>
          </a:bodyPr>
          <a:lstStyle/>
          <a:p>
            <a:endParaRPr lang="en-GB"/>
          </a:p>
        </p:txBody>
      </p:sp>
      <p:sp>
        <p:nvSpPr>
          <p:cNvPr id="22" name="TextBox 21">
            <a:extLst>
              <a:ext uri="{FF2B5EF4-FFF2-40B4-BE49-F238E27FC236}">
                <a16:creationId xmlns:a16="http://schemas.microsoft.com/office/drawing/2014/main" id="{889170E5-D4E5-6B6B-0B81-E9BFB3356D5B}"/>
              </a:ext>
            </a:extLst>
          </p:cNvPr>
          <p:cNvSpPr txBox="1"/>
          <p:nvPr/>
        </p:nvSpPr>
        <p:spPr>
          <a:xfrm>
            <a:off x="7452086" y="1845226"/>
            <a:ext cx="3980652" cy="2554545"/>
          </a:xfrm>
          <a:prstGeom prst="rect">
            <a:avLst/>
          </a:prstGeom>
          <a:noFill/>
        </p:spPr>
        <p:txBody>
          <a:bodyPr wrap="square" rtlCol="0">
            <a:spAutoFit/>
          </a:bodyPr>
          <a:lstStyle/>
          <a:p>
            <a:r>
              <a:rPr lang="en-GB" sz="2000" dirty="0">
                <a:latin typeface="Calibri Light" panose="020F0302020204030204" pitchFamily="34" charset="0"/>
                <a:cs typeface="Calibri Light" panose="020F0302020204030204" pitchFamily="34" charset="0"/>
              </a:rPr>
              <a:t>From the Intranet Library webpage, you will find all the services and support the library offers.</a:t>
            </a:r>
          </a:p>
          <a:p>
            <a:endParaRPr lang="en-GB" sz="2000" dirty="0">
              <a:latin typeface="Calibri Light" panose="020F0302020204030204" pitchFamily="34" charset="0"/>
              <a:cs typeface="Calibri Light" panose="020F0302020204030204" pitchFamily="34" charset="0"/>
            </a:endParaRPr>
          </a:p>
          <a:p>
            <a:r>
              <a:rPr lang="en-GB" sz="2000" dirty="0">
                <a:latin typeface="Calibri Light" panose="020F0302020204030204" pitchFamily="34" charset="0"/>
                <a:cs typeface="Calibri Light" panose="020F0302020204030204" pitchFamily="34" charset="0"/>
              </a:rPr>
              <a:t>Click on Getting Started Guides to go to our subject based guides on where to find support and information in your subject area.</a:t>
            </a:r>
          </a:p>
        </p:txBody>
      </p:sp>
    </p:spTree>
    <p:extLst>
      <p:ext uri="{BB962C8B-B14F-4D97-AF65-F5344CB8AC3E}">
        <p14:creationId xmlns:p14="http://schemas.microsoft.com/office/powerpoint/2010/main" val="2226450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CFF7B37-B692-A396-8E11-97B25556DE49}"/>
              </a:ext>
            </a:extLst>
          </p:cNvPr>
          <p:cNvSpPr>
            <a:spLocks noGrp="1"/>
          </p:cNvSpPr>
          <p:nvPr>
            <p:ph type="title"/>
          </p:nvPr>
        </p:nvSpPr>
        <p:spPr>
          <a:xfrm>
            <a:off x="698241" y="265291"/>
            <a:ext cx="11119685" cy="1003916"/>
          </a:xfrm>
        </p:spPr>
        <p:txBody>
          <a:bodyPr>
            <a:noAutofit/>
          </a:bodyPr>
          <a:lstStyle/>
          <a:p>
            <a:r>
              <a:rPr lang="en-GB" dirty="0"/>
              <a:t>Choose from the A-Z list of subjects</a:t>
            </a:r>
          </a:p>
        </p:txBody>
      </p:sp>
      <p:sp>
        <p:nvSpPr>
          <p:cNvPr id="21" name="TextBox 20">
            <a:extLst>
              <a:ext uri="{FF2B5EF4-FFF2-40B4-BE49-F238E27FC236}">
                <a16:creationId xmlns:a16="http://schemas.microsoft.com/office/drawing/2014/main" id="{1F957F5F-3AC0-A666-FE1A-77C57C348A81}"/>
              </a:ext>
            </a:extLst>
          </p:cNvPr>
          <p:cNvSpPr txBox="1"/>
          <p:nvPr/>
        </p:nvSpPr>
        <p:spPr>
          <a:xfrm>
            <a:off x="9932463" y="4483366"/>
            <a:ext cx="2195656" cy="646331"/>
          </a:xfrm>
          <a:prstGeom prst="rect">
            <a:avLst/>
          </a:prstGeom>
          <a:noFill/>
        </p:spPr>
        <p:txBody>
          <a:bodyPr wrap="square">
            <a:spAutoFit/>
          </a:bodyPr>
          <a:lstStyle/>
          <a:p>
            <a:pPr marL="0" indent="0">
              <a:buNone/>
            </a:pPr>
            <a:r>
              <a:rPr lang="en-GB" dirty="0">
                <a:latin typeface="Calibri Light" panose="020F0302020204030204" pitchFamily="34" charset="0"/>
                <a:cs typeface="Calibri Light" panose="020F0302020204030204" pitchFamily="34" charset="0"/>
                <a:hlinkClick r:id="rId2"/>
              </a:rPr>
              <a:t>Library and Learning Resources</a:t>
            </a:r>
            <a:endParaRPr lang="en-GB" dirty="0">
              <a:latin typeface="Calibri Light" panose="020F0302020204030204" pitchFamily="34" charset="0"/>
              <a:cs typeface="Calibri Light" panose="020F0302020204030204" pitchFamily="34" charset="0"/>
            </a:endParaRPr>
          </a:p>
        </p:txBody>
      </p:sp>
      <p:pic>
        <p:nvPicPr>
          <p:cNvPr id="4" name="Picture 3">
            <a:extLst>
              <a:ext uri="{FF2B5EF4-FFF2-40B4-BE49-F238E27FC236}">
                <a16:creationId xmlns:a16="http://schemas.microsoft.com/office/drawing/2014/main" id="{3A173F24-46B1-7673-80C6-DA984E366ADB}"/>
              </a:ext>
            </a:extLst>
          </p:cNvPr>
          <p:cNvPicPr>
            <a:picLocks noChangeAspect="1"/>
          </p:cNvPicPr>
          <p:nvPr/>
        </p:nvPicPr>
        <p:blipFill>
          <a:blip r:embed="rId3"/>
          <a:srcRect l="1493" t="12056" r="1901" b="5070"/>
          <a:stretch/>
        </p:blipFill>
        <p:spPr>
          <a:xfrm>
            <a:off x="834496" y="1378716"/>
            <a:ext cx="8331404" cy="476473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631409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CFF7B37-B692-A396-8E11-97B25556DE49}"/>
              </a:ext>
            </a:extLst>
          </p:cNvPr>
          <p:cNvSpPr>
            <a:spLocks noGrp="1"/>
          </p:cNvSpPr>
          <p:nvPr>
            <p:ph type="title"/>
          </p:nvPr>
        </p:nvSpPr>
        <p:spPr/>
        <p:txBody>
          <a:bodyPr>
            <a:normAutofit/>
          </a:bodyPr>
          <a:lstStyle/>
          <a:p>
            <a:r>
              <a:rPr lang="en-GB" dirty="0"/>
              <a:t>Get Started</a:t>
            </a:r>
            <a:r>
              <a:rPr lang="en-GB" sz="6000" dirty="0">
                <a:latin typeface="+mn-lt"/>
              </a:rPr>
              <a:t>..</a:t>
            </a:r>
          </a:p>
        </p:txBody>
      </p:sp>
      <p:pic>
        <p:nvPicPr>
          <p:cNvPr id="3" name="Picture 2">
            <a:extLst>
              <a:ext uri="{FF2B5EF4-FFF2-40B4-BE49-F238E27FC236}">
                <a16:creationId xmlns:a16="http://schemas.microsoft.com/office/drawing/2014/main" id="{9BFBF7F0-92A7-9E97-570B-BC13A4F9B053}"/>
              </a:ext>
            </a:extLst>
          </p:cNvPr>
          <p:cNvPicPr>
            <a:picLocks noChangeAspect="1"/>
          </p:cNvPicPr>
          <p:nvPr/>
        </p:nvPicPr>
        <p:blipFill rotWithShape="1">
          <a:blip r:embed="rId2"/>
          <a:srcRect l="977" t="30202" r="6229" b="23536"/>
          <a:stretch/>
        </p:blipFill>
        <p:spPr>
          <a:xfrm>
            <a:off x="888704" y="3340066"/>
            <a:ext cx="8416636" cy="2797402"/>
          </a:xfrm>
          <a:prstGeom prst="rect">
            <a:avLst/>
          </a:prstGeom>
          <a:ln>
            <a:noFill/>
          </a:ln>
          <a:effectLst>
            <a:outerShdw blurRad="63500" sx="102000" sy="102000" algn="ctr" rotWithShape="0">
              <a:prstClr val="black">
                <a:alpha val="40000"/>
              </a:prstClr>
            </a:outerShdw>
          </a:effectLst>
        </p:spPr>
      </p:pic>
      <p:sp>
        <p:nvSpPr>
          <p:cNvPr id="4" name="TextBox 3">
            <a:extLst>
              <a:ext uri="{FF2B5EF4-FFF2-40B4-BE49-F238E27FC236}">
                <a16:creationId xmlns:a16="http://schemas.microsoft.com/office/drawing/2014/main" id="{439EB252-7156-5647-7B9F-AA95EC717DDE}"/>
              </a:ext>
            </a:extLst>
          </p:cNvPr>
          <p:cNvSpPr txBox="1"/>
          <p:nvPr/>
        </p:nvSpPr>
        <p:spPr>
          <a:xfrm>
            <a:off x="762000" y="1482436"/>
            <a:ext cx="10661073" cy="1754326"/>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When you’ve selected your subject, you will find help to access your library account, your essential reading, digital skills support and referencing handbooks.  </a:t>
            </a:r>
          </a:p>
          <a:p>
            <a:endParaRPr lang="en-GB" dirty="0">
              <a:latin typeface="Calibri Light" panose="020F0302020204030204" pitchFamily="34" charset="0"/>
              <a:cs typeface="Calibri Light" panose="020F0302020204030204" pitchFamily="34" charset="0"/>
            </a:endParaRPr>
          </a:p>
          <a:p>
            <a:r>
              <a:rPr lang="en-GB" dirty="0">
                <a:latin typeface="Calibri Light" panose="020F0302020204030204" pitchFamily="34" charset="0"/>
                <a:cs typeface="Calibri Light" panose="020F0302020204030204" pitchFamily="34" charset="0"/>
              </a:rPr>
              <a:t>From here you can also explore the library’s resources and books and journals tailored to your subject area.  You will also find the contact details of your Academic Liaison Librarian and Digital Skills Advisors who are always on hand to help.</a:t>
            </a:r>
          </a:p>
        </p:txBody>
      </p:sp>
      <p:sp>
        <p:nvSpPr>
          <p:cNvPr id="6" name="TextBox 5">
            <a:extLst>
              <a:ext uri="{FF2B5EF4-FFF2-40B4-BE49-F238E27FC236}">
                <a16:creationId xmlns:a16="http://schemas.microsoft.com/office/drawing/2014/main" id="{C8B008E3-FD45-E6E5-B391-31275B1C4D86}"/>
              </a:ext>
            </a:extLst>
          </p:cNvPr>
          <p:cNvSpPr txBox="1"/>
          <p:nvPr/>
        </p:nvSpPr>
        <p:spPr>
          <a:xfrm>
            <a:off x="9631314" y="3621239"/>
            <a:ext cx="2487221" cy="646331"/>
          </a:xfrm>
          <a:prstGeom prst="rect">
            <a:avLst/>
          </a:prstGeom>
          <a:noFill/>
        </p:spPr>
        <p:txBody>
          <a:bodyPr wrap="square">
            <a:spAutoFit/>
          </a:bodyPr>
          <a:lstStyle/>
          <a:p>
            <a:pPr marL="0" indent="0">
              <a:buNone/>
            </a:pPr>
            <a:r>
              <a:rPr lang="en-GB" dirty="0">
                <a:latin typeface="Calibri Light" panose="020F0302020204030204" pitchFamily="34" charset="0"/>
                <a:cs typeface="Calibri Light" panose="020F0302020204030204" pitchFamily="34" charset="0"/>
                <a:hlinkClick r:id="rId3"/>
              </a:rPr>
              <a:t>Library and Learning Resources</a:t>
            </a: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171895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1C99EBD-A9AC-44EA-D0AB-C94A9A2A2A57}"/>
              </a:ext>
            </a:extLst>
          </p:cNvPr>
          <p:cNvPicPr>
            <a:picLocks noChangeAspect="1"/>
          </p:cNvPicPr>
          <p:nvPr/>
        </p:nvPicPr>
        <p:blipFill>
          <a:blip r:embed="rId2"/>
          <a:stretch>
            <a:fillRect/>
          </a:stretch>
        </p:blipFill>
        <p:spPr>
          <a:xfrm>
            <a:off x="1675093" y="4495203"/>
            <a:ext cx="8486696" cy="1664058"/>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AECAC26A-E98A-BD7B-9F57-EA50D7D924B4}"/>
              </a:ext>
            </a:extLst>
          </p:cNvPr>
          <p:cNvPicPr>
            <a:picLocks noChangeAspect="1"/>
          </p:cNvPicPr>
          <p:nvPr/>
        </p:nvPicPr>
        <p:blipFill>
          <a:blip r:embed="rId3"/>
          <a:stretch>
            <a:fillRect/>
          </a:stretch>
        </p:blipFill>
        <p:spPr>
          <a:xfrm>
            <a:off x="4126981" y="1390505"/>
            <a:ext cx="7252955" cy="2800393"/>
          </a:xfrm>
          <a:prstGeom prst="rect">
            <a:avLst/>
          </a:prstGeom>
          <a:effectLst>
            <a:outerShdw blurRad="63500" sx="102000" sy="102000" algn="ctr" rotWithShape="0">
              <a:prstClr val="black">
                <a:alpha val="40000"/>
              </a:prstClr>
            </a:outerShdw>
          </a:effectLst>
        </p:spPr>
      </p:pic>
      <p:sp>
        <p:nvSpPr>
          <p:cNvPr id="2" name="Title 1">
            <a:extLst>
              <a:ext uri="{FF2B5EF4-FFF2-40B4-BE49-F238E27FC236}">
                <a16:creationId xmlns:a16="http://schemas.microsoft.com/office/drawing/2014/main" id="{0F3D206A-87B1-A382-7002-BDC41873BC4A}"/>
              </a:ext>
            </a:extLst>
          </p:cNvPr>
          <p:cNvSpPr>
            <a:spLocks noGrp="1"/>
          </p:cNvSpPr>
          <p:nvPr>
            <p:ph type="title"/>
          </p:nvPr>
        </p:nvSpPr>
        <p:spPr/>
        <p:txBody>
          <a:bodyPr/>
          <a:lstStyle/>
          <a:p>
            <a:r>
              <a:rPr lang="en-GB" dirty="0"/>
              <a:t>Also Find Them..</a:t>
            </a:r>
          </a:p>
        </p:txBody>
      </p:sp>
      <p:sp>
        <p:nvSpPr>
          <p:cNvPr id="5" name="TextBox 4">
            <a:extLst>
              <a:ext uri="{FF2B5EF4-FFF2-40B4-BE49-F238E27FC236}">
                <a16:creationId xmlns:a16="http://schemas.microsoft.com/office/drawing/2014/main" id="{F0383A66-1462-2B73-F53D-8492D166D200}"/>
              </a:ext>
            </a:extLst>
          </p:cNvPr>
          <p:cNvSpPr txBox="1"/>
          <p:nvPr/>
        </p:nvSpPr>
        <p:spPr>
          <a:xfrm>
            <a:off x="832481" y="2661663"/>
            <a:ext cx="3078038" cy="892552"/>
          </a:xfrm>
          <a:prstGeom prst="rect">
            <a:avLst/>
          </a:prstGeom>
          <a:noFill/>
        </p:spPr>
        <p:txBody>
          <a:bodyPr wrap="square">
            <a:spAutoFit/>
          </a:bodyPr>
          <a:lstStyle/>
          <a:p>
            <a:r>
              <a:rPr lang="en-GB" sz="2600" b="1" dirty="0">
                <a:latin typeface="Calibri"/>
                <a:cs typeface="Calibri"/>
              </a:rPr>
              <a:t>… </a:t>
            </a:r>
            <a:r>
              <a:rPr lang="en-GB" sz="2600" dirty="0">
                <a:latin typeface="Calibri Light" panose="020F0302020204030204" pitchFamily="34" charset="0"/>
                <a:cs typeface="Calibri Light" panose="020F0302020204030204" pitchFamily="34" charset="0"/>
              </a:rPr>
              <a:t>in the </a:t>
            </a:r>
          </a:p>
          <a:p>
            <a:r>
              <a:rPr lang="en-GB" sz="2600" dirty="0">
                <a:latin typeface="Calibri Light" panose="020F0302020204030204" pitchFamily="34" charset="0"/>
                <a:cs typeface="Calibri Light" panose="020F0302020204030204" pitchFamily="34" charset="0"/>
              </a:rPr>
              <a:t>Library Catalogue.</a:t>
            </a:r>
          </a:p>
        </p:txBody>
      </p:sp>
      <p:sp>
        <p:nvSpPr>
          <p:cNvPr id="3" name="Rectangle 2">
            <a:extLst>
              <a:ext uri="{FF2B5EF4-FFF2-40B4-BE49-F238E27FC236}">
                <a16:creationId xmlns:a16="http://schemas.microsoft.com/office/drawing/2014/main" id="{BC7796D1-B2CD-81F4-011E-4AA62C57BDF7}"/>
              </a:ext>
            </a:extLst>
          </p:cNvPr>
          <p:cNvSpPr/>
          <p:nvPr/>
        </p:nvSpPr>
        <p:spPr>
          <a:xfrm>
            <a:off x="7645940" y="3667328"/>
            <a:ext cx="1488332" cy="535021"/>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0EE61BA7-45B2-B097-4F23-66827A5E9DAB}"/>
              </a:ext>
            </a:extLst>
          </p:cNvPr>
          <p:cNvSpPr/>
          <p:nvPr/>
        </p:nvSpPr>
        <p:spPr>
          <a:xfrm>
            <a:off x="3910519" y="4495203"/>
            <a:ext cx="661481" cy="592363"/>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2885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1E910A-A37F-CE87-ED1B-A496F0D585CC}"/>
              </a:ext>
            </a:extLst>
          </p:cNvPr>
          <p:cNvSpPr>
            <a:spLocks noGrp="1"/>
          </p:cNvSpPr>
          <p:nvPr>
            <p:ph type="title"/>
          </p:nvPr>
        </p:nvSpPr>
        <p:spPr>
          <a:xfrm>
            <a:off x="465046" y="94633"/>
            <a:ext cx="11305410" cy="1003916"/>
          </a:xfrm>
        </p:spPr>
        <p:txBody>
          <a:bodyPr>
            <a:normAutofit/>
          </a:bodyPr>
          <a:lstStyle/>
          <a:p>
            <a:r>
              <a:rPr lang="en-GB" dirty="0">
                <a:cs typeface="Calibri" panose="020F0502020204030204" pitchFamily="34" charset="0"/>
              </a:rPr>
              <a:t>Complete The Online Infoskills Modules</a:t>
            </a:r>
          </a:p>
        </p:txBody>
      </p:sp>
      <p:pic>
        <p:nvPicPr>
          <p:cNvPr id="8" name="Picture 7" descr="A group of people working on laptops&#10;&#10;Description automatically generated">
            <a:extLst>
              <a:ext uri="{FF2B5EF4-FFF2-40B4-BE49-F238E27FC236}">
                <a16:creationId xmlns:a16="http://schemas.microsoft.com/office/drawing/2014/main" id="{B64E9FFF-2D6C-4D33-A532-C61FEF3B37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51101" y="2400996"/>
            <a:ext cx="5630799" cy="3320932"/>
          </a:xfrm>
          <a:prstGeom prst="rect">
            <a:avLst/>
          </a:prstGeom>
          <a:effectLst>
            <a:outerShdw blurRad="63500" sx="102000" sy="102000" algn="ctr" rotWithShape="0">
              <a:prstClr val="black">
                <a:alpha val="40000"/>
              </a:prstClr>
            </a:outerShdw>
          </a:effectLst>
        </p:spPr>
      </p:pic>
      <p:sp>
        <p:nvSpPr>
          <p:cNvPr id="10" name="TextBox 9">
            <a:extLst>
              <a:ext uri="{FF2B5EF4-FFF2-40B4-BE49-F238E27FC236}">
                <a16:creationId xmlns:a16="http://schemas.microsoft.com/office/drawing/2014/main" id="{C65D3D8D-0A95-84BE-752B-C39C17D7041F}"/>
              </a:ext>
            </a:extLst>
          </p:cNvPr>
          <p:cNvSpPr txBox="1"/>
          <p:nvPr/>
        </p:nvSpPr>
        <p:spPr>
          <a:xfrm>
            <a:off x="443294" y="2252710"/>
            <a:ext cx="5885900" cy="3939540"/>
          </a:xfrm>
          <a:prstGeom prst="rect">
            <a:avLst/>
          </a:prstGeom>
          <a:noFill/>
        </p:spPr>
        <p:txBody>
          <a:bodyPr wrap="square" rtlCol="0">
            <a:spAutoFit/>
          </a:bodyPr>
          <a:lstStyle/>
          <a:p>
            <a:r>
              <a:rPr lang="en-GB" sz="2500" b="1" dirty="0">
                <a:latin typeface="Calibri "/>
              </a:rPr>
              <a:t>Finding and Using Information</a:t>
            </a:r>
            <a:r>
              <a:rPr lang="en-GB" sz="2500" dirty="0">
                <a:latin typeface="Calibri "/>
              </a:rPr>
              <a:t>.</a:t>
            </a:r>
          </a:p>
          <a:p>
            <a:pPr>
              <a:buFont typeface="Arial" panose="020B0604020202020204" pitchFamily="34" charset="0"/>
              <a:buChar char="•"/>
            </a:pPr>
            <a:r>
              <a:rPr lang="en-GB" sz="2500" dirty="0">
                <a:latin typeface="Calibri "/>
              </a:rPr>
              <a:t>  Identifying and searching for information.        </a:t>
            </a:r>
          </a:p>
          <a:p>
            <a:pPr>
              <a:buFont typeface="Arial" panose="020B0604020202020204" pitchFamily="34" charset="0"/>
              <a:buChar char="•"/>
            </a:pPr>
            <a:r>
              <a:rPr lang="en-GB" sz="2500" dirty="0">
                <a:latin typeface="Calibri "/>
              </a:rPr>
              <a:t>  Advanced searching.</a:t>
            </a:r>
          </a:p>
          <a:p>
            <a:pPr>
              <a:buFont typeface="Arial" panose="020B0604020202020204" pitchFamily="34" charset="0"/>
              <a:buChar char="•"/>
            </a:pPr>
            <a:r>
              <a:rPr lang="en-GB" sz="2500" dirty="0">
                <a:latin typeface="Calibri "/>
              </a:rPr>
              <a:t>  Artificial Intelligence (AI).</a:t>
            </a:r>
          </a:p>
          <a:p>
            <a:pPr>
              <a:buFont typeface="Arial" panose="020B0604020202020204" pitchFamily="34" charset="0"/>
              <a:buChar char="•"/>
            </a:pPr>
            <a:r>
              <a:rPr lang="en-GB" sz="2500" dirty="0">
                <a:latin typeface="Calibri "/>
              </a:rPr>
              <a:t>  Evaluating information.</a:t>
            </a:r>
          </a:p>
          <a:p>
            <a:pPr>
              <a:buFont typeface="Arial" panose="020B0604020202020204" pitchFamily="34" charset="0"/>
              <a:buChar char="•"/>
            </a:pPr>
            <a:endParaRPr lang="en-GB" sz="2500" dirty="0">
              <a:latin typeface="Calibri "/>
            </a:endParaRPr>
          </a:p>
          <a:p>
            <a:r>
              <a:rPr lang="en-GB" sz="2500" b="1" dirty="0">
                <a:latin typeface="Calibri "/>
              </a:rPr>
              <a:t>Referencing and Plagiarism</a:t>
            </a:r>
            <a:r>
              <a:rPr lang="en-GB" sz="2500" dirty="0">
                <a:latin typeface="Calibri "/>
              </a:rPr>
              <a:t>.</a:t>
            </a:r>
          </a:p>
          <a:p>
            <a:pPr marL="342900" indent="-342900">
              <a:buFont typeface="Arial" panose="020B0604020202020204" pitchFamily="34" charset="0"/>
              <a:buChar char="•"/>
            </a:pPr>
            <a:r>
              <a:rPr lang="en-GB" sz="2500" dirty="0">
                <a:latin typeface="Calibri "/>
              </a:rPr>
              <a:t>Why we reference.</a:t>
            </a:r>
          </a:p>
          <a:p>
            <a:pPr marL="342900" indent="-342900">
              <a:buFont typeface="Arial" panose="020B0604020202020204" pitchFamily="34" charset="0"/>
              <a:buChar char="•"/>
            </a:pPr>
            <a:r>
              <a:rPr lang="en-GB" sz="2500" dirty="0">
                <a:latin typeface="Calibri "/>
              </a:rPr>
              <a:t>How to reference.</a:t>
            </a:r>
          </a:p>
          <a:p>
            <a:pPr marL="342900" indent="-342900">
              <a:buFont typeface="Arial" panose="020B0604020202020204" pitchFamily="34" charset="0"/>
              <a:buChar char="•"/>
            </a:pPr>
            <a:r>
              <a:rPr lang="en-GB" sz="2500" dirty="0">
                <a:latin typeface="Calibri "/>
              </a:rPr>
              <a:t>Handbooks and guidance.</a:t>
            </a:r>
          </a:p>
        </p:txBody>
      </p:sp>
      <p:sp>
        <p:nvSpPr>
          <p:cNvPr id="4" name="TextBox 3">
            <a:extLst>
              <a:ext uri="{FF2B5EF4-FFF2-40B4-BE49-F238E27FC236}">
                <a16:creationId xmlns:a16="http://schemas.microsoft.com/office/drawing/2014/main" id="{FD07218A-896A-AF7A-1A9B-7E7278863ECA}"/>
              </a:ext>
            </a:extLst>
          </p:cNvPr>
          <p:cNvSpPr txBox="1"/>
          <p:nvPr/>
        </p:nvSpPr>
        <p:spPr>
          <a:xfrm>
            <a:off x="443294" y="1483269"/>
            <a:ext cx="11305411" cy="769441"/>
          </a:xfrm>
          <a:prstGeom prst="rect">
            <a:avLst/>
          </a:prstGeom>
          <a:noFill/>
        </p:spPr>
        <p:txBody>
          <a:bodyPr wrap="square" rtlCol="0">
            <a:spAutoFit/>
          </a:bodyPr>
          <a:lstStyle/>
          <a:p>
            <a:r>
              <a:rPr lang="en-GB" sz="2500" dirty="0">
                <a:latin typeface="Calibri "/>
                <a:cs typeface="Calibri" panose="020F0502020204030204" pitchFamily="34" charset="0"/>
              </a:rPr>
              <a:t>Find them in the </a:t>
            </a:r>
            <a:r>
              <a:rPr lang="en-GB" sz="2500" dirty="0">
                <a:latin typeface="Calibri "/>
                <a:hlinkClick r:id="rId3"/>
              </a:rPr>
              <a:t>Academic and Infoskills programme</a:t>
            </a:r>
            <a:r>
              <a:rPr lang="en-GB" sz="2500" dirty="0">
                <a:latin typeface="Calibri "/>
              </a:rPr>
              <a:t>.</a:t>
            </a:r>
          </a:p>
          <a:p>
            <a:endParaRPr lang="en-GB" dirty="0"/>
          </a:p>
        </p:txBody>
      </p:sp>
    </p:spTree>
    <p:extLst>
      <p:ext uri="{BB962C8B-B14F-4D97-AF65-F5344CB8AC3E}">
        <p14:creationId xmlns:p14="http://schemas.microsoft.com/office/powerpoint/2010/main" val="609088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a:xfrm>
            <a:off x="698242" y="252284"/>
            <a:ext cx="10795518" cy="1003916"/>
          </a:xfrm>
        </p:spPr>
        <p:txBody>
          <a:bodyPr anchor="b">
            <a:normAutofit/>
          </a:bodyPr>
          <a:lstStyle/>
          <a:p>
            <a:r>
              <a:rPr lang="en-GB" dirty="0"/>
              <a:t>Using the Library Catalogue</a:t>
            </a:r>
          </a:p>
        </p:txBody>
      </p:sp>
      <p:graphicFrame>
        <p:nvGraphicFramePr>
          <p:cNvPr id="5" name="Content Placeholder 2">
            <a:extLst>
              <a:ext uri="{FF2B5EF4-FFF2-40B4-BE49-F238E27FC236}">
                <a16:creationId xmlns:a16="http://schemas.microsoft.com/office/drawing/2014/main" id="{6333D401-7C7B-0FFB-95B3-9CD8B2070DF0}"/>
              </a:ext>
            </a:extLst>
          </p:cNvPr>
          <p:cNvGraphicFramePr>
            <a:graphicFrameLocks noGrp="1"/>
          </p:cNvGraphicFramePr>
          <p:nvPr>
            <p:ph sz="quarter" idx="10"/>
          </p:nvPr>
        </p:nvGraphicFramePr>
        <p:xfrm>
          <a:off x="698242" y="1592263"/>
          <a:ext cx="10795518" cy="4574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3143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p:txBody>
          <a:bodyPr>
            <a:normAutofit/>
          </a:bodyPr>
          <a:lstStyle/>
          <a:p>
            <a:r>
              <a:rPr lang="en-GB" dirty="0">
                <a:cs typeface="Calibri" panose="020F0502020204030204" pitchFamily="34" charset="0"/>
              </a:rPr>
              <a:t>Sign in to the Library Catalogue</a:t>
            </a:r>
          </a:p>
        </p:txBody>
      </p:sp>
      <p:sp>
        <p:nvSpPr>
          <p:cNvPr id="8" name="TextBox 7">
            <a:extLst>
              <a:ext uri="{FF2B5EF4-FFF2-40B4-BE49-F238E27FC236}">
                <a16:creationId xmlns:a16="http://schemas.microsoft.com/office/drawing/2014/main" id="{EB138A5A-05C0-FF7D-9983-995A983B2A76}"/>
              </a:ext>
            </a:extLst>
          </p:cNvPr>
          <p:cNvSpPr txBox="1"/>
          <p:nvPr/>
        </p:nvSpPr>
        <p:spPr>
          <a:xfrm>
            <a:off x="9450623" y="2803463"/>
            <a:ext cx="2486647" cy="2031325"/>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Sign in with your university username and password to access the tools and features available in the library search.</a:t>
            </a:r>
          </a:p>
          <a:p>
            <a:endParaRPr lang="en-GB" dirty="0">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714E6EE5-D7F2-2C64-D4B6-98C4262D9F18}"/>
              </a:ext>
            </a:extLst>
          </p:cNvPr>
          <p:cNvPicPr>
            <a:picLocks noChangeAspect="1"/>
          </p:cNvPicPr>
          <p:nvPr/>
        </p:nvPicPr>
        <p:blipFill rotWithShape="1">
          <a:blip r:embed="rId2"/>
          <a:srcRect l="70891" t="58674" r="995" b="2214"/>
          <a:stretch/>
        </p:blipFill>
        <p:spPr>
          <a:xfrm>
            <a:off x="698242" y="1645110"/>
            <a:ext cx="8316221" cy="4153906"/>
          </a:xfrm>
          <a:prstGeom prst="rect">
            <a:avLst/>
          </a:prstGeom>
          <a:effectLst>
            <a:outerShdw blurRad="63500" sx="102000" sy="102000" algn="ctr" rotWithShape="0">
              <a:prstClr val="black">
                <a:alpha val="40000"/>
              </a:prstClr>
            </a:outerShdw>
          </a:effectLst>
        </p:spPr>
      </p:pic>
      <p:sp>
        <p:nvSpPr>
          <p:cNvPr id="10" name="Rectangle 9">
            <a:extLst>
              <a:ext uri="{FF2B5EF4-FFF2-40B4-BE49-F238E27FC236}">
                <a16:creationId xmlns:a16="http://schemas.microsoft.com/office/drawing/2014/main" id="{DF7692A8-5271-6BA7-8A41-56DF6E1583DF}"/>
              </a:ext>
            </a:extLst>
          </p:cNvPr>
          <p:cNvSpPr/>
          <p:nvPr/>
        </p:nvSpPr>
        <p:spPr>
          <a:xfrm>
            <a:off x="5116945" y="2620502"/>
            <a:ext cx="480291" cy="25200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07BABFE4-2A15-8788-0CAD-9105CB57772C}"/>
              </a:ext>
            </a:extLst>
          </p:cNvPr>
          <p:cNvSpPr/>
          <p:nvPr/>
        </p:nvSpPr>
        <p:spPr>
          <a:xfrm>
            <a:off x="8169564" y="1741536"/>
            <a:ext cx="484909" cy="161155"/>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06239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p:txBody>
          <a:bodyPr>
            <a:normAutofit/>
          </a:bodyPr>
          <a:lstStyle/>
          <a:p>
            <a:r>
              <a:rPr lang="en-GB" dirty="0">
                <a:cs typeface="Calibri" panose="020F0502020204030204" pitchFamily="34" charset="0"/>
              </a:rPr>
              <a:t>Use Filters to Improve Your Results</a:t>
            </a:r>
          </a:p>
        </p:txBody>
      </p:sp>
      <p:sp>
        <p:nvSpPr>
          <p:cNvPr id="8" name="TextBox 7">
            <a:extLst>
              <a:ext uri="{FF2B5EF4-FFF2-40B4-BE49-F238E27FC236}">
                <a16:creationId xmlns:a16="http://schemas.microsoft.com/office/drawing/2014/main" id="{EB138A5A-05C0-FF7D-9983-995A983B2A76}"/>
              </a:ext>
            </a:extLst>
          </p:cNvPr>
          <p:cNvSpPr txBox="1"/>
          <p:nvPr/>
        </p:nvSpPr>
        <p:spPr>
          <a:xfrm>
            <a:off x="9084930" y="2721600"/>
            <a:ext cx="2722904" cy="2031325"/>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Use the filters down the left-hand side.</a:t>
            </a:r>
          </a:p>
          <a:p>
            <a:endParaRPr lang="en-GB" dirty="0">
              <a:latin typeface="Calibri Light" panose="020F0302020204030204" pitchFamily="34" charset="0"/>
              <a:cs typeface="Calibri Light" panose="020F0302020204030204" pitchFamily="34" charset="0"/>
            </a:endParaRPr>
          </a:p>
          <a:p>
            <a:r>
              <a:rPr lang="en-GB" dirty="0">
                <a:latin typeface="Calibri Light" panose="020F0302020204030204" pitchFamily="34" charset="0"/>
                <a:cs typeface="Calibri Light" panose="020F0302020204030204" pitchFamily="34" charset="0"/>
              </a:rPr>
              <a:t>Limit by full text, books, articles, date, peer review and other filters listed.</a:t>
            </a:r>
          </a:p>
          <a:p>
            <a:endParaRPr lang="en-GB"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07FE54C9-3B20-1C81-9F66-ABADE8152913}"/>
              </a:ext>
            </a:extLst>
          </p:cNvPr>
          <p:cNvPicPr>
            <a:picLocks noChangeAspect="1"/>
          </p:cNvPicPr>
          <p:nvPr/>
        </p:nvPicPr>
        <p:blipFill>
          <a:blip r:embed="rId2"/>
          <a:srcRect l="774" t="11717" r="1449" b="5252"/>
          <a:stretch/>
        </p:blipFill>
        <p:spPr>
          <a:xfrm>
            <a:off x="800659" y="1505583"/>
            <a:ext cx="7753761" cy="4389526"/>
          </a:xfrm>
          <a:prstGeom prst="rect">
            <a:avLst/>
          </a:prstGeom>
          <a:effectLst>
            <a:outerShdw blurRad="63500" sx="102000" sy="102000" algn="ctr" rotWithShape="0">
              <a:prstClr val="black">
                <a:alpha val="40000"/>
              </a:prstClr>
            </a:outerShdw>
          </a:effectLst>
        </p:spPr>
      </p:pic>
      <p:sp>
        <p:nvSpPr>
          <p:cNvPr id="9" name="Rectangle 8">
            <a:extLst>
              <a:ext uri="{FF2B5EF4-FFF2-40B4-BE49-F238E27FC236}">
                <a16:creationId xmlns:a16="http://schemas.microsoft.com/office/drawing/2014/main" id="{A0C7F3DE-8293-6F1B-EE76-D7DB02C5E5CE}"/>
              </a:ext>
            </a:extLst>
          </p:cNvPr>
          <p:cNvSpPr/>
          <p:nvPr/>
        </p:nvSpPr>
        <p:spPr>
          <a:xfrm>
            <a:off x="838200" y="3179618"/>
            <a:ext cx="1482436" cy="2660073"/>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B480353-F8AE-F962-12FB-DE8E900EE163}"/>
              </a:ext>
            </a:extLst>
          </p:cNvPr>
          <p:cNvSpPr txBox="1"/>
          <p:nvPr/>
        </p:nvSpPr>
        <p:spPr>
          <a:xfrm>
            <a:off x="9165102" y="5162843"/>
            <a:ext cx="1969476" cy="369332"/>
          </a:xfrm>
          <a:prstGeom prst="rect">
            <a:avLst/>
          </a:prstGeom>
          <a:noFill/>
        </p:spPr>
        <p:txBody>
          <a:bodyPr wrap="square" rtlCol="0">
            <a:spAutoFit/>
          </a:bodyPr>
          <a:lstStyle/>
          <a:p>
            <a:r>
              <a:rPr lang="en-GB" dirty="0">
                <a:hlinkClick r:id="rId3"/>
              </a:rPr>
              <a:t>Search</a:t>
            </a:r>
            <a:endParaRPr lang="en-GB" dirty="0"/>
          </a:p>
        </p:txBody>
      </p:sp>
    </p:spTree>
    <p:extLst>
      <p:ext uri="{BB962C8B-B14F-4D97-AF65-F5344CB8AC3E}">
        <p14:creationId xmlns:p14="http://schemas.microsoft.com/office/powerpoint/2010/main" val="215134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849" y="252284"/>
            <a:ext cx="10307991" cy="1003916"/>
          </a:xfrm>
        </p:spPr>
        <p:txBody>
          <a:bodyPr/>
          <a:lstStyle/>
          <a:p>
            <a:r>
              <a:rPr lang="en-GB" dirty="0"/>
              <a:t>Finding Books</a:t>
            </a:r>
          </a:p>
        </p:txBody>
      </p:sp>
      <p:sp>
        <p:nvSpPr>
          <p:cNvPr id="40" name="TextBox 39"/>
          <p:cNvSpPr txBox="1"/>
          <p:nvPr/>
        </p:nvSpPr>
        <p:spPr>
          <a:xfrm>
            <a:off x="7936301" y="2520559"/>
            <a:ext cx="3883344" cy="2862322"/>
          </a:xfrm>
          <a:prstGeom prst="rect">
            <a:avLst/>
          </a:prstGeom>
          <a:noFill/>
        </p:spPr>
        <p:txBody>
          <a:bodyPr wrap="square" rtlCol="0">
            <a:spAutoFit/>
          </a:bodyPr>
          <a:lstStyle/>
          <a:p>
            <a:pPr marL="285750" indent="-285750">
              <a:buFont typeface="Arial" panose="020B0604020202020204" pitchFamily="34" charset="0"/>
              <a:buChar char="•"/>
            </a:pPr>
            <a:r>
              <a:rPr lang="en-GB" dirty="0"/>
              <a:t>Filter to books – either using the drop-down menu under the search box or on the left-hand side.</a:t>
            </a:r>
          </a:p>
          <a:p>
            <a:endParaRPr lang="en-GB" dirty="0"/>
          </a:p>
          <a:p>
            <a:pPr marL="285750" indent="-285750">
              <a:buFont typeface="Arial" panose="020B0604020202020204" pitchFamily="34" charset="0"/>
              <a:buChar char="•"/>
            </a:pPr>
            <a:r>
              <a:rPr lang="en-GB" dirty="0"/>
              <a:t>Filter to Held by library.</a:t>
            </a:r>
          </a:p>
          <a:p>
            <a:endParaRPr lang="en-GB" dirty="0"/>
          </a:p>
          <a:p>
            <a:pPr marL="285750" indent="-285750">
              <a:buFont typeface="Arial" panose="020B0604020202020204" pitchFamily="34" charset="0"/>
              <a:buChar char="•"/>
            </a:pPr>
            <a:r>
              <a:rPr lang="en-GB" dirty="0"/>
              <a:t>Use the Map it link to locate any print resources.</a:t>
            </a:r>
          </a:p>
          <a:p>
            <a:endParaRPr lang="en-GB" dirty="0"/>
          </a:p>
          <a:p>
            <a:endParaRPr lang="en-GB" dirty="0"/>
          </a:p>
        </p:txBody>
      </p:sp>
      <p:sp>
        <p:nvSpPr>
          <p:cNvPr id="3" name="TextBox 2">
            <a:extLst>
              <a:ext uri="{FF2B5EF4-FFF2-40B4-BE49-F238E27FC236}">
                <a16:creationId xmlns:a16="http://schemas.microsoft.com/office/drawing/2014/main" id="{3C5C0BC4-D81F-44F0-A1BB-47AD2D6CB1D9}"/>
              </a:ext>
            </a:extLst>
          </p:cNvPr>
          <p:cNvSpPr txBox="1"/>
          <p:nvPr/>
        </p:nvSpPr>
        <p:spPr>
          <a:xfrm>
            <a:off x="603849" y="5744161"/>
            <a:ext cx="3433313" cy="369332"/>
          </a:xfrm>
          <a:prstGeom prst="rect">
            <a:avLst/>
          </a:prstGeom>
          <a:noFill/>
        </p:spPr>
        <p:txBody>
          <a:bodyPr wrap="square" rtlCol="0">
            <a:spAutoFit/>
          </a:bodyPr>
          <a:lstStyle/>
          <a:p>
            <a:r>
              <a:rPr lang="en-GB" dirty="0">
                <a:hlinkClick r:id="rId2"/>
              </a:rPr>
              <a:t>Library Search</a:t>
            </a:r>
            <a:endParaRPr lang="en-GB" dirty="0"/>
          </a:p>
        </p:txBody>
      </p:sp>
      <p:pic>
        <p:nvPicPr>
          <p:cNvPr id="8" name="Picture 7">
            <a:extLst>
              <a:ext uri="{FF2B5EF4-FFF2-40B4-BE49-F238E27FC236}">
                <a16:creationId xmlns:a16="http://schemas.microsoft.com/office/drawing/2014/main" id="{1574AEC1-B4EE-4C3E-72E3-B6D989796791}"/>
              </a:ext>
            </a:extLst>
          </p:cNvPr>
          <p:cNvPicPr>
            <a:picLocks noChangeAspect="1"/>
          </p:cNvPicPr>
          <p:nvPr/>
        </p:nvPicPr>
        <p:blipFill>
          <a:blip r:embed="rId3"/>
          <a:srcRect l="656" t="11795" r="1772" b="5436"/>
          <a:stretch/>
        </p:blipFill>
        <p:spPr>
          <a:xfrm>
            <a:off x="603849" y="1522827"/>
            <a:ext cx="7232575" cy="409018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70364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BDDEF4B0-4B09-4BC4-8CBC-1E4D30974241}"/>
              </a:ext>
            </a:extLst>
          </p:cNvPr>
          <p:cNvSpPr>
            <a:spLocks noGrp="1"/>
          </p:cNvSpPr>
          <p:nvPr>
            <p:ph sz="half" idx="1"/>
          </p:nvPr>
        </p:nvSpPr>
        <p:spPr>
          <a:xfrm>
            <a:off x="669118" y="2299919"/>
            <a:ext cx="3264846" cy="2566218"/>
          </a:xfrm>
        </p:spPr>
        <p:txBody>
          <a:bodyPr/>
          <a:lstStyle/>
          <a:p>
            <a:pPr marL="0" indent="0">
              <a:buNone/>
            </a:pPr>
            <a:r>
              <a:rPr lang="en-US" sz="2400" dirty="0">
                <a:latin typeface="+mn-lt"/>
              </a:rPr>
              <a:t>Use the </a:t>
            </a:r>
            <a:r>
              <a:rPr lang="en-US" sz="2400" dirty="0"/>
              <a:t>l</a:t>
            </a:r>
            <a:r>
              <a:rPr lang="en-US" sz="2400" dirty="0">
                <a:latin typeface="+mn-lt"/>
              </a:rPr>
              <a:t>ibrary catalogue to find </a:t>
            </a:r>
            <a:r>
              <a:rPr lang="en-US" sz="2400" dirty="0">
                <a:latin typeface="+mn-lt"/>
                <a:cs typeface="Calibri Light" panose="020F0302020204030204" pitchFamily="34" charset="0"/>
              </a:rPr>
              <a:t>ebooks:</a:t>
            </a:r>
          </a:p>
          <a:p>
            <a:pPr>
              <a:buFont typeface="Arial" panose="020B0604020202020204" pitchFamily="34" charset="0"/>
              <a:buChar char="•"/>
            </a:pPr>
            <a:r>
              <a:rPr lang="en-US" sz="2400" dirty="0">
                <a:latin typeface="+mn-lt"/>
              </a:rPr>
              <a:t>Full Text Online.</a:t>
            </a:r>
          </a:p>
          <a:p>
            <a:pPr>
              <a:buFont typeface="Arial" panose="020B0604020202020204" pitchFamily="34" charset="0"/>
              <a:buChar char="•"/>
            </a:pPr>
            <a:r>
              <a:rPr lang="en-US" sz="2400" dirty="0">
                <a:latin typeface="+mn-lt"/>
              </a:rPr>
              <a:t>Books.</a:t>
            </a:r>
          </a:p>
          <a:p>
            <a:pPr marL="0" indent="0">
              <a:buNone/>
            </a:pPr>
            <a:endParaRPr lang="en-US" dirty="0"/>
          </a:p>
        </p:txBody>
      </p:sp>
      <p:sp>
        <p:nvSpPr>
          <p:cNvPr id="3" name="Title 2">
            <a:extLst>
              <a:ext uri="{FF2B5EF4-FFF2-40B4-BE49-F238E27FC236}">
                <a16:creationId xmlns:a16="http://schemas.microsoft.com/office/drawing/2014/main" id="{071FC6FC-FD5F-45BE-9D1B-F2C3E0FA8E3C}"/>
              </a:ext>
            </a:extLst>
          </p:cNvPr>
          <p:cNvSpPr>
            <a:spLocks noGrp="1"/>
          </p:cNvSpPr>
          <p:nvPr>
            <p:ph type="title"/>
          </p:nvPr>
        </p:nvSpPr>
        <p:spPr>
          <a:xfrm>
            <a:off x="718456" y="262866"/>
            <a:ext cx="10795518" cy="1003916"/>
          </a:xfrm>
        </p:spPr>
        <p:txBody>
          <a:bodyPr anchor="b">
            <a:normAutofit/>
          </a:bodyPr>
          <a:lstStyle/>
          <a:p>
            <a:r>
              <a:rPr lang="en-GB" dirty="0"/>
              <a:t>Finding Ebooks Only</a:t>
            </a:r>
          </a:p>
        </p:txBody>
      </p:sp>
      <p:sp>
        <p:nvSpPr>
          <p:cNvPr id="2" name="TextBox 1">
            <a:extLst>
              <a:ext uri="{FF2B5EF4-FFF2-40B4-BE49-F238E27FC236}">
                <a16:creationId xmlns:a16="http://schemas.microsoft.com/office/drawing/2014/main" id="{0C3F345C-507B-48A6-B407-F4FEFF20CB5B}"/>
              </a:ext>
            </a:extLst>
          </p:cNvPr>
          <p:cNvSpPr txBox="1"/>
          <p:nvPr/>
        </p:nvSpPr>
        <p:spPr>
          <a:xfrm>
            <a:off x="669118" y="4866137"/>
            <a:ext cx="1943818" cy="461665"/>
          </a:xfrm>
          <a:prstGeom prst="rect">
            <a:avLst/>
          </a:prstGeom>
          <a:noFill/>
        </p:spPr>
        <p:txBody>
          <a:bodyPr wrap="square" rtlCol="0">
            <a:spAutoFit/>
          </a:bodyPr>
          <a:lstStyle/>
          <a:p>
            <a:r>
              <a:rPr lang="en-GB" sz="2400" dirty="0">
                <a:hlinkClick r:id="rId2"/>
              </a:rPr>
              <a:t>Ebooks</a:t>
            </a:r>
            <a:endParaRPr lang="en-GB" sz="2400" dirty="0"/>
          </a:p>
        </p:txBody>
      </p:sp>
      <p:pic>
        <p:nvPicPr>
          <p:cNvPr id="5" name="Picture 4">
            <a:extLst>
              <a:ext uri="{FF2B5EF4-FFF2-40B4-BE49-F238E27FC236}">
                <a16:creationId xmlns:a16="http://schemas.microsoft.com/office/drawing/2014/main" id="{202A21D4-20EA-2F70-04B8-3B2298D1DF52}"/>
              </a:ext>
            </a:extLst>
          </p:cNvPr>
          <p:cNvPicPr>
            <a:picLocks noChangeAspect="1"/>
          </p:cNvPicPr>
          <p:nvPr/>
        </p:nvPicPr>
        <p:blipFill>
          <a:blip r:embed="rId3"/>
          <a:srcRect l="1133" t="11692" r="1705" b="5128"/>
          <a:stretch/>
        </p:blipFill>
        <p:spPr>
          <a:xfrm>
            <a:off x="3983761" y="1568548"/>
            <a:ext cx="7530213" cy="429768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173953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cs typeface="Calibri"/>
              </a:rPr>
              <a:t>Filter to Articles Only</a:t>
            </a:r>
            <a:endParaRPr lang="en-GB" dirty="0"/>
          </a:p>
        </p:txBody>
      </p:sp>
      <p:sp>
        <p:nvSpPr>
          <p:cNvPr id="5" name="TextBox 4"/>
          <p:cNvSpPr txBox="1"/>
          <p:nvPr/>
        </p:nvSpPr>
        <p:spPr>
          <a:xfrm>
            <a:off x="368060" y="2485828"/>
            <a:ext cx="3441940" cy="1938992"/>
          </a:xfrm>
          <a:prstGeom prst="rect">
            <a:avLst/>
          </a:prstGeom>
          <a:noFill/>
        </p:spPr>
        <p:txBody>
          <a:bodyPr wrap="square" rtlCol="0">
            <a:spAutoFit/>
          </a:bodyPr>
          <a:lstStyle/>
          <a:p>
            <a:r>
              <a:rPr lang="en-US" sz="2400" dirty="0"/>
              <a:t>Limit to online journal articles:</a:t>
            </a:r>
          </a:p>
          <a:p>
            <a:endParaRPr lang="en-US" sz="2400" dirty="0"/>
          </a:p>
          <a:p>
            <a:pPr marL="457200" indent="-457200">
              <a:buFont typeface="Arial" panose="020B0604020202020204" pitchFamily="34" charset="0"/>
              <a:buChar char="•"/>
            </a:pPr>
            <a:r>
              <a:rPr lang="en-US" sz="2400" dirty="0"/>
              <a:t>Full Text Online.</a:t>
            </a:r>
          </a:p>
          <a:p>
            <a:pPr marL="457200" indent="-457200">
              <a:buFont typeface="Arial" panose="020B0604020202020204" pitchFamily="34" charset="0"/>
              <a:buChar char="•"/>
            </a:pPr>
            <a:r>
              <a:rPr lang="en-US" sz="2400" dirty="0"/>
              <a:t>Articles.</a:t>
            </a:r>
          </a:p>
        </p:txBody>
      </p:sp>
      <p:sp>
        <p:nvSpPr>
          <p:cNvPr id="4" name="TextBox 3">
            <a:hlinkClick r:id="rId2"/>
            <a:extLst>
              <a:ext uri="{FF2B5EF4-FFF2-40B4-BE49-F238E27FC236}">
                <a16:creationId xmlns:a16="http://schemas.microsoft.com/office/drawing/2014/main" id="{A23FA2EA-646A-4FC5-A91C-AFD6CB7A3D59}"/>
              </a:ext>
            </a:extLst>
          </p:cNvPr>
          <p:cNvSpPr txBox="1"/>
          <p:nvPr/>
        </p:nvSpPr>
        <p:spPr>
          <a:xfrm>
            <a:off x="624500" y="4915784"/>
            <a:ext cx="2792581" cy="461665"/>
          </a:xfrm>
          <a:prstGeom prst="rect">
            <a:avLst/>
          </a:prstGeom>
          <a:noFill/>
        </p:spPr>
        <p:txBody>
          <a:bodyPr wrap="square" rtlCol="0">
            <a:spAutoFit/>
          </a:bodyPr>
          <a:lstStyle/>
          <a:p>
            <a:r>
              <a:rPr lang="en-GB" sz="2400" dirty="0">
                <a:hlinkClick r:id="rId3"/>
              </a:rPr>
              <a:t>Articles</a:t>
            </a:r>
            <a:endParaRPr lang="en-GB" sz="2400" dirty="0"/>
          </a:p>
        </p:txBody>
      </p:sp>
      <p:pic>
        <p:nvPicPr>
          <p:cNvPr id="7" name="Picture 6">
            <a:extLst>
              <a:ext uri="{FF2B5EF4-FFF2-40B4-BE49-F238E27FC236}">
                <a16:creationId xmlns:a16="http://schemas.microsoft.com/office/drawing/2014/main" id="{64CFD3CB-D318-F7F0-AB43-EE1F2125A036}"/>
              </a:ext>
            </a:extLst>
          </p:cNvPr>
          <p:cNvPicPr>
            <a:picLocks noChangeAspect="1"/>
          </p:cNvPicPr>
          <p:nvPr/>
        </p:nvPicPr>
        <p:blipFill>
          <a:blip r:embed="rId4"/>
          <a:srcRect l="929" t="12049" r="2387" b="5437"/>
          <a:stretch/>
        </p:blipFill>
        <p:spPr>
          <a:xfrm>
            <a:off x="3938954" y="1575580"/>
            <a:ext cx="7392362" cy="4205949"/>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61766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06B31B-340F-4273-A225-11BBB7ACBB38}"/>
              </a:ext>
            </a:extLst>
          </p:cNvPr>
          <p:cNvSpPr>
            <a:spLocks noGrp="1"/>
          </p:cNvSpPr>
          <p:nvPr>
            <p:ph sz="half" idx="2"/>
          </p:nvPr>
        </p:nvSpPr>
        <p:spPr>
          <a:xfrm>
            <a:off x="449820" y="1623573"/>
            <a:ext cx="5360137" cy="2153602"/>
          </a:xfrm>
        </p:spPr>
        <p:txBody>
          <a:bodyPr>
            <a:normAutofit fontScale="77500" lnSpcReduction="20000"/>
          </a:bodyPr>
          <a:lstStyle/>
          <a:p>
            <a:r>
              <a:rPr lang="en-GB" dirty="0"/>
              <a:t>Where the book is held if it’s in print</a:t>
            </a:r>
          </a:p>
          <a:p>
            <a:r>
              <a:rPr lang="en-GB" dirty="0"/>
              <a:t>Link to ebook if it’s electronic</a:t>
            </a:r>
          </a:p>
          <a:p>
            <a:r>
              <a:rPr lang="en-GB" dirty="0"/>
              <a:t>How to request it if it’s on loan</a:t>
            </a:r>
          </a:p>
          <a:p>
            <a:r>
              <a:rPr lang="en-GB" dirty="0"/>
              <a:t>Related reading</a:t>
            </a:r>
          </a:p>
          <a:p>
            <a:r>
              <a:rPr lang="en-GB" dirty="0"/>
              <a:t>Virtual browse of other similar books</a:t>
            </a:r>
          </a:p>
          <a:p>
            <a:r>
              <a:rPr lang="en-GB" dirty="0"/>
              <a:t>Books on the same Online Resource list</a:t>
            </a:r>
          </a:p>
          <a:p>
            <a:endParaRPr lang="en-GB" dirty="0"/>
          </a:p>
        </p:txBody>
      </p:sp>
      <p:sp>
        <p:nvSpPr>
          <p:cNvPr id="6" name="Title 5">
            <a:extLst>
              <a:ext uri="{FF2B5EF4-FFF2-40B4-BE49-F238E27FC236}">
                <a16:creationId xmlns:a16="http://schemas.microsoft.com/office/drawing/2014/main" id="{5C7261A7-EF31-415F-A7DA-0208E55B2EE3}"/>
              </a:ext>
            </a:extLst>
          </p:cNvPr>
          <p:cNvSpPr>
            <a:spLocks noGrp="1"/>
          </p:cNvSpPr>
          <p:nvPr>
            <p:ph type="title"/>
          </p:nvPr>
        </p:nvSpPr>
        <p:spPr>
          <a:xfrm>
            <a:off x="698242" y="321385"/>
            <a:ext cx="10795518" cy="1003916"/>
          </a:xfrm>
        </p:spPr>
        <p:txBody>
          <a:bodyPr>
            <a:normAutofit/>
          </a:bodyPr>
          <a:lstStyle/>
          <a:p>
            <a:r>
              <a:rPr lang="en-GB" dirty="0"/>
              <a:t>Item Records</a:t>
            </a:r>
          </a:p>
        </p:txBody>
      </p:sp>
      <p:sp>
        <p:nvSpPr>
          <p:cNvPr id="5" name="TextBox 4">
            <a:extLst>
              <a:ext uri="{FF2B5EF4-FFF2-40B4-BE49-F238E27FC236}">
                <a16:creationId xmlns:a16="http://schemas.microsoft.com/office/drawing/2014/main" id="{1C8A8002-E42F-442D-B230-EBD1C8D14605}"/>
              </a:ext>
            </a:extLst>
          </p:cNvPr>
          <p:cNvSpPr txBox="1"/>
          <p:nvPr/>
        </p:nvSpPr>
        <p:spPr>
          <a:xfrm>
            <a:off x="698242" y="5733737"/>
            <a:ext cx="3692106" cy="369332"/>
          </a:xfrm>
          <a:prstGeom prst="rect">
            <a:avLst/>
          </a:prstGeom>
          <a:noFill/>
        </p:spPr>
        <p:txBody>
          <a:bodyPr wrap="square" rtlCol="0">
            <a:spAutoFit/>
          </a:bodyPr>
          <a:lstStyle/>
          <a:p>
            <a:r>
              <a:rPr lang="en-GB" dirty="0">
                <a:hlinkClick r:id="rId2"/>
              </a:rPr>
              <a:t>Book record</a:t>
            </a:r>
            <a:endParaRPr lang="en-GB" dirty="0"/>
          </a:p>
        </p:txBody>
      </p:sp>
      <p:pic>
        <p:nvPicPr>
          <p:cNvPr id="4" name="Picture 3">
            <a:extLst>
              <a:ext uri="{FF2B5EF4-FFF2-40B4-BE49-F238E27FC236}">
                <a16:creationId xmlns:a16="http://schemas.microsoft.com/office/drawing/2014/main" id="{16733F24-03FB-E0B5-0436-372DA8DC371A}"/>
              </a:ext>
            </a:extLst>
          </p:cNvPr>
          <p:cNvPicPr>
            <a:picLocks noChangeAspect="1"/>
          </p:cNvPicPr>
          <p:nvPr/>
        </p:nvPicPr>
        <p:blipFill rotWithShape="1">
          <a:blip r:embed="rId3"/>
          <a:srcRect l="5726" t="13125" r="43728" b="5840"/>
          <a:stretch/>
        </p:blipFill>
        <p:spPr>
          <a:xfrm>
            <a:off x="5968322" y="1325301"/>
            <a:ext cx="5773858" cy="3626261"/>
          </a:xfrm>
          <a:prstGeom prst="rect">
            <a:avLst/>
          </a:prstGeom>
          <a:effectLst>
            <a:outerShdw blurRad="63500" sx="102000" sy="102000" algn="ctr" rotWithShape="0">
              <a:prstClr val="black">
                <a:alpha val="40000"/>
              </a:prstClr>
            </a:outerShdw>
          </a:effectLst>
        </p:spPr>
      </p:pic>
      <p:pic>
        <p:nvPicPr>
          <p:cNvPr id="11" name="Picture 10">
            <a:extLst>
              <a:ext uri="{FF2B5EF4-FFF2-40B4-BE49-F238E27FC236}">
                <a16:creationId xmlns:a16="http://schemas.microsoft.com/office/drawing/2014/main" id="{ECCCCCD4-C67C-1B42-E287-37A90BE2D0F3}"/>
              </a:ext>
            </a:extLst>
          </p:cNvPr>
          <p:cNvPicPr>
            <a:picLocks noChangeAspect="1"/>
          </p:cNvPicPr>
          <p:nvPr/>
        </p:nvPicPr>
        <p:blipFill rotWithShape="1">
          <a:blip r:embed="rId4"/>
          <a:srcRect l="5727" t="31909" r="56871" b="32248"/>
          <a:stretch/>
        </p:blipFill>
        <p:spPr>
          <a:xfrm>
            <a:off x="449820" y="3882569"/>
            <a:ext cx="4931022" cy="1851168"/>
          </a:xfrm>
          <a:prstGeom prst="rect">
            <a:avLst/>
          </a:prstGeom>
          <a:effectLst>
            <a:outerShdw blurRad="63500" sx="102000" sy="102000" algn="ctr" rotWithShape="0">
              <a:prstClr val="black">
                <a:alpha val="40000"/>
              </a:prstClr>
            </a:outerShdw>
          </a:effectLst>
        </p:spPr>
      </p:pic>
      <p:pic>
        <p:nvPicPr>
          <p:cNvPr id="13" name="Picture 12">
            <a:extLst>
              <a:ext uri="{FF2B5EF4-FFF2-40B4-BE49-F238E27FC236}">
                <a16:creationId xmlns:a16="http://schemas.microsoft.com/office/drawing/2014/main" id="{9A5F6016-DD02-8AA3-5F62-EB133B14F476}"/>
              </a:ext>
            </a:extLst>
          </p:cNvPr>
          <p:cNvPicPr>
            <a:picLocks noChangeAspect="1"/>
          </p:cNvPicPr>
          <p:nvPr/>
        </p:nvPicPr>
        <p:blipFill rotWithShape="1">
          <a:blip r:embed="rId5"/>
          <a:srcRect l="1699" t="16015" r="45047" b="8791"/>
          <a:stretch/>
        </p:blipFill>
        <p:spPr>
          <a:xfrm>
            <a:off x="5204318" y="4028477"/>
            <a:ext cx="4005288" cy="221550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465702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p:txBody>
          <a:bodyPr>
            <a:normAutofit/>
          </a:bodyPr>
          <a:lstStyle/>
          <a:p>
            <a:r>
              <a:rPr lang="en-GB" dirty="0">
                <a:cs typeface="Calibri" panose="020F0502020204030204" pitchFamily="34" charset="0"/>
              </a:rPr>
              <a:t>Saving to your favourites</a:t>
            </a:r>
          </a:p>
        </p:txBody>
      </p:sp>
      <p:sp>
        <p:nvSpPr>
          <p:cNvPr id="8" name="TextBox 7">
            <a:extLst>
              <a:ext uri="{FF2B5EF4-FFF2-40B4-BE49-F238E27FC236}">
                <a16:creationId xmlns:a16="http://schemas.microsoft.com/office/drawing/2014/main" id="{EB138A5A-05C0-FF7D-9983-995A983B2A76}"/>
              </a:ext>
            </a:extLst>
          </p:cNvPr>
          <p:cNvSpPr txBox="1"/>
          <p:nvPr/>
        </p:nvSpPr>
        <p:spPr>
          <a:xfrm>
            <a:off x="9309769" y="2886308"/>
            <a:ext cx="2486647" cy="1477328"/>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Save your favourite  resources in the pinned section of your account.</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7" name="Graphic 6" descr="Pin with solid fill">
            <a:extLst>
              <a:ext uri="{FF2B5EF4-FFF2-40B4-BE49-F238E27FC236}">
                <a16:creationId xmlns:a16="http://schemas.microsoft.com/office/drawing/2014/main" id="{4015456F-67F8-3369-6005-372534E30E5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29800" y="1614054"/>
            <a:ext cx="914400" cy="914400"/>
          </a:xfrm>
          <a:prstGeom prst="rect">
            <a:avLst/>
          </a:prstGeom>
        </p:spPr>
      </p:pic>
      <p:pic>
        <p:nvPicPr>
          <p:cNvPr id="6" name="Picture 5">
            <a:extLst>
              <a:ext uri="{FF2B5EF4-FFF2-40B4-BE49-F238E27FC236}">
                <a16:creationId xmlns:a16="http://schemas.microsoft.com/office/drawing/2014/main" id="{B2669CB9-F0F4-CCD6-9DE3-FD96B87B090D}"/>
              </a:ext>
            </a:extLst>
          </p:cNvPr>
          <p:cNvPicPr>
            <a:picLocks noChangeAspect="1"/>
          </p:cNvPicPr>
          <p:nvPr/>
        </p:nvPicPr>
        <p:blipFill rotWithShape="1">
          <a:blip r:embed="rId4"/>
          <a:srcRect l="764" t="12284" r="4809" b="5152"/>
          <a:stretch/>
        </p:blipFill>
        <p:spPr>
          <a:xfrm>
            <a:off x="782406" y="1458546"/>
            <a:ext cx="7848123" cy="4574757"/>
          </a:xfrm>
          <a:prstGeom prst="rect">
            <a:avLst/>
          </a:prstGeom>
          <a:effectLst>
            <a:outerShdw blurRad="63500" sx="102000" sy="102000" algn="ctr" rotWithShape="0">
              <a:prstClr val="black">
                <a:alpha val="40000"/>
              </a:prstClr>
            </a:outerShdw>
          </a:effectLst>
        </p:spPr>
      </p:pic>
      <p:sp>
        <p:nvSpPr>
          <p:cNvPr id="9" name="Rectangle 8">
            <a:extLst>
              <a:ext uri="{FF2B5EF4-FFF2-40B4-BE49-F238E27FC236}">
                <a16:creationId xmlns:a16="http://schemas.microsoft.com/office/drawing/2014/main" id="{0824D06B-72CD-C692-9546-322FBED2F705}"/>
              </a:ext>
            </a:extLst>
          </p:cNvPr>
          <p:cNvSpPr/>
          <p:nvPr/>
        </p:nvSpPr>
        <p:spPr>
          <a:xfrm>
            <a:off x="6703255" y="3256671"/>
            <a:ext cx="309489" cy="248294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47240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p:txBody>
          <a:bodyPr>
            <a:normAutofit/>
          </a:bodyPr>
          <a:lstStyle/>
          <a:p>
            <a:r>
              <a:rPr lang="en-GB" dirty="0">
                <a:cs typeface="Calibri" panose="020F0502020204030204" pitchFamily="34" charset="0"/>
              </a:rPr>
              <a:t>Email favourites to yourself</a:t>
            </a:r>
          </a:p>
        </p:txBody>
      </p:sp>
      <p:sp>
        <p:nvSpPr>
          <p:cNvPr id="8" name="TextBox 7">
            <a:extLst>
              <a:ext uri="{FF2B5EF4-FFF2-40B4-BE49-F238E27FC236}">
                <a16:creationId xmlns:a16="http://schemas.microsoft.com/office/drawing/2014/main" id="{EB138A5A-05C0-FF7D-9983-995A983B2A76}"/>
              </a:ext>
            </a:extLst>
          </p:cNvPr>
          <p:cNvSpPr txBox="1"/>
          <p:nvPr/>
        </p:nvSpPr>
        <p:spPr>
          <a:xfrm>
            <a:off x="9542987" y="3149844"/>
            <a:ext cx="2486647" cy="1477328"/>
          </a:xfrm>
          <a:prstGeom prst="rect">
            <a:avLst/>
          </a:prstGeom>
          <a:noFill/>
        </p:spPr>
        <p:txBody>
          <a:bodyPr wrap="square" rtlCol="0">
            <a:spAutoFit/>
          </a:bodyPr>
          <a:lstStyle/>
          <a:p>
            <a:r>
              <a:rPr lang="en-GB" dirty="0">
                <a:latin typeface="Calibri Light" panose="020F0302020204030204" pitchFamily="34" charset="0"/>
                <a:cs typeface="Calibri Light" panose="020F0302020204030204" pitchFamily="34" charset="0"/>
              </a:rPr>
              <a:t>Email any books or articles to yourself to read later.</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pic>
        <p:nvPicPr>
          <p:cNvPr id="6" name="Graphic 5" descr="Envelope with solid fill">
            <a:extLst>
              <a:ext uri="{FF2B5EF4-FFF2-40B4-BE49-F238E27FC236}">
                <a16:creationId xmlns:a16="http://schemas.microsoft.com/office/drawing/2014/main" id="{F98C5E7D-C463-ED35-C9FC-93970F68BAB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85218" y="1828262"/>
            <a:ext cx="1122218" cy="1122218"/>
          </a:xfrm>
          <a:prstGeom prst="rect">
            <a:avLst/>
          </a:prstGeom>
        </p:spPr>
      </p:pic>
      <p:pic>
        <p:nvPicPr>
          <p:cNvPr id="7" name="Picture 6">
            <a:extLst>
              <a:ext uri="{FF2B5EF4-FFF2-40B4-BE49-F238E27FC236}">
                <a16:creationId xmlns:a16="http://schemas.microsoft.com/office/drawing/2014/main" id="{DCAB6B46-379A-7668-4149-2B1D5DB09844}"/>
              </a:ext>
            </a:extLst>
          </p:cNvPr>
          <p:cNvPicPr>
            <a:picLocks noChangeAspect="1"/>
          </p:cNvPicPr>
          <p:nvPr/>
        </p:nvPicPr>
        <p:blipFill rotWithShape="1">
          <a:blip r:embed="rId4"/>
          <a:srcRect l="1066" t="12102" r="4574" b="5128"/>
          <a:stretch/>
        </p:blipFill>
        <p:spPr>
          <a:xfrm>
            <a:off x="905927" y="1456006"/>
            <a:ext cx="7914513" cy="4628270"/>
          </a:xfrm>
          <a:prstGeom prst="rect">
            <a:avLst/>
          </a:prstGeom>
          <a:effectLst>
            <a:outerShdw blurRad="63500" sx="102000" sy="102000" algn="ctr" rotWithShape="0">
              <a:prstClr val="black">
                <a:alpha val="40000"/>
              </a:prstClr>
            </a:outerShdw>
          </a:effectLst>
        </p:spPr>
      </p:pic>
      <p:sp>
        <p:nvSpPr>
          <p:cNvPr id="9" name="Rectangle 8">
            <a:extLst>
              <a:ext uri="{FF2B5EF4-FFF2-40B4-BE49-F238E27FC236}">
                <a16:creationId xmlns:a16="http://schemas.microsoft.com/office/drawing/2014/main" id="{10192655-8011-225B-9A18-95DA40793F35}"/>
              </a:ext>
            </a:extLst>
          </p:cNvPr>
          <p:cNvSpPr/>
          <p:nvPr/>
        </p:nvSpPr>
        <p:spPr>
          <a:xfrm>
            <a:off x="6625883" y="3270738"/>
            <a:ext cx="274320" cy="2574388"/>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1646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A robot with a face">
            <a:extLst>
              <a:ext uri="{FF2B5EF4-FFF2-40B4-BE49-F238E27FC236}">
                <a16:creationId xmlns:a16="http://schemas.microsoft.com/office/drawing/2014/main" id="{225412C2-5B2F-5E30-60E3-4999608C416D}"/>
              </a:ext>
            </a:extLst>
          </p:cNvPr>
          <p:cNvPicPr>
            <a:picLocks noChangeAspect="1"/>
          </p:cNvPicPr>
          <p:nvPr/>
        </p:nvPicPr>
        <p:blipFill>
          <a:blip r:embed="rId3"/>
          <a:stretch>
            <a:fillRect/>
          </a:stretch>
        </p:blipFill>
        <p:spPr>
          <a:xfrm>
            <a:off x="-3525" y="1273450"/>
            <a:ext cx="7087052" cy="5043803"/>
          </a:xfrm>
          <a:prstGeom prst="rect">
            <a:avLst/>
          </a:prstGeom>
        </p:spPr>
      </p:pic>
      <p:sp>
        <p:nvSpPr>
          <p:cNvPr id="2" name="Title 1">
            <a:extLst>
              <a:ext uri="{FF2B5EF4-FFF2-40B4-BE49-F238E27FC236}">
                <a16:creationId xmlns:a16="http://schemas.microsoft.com/office/drawing/2014/main" id="{7B3A6CEE-EB32-9185-08F8-77D7AB64CE53}"/>
              </a:ext>
            </a:extLst>
          </p:cNvPr>
          <p:cNvSpPr>
            <a:spLocks noGrp="1"/>
          </p:cNvSpPr>
          <p:nvPr>
            <p:ph type="title"/>
          </p:nvPr>
        </p:nvSpPr>
        <p:spPr>
          <a:xfrm>
            <a:off x="263068" y="94967"/>
            <a:ext cx="9389656" cy="1003916"/>
          </a:xfrm>
        </p:spPr>
        <p:txBody>
          <a:bodyPr>
            <a:normAutofit/>
          </a:bodyPr>
          <a:lstStyle/>
          <a:p>
            <a:r>
              <a:rPr lang="en-GB" dirty="0">
                <a:latin typeface="Lucida Sans" panose="020B0602030504020204" pitchFamily="34" charset="0"/>
                <a:cs typeface="Calibri" panose="020F0502020204030204" pitchFamily="34" charset="0"/>
              </a:rPr>
              <a:t>What about Artificial Intelligence?</a:t>
            </a:r>
          </a:p>
        </p:txBody>
      </p:sp>
      <p:sp>
        <p:nvSpPr>
          <p:cNvPr id="10" name="TextBox 9">
            <a:extLst>
              <a:ext uri="{FF2B5EF4-FFF2-40B4-BE49-F238E27FC236}">
                <a16:creationId xmlns:a16="http://schemas.microsoft.com/office/drawing/2014/main" id="{122EEB50-7643-3C45-87B5-367F3DCBADB9}"/>
              </a:ext>
            </a:extLst>
          </p:cNvPr>
          <p:cNvSpPr txBox="1"/>
          <p:nvPr/>
        </p:nvSpPr>
        <p:spPr>
          <a:xfrm>
            <a:off x="503988" y="2456523"/>
            <a:ext cx="2675548" cy="2677656"/>
          </a:xfrm>
          <a:prstGeom prst="rect">
            <a:avLst/>
          </a:prstGeom>
          <a:noFill/>
        </p:spPr>
        <p:txBody>
          <a:bodyPr wrap="square" lIns="91440" tIns="45720" rIns="91440" bIns="45720" rtlCol="0" anchor="t">
            <a:spAutoFit/>
          </a:bodyPr>
          <a:lstStyle/>
          <a:p>
            <a:r>
              <a:rPr lang="en-GB" sz="2800" b="1">
                <a:solidFill>
                  <a:schemeClr val="accent2"/>
                </a:solidFill>
                <a:latin typeface="Calibri"/>
                <a:ea typeface="Calibri"/>
                <a:cs typeface="Arial"/>
              </a:rPr>
              <a:t>Always check</a:t>
            </a:r>
            <a:r>
              <a:rPr lang="en-GB" sz="2800" b="1">
                <a:latin typeface="Calibri"/>
                <a:ea typeface="Calibri"/>
                <a:cs typeface="Arial"/>
              </a:rPr>
              <a:t> your assignment brief and with your tutor to confirm if use of AI is permitted!</a:t>
            </a:r>
          </a:p>
        </p:txBody>
      </p:sp>
      <p:sp>
        <p:nvSpPr>
          <p:cNvPr id="11" name="TextBox 10">
            <a:extLst>
              <a:ext uri="{FF2B5EF4-FFF2-40B4-BE49-F238E27FC236}">
                <a16:creationId xmlns:a16="http://schemas.microsoft.com/office/drawing/2014/main" id="{7F28702F-5816-2280-1F9B-81F8C5319859}"/>
              </a:ext>
            </a:extLst>
          </p:cNvPr>
          <p:cNvSpPr txBox="1"/>
          <p:nvPr/>
        </p:nvSpPr>
        <p:spPr>
          <a:xfrm>
            <a:off x="7183818" y="1273332"/>
            <a:ext cx="4917799" cy="4493538"/>
          </a:xfrm>
          <a:prstGeom prst="rect">
            <a:avLst/>
          </a:prstGeom>
          <a:noFill/>
        </p:spPr>
        <p:txBody>
          <a:bodyPr wrap="square" lIns="91440" tIns="45720" rIns="91440" bIns="45720" rtlCol="0" anchor="t">
            <a:spAutoFit/>
          </a:bodyPr>
          <a:lstStyle/>
          <a:p>
            <a:r>
              <a:rPr lang="en-GB" sz="2000">
                <a:latin typeface="Calibri"/>
                <a:ea typeface="Calibri"/>
                <a:cs typeface="Arial"/>
              </a:rPr>
              <a:t>I</a:t>
            </a:r>
            <a:r>
              <a:rPr lang="en-GB" sz="1900">
                <a:latin typeface="Calibri"/>
                <a:ea typeface="Calibri"/>
                <a:cs typeface="Arial"/>
              </a:rPr>
              <a:t>f permitted, demonstrate good academic practice by...</a:t>
            </a:r>
            <a:endParaRPr lang="en-GB" sz="1900">
              <a:latin typeface="Calibri"/>
              <a:ea typeface="Calibri"/>
              <a:cs typeface="Arial" panose="020B0604020202020204" pitchFamily="34" charset="0"/>
            </a:endParaRPr>
          </a:p>
          <a:p>
            <a:endParaRPr lang="en-GB" sz="1900">
              <a:latin typeface="Calibri"/>
              <a:ea typeface="Calibri"/>
              <a:cs typeface="Arial"/>
            </a:endParaRPr>
          </a:p>
          <a:p>
            <a:pPr marL="285750" indent="-285750">
              <a:buFont typeface="Arial" panose="020B0604020202020204" pitchFamily="34" charset="0"/>
              <a:buChar char="•"/>
            </a:pPr>
            <a:r>
              <a:rPr lang="en-GB" sz="1900" b="1">
                <a:solidFill>
                  <a:schemeClr val="accent2"/>
                </a:solidFill>
                <a:latin typeface="Calibri"/>
                <a:ea typeface="Calibri"/>
                <a:cs typeface="Arial"/>
              </a:rPr>
              <a:t>Using AI tools effectively, critically, ethically</a:t>
            </a:r>
            <a:r>
              <a:rPr lang="en-GB" sz="1900">
                <a:latin typeface="Calibri"/>
                <a:ea typeface="Calibri"/>
                <a:cs typeface="Arial"/>
              </a:rPr>
              <a:t> and within permitted guidelines.</a:t>
            </a:r>
          </a:p>
          <a:p>
            <a:endParaRPr lang="en-GB" sz="1900">
              <a:latin typeface="Calibri"/>
              <a:ea typeface="Calibri"/>
              <a:cs typeface="Arial"/>
            </a:endParaRPr>
          </a:p>
          <a:p>
            <a:pPr marL="285750" indent="-285750">
              <a:buFont typeface="Arial" panose="020B0604020202020204" pitchFamily="34" charset="0"/>
              <a:buChar char="•"/>
            </a:pPr>
            <a:r>
              <a:rPr lang="en-GB" sz="1900" b="1">
                <a:solidFill>
                  <a:schemeClr val="accent2"/>
                </a:solidFill>
                <a:latin typeface="Calibri"/>
                <a:ea typeface="Calibri"/>
                <a:cs typeface="Arial"/>
              </a:rPr>
              <a:t>Being aware of limitations</a:t>
            </a:r>
            <a:r>
              <a:rPr lang="en-GB" sz="1900" b="1">
                <a:latin typeface="Calibri"/>
                <a:ea typeface="Calibri"/>
                <a:cs typeface="Arial"/>
              </a:rPr>
              <a:t>, </a:t>
            </a:r>
            <a:r>
              <a:rPr lang="en-GB" sz="1900">
                <a:latin typeface="Calibri"/>
                <a:ea typeface="Calibri"/>
                <a:cs typeface="Arial"/>
              </a:rPr>
              <a:t>e.g. accountability, inaccuracy, bias, unintentional plagiarism, over reliance. </a:t>
            </a:r>
          </a:p>
          <a:p>
            <a:pPr marL="285750" indent="-285750">
              <a:buFont typeface="Arial" panose="020B0604020202020204" pitchFamily="34" charset="0"/>
              <a:buChar char="•"/>
            </a:pPr>
            <a:endParaRPr lang="en-GB" sz="1900">
              <a:latin typeface="Calibri"/>
              <a:ea typeface="Calibri"/>
              <a:cs typeface="Arial"/>
            </a:endParaRPr>
          </a:p>
          <a:p>
            <a:pPr marL="285750" indent="-285750">
              <a:buFont typeface="Arial" panose="020B0604020202020204" pitchFamily="34" charset="0"/>
              <a:buChar char="•"/>
            </a:pPr>
            <a:r>
              <a:rPr lang="en-GB" sz="1900" b="1">
                <a:solidFill>
                  <a:schemeClr val="accent2"/>
                </a:solidFill>
                <a:latin typeface="Calibri"/>
                <a:ea typeface="Calibri"/>
                <a:cs typeface="Arial"/>
              </a:rPr>
              <a:t>Evaluating</a:t>
            </a:r>
            <a:r>
              <a:rPr lang="en-GB" sz="1900">
                <a:latin typeface="Calibri"/>
                <a:ea typeface="Calibri"/>
                <a:cs typeface="Arial"/>
              </a:rPr>
              <a:t> all generated text critically.</a:t>
            </a:r>
          </a:p>
          <a:p>
            <a:pPr marL="285750" indent="-285750">
              <a:buFont typeface="Arial" panose="020B0604020202020204" pitchFamily="34" charset="0"/>
              <a:buChar char="•"/>
            </a:pPr>
            <a:endParaRPr lang="en-GB" sz="1900">
              <a:latin typeface="Calibri"/>
              <a:ea typeface="Calibri"/>
              <a:cs typeface="Arial"/>
            </a:endParaRPr>
          </a:p>
          <a:p>
            <a:pPr marL="285750" indent="-285750">
              <a:buFont typeface="Arial" panose="020B0604020202020204" pitchFamily="34" charset="0"/>
              <a:buChar char="•"/>
            </a:pPr>
            <a:r>
              <a:rPr lang="en-GB" sz="1900" b="1">
                <a:solidFill>
                  <a:schemeClr val="accent2"/>
                </a:solidFill>
                <a:latin typeface="Calibri"/>
                <a:ea typeface="Calibri"/>
                <a:cs typeface="Arial"/>
              </a:rPr>
              <a:t>Acknowledging</a:t>
            </a:r>
            <a:r>
              <a:rPr lang="en-GB" sz="1900">
                <a:solidFill>
                  <a:schemeClr val="accent2"/>
                </a:solidFill>
                <a:latin typeface="Calibri"/>
                <a:ea typeface="Calibri"/>
                <a:cs typeface="Arial"/>
              </a:rPr>
              <a:t> </a:t>
            </a:r>
            <a:r>
              <a:rPr lang="en-GB" sz="1900">
                <a:latin typeface="Calibri"/>
                <a:ea typeface="Calibri"/>
                <a:cs typeface="Arial"/>
              </a:rPr>
              <a:t>all AI content.</a:t>
            </a:r>
            <a:endParaRPr lang="en-GB" sz="1900">
              <a:solidFill>
                <a:srgbClr val="000000"/>
              </a:solidFill>
              <a:latin typeface="Calibri"/>
              <a:ea typeface="Calibri"/>
              <a:cs typeface="Arial"/>
            </a:endParaRPr>
          </a:p>
          <a:p>
            <a:endParaRPr lang="en-GB" sz="1900">
              <a:solidFill>
                <a:srgbClr val="000000"/>
              </a:solidFill>
              <a:latin typeface="Calibri"/>
              <a:ea typeface="Calibri"/>
              <a:cs typeface="Arial"/>
            </a:endParaRPr>
          </a:p>
          <a:p>
            <a:pPr marL="285750" indent="-285750">
              <a:buFont typeface="Arial" panose="020B0604020202020204" pitchFamily="34" charset="0"/>
              <a:buChar char="•"/>
            </a:pPr>
            <a:r>
              <a:rPr lang="en-GB" sz="1900" b="1">
                <a:solidFill>
                  <a:schemeClr val="accent2"/>
                </a:solidFill>
                <a:latin typeface="Calibri"/>
                <a:ea typeface="Calibri"/>
                <a:cs typeface="Arial"/>
              </a:rPr>
              <a:t>Completing</a:t>
            </a:r>
            <a:r>
              <a:rPr lang="en-GB" sz="1900">
                <a:latin typeface="Calibri"/>
                <a:ea typeface="Calibri"/>
                <a:cs typeface="Arial"/>
              </a:rPr>
              <a:t> the AI sections in infoskills.</a:t>
            </a:r>
          </a:p>
        </p:txBody>
      </p:sp>
    </p:spTree>
    <p:extLst>
      <p:ext uri="{BB962C8B-B14F-4D97-AF65-F5344CB8AC3E}">
        <p14:creationId xmlns:p14="http://schemas.microsoft.com/office/powerpoint/2010/main" val="2898129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65A1-5375-38EF-18D7-6BA44DB08C14}"/>
              </a:ext>
            </a:extLst>
          </p:cNvPr>
          <p:cNvSpPr>
            <a:spLocks noGrp="1"/>
          </p:cNvSpPr>
          <p:nvPr>
            <p:ph type="title"/>
          </p:nvPr>
        </p:nvSpPr>
        <p:spPr/>
        <p:txBody>
          <a:bodyPr/>
          <a:lstStyle/>
          <a:p>
            <a:r>
              <a:rPr lang="en-US"/>
              <a:t> </a:t>
            </a:r>
          </a:p>
        </p:txBody>
      </p:sp>
      <p:sp>
        <p:nvSpPr>
          <p:cNvPr id="4" name="Arrow: Curved Left 3">
            <a:extLst>
              <a:ext uri="{FF2B5EF4-FFF2-40B4-BE49-F238E27FC236}">
                <a16:creationId xmlns:a16="http://schemas.microsoft.com/office/drawing/2014/main" id="{8A738967-A597-9CEB-2D99-BC261DC6BE42}"/>
              </a:ext>
            </a:extLst>
          </p:cNvPr>
          <p:cNvSpPr/>
          <p:nvPr/>
        </p:nvSpPr>
        <p:spPr>
          <a:xfrm>
            <a:off x="11234352" y="3429001"/>
            <a:ext cx="859147" cy="2560650"/>
          </a:xfrm>
          <a:prstGeom prst="curvedLef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Arrow: Right 9">
            <a:extLst>
              <a:ext uri="{FF2B5EF4-FFF2-40B4-BE49-F238E27FC236}">
                <a16:creationId xmlns:a16="http://schemas.microsoft.com/office/drawing/2014/main" id="{AAF06DD0-3436-3888-619A-CA2BAAAA7A02}"/>
              </a:ext>
            </a:extLst>
          </p:cNvPr>
          <p:cNvSpPr/>
          <p:nvPr/>
        </p:nvSpPr>
        <p:spPr>
          <a:xfrm>
            <a:off x="2066226" y="1709646"/>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Right 10">
            <a:extLst>
              <a:ext uri="{FF2B5EF4-FFF2-40B4-BE49-F238E27FC236}">
                <a16:creationId xmlns:a16="http://schemas.microsoft.com/office/drawing/2014/main" id="{EDA598B3-3401-D618-D8E5-A95883844C7D}"/>
              </a:ext>
            </a:extLst>
          </p:cNvPr>
          <p:cNvSpPr/>
          <p:nvPr/>
        </p:nvSpPr>
        <p:spPr>
          <a:xfrm>
            <a:off x="1634093" y="2721427"/>
            <a:ext cx="800302"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Arrow: Right 11">
            <a:extLst>
              <a:ext uri="{FF2B5EF4-FFF2-40B4-BE49-F238E27FC236}">
                <a16:creationId xmlns:a16="http://schemas.microsoft.com/office/drawing/2014/main" id="{0762A1AF-D0B4-5B94-8ED4-B901879CB7EE}"/>
              </a:ext>
            </a:extLst>
          </p:cNvPr>
          <p:cNvSpPr/>
          <p:nvPr/>
        </p:nvSpPr>
        <p:spPr>
          <a:xfrm>
            <a:off x="1415052" y="4604655"/>
            <a:ext cx="800303"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EE907FF-5B25-CC35-6361-12AA28596B7D}"/>
              </a:ext>
            </a:extLst>
          </p:cNvPr>
          <p:cNvSpPr txBox="1"/>
          <p:nvPr/>
        </p:nvSpPr>
        <p:spPr>
          <a:xfrm>
            <a:off x="290090" y="1694051"/>
            <a:ext cx="18997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ea typeface="Calibri Light"/>
                <a:cs typeface="Calibri Light"/>
              </a:rPr>
              <a:t>Search question.</a:t>
            </a:r>
            <a:endParaRPr lang="en-US" dirty="0">
              <a:latin typeface="Calibri"/>
              <a:ea typeface="Calibri"/>
              <a:cs typeface="Calibri"/>
            </a:endParaRPr>
          </a:p>
        </p:txBody>
      </p:sp>
      <p:sp>
        <p:nvSpPr>
          <p:cNvPr id="14" name="TextBox 13">
            <a:extLst>
              <a:ext uri="{FF2B5EF4-FFF2-40B4-BE49-F238E27FC236}">
                <a16:creationId xmlns:a16="http://schemas.microsoft.com/office/drawing/2014/main" id="{1457F3B6-FC18-7CFA-0262-BAE5F32DA072}"/>
              </a:ext>
            </a:extLst>
          </p:cNvPr>
          <p:cNvSpPr txBox="1"/>
          <p:nvPr/>
        </p:nvSpPr>
        <p:spPr>
          <a:xfrm>
            <a:off x="251607" y="2721427"/>
            <a:ext cx="138248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ea typeface="Calibri Light"/>
                <a:cs typeface="Calibri Light"/>
              </a:rPr>
              <a:t>Results. </a:t>
            </a:r>
            <a:r>
              <a:rPr lang="en-US" b="1" dirty="0">
                <a:latin typeface="Calibri"/>
                <a:ea typeface="Calibri Light"/>
                <a:cs typeface="Calibri Light"/>
              </a:rPr>
              <a:t>Note:</a:t>
            </a:r>
            <a:r>
              <a:rPr lang="en-US" dirty="0">
                <a:latin typeface="Calibri"/>
                <a:ea typeface="Calibri Light"/>
                <a:cs typeface="Calibri Light"/>
              </a:rPr>
              <a:t> not all may be available via our library. </a:t>
            </a:r>
            <a:endParaRPr lang="en-US" dirty="0"/>
          </a:p>
        </p:txBody>
      </p:sp>
      <p:sp>
        <p:nvSpPr>
          <p:cNvPr id="15" name="TextBox 14">
            <a:extLst>
              <a:ext uri="{FF2B5EF4-FFF2-40B4-BE49-F238E27FC236}">
                <a16:creationId xmlns:a16="http://schemas.microsoft.com/office/drawing/2014/main" id="{D46B4F8F-9B6E-B044-EC57-B2B5C1F09660}"/>
              </a:ext>
            </a:extLst>
          </p:cNvPr>
          <p:cNvSpPr txBox="1"/>
          <p:nvPr/>
        </p:nvSpPr>
        <p:spPr>
          <a:xfrm>
            <a:off x="290090" y="4604655"/>
            <a:ext cx="12843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ea typeface="Calibri Light"/>
                <a:cs typeface="Calibri Light"/>
              </a:rPr>
              <a:t>Further related question prompts.</a:t>
            </a:r>
            <a:endParaRPr lang="en-US" dirty="0"/>
          </a:p>
        </p:txBody>
      </p:sp>
      <p:sp>
        <p:nvSpPr>
          <p:cNvPr id="16" name="TextBox 15">
            <a:extLst>
              <a:ext uri="{FF2B5EF4-FFF2-40B4-BE49-F238E27FC236}">
                <a16:creationId xmlns:a16="http://schemas.microsoft.com/office/drawing/2014/main" id="{D5419D35-95D5-7CD0-A1EB-440F2E708B19}"/>
              </a:ext>
            </a:extLst>
          </p:cNvPr>
          <p:cNvSpPr txBox="1"/>
          <p:nvPr/>
        </p:nvSpPr>
        <p:spPr>
          <a:xfrm>
            <a:off x="10718957" y="1575776"/>
            <a:ext cx="137454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ea typeface="Calibri Light"/>
                <a:cs typeface="Calibri Light"/>
              </a:rPr>
              <a:t>Results from UWTSD library.</a:t>
            </a:r>
            <a:endParaRPr lang="en-US" dirty="0"/>
          </a:p>
        </p:txBody>
      </p:sp>
      <p:sp>
        <p:nvSpPr>
          <p:cNvPr id="17" name="Arrow: Right 16">
            <a:extLst>
              <a:ext uri="{FF2B5EF4-FFF2-40B4-BE49-F238E27FC236}">
                <a16:creationId xmlns:a16="http://schemas.microsoft.com/office/drawing/2014/main" id="{8F6F67EB-920B-D0F6-D6E8-AEE5EFEA568F}"/>
              </a:ext>
            </a:extLst>
          </p:cNvPr>
          <p:cNvSpPr/>
          <p:nvPr/>
        </p:nvSpPr>
        <p:spPr>
          <a:xfrm rot="5400000">
            <a:off x="10057333" y="1891824"/>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A black text on a white background&#10;&#10;Description automatically generated">
            <a:extLst>
              <a:ext uri="{FF2B5EF4-FFF2-40B4-BE49-F238E27FC236}">
                <a16:creationId xmlns:a16="http://schemas.microsoft.com/office/drawing/2014/main" id="{582F0C8B-E9D7-11CA-65CF-FA106A931355}"/>
              </a:ext>
            </a:extLst>
          </p:cNvPr>
          <p:cNvPicPr>
            <a:picLocks noChangeAspect="1"/>
          </p:cNvPicPr>
          <p:nvPr/>
        </p:nvPicPr>
        <p:blipFill>
          <a:blip r:embed="rId2"/>
          <a:stretch>
            <a:fillRect/>
          </a:stretch>
        </p:blipFill>
        <p:spPr>
          <a:xfrm>
            <a:off x="6764956" y="227502"/>
            <a:ext cx="4543681" cy="779761"/>
          </a:xfrm>
          <a:prstGeom prst="rect">
            <a:avLst/>
          </a:prstGeom>
        </p:spPr>
      </p:pic>
      <p:sp>
        <p:nvSpPr>
          <p:cNvPr id="8" name="TextBox 7">
            <a:extLst>
              <a:ext uri="{FF2B5EF4-FFF2-40B4-BE49-F238E27FC236}">
                <a16:creationId xmlns:a16="http://schemas.microsoft.com/office/drawing/2014/main" id="{4AAD22F4-508C-20EC-6216-51817D17D030}"/>
              </a:ext>
            </a:extLst>
          </p:cNvPr>
          <p:cNvSpPr txBox="1"/>
          <p:nvPr/>
        </p:nvSpPr>
        <p:spPr>
          <a:xfrm>
            <a:off x="9382339" y="5620318"/>
            <a:ext cx="1647825" cy="36933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Light"/>
                <a:hlinkClick r:id="rId3"/>
              </a:rPr>
              <a:t>Library Results</a:t>
            </a:r>
            <a:endParaRPr lang="en-US" dirty="0"/>
          </a:p>
        </p:txBody>
      </p:sp>
      <p:sp>
        <p:nvSpPr>
          <p:cNvPr id="23" name="TextBox 22">
            <a:extLst>
              <a:ext uri="{FF2B5EF4-FFF2-40B4-BE49-F238E27FC236}">
                <a16:creationId xmlns:a16="http://schemas.microsoft.com/office/drawing/2014/main" id="{9E4EFBC6-4EB8-65A7-FB9E-A8DE6F835FF2}"/>
              </a:ext>
            </a:extLst>
          </p:cNvPr>
          <p:cNvSpPr txBox="1"/>
          <p:nvPr/>
        </p:nvSpPr>
        <p:spPr>
          <a:xfrm>
            <a:off x="470888" y="252284"/>
            <a:ext cx="5831353" cy="769441"/>
          </a:xfrm>
          <a:prstGeom prst="rect">
            <a:avLst/>
          </a:prstGeom>
          <a:noFill/>
        </p:spPr>
        <p:txBody>
          <a:bodyPr wrap="square" rtlCol="0">
            <a:spAutoFit/>
          </a:bodyPr>
          <a:lstStyle/>
          <a:p>
            <a:r>
              <a:rPr lang="en-GB" sz="4400" dirty="0">
                <a:solidFill>
                  <a:schemeClr val="bg1"/>
                </a:solidFill>
                <a:latin typeface="+mj-lt"/>
              </a:rPr>
              <a:t>AI in the Catalogue</a:t>
            </a:r>
          </a:p>
        </p:txBody>
      </p:sp>
      <p:pic>
        <p:nvPicPr>
          <p:cNvPr id="6" name="Picture 5">
            <a:extLst>
              <a:ext uri="{FF2B5EF4-FFF2-40B4-BE49-F238E27FC236}">
                <a16:creationId xmlns:a16="http://schemas.microsoft.com/office/drawing/2014/main" id="{04422F4E-F915-F7D8-AB8F-1C0125C3D3FC}"/>
              </a:ext>
            </a:extLst>
          </p:cNvPr>
          <p:cNvPicPr>
            <a:picLocks noChangeAspect="1"/>
          </p:cNvPicPr>
          <p:nvPr/>
        </p:nvPicPr>
        <p:blipFill>
          <a:blip r:embed="rId4"/>
          <a:srcRect l="27596" t="12503" r="11140" b="81682"/>
          <a:stretch/>
        </p:blipFill>
        <p:spPr>
          <a:xfrm>
            <a:off x="2876766" y="1593623"/>
            <a:ext cx="7017773" cy="560620"/>
          </a:xfrm>
          <a:prstGeom prst="rect">
            <a:avLst/>
          </a:prstGeom>
        </p:spPr>
      </p:pic>
      <p:pic>
        <p:nvPicPr>
          <p:cNvPr id="18" name="Picture 17">
            <a:extLst>
              <a:ext uri="{FF2B5EF4-FFF2-40B4-BE49-F238E27FC236}">
                <a16:creationId xmlns:a16="http://schemas.microsoft.com/office/drawing/2014/main" id="{A21F38E7-B84C-915B-22EC-63A7A761AFB9}"/>
              </a:ext>
            </a:extLst>
          </p:cNvPr>
          <p:cNvPicPr>
            <a:picLocks noChangeAspect="1"/>
          </p:cNvPicPr>
          <p:nvPr/>
        </p:nvPicPr>
        <p:blipFill>
          <a:blip r:embed="rId5"/>
          <a:srcRect l="27844" t="15049" r="5701" b="59282"/>
          <a:stretch/>
        </p:blipFill>
        <p:spPr>
          <a:xfrm>
            <a:off x="2804006" y="2451500"/>
            <a:ext cx="8226158" cy="2118319"/>
          </a:xfrm>
          <a:prstGeom prst="rect">
            <a:avLst/>
          </a:prstGeom>
        </p:spPr>
      </p:pic>
      <p:pic>
        <p:nvPicPr>
          <p:cNvPr id="21" name="Picture 20">
            <a:extLst>
              <a:ext uri="{FF2B5EF4-FFF2-40B4-BE49-F238E27FC236}">
                <a16:creationId xmlns:a16="http://schemas.microsoft.com/office/drawing/2014/main" id="{6D536557-F9C4-8FA6-1B83-9C809E721721}"/>
              </a:ext>
            </a:extLst>
          </p:cNvPr>
          <p:cNvPicPr>
            <a:picLocks noChangeAspect="1"/>
          </p:cNvPicPr>
          <p:nvPr/>
        </p:nvPicPr>
        <p:blipFill>
          <a:blip r:embed="rId5"/>
          <a:srcRect l="27845" t="40494" r="8131" b="37128"/>
          <a:stretch/>
        </p:blipFill>
        <p:spPr>
          <a:xfrm>
            <a:off x="2419543" y="4549593"/>
            <a:ext cx="6758608" cy="1574863"/>
          </a:xfrm>
          <a:prstGeom prst="rect">
            <a:avLst/>
          </a:prstGeom>
        </p:spPr>
      </p:pic>
    </p:spTree>
    <p:extLst>
      <p:ext uri="{BB962C8B-B14F-4D97-AF65-F5344CB8AC3E}">
        <p14:creationId xmlns:p14="http://schemas.microsoft.com/office/powerpoint/2010/main" val="743406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C26F0-CE95-91F0-BE44-94847FE6E5EB}"/>
              </a:ext>
            </a:extLst>
          </p:cNvPr>
          <p:cNvSpPr>
            <a:spLocks noGrp="1"/>
          </p:cNvSpPr>
          <p:nvPr>
            <p:ph type="title"/>
          </p:nvPr>
        </p:nvSpPr>
        <p:spPr/>
        <p:txBody>
          <a:bodyPr/>
          <a:lstStyle/>
          <a:p>
            <a:r>
              <a:rPr lang="en-US" dirty="0"/>
              <a:t>How it Works</a:t>
            </a:r>
          </a:p>
        </p:txBody>
      </p:sp>
      <p:pic>
        <p:nvPicPr>
          <p:cNvPr id="9" name="Graphic 8" descr="Badge Question Mark outline">
            <a:extLst>
              <a:ext uri="{FF2B5EF4-FFF2-40B4-BE49-F238E27FC236}">
                <a16:creationId xmlns:a16="http://schemas.microsoft.com/office/drawing/2014/main" id="{CB2BAC70-B979-810E-2ED9-487A789134C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2400" y="2627242"/>
            <a:ext cx="1298712" cy="1305338"/>
          </a:xfrm>
          <a:prstGeom prst="rect">
            <a:avLst/>
          </a:prstGeom>
        </p:spPr>
      </p:pic>
      <p:sp>
        <p:nvSpPr>
          <p:cNvPr id="10" name="Arrow: Right 9">
            <a:extLst>
              <a:ext uri="{FF2B5EF4-FFF2-40B4-BE49-F238E27FC236}">
                <a16:creationId xmlns:a16="http://schemas.microsoft.com/office/drawing/2014/main" id="{E977B31A-1CBA-7DE5-3CD8-80F6CB2D6580}"/>
              </a:ext>
            </a:extLst>
          </p:cNvPr>
          <p:cNvSpPr/>
          <p:nvPr/>
        </p:nvSpPr>
        <p:spPr>
          <a:xfrm>
            <a:off x="1623390" y="2957158"/>
            <a:ext cx="1699156" cy="497403"/>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descr="Remote learning language outline">
            <a:extLst>
              <a:ext uri="{FF2B5EF4-FFF2-40B4-BE49-F238E27FC236}">
                <a16:creationId xmlns:a16="http://schemas.microsoft.com/office/drawing/2014/main" id="{C4D18C3C-88C6-137E-CCEB-DB75531E464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49548" y="3932584"/>
            <a:ext cx="1205947" cy="1186069"/>
          </a:xfrm>
          <a:prstGeom prst="rect">
            <a:avLst/>
          </a:prstGeom>
        </p:spPr>
      </p:pic>
      <p:pic>
        <p:nvPicPr>
          <p:cNvPr id="13" name="Graphic 12" descr="Workflow outline">
            <a:extLst>
              <a:ext uri="{FF2B5EF4-FFF2-40B4-BE49-F238E27FC236}">
                <a16:creationId xmlns:a16="http://schemas.microsoft.com/office/drawing/2014/main" id="{5BFC2DE5-AA4A-67F9-D385-8C3EA42F3C4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3836503" y="5237924"/>
            <a:ext cx="1046922" cy="1080052"/>
          </a:xfrm>
          <a:prstGeom prst="rect">
            <a:avLst/>
          </a:prstGeom>
        </p:spPr>
      </p:pic>
      <p:sp>
        <p:nvSpPr>
          <p:cNvPr id="14" name="Arrow: Right 13">
            <a:extLst>
              <a:ext uri="{FF2B5EF4-FFF2-40B4-BE49-F238E27FC236}">
                <a16:creationId xmlns:a16="http://schemas.microsoft.com/office/drawing/2014/main" id="{79EDAD5A-55B8-4C31-6C4C-300A45162764}"/>
              </a:ext>
            </a:extLst>
          </p:cNvPr>
          <p:cNvSpPr/>
          <p:nvPr/>
        </p:nvSpPr>
        <p:spPr>
          <a:xfrm rot="5400000">
            <a:off x="3733800" y="4422910"/>
            <a:ext cx="1269958" cy="504510"/>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Bent 18">
            <a:extLst>
              <a:ext uri="{FF2B5EF4-FFF2-40B4-BE49-F238E27FC236}">
                <a16:creationId xmlns:a16="http://schemas.microsoft.com/office/drawing/2014/main" id="{CD36B202-0906-EA74-7ED2-61C041B8C208}"/>
              </a:ext>
            </a:extLst>
          </p:cNvPr>
          <p:cNvSpPr/>
          <p:nvPr/>
        </p:nvSpPr>
        <p:spPr>
          <a:xfrm rot="5400000" flipH="1">
            <a:off x="6029690" y="3931959"/>
            <a:ext cx="948722" cy="3042035"/>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TextBox 19">
            <a:extLst>
              <a:ext uri="{FF2B5EF4-FFF2-40B4-BE49-F238E27FC236}">
                <a16:creationId xmlns:a16="http://schemas.microsoft.com/office/drawing/2014/main" id="{3B33E39E-8A19-A7D2-00F6-493648F116E8}"/>
              </a:ext>
            </a:extLst>
          </p:cNvPr>
          <p:cNvSpPr txBox="1"/>
          <p:nvPr/>
        </p:nvSpPr>
        <p:spPr>
          <a:xfrm>
            <a:off x="1225827" y="3664226"/>
            <a:ext cx="248478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
                <a:cs typeface="Calibri Light"/>
              </a:rPr>
              <a:t>Your question is sent to the Large Language Model (LLM).</a:t>
            </a:r>
            <a:endParaRPr lang="en-US" sz="2000">
              <a:latin typeface="Calibri "/>
            </a:endParaRPr>
          </a:p>
        </p:txBody>
      </p:sp>
      <p:sp>
        <p:nvSpPr>
          <p:cNvPr id="21" name="TextBox 20">
            <a:extLst>
              <a:ext uri="{FF2B5EF4-FFF2-40B4-BE49-F238E27FC236}">
                <a16:creationId xmlns:a16="http://schemas.microsoft.com/office/drawing/2014/main" id="{7C48099D-370C-AED1-B622-C456BCBE403D}"/>
              </a:ext>
            </a:extLst>
          </p:cNvPr>
          <p:cNvSpPr txBox="1"/>
          <p:nvPr/>
        </p:nvSpPr>
        <p:spPr>
          <a:xfrm>
            <a:off x="4890054" y="4525619"/>
            <a:ext cx="1974572" cy="10421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Calibri Light"/>
              </a:rPr>
              <a:t>The question is converted into a Boolean query.</a:t>
            </a:r>
            <a:endParaRPr lang="en-US" sz="2000">
              <a:latin typeface="Calibri"/>
              <a:cs typeface="Calibri"/>
            </a:endParaRPr>
          </a:p>
        </p:txBody>
      </p:sp>
      <p:sp>
        <p:nvSpPr>
          <p:cNvPr id="22" name="TextBox 21">
            <a:extLst>
              <a:ext uri="{FF2B5EF4-FFF2-40B4-BE49-F238E27FC236}">
                <a16:creationId xmlns:a16="http://schemas.microsoft.com/office/drawing/2014/main" id="{2924278A-0544-8016-C978-5B01472E31B4}"/>
              </a:ext>
            </a:extLst>
          </p:cNvPr>
          <p:cNvSpPr txBox="1"/>
          <p:nvPr/>
        </p:nvSpPr>
        <p:spPr>
          <a:xfrm>
            <a:off x="8063949" y="5241231"/>
            <a:ext cx="4061789" cy="10487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Calibri Light"/>
              </a:rPr>
              <a:t>The Boolean query is sent to the central Primo library catalogue to retrieve results.</a:t>
            </a:r>
          </a:p>
        </p:txBody>
      </p:sp>
      <p:pic>
        <p:nvPicPr>
          <p:cNvPr id="28" name="Graphic 27" descr="Chat outline">
            <a:extLst>
              <a:ext uri="{FF2B5EF4-FFF2-40B4-BE49-F238E27FC236}">
                <a16:creationId xmlns:a16="http://schemas.microsoft.com/office/drawing/2014/main" id="{7137C0B4-0595-37BC-AB85-90FCB5370D6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372680" y="2435090"/>
            <a:ext cx="1974572" cy="2034206"/>
          </a:xfrm>
          <a:prstGeom prst="rect">
            <a:avLst/>
          </a:prstGeom>
        </p:spPr>
      </p:pic>
      <p:sp>
        <p:nvSpPr>
          <p:cNvPr id="30" name="TextBox 29">
            <a:extLst>
              <a:ext uri="{FF2B5EF4-FFF2-40B4-BE49-F238E27FC236}">
                <a16:creationId xmlns:a16="http://schemas.microsoft.com/office/drawing/2014/main" id="{01F4DCDD-08F5-C1BE-C902-CC5C11BE512D}"/>
              </a:ext>
            </a:extLst>
          </p:cNvPr>
          <p:cNvSpPr txBox="1"/>
          <p:nvPr/>
        </p:nvSpPr>
        <p:spPr>
          <a:xfrm>
            <a:off x="8488018" y="3286539"/>
            <a:ext cx="363772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Arial"/>
              </a:rPr>
              <a:t>The top 5 results are sent to the LLM to create an overview with in-text references based on the </a:t>
            </a:r>
            <a:r>
              <a:rPr lang="en-US" sz="2000" b="1">
                <a:latin typeface="Calibri"/>
                <a:cs typeface="Arial"/>
              </a:rPr>
              <a:t>abstracts​.</a:t>
            </a:r>
            <a:endParaRPr lang="en-US"/>
          </a:p>
        </p:txBody>
      </p:sp>
      <p:sp>
        <p:nvSpPr>
          <p:cNvPr id="31" name="Arrow: Bent 30">
            <a:extLst>
              <a:ext uri="{FF2B5EF4-FFF2-40B4-BE49-F238E27FC236}">
                <a16:creationId xmlns:a16="http://schemas.microsoft.com/office/drawing/2014/main" id="{D062B1A2-6D2F-3832-3847-784DA9E2CD93}"/>
              </a:ext>
            </a:extLst>
          </p:cNvPr>
          <p:cNvSpPr/>
          <p:nvPr/>
        </p:nvSpPr>
        <p:spPr>
          <a:xfrm flipH="1">
            <a:off x="5347203" y="3189836"/>
            <a:ext cx="2505852" cy="835549"/>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2" name="Graphic 31" descr="Information outline">
            <a:extLst>
              <a:ext uri="{FF2B5EF4-FFF2-40B4-BE49-F238E27FC236}">
                <a16:creationId xmlns:a16="http://schemas.microsoft.com/office/drawing/2014/main" id="{060705FC-6E92-F0FB-DB9D-99D3BDB6648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602959" y="1743568"/>
            <a:ext cx="1192695" cy="1146312"/>
          </a:xfrm>
          <a:prstGeom prst="rect">
            <a:avLst/>
          </a:prstGeom>
        </p:spPr>
      </p:pic>
      <p:sp>
        <p:nvSpPr>
          <p:cNvPr id="33" name="Arrow: Bent 32">
            <a:extLst>
              <a:ext uri="{FF2B5EF4-FFF2-40B4-BE49-F238E27FC236}">
                <a16:creationId xmlns:a16="http://schemas.microsoft.com/office/drawing/2014/main" id="{3A5DA4EB-C05F-3BD0-3D28-1C27E27B6592}"/>
              </a:ext>
            </a:extLst>
          </p:cNvPr>
          <p:cNvSpPr/>
          <p:nvPr/>
        </p:nvSpPr>
        <p:spPr>
          <a:xfrm>
            <a:off x="4889090" y="2020368"/>
            <a:ext cx="3623275" cy="868680"/>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TextBox 33">
            <a:extLst>
              <a:ext uri="{FF2B5EF4-FFF2-40B4-BE49-F238E27FC236}">
                <a16:creationId xmlns:a16="http://schemas.microsoft.com/office/drawing/2014/main" id="{4473E829-CE1E-6B64-B281-7FE5EAEDD729}"/>
              </a:ext>
            </a:extLst>
          </p:cNvPr>
          <p:cNvSpPr txBox="1"/>
          <p:nvPr/>
        </p:nvSpPr>
        <p:spPr>
          <a:xfrm>
            <a:off x="4636230" y="1348356"/>
            <a:ext cx="749811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a:cs typeface="Arial"/>
              </a:rPr>
              <a:t>The AI generated overview and sources are returned in the response​.</a:t>
            </a:r>
            <a:endParaRPr lang="en-US"/>
          </a:p>
        </p:txBody>
      </p:sp>
    </p:spTree>
    <p:extLst>
      <p:ext uri="{BB962C8B-B14F-4D97-AF65-F5344CB8AC3E}">
        <p14:creationId xmlns:p14="http://schemas.microsoft.com/office/powerpoint/2010/main" val="799370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BEA1F-BFC0-F098-B4BF-716019911BA2}"/>
              </a:ext>
            </a:extLst>
          </p:cNvPr>
          <p:cNvSpPr>
            <a:spLocks noGrp="1"/>
          </p:cNvSpPr>
          <p:nvPr>
            <p:ph type="title"/>
          </p:nvPr>
        </p:nvSpPr>
        <p:spPr/>
        <p:txBody>
          <a:bodyPr/>
          <a:lstStyle/>
          <a:p>
            <a:r>
              <a:rPr lang="en-US" dirty="0"/>
              <a:t>Search Results </a:t>
            </a:r>
          </a:p>
        </p:txBody>
      </p:sp>
      <p:sp>
        <p:nvSpPr>
          <p:cNvPr id="3" name="Content Placeholder 2">
            <a:extLst>
              <a:ext uri="{FF2B5EF4-FFF2-40B4-BE49-F238E27FC236}">
                <a16:creationId xmlns:a16="http://schemas.microsoft.com/office/drawing/2014/main" id="{6DD95D60-0561-2F87-F3E4-850291246448}"/>
              </a:ext>
            </a:extLst>
          </p:cNvPr>
          <p:cNvSpPr>
            <a:spLocks noGrp="1"/>
          </p:cNvSpPr>
          <p:nvPr>
            <p:ph sz="quarter" idx="10"/>
          </p:nvPr>
        </p:nvSpPr>
        <p:spPr>
          <a:xfrm>
            <a:off x="366403" y="1432489"/>
            <a:ext cx="10931725" cy="4733814"/>
          </a:xfrm>
        </p:spPr>
        <p:txBody>
          <a:bodyPr vert="horz" lIns="91440" tIns="45720" rIns="91440" bIns="45720" rtlCol="0" anchor="t">
            <a:normAutofit lnSpcReduction="10000"/>
          </a:bodyPr>
          <a:lstStyle/>
          <a:p>
            <a:pPr marL="0" indent="0">
              <a:lnSpc>
                <a:spcPct val="100000"/>
              </a:lnSpc>
              <a:spcBef>
                <a:spcPts val="0"/>
              </a:spcBef>
              <a:buNone/>
            </a:pPr>
            <a:r>
              <a:rPr lang="en-US" sz="2000" b="1" dirty="0">
                <a:latin typeface="Calibri"/>
                <a:cs typeface="Calibri"/>
              </a:rPr>
              <a:t>Important: </a:t>
            </a:r>
            <a:r>
              <a:rPr lang="en-US" sz="2000" dirty="0">
                <a:latin typeface="Calibri"/>
                <a:cs typeface="Calibri"/>
              </a:rPr>
              <a:t>It does not search everything.</a:t>
            </a:r>
            <a:r>
              <a:rPr lang="en-US" sz="2000" b="1" dirty="0">
                <a:latin typeface="Calibri"/>
                <a:cs typeface="Calibri"/>
              </a:rPr>
              <a:t> You will still need to perform your own search!</a:t>
            </a:r>
            <a:endParaRPr lang="en-US" dirty="0">
              <a:latin typeface="Calibri Light"/>
              <a:cs typeface="Calibri Light"/>
            </a:endParaRPr>
          </a:p>
          <a:p>
            <a:pPr marL="0" indent="0">
              <a:lnSpc>
                <a:spcPct val="100000"/>
              </a:lnSpc>
              <a:spcBef>
                <a:spcPts val="0"/>
              </a:spcBef>
              <a:buNone/>
            </a:pPr>
            <a:endParaRPr lang="en-US" sz="2000" dirty="0">
              <a:latin typeface="Calibri"/>
              <a:cs typeface="Calibri"/>
            </a:endParaRPr>
          </a:p>
          <a:p>
            <a:pPr marL="0" indent="0">
              <a:lnSpc>
                <a:spcPct val="100000"/>
              </a:lnSpc>
              <a:spcBef>
                <a:spcPts val="0"/>
              </a:spcBef>
              <a:buNone/>
            </a:pPr>
            <a:r>
              <a:rPr lang="en-US" sz="2000" dirty="0">
                <a:latin typeface="Calibri"/>
                <a:cs typeface="Calibri"/>
              </a:rPr>
              <a:t>It does </a:t>
            </a:r>
            <a:r>
              <a:rPr lang="en-US" sz="2000" b="1" dirty="0">
                <a:latin typeface="Calibri"/>
                <a:cs typeface="Calibri"/>
              </a:rPr>
              <a:t>not</a:t>
            </a:r>
            <a:r>
              <a:rPr lang="en-US" sz="2000" dirty="0">
                <a:latin typeface="Calibri"/>
                <a:cs typeface="Calibri"/>
              </a:rPr>
              <a:t> currently search the following:</a:t>
            </a:r>
            <a:endParaRPr lang="en-US" dirty="0">
              <a:cs typeface="Calibri Light"/>
            </a:endParaRPr>
          </a:p>
          <a:p>
            <a:pPr marL="0" indent="0">
              <a:lnSpc>
                <a:spcPct val="100000"/>
              </a:lnSpc>
              <a:spcBef>
                <a:spcPts val="0"/>
              </a:spcBef>
              <a:buNone/>
            </a:pPr>
            <a:endParaRPr lang="en-US" sz="2000" b="1" dirty="0">
              <a:latin typeface="Calibri"/>
              <a:cs typeface="Calibri"/>
            </a:endParaRPr>
          </a:p>
          <a:p>
            <a:pPr>
              <a:lnSpc>
                <a:spcPct val="100000"/>
              </a:lnSpc>
              <a:spcBef>
                <a:spcPts val="0"/>
              </a:spcBef>
              <a:buFont typeface="Arial" panose="05000000000000000000" pitchFamily="2" charset="2"/>
              <a:buChar char="•"/>
            </a:pPr>
            <a:r>
              <a:rPr lang="en-US" sz="2000" b="1" dirty="0">
                <a:latin typeface="Calibri"/>
                <a:cs typeface="Calibri"/>
              </a:rPr>
              <a:t>Any collections </a:t>
            </a:r>
            <a:r>
              <a:rPr lang="en-US" sz="2000" dirty="0">
                <a:latin typeface="Calibri"/>
                <a:cs typeface="Calibri"/>
              </a:rPr>
              <a:t>from the following content providers</a:t>
            </a:r>
            <a:r>
              <a:rPr lang="en-US" sz="2000" b="1" dirty="0">
                <a:latin typeface="Calibri"/>
                <a:cs typeface="Calibri"/>
              </a:rPr>
              <a:t> </a:t>
            </a:r>
            <a:r>
              <a:rPr lang="en-US" sz="2000" dirty="0">
                <a:latin typeface="Calibri"/>
                <a:cs typeface="Calibri"/>
              </a:rPr>
              <a:t>- APA, </a:t>
            </a:r>
            <a:r>
              <a:rPr lang="en-US" sz="2000" dirty="0" err="1">
                <a:latin typeface="Calibri"/>
                <a:cs typeface="Calibri"/>
              </a:rPr>
              <a:t>DataCite</a:t>
            </a:r>
            <a:r>
              <a:rPr lang="en-US" sz="2000" dirty="0">
                <a:latin typeface="Calibri"/>
                <a:cs typeface="Calibri"/>
              </a:rPr>
              <a:t>, </a:t>
            </a:r>
            <a:r>
              <a:rPr lang="en-US" sz="2000" b="1" dirty="0">
                <a:latin typeface="Calibri"/>
                <a:cs typeface="Calibri"/>
              </a:rPr>
              <a:t>Elsevier, JSTOR, </a:t>
            </a:r>
            <a:r>
              <a:rPr lang="en-US" sz="2000" dirty="0">
                <a:latin typeface="Calibri"/>
                <a:cs typeface="Calibri"/>
              </a:rPr>
              <a:t>Kogan Page and Conde Nas.</a:t>
            </a:r>
            <a:endParaRPr lang="en-US" sz="2000" dirty="0">
              <a:latin typeface="Calibri"/>
              <a:ea typeface="Calibri"/>
              <a:cs typeface="Calibri"/>
            </a:endParaRPr>
          </a:p>
          <a:p>
            <a:pPr>
              <a:buFont typeface="Arial" panose="05000000000000000000" pitchFamily="2" charset="2"/>
              <a:buChar char="•"/>
            </a:pPr>
            <a:r>
              <a:rPr lang="en-US" sz="2000" dirty="0">
                <a:latin typeface="Calibri"/>
                <a:ea typeface="+mn-lt"/>
                <a:cs typeface="Calibri"/>
              </a:rPr>
              <a:t>News content (newspaper articles, newsletters, text resources).</a:t>
            </a:r>
            <a:endParaRPr lang="en-US" sz="2000" dirty="0">
              <a:latin typeface="Calibri"/>
              <a:ea typeface="Calibri"/>
              <a:cs typeface="Calibri"/>
            </a:endParaRPr>
          </a:p>
          <a:p>
            <a:pPr>
              <a:buFont typeface="Arial" panose="05000000000000000000" pitchFamily="2" charset="2"/>
              <a:buChar char="•"/>
            </a:pPr>
            <a:r>
              <a:rPr lang="en-US" sz="2000" dirty="0">
                <a:latin typeface="Calibri"/>
                <a:ea typeface="+mn-lt"/>
                <a:cs typeface="Calibri"/>
              </a:rPr>
              <a:t>Collections that are not marked as 'free for search' in the CDI collection list.</a:t>
            </a:r>
            <a:endParaRPr lang="en-US" dirty="0">
              <a:latin typeface="Calibri"/>
              <a:ea typeface="Calibri Light"/>
              <a:cs typeface="Calibri"/>
            </a:endParaRPr>
          </a:p>
          <a:p>
            <a:pPr marL="0" indent="0">
              <a:lnSpc>
                <a:spcPct val="100000"/>
              </a:lnSpc>
              <a:spcBef>
                <a:spcPts val="0"/>
              </a:spcBef>
              <a:buNone/>
            </a:pPr>
            <a:endParaRPr lang="en-US" sz="2000" dirty="0">
              <a:latin typeface="Calibri"/>
              <a:ea typeface="Calibri"/>
              <a:cs typeface="Calibri"/>
            </a:endParaRPr>
          </a:p>
          <a:p>
            <a:pPr marL="0" indent="0">
              <a:buNone/>
            </a:pPr>
            <a:r>
              <a:rPr lang="en-US" sz="2000" dirty="0">
                <a:latin typeface="Calibri"/>
                <a:ea typeface="+mn-lt"/>
                <a:cs typeface="Calibri"/>
              </a:rPr>
              <a:t>Furthermore, certain requests or queries are unavailable:</a:t>
            </a:r>
            <a:endParaRPr lang="en-US" sz="2000" dirty="0">
              <a:latin typeface="Calibri"/>
              <a:ea typeface="Calibri"/>
              <a:cs typeface="Calibri"/>
            </a:endParaRPr>
          </a:p>
          <a:p>
            <a:pPr>
              <a:buFont typeface="Arial" panose="05000000000000000000" pitchFamily="2" charset="2"/>
              <a:buChar char="•"/>
            </a:pPr>
            <a:r>
              <a:rPr lang="en-US" sz="2000" dirty="0">
                <a:latin typeface="Calibri"/>
                <a:ea typeface="+mn-lt"/>
                <a:cs typeface="Calibri"/>
              </a:rPr>
              <a:t>Requests for materials of a particular type, e.g. </a:t>
            </a:r>
            <a:r>
              <a:rPr lang="en-US" sz="2000" b="1" dirty="0">
                <a:latin typeface="Calibri"/>
                <a:ea typeface="+mn-lt"/>
                <a:cs typeface="Calibri"/>
              </a:rPr>
              <a:t>"</a:t>
            </a:r>
            <a:r>
              <a:rPr lang="en-US" sz="2000" b="1" i="1" dirty="0">
                <a:latin typeface="Calibri"/>
                <a:ea typeface="+mn-lt"/>
                <a:cs typeface="Calibri"/>
              </a:rPr>
              <a:t>give me peer reviewed articles on </a:t>
            </a:r>
            <a:r>
              <a:rPr lang="en-US" sz="2000" b="1" i="1" dirty="0" err="1">
                <a:latin typeface="Calibri"/>
                <a:ea typeface="+mn-lt"/>
                <a:cs typeface="Calibri"/>
              </a:rPr>
              <a:t>x.y.z</a:t>
            </a:r>
            <a:r>
              <a:rPr lang="en-US" sz="2000" b="1" i="1" dirty="0">
                <a:latin typeface="Calibri"/>
                <a:ea typeface="+mn-lt"/>
                <a:cs typeface="Calibri"/>
              </a:rPr>
              <a:t>“</a:t>
            </a:r>
            <a:r>
              <a:rPr lang="en-US" sz="2000" i="1" dirty="0">
                <a:latin typeface="Calibri"/>
                <a:ea typeface="+mn-lt"/>
                <a:cs typeface="Calibri"/>
              </a:rPr>
              <a:t>.</a:t>
            </a:r>
            <a:endParaRPr lang="en-US" dirty="0">
              <a:latin typeface="Calibri"/>
              <a:ea typeface="Calibri Light"/>
              <a:cs typeface="Calibri"/>
            </a:endParaRPr>
          </a:p>
          <a:p>
            <a:pPr>
              <a:buFont typeface="Arial" panose="05000000000000000000" pitchFamily="2" charset="2"/>
              <a:buChar char="•"/>
            </a:pPr>
            <a:r>
              <a:rPr lang="en-US" sz="2000" dirty="0">
                <a:latin typeface="Calibri"/>
                <a:ea typeface="+mn-lt"/>
                <a:cs typeface="Calibri"/>
              </a:rPr>
              <a:t>Requests for materials from a certain time period, e.g. </a:t>
            </a:r>
            <a:r>
              <a:rPr lang="en-US" sz="2000" b="1" i="1" dirty="0">
                <a:latin typeface="Calibri"/>
                <a:ea typeface="+mn-lt"/>
                <a:cs typeface="Calibri"/>
              </a:rPr>
              <a:t>"give the most recent information on climate change“</a:t>
            </a:r>
            <a:r>
              <a:rPr lang="en-US" sz="2000" i="1" dirty="0">
                <a:latin typeface="Calibri"/>
                <a:ea typeface="+mn-lt"/>
                <a:cs typeface="Calibri"/>
              </a:rPr>
              <a:t>.</a:t>
            </a:r>
            <a:endParaRPr lang="en-US" dirty="0">
              <a:latin typeface="Calibri"/>
              <a:ea typeface="Calibri Light"/>
              <a:cs typeface="Calibri"/>
            </a:endParaRPr>
          </a:p>
          <a:p>
            <a:pPr>
              <a:buFont typeface="Arial" panose="05000000000000000000" pitchFamily="2" charset="2"/>
              <a:buChar char="•"/>
            </a:pPr>
            <a:r>
              <a:rPr lang="en-US" sz="2000" dirty="0">
                <a:latin typeface="Calibri"/>
                <a:ea typeface="+mn-lt"/>
                <a:cs typeface="Calibri"/>
              </a:rPr>
              <a:t>Follow up questions are not supported. Each question stands alone, and all relevant information needs to be asked in each.</a:t>
            </a:r>
            <a:endParaRPr lang="en-US" dirty="0">
              <a:latin typeface="Calibri"/>
              <a:ea typeface="Calibri Light"/>
              <a:cs typeface="Calibri"/>
            </a:endParaRPr>
          </a:p>
          <a:p>
            <a:pPr marL="342900" indent="-342900">
              <a:lnSpc>
                <a:spcPct val="100000"/>
              </a:lnSpc>
              <a:spcBef>
                <a:spcPts val="0"/>
              </a:spcBef>
              <a:buFont typeface="Arial" panose="05000000000000000000" pitchFamily="2" charset="2"/>
              <a:buChar char="•"/>
            </a:pPr>
            <a:endParaRPr lang="en-US" sz="2000" dirty="0">
              <a:latin typeface="Calibri"/>
              <a:cs typeface="Calibri"/>
            </a:endParaRPr>
          </a:p>
          <a:p>
            <a:pPr marL="285750" indent="-285750">
              <a:lnSpc>
                <a:spcPct val="100000"/>
              </a:lnSpc>
              <a:spcBef>
                <a:spcPts val="0"/>
              </a:spcBef>
              <a:buFont typeface="Arial"/>
              <a:buChar char="•"/>
            </a:pPr>
            <a:endParaRPr lang="en-US" sz="2000" dirty="0">
              <a:latin typeface="Calibri"/>
              <a:cs typeface="Calibri"/>
            </a:endParaRPr>
          </a:p>
          <a:p>
            <a:pPr marL="0" indent="0">
              <a:buNone/>
            </a:pPr>
            <a:endParaRPr lang="en-US" sz="2000" dirty="0">
              <a:latin typeface="Calibri"/>
              <a:cs typeface="Calibri"/>
            </a:endParaRPr>
          </a:p>
        </p:txBody>
      </p:sp>
    </p:spTree>
    <p:extLst>
      <p:ext uri="{BB962C8B-B14F-4D97-AF65-F5344CB8AC3E}">
        <p14:creationId xmlns:p14="http://schemas.microsoft.com/office/powerpoint/2010/main" val="2591886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7EC5F-3B2E-D966-63EF-2A69FB01F82E}"/>
              </a:ext>
            </a:extLst>
          </p:cNvPr>
          <p:cNvSpPr>
            <a:spLocks noGrp="1"/>
          </p:cNvSpPr>
          <p:nvPr>
            <p:ph type="title"/>
          </p:nvPr>
        </p:nvSpPr>
        <p:spPr/>
        <p:txBody>
          <a:bodyPr/>
          <a:lstStyle/>
          <a:p>
            <a:r>
              <a:rPr lang="en-US" dirty="0"/>
              <a:t>Library Result Search String</a:t>
            </a:r>
          </a:p>
        </p:txBody>
      </p:sp>
      <p:sp>
        <p:nvSpPr>
          <p:cNvPr id="4" name="TextBox 3">
            <a:extLst>
              <a:ext uri="{FF2B5EF4-FFF2-40B4-BE49-F238E27FC236}">
                <a16:creationId xmlns:a16="http://schemas.microsoft.com/office/drawing/2014/main" id="{18EE0E05-7949-1C37-32B0-7D9E6EA2E669}"/>
              </a:ext>
            </a:extLst>
          </p:cNvPr>
          <p:cNvSpPr txBox="1"/>
          <p:nvPr/>
        </p:nvSpPr>
        <p:spPr>
          <a:xfrm>
            <a:off x="350282" y="2508121"/>
            <a:ext cx="232317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Calibri"/>
                <a:ea typeface="Calibri Light"/>
                <a:cs typeface="Calibri Light"/>
              </a:rPr>
              <a:t>This is a copy of the search string created by the AI tool to search for results in the library catalogue.</a:t>
            </a:r>
          </a:p>
        </p:txBody>
      </p:sp>
      <p:sp>
        <p:nvSpPr>
          <p:cNvPr id="7" name="Arrow: Right 6">
            <a:extLst>
              <a:ext uri="{FF2B5EF4-FFF2-40B4-BE49-F238E27FC236}">
                <a16:creationId xmlns:a16="http://schemas.microsoft.com/office/drawing/2014/main" id="{D378439C-6A76-0D74-203B-3FED25C4A325}"/>
              </a:ext>
            </a:extLst>
          </p:cNvPr>
          <p:cNvSpPr/>
          <p:nvPr/>
        </p:nvSpPr>
        <p:spPr>
          <a:xfrm>
            <a:off x="2526656" y="3257441"/>
            <a:ext cx="640951" cy="343118"/>
          </a:xfrm>
          <a:prstGeom prst="righ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C98EB20-3106-8E82-C5C7-8B71ACFB5DEA}"/>
              </a:ext>
            </a:extLst>
          </p:cNvPr>
          <p:cNvSpPr txBox="1"/>
          <p:nvPr/>
        </p:nvSpPr>
        <p:spPr>
          <a:xfrm>
            <a:off x="3256722" y="1861621"/>
            <a:ext cx="8847455" cy="3477875"/>
          </a:xfrm>
          <a:prstGeom prst="rect">
            <a:avLst/>
          </a:prstGeom>
          <a:noFill/>
        </p:spPr>
        <p:txBody>
          <a:bodyPr wrap="square" rtlCol="0">
            <a:spAutoFit/>
          </a:bodyPr>
          <a:lstStyle/>
          <a:p>
            <a:r>
              <a:rPr lang="en-GB" sz="2000" dirty="0">
                <a:latin typeface="Calibri "/>
              </a:rPr>
              <a:t>(challenges ordinance experts) OR </a:t>
            </a:r>
          </a:p>
          <a:p>
            <a:r>
              <a:rPr lang="en-GB" sz="2000" dirty="0">
                <a:latin typeface="Calibri "/>
              </a:rPr>
              <a:t>(munitions explosives safety issues) OR </a:t>
            </a:r>
          </a:p>
          <a:p>
            <a:r>
              <a:rPr lang="en-GB" sz="2000" dirty="0">
                <a:latin typeface="Calibri "/>
              </a:rPr>
              <a:t>(ordnance management difficulties) OR </a:t>
            </a:r>
          </a:p>
          <a:p>
            <a:r>
              <a:rPr lang="en-GB" sz="2000" dirty="0">
                <a:latin typeface="Calibri "/>
              </a:rPr>
              <a:t>(explosives disposal challenges) OR </a:t>
            </a:r>
          </a:p>
          <a:p>
            <a:r>
              <a:rPr lang="en-GB" sz="2000" dirty="0">
                <a:latin typeface="Calibri "/>
              </a:rPr>
              <a:t>(munitions expert risk assessment) OR </a:t>
            </a:r>
          </a:p>
          <a:p>
            <a:r>
              <a:rPr lang="en-GB" sz="2000" dirty="0">
                <a:latin typeface="Calibri "/>
              </a:rPr>
              <a:t>(challenges faced by ordnance and munitions experts) OR </a:t>
            </a:r>
          </a:p>
          <a:p>
            <a:r>
              <a:rPr lang="en-GB" sz="2000" dirty="0">
                <a:latin typeface="Calibri "/>
              </a:rPr>
              <a:t>(issues in explosives management and ordinance safety) OR </a:t>
            </a:r>
          </a:p>
          <a:p>
            <a:r>
              <a:rPr lang="en-GB" sz="2000" dirty="0">
                <a:latin typeface="Calibri "/>
              </a:rPr>
              <a:t>(obstacles for ammunition and explosive specialists) OR </a:t>
            </a:r>
          </a:p>
          <a:p>
            <a:r>
              <a:rPr lang="en-GB" sz="2000" dirty="0">
                <a:latin typeface="Calibri "/>
              </a:rPr>
              <a:t>(problems encountered by munitions and ordinance professionals) OR </a:t>
            </a:r>
          </a:p>
          <a:p>
            <a:r>
              <a:rPr lang="en-GB" sz="2000" dirty="0">
                <a:latin typeface="Calibri "/>
              </a:rPr>
              <a:t>(difficulties in the field of explosives and ordnance technology) OR </a:t>
            </a:r>
          </a:p>
          <a:p>
            <a:r>
              <a:rPr lang="en-GB" sz="2000" dirty="0">
                <a:latin typeface="Calibri "/>
              </a:rPr>
              <a:t>(what are the challenges for ordinance and munitions and explosives experts)</a:t>
            </a:r>
          </a:p>
        </p:txBody>
      </p:sp>
      <p:sp>
        <p:nvSpPr>
          <p:cNvPr id="3" name="TextBox 2">
            <a:extLst>
              <a:ext uri="{FF2B5EF4-FFF2-40B4-BE49-F238E27FC236}">
                <a16:creationId xmlns:a16="http://schemas.microsoft.com/office/drawing/2014/main" id="{E8F055A7-4E81-5814-25F1-549F65638C38}"/>
              </a:ext>
            </a:extLst>
          </p:cNvPr>
          <p:cNvSpPr txBox="1"/>
          <p:nvPr/>
        </p:nvSpPr>
        <p:spPr>
          <a:xfrm>
            <a:off x="446957" y="5189559"/>
            <a:ext cx="1647825" cy="36933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Light"/>
                <a:hlinkClick r:id="rId2"/>
              </a:rPr>
              <a:t>Library Results</a:t>
            </a:r>
            <a:endParaRPr lang="en-US" dirty="0"/>
          </a:p>
        </p:txBody>
      </p:sp>
    </p:spTree>
    <p:extLst>
      <p:ext uri="{BB962C8B-B14F-4D97-AF65-F5344CB8AC3E}">
        <p14:creationId xmlns:p14="http://schemas.microsoft.com/office/powerpoint/2010/main" val="11393528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0D5A7-8B96-5B7D-4E2B-52F359DFC43B}"/>
              </a:ext>
            </a:extLst>
          </p:cNvPr>
          <p:cNvSpPr>
            <a:spLocks noGrp="1"/>
          </p:cNvSpPr>
          <p:nvPr>
            <p:ph type="title"/>
          </p:nvPr>
        </p:nvSpPr>
        <p:spPr/>
        <p:txBody>
          <a:bodyPr/>
          <a:lstStyle/>
          <a:p>
            <a:r>
              <a:rPr lang="en-US" dirty="0"/>
              <a:t>Library Results (with extra filters)</a:t>
            </a:r>
          </a:p>
        </p:txBody>
      </p:sp>
      <p:sp>
        <p:nvSpPr>
          <p:cNvPr id="3" name="TextBox 2">
            <a:extLst>
              <a:ext uri="{FF2B5EF4-FFF2-40B4-BE49-F238E27FC236}">
                <a16:creationId xmlns:a16="http://schemas.microsoft.com/office/drawing/2014/main" id="{CFBD234E-29A7-65D1-63F7-D7B38758117E}"/>
              </a:ext>
            </a:extLst>
          </p:cNvPr>
          <p:cNvSpPr txBox="1"/>
          <p:nvPr/>
        </p:nvSpPr>
        <p:spPr>
          <a:xfrm>
            <a:off x="605336" y="1813272"/>
            <a:ext cx="4542192" cy="2862322"/>
          </a:xfrm>
          <a:prstGeom prst="rect">
            <a:avLst/>
          </a:prstGeom>
          <a:noFill/>
          <a:ln w="57150">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dirty="0">
                <a:solidFill>
                  <a:schemeClr val="accent2"/>
                </a:solidFill>
                <a:latin typeface="Calibri "/>
                <a:ea typeface="Calibri Light"/>
                <a:cs typeface="Calibri Light"/>
              </a:rPr>
              <a:t>Tip:</a:t>
            </a:r>
          </a:p>
          <a:p>
            <a:pPr marL="342900" indent="-342900">
              <a:buFont typeface="Arial" panose="020B0604020202020204" pitchFamily="34" charset="0"/>
              <a:buChar char="•"/>
            </a:pPr>
            <a:r>
              <a:rPr lang="en-US" sz="2000" dirty="0">
                <a:latin typeface="Calibri "/>
                <a:ea typeface="Calibri Light"/>
                <a:cs typeface="Calibri Light"/>
              </a:rPr>
              <a:t>Open up in the Advanced Search view and explore some of the suggested keywords. </a:t>
            </a:r>
          </a:p>
          <a:p>
            <a:pPr marL="342900" indent="-342900">
              <a:buFont typeface="Arial" panose="020B0604020202020204" pitchFamily="34" charset="0"/>
              <a:buChar char="•"/>
            </a:pPr>
            <a:r>
              <a:rPr lang="en-US" sz="2000" dirty="0">
                <a:latin typeface="Calibri "/>
                <a:ea typeface="Calibri Light"/>
                <a:cs typeface="Calibri Light"/>
              </a:rPr>
              <a:t>Try subject searching or title searching, along with date and further subject filters. </a:t>
            </a:r>
          </a:p>
          <a:p>
            <a:pPr marL="342900" indent="-342900">
              <a:buFont typeface="Arial" panose="020B0604020202020204" pitchFamily="34" charset="0"/>
              <a:buChar char="•"/>
            </a:pPr>
            <a:r>
              <a:rPr lang="en-US" sz="2000" dirty="0">
                <a:latin typeface="Calibri "/>
                <a:ea typeface="Calibri Light"/>
                <a:cs typeface="Calibri Light"/>
              </a:rPr>
              <a:t>Explore further and narrow down results.</a:t>
            </a:r>
            <a:endParaRPr lang="en-US" sz="2000" dirty="0">
              <a:ea typeface="Calibri Light"/>
              <a:cs typeface="Calibri Light"/>
            </a:endParaRPr>
          </a:p>
        </p:txBody>
      </p:sp>
      <p:sp>
        <p:nvSpPr>
          <p:cNvPr id="7" name="TextBox 6">
            <a:extLst>
              <a:ext uri="{FF2B5EF4-FFF2-40B4-BE49-F238E27FC236}">
                <a16:creationId xmlns:a16="http://schemas.microsoft.com/office/drawing/2014/main" id="{0EBA9EDE-4126-3743-A72D-62C69BEB0DD7}"/>
              </a:ext>
            </a:extLst>
          </p:cNvPr>
          <p:cNvSpPr txBox="1"/>
          <p:nvPr/>
        </p:nvSpPr>
        <p:spPr>
          <a:xfrm>
            <a:off x="1717963" y="5417134"/>
            <a:ext cx="1289777" cy="369332"/>
          </a:xfrm>
          <a:prstGeom prst="rect">
            <a:avLst/>
          </a:prstGeom>
          <a:noFill/>
          <a:ln w="38100">
            <a:solidFill>
              <a:schemeClr val="accent2"/>
            </a:solidFill>
          </a:ln>
        </p:spPr>
        <p:txBody>
          <a:bodyPr wrap="none" rtlCol="0">
            <a:spAutoFit/>
          </a:bodyPr>
          <a:lstStyle/>
          <a:p>
            <a:r>
              <a:rPr lang="en-GB" dirty="0">
                <a:ln>
                  <a:solidFill>
                    <a:schemeClr val="tx1"/>
                  </a:solidFill>
                </a:ln>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New results</a:t>
            </a:r>
            <a:endParaRPr lang="en-GB" dirty="0">
              <a:ln>
                <a:solidFill>
                  <a:schemeClr val="tx1"/>
                </a:solidFill>
              </a:ln>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ACAB3256-A879-61EB-56CE-C0FD944320A6}"/>
              </a:ext>
            </a:extLst>
          </p:cNvPr>
          <p:cNvPicPr>
            <a:picLocks noChangeAspect="1"/>
          </p:cNvPicPr>
          <p:nvPr/>
        </p:nvPicPr>
        <p:blipFill>
          <a:blip r:embed="rId3"/>
          <a:srcRect l="1886" t="12513" r="16609" b="4512"/>
          <a:stretch/>
        </p:blipFill>
        <p:spPr>
          <a:xfrm>
            <a:off x="5378725" y="1573191"/>
            <a:ext cx="6207939" cy="421327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4752369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9AC982-293E-43ED-8EC4-6D00512C86BA}"/>
              </a:ext>
            </a:extLst>
          </p:cNvPr>
          <p:cNvSpPr>
            <a:spLocks noGrp="1"/>
          </p:cNvSpPr>
          <p:nvPr>
            <p:ph type="title"/>
          </p:nvPr>
        </p:nvSpPr>
        <p:spPr>
          <a:xfrm>
            <a:off x="569447" y="252284"/>
            <a:ext cx="11580575" cy="1003916"/>
          </a:xfrm>
        </p:spPr>
        <p:txBody>
          <a:bodyPr>
            <a:noAutofit/>
          </a:bodyPr>
          <a:lstStyle/>
          <a:p>
            <a:r>
              <a:rPr lang="en-GB" sz="4000" dirty="0"/>
              <a:t>Library Catalogue or Individual Databases?</a:t>
            </a:r>
          </a:p>
        </p:txBody>
      </p:sp>
      <p:sp>
        <p:nvSpPr>
          <p:cNvPr id="2" name="Content Placeholder 1">
            <a:extLst>
              <a:ext uri="{FF2B5EF4-FFF2-40B4-BE49-F238E27FC236}">
                <a16:creationId xmlns:a16="http://schemas.microsoft.com/office/drawing/2014/main" id="{A545FB40-0767-4DA7-9D52-ADAF5921D0C1}"/>
              </a:ext>
            </a:extLst>
          </p:cNvPr>
          <p:cNvSpPr>
            <a:spLocks noGrp="1"/>
          </p:cNvSpPr>
          <p:nvPr>
            <p:ph sz="half" idx="4294967295"/>
          </p:nvPr>
        </p:nvSpPr>
        <p:spPr>
          <a:xfrm>
            <a:off x="854075" y="1528763"/>
            <a:ext cx="11337925" cy="992187"/>
          </a:xfrm>
        </p:spPr>
        <p:txBody>
          <a:bodyPr vert="horz" lIns="91440" tIns="45720" rIns="91440" bIns="45720" rtlCol="0" anchor="t">
            <a:normAutofit/>
          </a:bodyPr>
          <a:lstStyle/>
          <a:p>
            <a:pPr marL="0" indent="0">
              <a:buNone/>
            </a:pPr>
            <a:r>
              <a:rPr lang="en-GB" sz="2600" dirty="0">
                <a:latin typeface="Calibri Light" panose="020F0302020204030204" pitchFamily="34" charset="0"/>
                <a:cs typeface="Calibri Light" panose="020F0302020204030204" pitchFamily="34" charset="0"/>
              </a:rPr>
              <a:t>The library catalogue searches most of our databases when it performs a search,   </a:t>
            </a:r>
          </a:p>
          <a:p>
            <a:pPr marL="0" indent="0">
              <a:buNone/>
            </a:pPr>
            <a:r>
              <a:rPr lang="en-GB" sz="2600" dirty="0">
                <a:latin typeface="Calibri Light" panose="020F0302020204030204" pitchFamily="34" charset="0"/>
                <a:cs typeface="Calibri Light" panose="020F0302020204030204" pitchFamily="34" charset="0"/>
              </a:rPr>
              <a:t>so why choose to search an individual  database? </a:t>
            </a:r>
          </a:p>
        </p:txBody>
      </p:sp>
      <p:sp>
        <p:nvSpPr>
          <p:cNvPr id="8" name="TextBox 7">
            <a:extLst>
              <a:ext uri="{FF2B5EF4-FFF2-40B4-BE49-F238E27FC236}">
                <a16:creationId xmlns:a16="http://schemas.microsoft.com/office/drawing/2014/main" id="{722B0968-3F33-4D5E-883A-0D148BC00CA0}"/>
              </a:ext>
            </a:extLst>
          </p:cNvPr>
          <p:cNvSpPr txBox="1"/>
          <p:nvPr/>
        </p:nvSpPr>
        <p:spPr>
          <a:xfrm>
            <a:off x="854075" y="2855406"/>
            <a:ext cx="4977278"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600" dirty="0">
                <a:latin typeface="Calibri Light" panose="020F0302020204030204" pitchFamily="34" charset="0"/>
                <a:cs typeface="Calibri Light" panose="020F0302020204030204" pitchFamily="34" charset="0"/>
              </a:rPr>
              <a:t>More specialised content – fewer, more relevant results.</a:t>
            </a:r>
          </a:p>
          <a:p>
            <a:pPr marL="342900" indent="-342900">
              <a:buFont typeface="Arial"/>
              <a:buChar char="•"/>
            </a:pPr>
            <a:r>
              <a:rPr lang="en-GB" sz="2600" dirty="0">
                <a:latin typeface="Calibri Light" panose="020F0302020204030204" pitchFamily="34" charset="0"/>
                <a:cs typeface="Calibri Light" panose="020F0302020204030204" pitchFamily="34" charset="0"/>
              </a:rPr>
              <a:t>More controlled indexing – filter results in greater detail.</a:t>
            </a:r>
          </a:p>
          <a:p>
            <a:pPr marL="342900" indent="-342900">
              <a:buFont typeface="Arial"/>
              <a:buChar char="•"/>
            </a:pPr>
            <a:r>
              <a:rPr lang="en-GB" sz="2600" dirty="0">
                <a:latin typeface="Calibri Light" panose="020F0302020204030204" pitchFamily="34" charset="0"/>
                <a:cs typeface="Calibri Light" panose="020F0302020204030204" pitchFamily="34" charset="0"/>
              </a:rPr>
              <a:t>Not every specialist database is indexed by the library catalogue.</a:t>
            </a:r>
          </a:p>
          <a:p>
            <a:pPr marL="342900" indent="-342900">
              <a:buFont typeface="Arial"/>
              <a:buChar char="•"/>
            </a:pPr>
            <a:endParaRPr lang="en-GB" sz="2600" dirty="0">
              <a:latin typeface="Calibri"/>
              <a:cs typeface="Calibri"/>
            </a:endParaRPr>
          </a:p>
        </p:txBody>
      </p:sp>
      <p:pic>
        <p:nvPicPr>
          <p:cNvPr id="5" name="Picture 6" descr="A person sitting at a table using a computer&#10;&#10;Description automatically generated">
            <a:extLst>
              <a:ext uri="{FF2B5EF4-FFF2-40B4-BE49-F238E27FC236}">
                <a16:creationId xmlns:a16="http://schemas.microsoft.com/office/drawing/2014/main" id="{FB2A98E9-4C5A-4F8C-AA92-BA8A9C725584}"/>
              </a:ext>
            </a:extLst>
          </p:cNvPr>
          <p:cNvPicPr>
            <a:picLocks noChangeAspect="1"/>
          </p:cNvPicPr>
          <p:nvPr/>
        </p:nvPicPr>
        <p:blipFill>
          <a:blip r:embed="rId3"/>
          <a:stretch>
            <a:fillRect/>
          </a:stretch>
        </p:blipFill>
        <p:spPr>
          <a:xfrm>
            <a:off x="6183193" y="2520950"/>
            <a:ext cx="5063835" cy="339680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367824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497901" y="5566305"/>
            <a:ext cx="5253297" cy="494722"/>
          </a:xfrm>
        </p:spPr>
        <p:txBody>
          <a:bodyPr/>
          <a:lstStyle/>
          <a:p>
            <a:r>
              <a:rPr lang="en-US" dirty="0">
                <a:hlinkClick r:id="rId2"/>
              </a:rPr>
              <a:t>Database Search</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602991" y="1753183"/>
            <a:ext cx="4684641" cy="4060483"/>
          </a:xfrm>
        </p:spPr>
        <p:txBody>
          <a:bodyPr>
            <a:normAutofit/>
          </a:bodyPr>
          <a:lstStyle/>
          <a:p>
            <a:r>
              <a:rPr lang="en-GB" sz="2200" dirty="0"/>
              <a:t>Browse databases not searched by the library search:</a:t>
            </a:r>
          </a:p>
          <a:p>
            <a:pPr lvl="1"/>
            <a:r>
              <a:rPr lang="en-GB" sz="1800" dirty="0"/>
              <a:t>BoB.</a:t>
            </a:r>
          </a:p>
          <a:p>
            <a:pPr lvl="1"/>
            <a:r>
              <a:rPr lang="en-GB" sz="1800" dirty="0"/>
              <a:t>Digimap.</a:t>
            </a:r>
          </a:p>
          <a:p>
            <a:pPr lvl="1"/>
            <a:r>
              <a:rPr lang="en-GB" sz="1800" dirty="0"/>
              <a:t>Cite Them Right.</a:t>
            </a:r>
          </a:p>
          <a:p>
            <a:pPr lvl="1"/>
            <a:r>
              <a:rPr lang="en-GB" sz="1800" dirty="0"/>
              <a:t>MarketLine Advantage.</a:t>
            </a:r>
          </a:p>
          <a:p>
            <a:r>
              <a:rPr lang="en-GB" sz="2200" dirty="0"/>
              <a:t>Go directly to subject specific databases:</a:t>
            </a:r>
          </a:p>
          <a:p>
            <a:pPr lvl="1"/>
            <a:r>
              <a:rPr lang="en-GB" sz="1800" dirty="0"/>
              <a:t>ACM Digital Library.</a:t>
            </a:r>
          </a:p>
          <a:p>
            <a:pPr lvl="1"/>
            <a:r>
              <a:rPr lang="en-GB" sz="1800" b="0" i="0" dirty="0">
                <a:solidFill>
                  <a:srgbClr val="3A3A3A"/>
                </a:solidFill>
                <a:effectLst/>
              </a:rPr>
              <a:t>IEEE Xplore Digital </a:t>
            </a:r>
            <a:r>
              <a:rPr lang="en-GB" sz="1800" dirty="0">
                <a:solidFill>
                  <a:srgbClr val="3A3A3A"/>
                </a:solidFill>
              </a:rPr>
              <a:t>L</a:t>
            </a:r>
            <a:r>
              <a:rPr lang="en-GB" sz="1800" b="0" i="0" dirty="0">
                <a:solidFill>
                  <a:srgbClr val="3A3A3A"/>
                </a:solidFill>
                <a:effectLst/>
              </a:rPr>
              <a:t>ibrary.</a:t>
            </a:r>
          </a:p>
          <a:p>
            <a:pPr lvl="1"/>
            <a:r>
              <a:rPr lang="en-GB" sz="1800" dirty="0"/>
              <a:t>Proquest Central.</a:t>
            </a:r>
          </a:p>
          <a:p>
            <a:pPr lvl="1"/>
            <a:r>
              <a:rPr lang="en-GB" sz="1800" dirty="0"/>
              <a:t>Science Direct.</a:t>
            </a:r>
          </a:p>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Database Search</a:t>
            </a:r>
          </a:p>
        </p:txBody>
      </p:sp>
      <p:pic>
        <p:nvPicPr>
          <p:cNvPr id="10" name="Picture 9">
            <a:extLst>
              <a:ext uri="{FF2B5EF4-FFF2-40B4-BE49-F238E27FC236}">
                <a16:creationId xmlns:a16="http://schemas.microsoft.com/office/drawing/2014/main" id="{937688F6-02C0-B990-BC41-F5A5E1CD4384}"/>
              </a:ext>
            </a:extLst>
          </p:cNvPr>
          <p:cNvPicPr>
            <a:picLocks noChangeAspect="1"/>
          </p:cNvPicPr>
          <p:nvPr/>
        </p:nvPicPr>
        <p:blipFill rotWithShape="1">
          <a:blip r:embed="rId3"/>
          <a:srcRect l="189" t="38826" r="39042" b="8930"/>
          <a:stretch/>
        </p:blipFill>
        <p:spPr>
          <a:xfrm>
            <a:off x="5555410" y="1822300"/>
            <a:ext cx="6251277" cy="3582839"/>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126800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1807F-AA7D-46C6-8769-F5FCDDEB9953}"/>
              </a:ext>
            </a:extLst>
          </p:cNvPr>
          <p:cNvSpPr>
            <a:spLocks noGrp="1"/>
          </p:cNvSpPr>
          <p:nvPr>
            <p:ph type="title"/>
          </p:nvPr>
        </p:nvSpPr>
        <p:spPr/>
        <p:txBody>
          <a:bodyPr/>
          <a:lstStyle/>
          <a:p>
            <a:r>
              <a:rPr lang="en-GB" dirty="0"/>
              <a:t>Computer Science databases</a:t>
            </a:r>
          </a:p>
        </p:txBody>
      </p:sp>
      <p:sp>
        <p:nvSpPr>
          <p:cNvPr id="3" name="Content Placeholder 2">
            <a:extLst>
              <a:ext uri="{FF2B5EF4-FFF2-40B4-BE49-F238E27FC236}">
                <a16:creationId xmlns:a16="http://schemas.microsoft.com/office/drawing/2014/main" id="{CC9CEAA8-3386-417E-AA82-E3F75F1F3A31}"/>
              </a:ext>
            </a:extLst>
          </p:cNvPr>
          <p:cNvSpPr>
            <a:spLocks noGrp="1"/>
          </p:cNvSpPr>
          <p:nvPr>
            <p:ph sz="quarter" idx="10"/>
          </p:nvPr>
        </p:nvSpPr>
        <p:spPr>
          <a:xfrm>
            <a:off x="754512" y="1543026"/>
            <a:ext cx="11118620" cy="4574040"/>
          </a:xfrm>
        </p:spPr>
        <p:txBody>
          <a:bodyPr>
            <a:noAutofit/>
          </a:bodyPr>
          <a:lstStyle/>
          <a:p>
            <a:pPr marL="0" indent="0">
              <a:buNone/>
            </a:pPr>
            <a:r>
              <a:rPr lang="en-GB" sz="1800" dirty="0">
                <a:hlinkClick r:id="rId2"/>
              </a:rPr>
              <a:t>ACM Digital Library</a:t>
            </a:r>
            <a:endParaRPr lang="en-GB" sz="1800" dirty="0"/>
          </a:p>
          <a:p>
            <a:pPr marL="0" indent="0">
              <a:buNone/>
            </a:pPr>
            <a:r>
              <a:rPr lang="en-GB" sz="1800" b="0" i="0" dirty="0">
                <a:solidFill>
                  <a:srgbClr val="3A3A3A"/>
                </a:solidFill>
                <a:effectLst/>
              </a:rPr>
              <a:t>ACM Digital Library provides access to tables of contents, abstracts, reviews, and full texts to articles published by ACM, as well as bibliographic citations from publishers in computing.</a:t>
            </a:r>
          </a:p>
          <a:p>
            <a:pPr marL="0" indent="0">
              <a:buNone/>
            </a:pPr>
            <a:r>
              <a:rPr lang="en-GB" sz="1800" dirty="0">
                <a:solidFill>
                  <a:srgbClr val="3A3A3A"/>
                </a:solidFill>
                <a:hlinkClick r:id="rId3"/>
              </a:rPr>
              <a:t>Digimap</a:t>
            </a:r>
            <a:endParaRPr lang="en-GB" sz="1800" dirty="0">
              <a:solidFill>
                <a:srgbClr val="3A3A3A"/>
              </a:solidFill>
            </a:endParaRPr>
          </a:p>
          <a:p>
            <a:pPr marL="0" indent="0">
              <a:buNone/>
            </a:pPr>
            <a:r>
              <a:rPr lang="en-GB" sz="1800" b="0" i="0" dirty="0">
                <a:solidFill>
                  <a:srgbClr val="3A3A3A"/>
                </a:solidFill>
                <a:effectLst/>
              </a:rPr>
              <a:t>A web mapping and online data delivery service developed by the EDINA national data centre for UK academia.</a:t>
            </a:r>
          </a:p>
          <a:p>
            <a:pPr marL="0" indent="0">
              <a:buNone/>
            </a:pPr>
            <a:r>
              <a:rPr lang="en-GB" sz="1800" dirty="0">
                <a:solidFill>
                  <a:srgbClr val="3A3A3A"/>
                </a:solidFill>
                <a:hlinkClick r:id="rId4"/>
              </a:rPr>
              <a:t>IEEE Xplore Digital Library</a:t>
            </a:r>
            <a:endParaRPr lang="en-GB" sz="1800" dirty="0">
              <a:solidFill>
                <a:srgbClr val="3A3A3A"/>
              </a:solidFill>
            </a:endParaRPr>
          </a:p>
          <a:p>
            <a:pPr marL="0" indent="0">
              <a:buNone/>
            </a:pPr>
            <a:r>
              <a:rPr lang="en-GB" sz="1800" b="0" i="0" dirty="0">
                <a:solidFill>
                  <a:srgbClr val="3A3A3A"/>
                </a:solidFill>
                <a:effectLst/>
              </a:rPr>
              <a:t>Covers literature in electrical engineering, computer science, and electronics. Full text articles from IEEE journals, transactions, and magazines.</a:t>
            </a:r>
          </a:p>
          <a:p>
            <a:pPr marL="0" indent="0">
              <a:buNone/>
            </a:pPr>
            <a:r>
              <a:rPr lang="en-GB" sz="1800" dirty="0">
                <a:solidFill>
                  <a:srgbClr val="3A3A3A"/>
                </a:solidFill>
                <a:hlinkClick r:id="rId5"/>
              </a:rPr>
              <a:t>Proquest Central</a:t>
            </a:r>
            <a:endParaRPr lang="en-GB" sz="1800" dirty="0">
              <a:solidFill>
                <a:srgbClr val="3A3A3A"/>
              </a:solidFill>
            </a:endParaRPr>
          </a:p>
          <a:p>
            <a:pPr marL="0" indent="0">
              <a:buNone/>
            </a:pPr>
            <a:r>
              <a:rPr lang="en-GB" sz="1800" b="0" i="0" dirty="0">
                <a:solidFill>
                  <a:srgbClr val="3A3A3A"/>
                </a:solidFill>
                <a:effectLst/>
              </a:rPr>
              <a:t>ProQuest Central is the largest single periodical resource available, bringing together complete databases across all major subject area - select the Computer Science Database.</a:t>
            </a:r>
            <a:endParaRPr lang="en-GB" sz="1800" dirty="0">
              <a:solidFill>
                <a:srgbClr val="3A3A3A"/>
              </a:solidFill>
            </a:endParaRPr>
          </a:p>
          <a:p>
            <a:pPr marL="0" indent="0">
              <a:buNone/>
            </a:pPr>
            <a:r>
              <a:rPr lang="en-GB" sz="1800" dirty="0">
                <a:solidFill>
                  <a:srgbClr val="3A3A3A"/>
                </a:solidFill>
                <a:hlinkClick r:id="rId6"/>
              </a:rPr>
              <a:t>Science Direct</a:t>
            </a:r>
            <a:endParaRPr lang="en-GB" sz="1800" dirty="0">
              <a:solidFill>
                <a:srgbClr val="3A3A3A"/>
              </a:solidFill>
            </a:endParaRPr>
          </a:p>
          <a:p>
            <a:pPr marL="0" indent="0">
              <a:buNone/>
            </a:pPr>
            <a:r>
              <a:rPr lang="en-GB" sz="1800" b="0" i="0" dirty="0">
                <a:solidFill>
                  <a:srgbClr val="3A3A3A"/>
                </a:solidFill>
                <a:effectLst/>
              </a:rPr>
              <a:t>Explore scientific, technical, and medical research on ScienceDirect.</a:t>
            </a:r>
            <a:endParaRPr lang="en-GB" sz="1800" dirty="0"/>
          </a:p>
        </p:txBody>
      </p:sp>
    </p:spTree>
    <p:extLst>
      <p:ext uri="{BB962C8B-B14F-4D97-AF65-F5344CB8AC3E}">
        <p14:creationId xmlns:p14="http://schemas.microsoft.com/office/powerpoint/2010/main" val="29368390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155280" y="5762304"/>
            <a:ext cx="5253297" cy="494722"/>
          </a:xfrm>
        </p:spPr>
        <p:txBody>
          <a:bodyPr/>
          <a:lstStyle/>
          <a:p>
            <a:r>
              <a:rPr lang="en-US" dirty="0">
                <a:hlinkClick r:id="rId2"/>
              </a:rPr>
              <a:t>ACM Digital Library</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531465" y="1701424"/>
            <a:ext cx="4431600" cy="4555602"/>
          </a:xfrm>
        </p:spPr>
        <p:txBody>
          <a:bodyPr>
            <a:normAutofit/>
          </a:bodyPr>
          <a:lstStyle/>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ACM Digital Library</a:t>
            </a:r>
          </a:p>
        </p:txBody>
      </p:sp>
      <p:sp>
        <p:nvSpPr>
          <p:cNvPr id="6" name="TextBox 5">
            <a:extLst>
              <a:ext uri="{FF2B5EF4-FFF2-40B4-BE49-F238E27FC236}">
                <a16:creationId xmlns:a16="http://schemas.microsoft.com/office/drawing/2014/main" id="{82428EB0-B1B2-C321-2604-ADB9B99A3D5E}"/>
              </a:ext>
            </a:extLst>
          </p:cNvPr>
          <p:cNvSpPr txBox="1"/>
          <p:nvPr/>
        </p:nvSpPr>
        <p:spPr>
          <a:xfrm>
            <a:off x="399194" y="1753376"/>
            <a:ext cx="3910419" cy="3693319"/>
          </a:xfrm>
          <a:prstGeom prst="rect">
            <a:avLst/>
          </a:prstGeom>
          <a:noFill/>
        </p:spPr>
        <p:txBody>
          <a:bodyPr wrap="square">
            <a:spAutoFit/>
          </a:bodyPr>
          <a:lstStyle/>
          <a:p>
            <a:r>
              <a:rPr lang="en-GB" b="0" i="0" dirty="0">
                <a:solidFill>
                  <a:srgbClr val="333333"/>
                </a:solidFill>
                <a:effectLst/>
              </a:rPr>
              <a:t>ACM Journals: </a:t>
            </a:r>
          </a:p>
          <a:p>
            <a:r>
              <a:rPr lang="en-GB" b="0" i="0" dirty="0">
                <a:solidFill>
                  <a:srgbClr val="333333"/>
                </a:solidFill>
                <a:effectLst/>
              </a:rPr>
              <a:t>scholarly peer-reviewed journals in computing and information technology disciplines covering computing innovation and </a:t>
            </a:r>
            <a:r>
              <a:rPr lang="en-GB" dirty="0">
                <a:solidFill>
                  <a:srgbClr val="333333"/>
                </a:solidFill>
              </a:rPr>
              <a:t>e</a:t>
            </a:r>
            <a:r>
              <a:rPr lang="en-GB" b="0" i="0" dirty="0">
                <a:solidFill>
                  <a:srgbClr val="333333"/>
                </a:solidFill>
                <a:effectLst/>
              </a:rPr>
              <a:t>merging and established computing research for both practical and theoretical applications. </a:t>
            </a:r>
          </a:p>
          <a:p>
            <a:endParaRPr lang="en-GB" dirty="0">
              <a:solidFill>
                <a:srgbClr val="333333"/>
              </a:solidFill>
              <a:cs typeface="Calibri Light" panose="020F0302020204030204" pitchFamily="34" charset="0"/>
            </a:endParaRPr>
          </a:p>
          <a:p>
            <a:r>
              <a:rPr lang="en-GB" b="0" i="0" dirty="0">
                <a:solidFill>
                  <a:srgbClr val="333333"/>
                </a:solidFill>
                <a:effectLst/>
                <a:cs typeface="Calibri Light" panose="020F0302020204030204" pitchFamily="34" charset="0"/>
              </a:rPr>
              <a:t>ACM Books:</a:t>
            </a:r>
            <a:endParaRPr lang="en-GB" b="0" i="0" dirty="0">
              <a:solidFill>
                <a:srgbClr val="333333"/>
              </a:solidFill>
              <a:effectLst/>
            </a:endParaRPr>
          </a:p>
          <a:p>
            <a:r>
              <a:rPr lang="en-GB" b="0" i="0" dirty="0">
                <a:solidFill>
                  <a:srgbClr val="333333"/>
                </a:solidFill>
                <a:effectLst/>
              </a:rPr>
              <a:t>series of scholarly research monographs and graduate-level texts, authored by computer scientists and practitioners at the forefront of computing technology.</a:t>
            </a:r>
            <a:endParaRPr lang="en-GB" b="0" i="0" dirty="0">
              <a:solidFill>
                <a:srgbClr val="333333"/>
              </a:solidFill>
              <a:effectLst/>
              <a:cs typeface="Calibri Light" panose="020F0302020204030204" pitchFamily="34" charset="0"/>
            </a:endParaRPr>
          </a:p>
        </p:txBody>
      </p:sp>
      <p:pic>
        <p:nvPicPr>
          <p:cNvPr id="9" name="Picture 8">
            <a:extLst>
              <a:ext uri="{FF2B5EF4-FFF2-40B4-BE49-F238E27FC236}">
                <a16:creationId xmlns:a16="http://schemas.microsoft.com/office/drawing/2014/main" id="{DBFEA820-27E3-E526-6346-103936D0F9AF}"/>
              </a:ext>
            </a:extLst>
          </p:cNvPr>
          <p:cNvPicPr>
            <a:picLocks noChangeAspect="1"/>
          </p:cNvPicPr>
          <p:nvPr/>
        </p:nvPicPr>
        <p:blipFill rotWithShape="1">
          <a:blip r:embed="rId3"/>
          <a:srcRect l="-1" t="11489" r="1475" b="4738"/>
          <a:stretch/>
        </p:blipFill>
        <p:spPr>
          <a:xfrm>
            <a:off x="4477009" y="1615353"/>
            <a:ext cx="7315797" cy="414695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198049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227176" y="4788387"/>
            <a:ext cx="5253297" cy="494722"/>
          </a:xfrm>
        </p:spPr>
        <p:txBody>
          <a:bodyPr/>
          <a:lstStyle/>
          <a:p>
            <a:r>
              <a:rPr lang="en-US" dirty="0">
                <a:hlinkClick r:id="rId2"/>
              </a:rPr>
              <a:t>IEEE Xplore Digital Library</a:t>
            </a:r>
            <a:endParaRPr lang="en-US"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IEEE Xplore Digital Library</a:t>
            </a:r>
          </a:p>
        </p:txBody>
      </p:sp>
      <p:pic>
        <p:nvPicPr>
          <p:cNvPr id="5" name="Picture 4">
            <a:extLst>
              <a:ext uri="{FF2B5EF4-FFF2-40B4-BE49-F238E27FC236}">
                <a16:creationId xmlns:a16="http://schemas.microsoft.com/office/drawing/2014/main" id="{9B95FEEA-8E84-5585-BECF-778CD78238FC}"/>
              </a:ext>
            </a:extLst>
          </p:cNvPr>
          <p:cNvPicPr>
            <a:picLocks noChangeAspect="1"/>
          </p:cNvPicPr>
          <p:nvPr/>
        </p:nvPicPr>
        <p:blipFill rotWithShape="1">
          <a:blip r:embed="rId3"/>
          <a:srcRect t="11321" r="1418" b="26792"/>
          <a:stretch/>
        </p:blipFill>
        <p:spPr>
          <a:xfrm>
            <a:off x="5227176" y="2005298"/>
            <a:ext cx="6734787" cy="2818615"/>
          </a:xfrm>
          <a:prstGeom prst="rect">
            <a:avLst/>
          </a:prstGeom>
          <a:effectLst>
            <a:outerShdw blurRad="63500" sx="102000" sy="102000" algn="ctr" rotWithShape="0">
              <a:prstClr val="black">
                <a:alpha val="40000"/>
              </a:prstClr>
            </a:outerShdw>
          </a:effectLst>
        </p:spPr>
      </p:pic>
      <p:sp>
        <p:nvSpPr>
          <p:cNvPr id="4" name="TextBox 3">
            <a:extLst>
              <a:ext uri="{FF2B5EF4-FFF2-40B4-BE49-F238E27FC236}">
                <a16:creationId xmlns:a16="http://schemas.microsoft.com/office/drawing/2014/main" id="{BDA16251-5E6F-338C-6D00-A43227D9359E}"/>
              </a:ext>
            </a:extLst>
          </p:cNvPr>
          <p:cNvSpPr txBox="1"/>
          <p:nvPr/>
        </p:nvSpPr>
        <p:spPr>
          <a:xfrm>
            <a:off x="230037" y="1671330"/>
            <a:ext cx="4997139" cy="3970318"/>
          </a:xfrm>
          <a:prstGeom prst="rect">
            <a:avLst/>
          </a:prstGeom>
          <a:noFill/>
        </p:spPr>
        <p:txBody>
          <a:bodyPr wrap="square">
            <a:spAutoFit/>
          </a:bodyPr>
          <a:lstStyle/>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Over 5 million full-text documents.</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Approximately 20,000 new documents added to IEEE </a:t>
            </a:r>
            <a:r>
              <a:rPr kumimoji="0" lang="en-US" sz="1800" b="0" i="1"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Xplore</a:t>
            </a: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 each month.</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More than 25 full years of IEEE journals, conference proceedings, and standards (back to 1988).</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192 IEEE journals, magazines, and transactions.</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mn-cs"/>
              </a:rPr>
              <a:t>Proceedings from over 1,700 IEEE and IET conference titles.</a:t>
            </a:r>
            <a:endParaRPr kumimoji="0" lang="en-US" sz="1800" b="0" i="0" u="none" strike="noStrike" kern="1200" cap="none" spc="0" normalizeH="0" baseline="0" noProof="0" dirty="0">
              <a:ln>
                <a:noFill/>
              </a:ln>
              <a:solidFill>
                <a:srgbClr val="404040"/>
              </a:solidFill>
              <a:effectLst/>
              <a:uLnTx/>
              <a:uFillTx/>
              <a:ea typeface="+mn-ea"/>
              <a:cs typeface="+mn-cs"/>
            </a:endParaRP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mn-cs"/>
              </a:rPr>
              <a:t>30+ IET journals and magazines.</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mn-cs"/>
              </a:rPr>
              <a:t>Access to the archive of Nokia Bell Labs Technical Journal.</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More than 11 million downloads per month.</a:t>
            </a:r>
          </a:p>
          <a:p>
            <a:pPr marL="342900" marR="0" lvl="0" indent="-34290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04040"/>
                </a:solidFill>
                <a:effectLst/>
                <a:uLnTx/>
                <a:uFillTx/>
                <a:ea typeface="Verdana" panose="020B0604030504040204" pitchFamily="34" charset="0"/>
                <a:cs typeface="Verdana" panose="020B0604030504040204" pitchFamily="34" charset="0"/>
              </a:rPr>
              <a:t>Over 4 million unique users.</a:t>
            </a:r>
          </a:p>
        </p:txBody>
      </p:sp>
    </p:spTree>
    <p:extLst>
      <p:ext uri="{BB962C8B-B14F-4D97-AF65-F5344CB8AC3E}">
        <p14:creationId xmlns:p14="http://schemas.microsoft.com/office/powerpoint/2010/main" val="1533720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4882348" y="5434859"/>
            <a:ext cx="5253297" cy="494722"/>
          </a:xfrm>
        </p:spPr>
        <p:txBody>
          <a:bodyPr/>
          <a:lstStyle/>
          <a:p>
            <a:r>
              <a:rPr lang="en-US" dirty="0">
                <a:hlinkClick r:id="rId2"/>
              </a:rPr>
              <a:t>ProQuest Central</a:t>
            </a:r>
            <a:endParaRPr lang="en-US"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Proquest Central</a:t>
            </a:r>
          </a:p>
        </p:txBody>
      </p:sp>
      <p:sp>
        <p:nvSpPr>
          <p:cNvPr id="4" name="TextBox 3">
            <a:extLst>
              <a:ext uri="{FF2B5EF4-FFF2-40B4-BE49-F238E27FC236}">
                <a16:creationId xmlns:a16="http://schemas.microsoft.com/office/drawing/2014/main" id="{BDA16251-5E6F-338C-6D00-A43227D9359E}"/>
              </a:ext>
            </a:extLst>
          </p:cNvPr>
          <p:cNvSpPr txBox="1"/>
          <p:nvPr/>
        </p:nvSpPr>
        <p:spPr>
          <a:xfrm>
            <a:off x="246513" y="1541488"/>
            <a:ext cx="4445062" cy="4524315"/>
          </a:xfrm>
          <a:prstGeom prst="rect">
            <a:avLst/>
          </a:prstGeom>
          <a:noFill/>
        </p:spPr>
        <p:txBody>
          <a:bodyPr wrap="square">
            <a:spAutoFit/>
          </a:bodyPr>
          <a:lstStyle/>
          <a:p>
            <a:pPr marR="0" lvl="0" algn="l" defTabSz="457200" rtl="0" eaLnBrk="1" fontAlgn="base" latinLnBrk="0" hangingPunct="1">
              <a:lnSpc>
                <a:spcPct val="100000"/>
              </a:lnSpc>
              <a:spcBef>
                <a:spcPct val="0"/>
              </a:spcBef>
              <a:spcAft>
                <a:spcPct val="0"/>
              </a:spcAft>
              <a:buClrTx/>
              <a:buSzTx/>
              <a:tabLst/>
              <a:defRPr/>
            </a:pPr>
            <a:r>
              <a:rPr lang="en-GB" b="0" i="0" dirty="0">
                <a:solidFill>
                  <a:srgbClr val="555555"/>
                </a:solidFill>
                <a:effectLst/>
              </a:rPr>
              <a:t>ProQuest Central is the largest single periodical resource available, it contains complete databases across all major subject areas.</a:t>
            </a:r>
          </a:p>
          <a:p>
            <a:pPr marR="0" lvl="0" algn="l" defTabSz="457200" rtl="0" eaLnBrk="1" fontAlgn="base" latinLnBrk="0" hangingPunct="1">
              <a:lnSpc>
                <a:spcPct val="100000"/>
              </a:lnSpc>
              <a:spcBef>
                <a:spcPct val="0"/>
              </a:spcBef>
              <a:spcAft>
                <a:spcPct val="0"/>
              </a:spcAft>
              <a:buClrTx/>
              <a:buSzTx/>
              <a:tabLst/>
              <a:defRPr/>
            </a:pPr>
            <a:endParaRPr lang="en-GB" dirty="0">
              <a:solidFill>
                <a:srgbClr val="555555"/>
              </a:solidFill>
            </a:endParaRPr>
          </a:p>
          <a:p>
            <a:pPr marR="0" lvl="0" algn="l" defTabSz="457200" rtl="0" eaLnBrk="1" fontAlgn="base" latinLnBrk="0" hangingPunct="1">
              <a:lnSpc>
                <a:spcPct val="100000"/>
              </a:lnSpc>
              <a:spcBef>
                <a:spcPct val="0"/>
              </a:spcBef>
              <a:spcAft>
                <a:spcPct val="0"/>
              </a:spcAft>
              <a:buClrTx/>
              <a:buSzTx/>
              <a:tabLst/>
              <a:defRPr/>
            </a:pPr>
            <a:r>
              <a:rPr lang="en-GB" b="0" i="0" dirty="0">
                <a:solidFill>
                  <a:srgbClr val="555555"/>
                </a:solidFill>
                <a:effectLst/>
              </a:rPr>
              <a:t>This includes:</a:t>
            </a:r>
          </a:p>
          <a:p>
            <a:pPr lvl="1" defTabSz="457200" fontAlgn="base">
              <a:spcBef>
                <a:spcPct val="0"/>
              </a:spcBef>
              <a:spcAft>
                <a:spcPct val="0"/>
              </a:spcAft>
              <a:defRPr/>
            </a:pPr>
            <a:r>
              <a:rPr lang="en-GB" b="0" i="0" dirty="0">
                <a:solidFill>
                  <a:srgbClr val="555555"/>
                </a:solidFill>
                <a:effectLst/>
              </a:rPr>
              <a:t>Business.</a:t>
            </a:r>
          </a:p>
          <a:p>
            <a:pPr lvl="1" defTabSz="457200" fontAlgn="base">
              <a:spcBef>
                <a:spcPct val="0"/>
              </a:spcBef>
              <a:spcAft>
                <a:spcPct val="0"/>
              </a:spcAft>
              <a:defRPr/>
            </a:pPr>
            <a:r>
              <a:rPr lang="en-GB" dirty="0">
                <a:solidFill>
                  <a:srgbClr val="555555"/>
                </a:solidFill>
              </a:rPr>
              <a:t>Arts and Humanities.</a:t>
            </a:r>
            <a:endParaRPr lang="en-GB" b="0" i="0" dirty="0">
              <a:solidFill>
                <a:srgbClr val="555555"/>
              </a:solidFill>
              <a:effectLst/>
            </a:endParaRPr>
          </a:p>
          <a:p>
            <a:pPr lvl="1" defTabSz="457200" fontAlgn="base">
              <a:spcBef>
                <a:spcPct val="0"/>
              </a:spcBef>
              <a:spcAft>
                <a:spcPct val="0"/>
              </a:spcAft>
              <a:defRPr/>
            </a:pPr>
            <a:r>
              <a:rPr lang="en-GB" dirty="0">
                <a:solidFill>
                  <a:srgbClr val="555555"/>
                </a:solidFill>
              </a:rPr>
              <a:t>Engineering.</a:t>
            </a:r>
          </a:p>
          <a:p>
            <a:pPr lvl="1" defTabSz="457200" fontAlgn="base">
              <a:spcBef>
                <a:spcPct val="0"/>
              </a:spcBef>
              <a:spcAft>
                <a:spcPct val="0"/>
              </a:spcAft>
              <a:defRPr/>
            </a:pPr>
            <a:r>
              <a:rPr lang="en-GB" b="0" i="0" dirty="0">
                <a:solidFill>
                  <a:srgbClr val="555555"/>
                </a:solidFill>
                <a:effectLst/>
              </a:rPr>
              <a:t>Applied Computing.</a:t>
            </a:r>
          </a:p>
          <a:p>
            <a:pPr lvl="1" defTabSz="457200" fontAlgn="base">
              <a:spcBef>
                <a:spcPct val="0"/>
              </a:spcBef>
              <a:spcAft>
                <a:spcPct val="0"/>
              </a:spcAft>
              <a:defRPr/>
            </a:pPr>
            <a:r>
              <a:rPr lang="en-GB" b="0" i="0" dirty="0">
                <a:solidFill>
                  <a:srgbClr val="555555"/>
                </a:solidFill>
                <a:effectLst/>
              </a:rPr>
              <a:t>Health and Medical.</a:t>
            </a:r>
          </a:p>
          <a:p>
            <a:pPr lvl="1" defTabSz="457200" fontAlgn="base">
              <a:spcBef>
                <a:spcPct val="0"/>
              </a:spcBef>
              <a:spcAft>
                <a:spcPct val="0"/>
              </a:spcAft>
              <a:defRPr/>
            </a:pPr>
            <a:r>
              <a:rPr lang="en-GB" b="0" i="0" dirty="0">
                <a:solidFill>
                  <a:srgbClr val="555555"/>
                </a:solidFill>
                <a:effectLst/>
              </a:rPr>
              <a:t>Language and Literature.</a:t>
            </a:r>
          </a:p>
          <a:p>
            <a:pPr lvl="1" defTabSz="457200" fontAlgn="base">
              <a:spcBef>
                <a:spcPct val="0"/>
              </a:spcBef>
              <a:spcAft>
                <a:spcPct val="0"/>
              </a:spcAft>
              <a:defRPr/>
            </a:pPr>
            <a:r>
              <a:rPr lang="en-GB" b="0" i="0" dirty="0">
                <a:solidFill>
                  <a:srgbClr val="555555"/>
                </a:solidFill>
                <a:effectLst/>
              </a:rPr>
              <a:t>Social Sciences.</a:t>
            </a:r>
          </a:p>
          <a:p>
            <a:pPr lvl="1" defTabSz="457200" fontAlgn="base">
              <a:spcBef>
                <a:spcPct val="0"/>
              </a:spcBef>
              <a:spcAft>
                <a:spcPct val="0"/>
              </a:spcAft>
              <a:defRPr/>
            </a:pPr>
            <a:r>
              <a:rPr lang="en-GB" b="0" i="0" dirty="0">
                <a:solidFill>
                  <a:srgbClr val="555555"/>
                </a:solidFill>
                <a:effectLst/>
              </a:rPr>
              <a:t>Education.</a:t>
            </a:r>
          </a:p>
          <a:p>
            <a:pPr lvl="1" defTabSz="457200" fontAlgn="base">
              <a:spcBef>
                <a:spcPct val="0"/>
              </a:spcBef>
              <a:spcAft>
                <a:spcPct val="0"/>
              </a:spcAft>
              <a:defRPr/>
            </a:pPr>
            <a:r>
              <a:rPr lang="en-GB" b="0" i="0" dirty="0">
                <a:solidFill>
                  <a:srgbClr val="555555"/>
                </a:solidFill>
                <a:effectLst/>
              </a:rPr>
              <a:t>Science and Technology.</a:t>
            </a:r>
          </a:p>
          <a:p>
            <a:pPr lvl="1" defTabSz="457200" fontAlgn="base">
              <a:spcBef>
                <a:spcPct val="0"/>
              </a:spcBef>
              <a:spcAft>
                <a:spcPct val="0"/>
              </a:spcAft>
              <a:defRPr/>
            </a:pPr>
            <a:r>
              <a:rPr lang="en-GB" b="0" i="0" dirty="0">
                <a:solidFill>
                  <a:srgbClr val="555555"/>
                </a:solidFill>
                <a:effectLst/>
              </a:rPr>
              <a:t>Performing Arts.</a:t>
            </a:r>
          </a:p>
        </p:txBody>
      </p:sp>
      <p:pic>
        <p:nvPicPr>
          <p:cNvPr id="6" name="Picture 5">
            <a:extLst>
              <a:ext uri="{FF2B5EF4-FFF2-40B4-BE49-F238E27FC236}">
                <a16:creationId xmlns:a16="http://schemas.microsoft.com/office/drawing/2014/main" id="{E8A560F4-2812-ADC4-0F5C-0DC0C3C4DBE2}"/>
              </a:ext>
            </a:extLst>
          </p:cNvPr>
          <p:cNvPicPr>
            <a:picLocks noChangeAspect="1"/>
          </p:cNvPicPr>
          <p:nvPr/>
        </p:nvPicPr>
        <p:blipFill rotWithShape="1">
          <a:blip r:embed="rId3"/>
          <a:srcRect l="59257" t="46861" r="676" b="2398"/>
          <a:stretch/>
        </p:blipFill>
        <p:spPr>
          <a:xfrm>
            <a:off x="4882348" y="1664606"/>
            <a:ext cx="7093454" cy="352878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948916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491719" y="5706458"/>
            <a:ext cx="5253297" cy="494722"/>
          </a:xfrm>
        </p:spPr>
        <p:txBody>
          <a:bodyPr/>
          <a:lstStyle/>
          <a:p>
            <a:r>
              <a:rPr lang="en-US" dirty="0">
                <a:hlinkClick r:id="rId2"/>
              </a:rPr>
              <a:t>ScienceDirect</a:t>
            </a:r>
            <a:endParaRPr lang="en-US"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ScienceDirect</a:t>
            </a:r>
          </a:p>
        </p:txBody>
      </p:sp>
      <p:sp>
        <p:nvSpPr>
          <p:cNvPr id="7" name="TextBox 6">
            <a:extLst>
              <a:ext uri="{FF2B5EF4-FFF2-40B4-BE49-F238E27FC236}">
                <a16:creationId xmlns:a16="http://schemas.microsoft.com/office/drawing/2014/main" id="{64624B7F-074F-D5AA-DE1E-7B666BBACD5C}"/>
              </a:ext>
            </a:extLst>
          </p:cNvPr>
          <p:cNvSpPr txBox="1"/>
          <p:nvPr/>
        </p:nvSpPr>
        <p:spPr>
          <a:xfrm>
            <a:off x="629230" y="1689406"/>
            <a:ext cx="4713396" cy="4093428"/>
          </a:xfrm>
          <a:prstGeom prst="rect">
            <a:avLst/>
          </a:prstGeom>
          <a:noFill/>
        </p:spPr>
        <p:txBody>
          <a:bodyPr wrap="square" rtlCol="0">
            <a:spAutoFit/>
          </a:bodyPr>
          <a:lstStyle/>
          <a:p>
            <a:pPr algn="l"/>
            <a:r>
              <a:rPr lang="en-GB" sz="2000" b="0" i="0" dirty="0">
                <a:solidFill>
                  <a:srgbClr val="1F1F1F"/>
                </a:solidFill>
                <a:effectLst/>
              </a:rPr>
              <a:t>Search for peer-reviewed journal articles and book chapters including open access content.</a:t>
            </a:r>
            <a:endParaRPr lang="en-GB" sz="2000" b="0" i="0" dirty="0">
              <a:solidFill>
                <a:srgbClr val="3A3A3A"/>
              </a:solidFill>
              <a:effectLst/>
            </a:endParaRPr>
          </a:p>
          <a:p>
            <a:pPr algn="l"/>
            <a:endParaRPr lang="en-GB" sz="2000" dirty="0">
              <a:solidFill>
                <a:srgbClr val="3A3A3A"/>
              </a:solidFill>
            </a:endParaRPr>
          </a:p>
          <a:p>
            <a:pPr algn="l"/>
            <a:r>
              <a:rPr lang="en-GB" sz="2000" b="0" i="0" dirty="0">
                <a:solidFill>
                  <a:srgbClr val="3A3A3A"/>
                </a:solidFill>
                <a:effectLst/>
              </a:rPr>
              <a:t>Science Direct covers:</a:t>
            </a:r>
          </a:p>
          <a:p>
            <a:pPr algn="l"/>
            <a:endParaRPr lang="en-GB" sz="2000" b="0" i="0" dirty="0">
              <a:solidFill>
                <a:srgbClr val="3A3A3A"/>
              </a:solidFill>
              <a:effectLst/>
            </a:endParaRPr>
          </a:p>
          <a:p>
            <a:pPr marL="285750" indent="-285750" algn="l">
              <a:buFont typeface="Arial" panose="020B0604020202020204" pitchFamily="34" charset="0"/>
              <a:buChar char="•"/>
            </a:pPr>
            <a:r>
              <a:rPr lang="en-GB" sz="2000" dirty="0">
                <a:solidFill>
                  <a:srgbClr val="3A3A3A"/>
                </a:solidFill>
              </a:rPr>
              <a:t>Physical Sciences and Engineering.</a:t>
            </a:r>
          </a:p>
          <a:p>
            <a:pPr marL="285750" indent="-285750" algn="l">
              <a:buFont typeface="Arial" panose="020B0604020202020204" pitchFamily="34" charset="0"/>
              <a:buChar char="•"/>
            </a:pPr>
            <a:r>
              <a:rPr lang="en-GB" sz="2000" b="0" i="0" dirty="0">
                <a:solidFill>
                  <a:srgbClr val="3A3A3A"/>
                </a:solidFill>
                <a:effectLst/>
              </a:rPr>
              <a:t>Life Sciences.</a:t>
            </a:r>
          </a:p>
          <a:p>
            <a:pPr marL="285750" indent="-285750" algn="l">
              <a:buFont typeface="Arial" panose="020B0604020202020204" pitchFamily="34" charset="0"/>
              <a:buChar char="•"/>
            </a:pPr>
            <a:r>
              <a:rPr lang="en-GB" sz="2000" dirty="0">
                <a:solidFill>
                  <a:srgbClr val="3A3A3A"/>
                </a:solidFill>
              </a:rPr>
              <a:t>Health Sciences.</a:t>
            </a:r>
          </a:p>
          <a:p>
            <a:pPr marL="285750" indent="-285750" algn="l">
              <a:buFont typeface="Arial" panose="020B0604020202020204" pitchFamily="34" charset="0"/>
              <a:buChar char="•"/>
            </a:pPr>
            <a:r>
              <a:rPr lang="en-GB" sz="2000" b="0" i="0" dirty="0">
                <a:solidFill>
                  <a:srgbClr val="3A3A3A"/>
                </a:solidFill>
                <a:effectLst/>
              </a:rPr>
              <a:t>Soc</a:t>
            </a:r>
            <a:r>
              <a:rPr lang="en-GB" sz="2000" dirty="0">
                <a:solidFill>
                  <a:srgbClr val="3A3A3A"/>
                </a:solidFill>
              </a:rPr>
              <a:t>ial Sciences and Humanities.</a:t>
            </a:r>
          </a:p>
          <a:p>
            <a:pPr algn="l"/>
            <a:endParaRPr lang="en-GB" sz="2000" b="0" i="0" dirty="0">
              <a:solidFill>
                <a:srgbClr val="3A3A3A"/>
              </a:solidFill>
              <a:effectLst/>
            </a:endParaRPr>
          </a:p>
          <a:p>
            <a:pPr algn="l"/>
            <a:r>
              <a:rPr lang="en-GB" sz="2000" b="0" i="0" dirty="0">
                <a:solidFill>
                  <a:srgbClr val="1F1F1F"/>
                </a:solidFill>
                <a:effectLst/>
              </a:rPr>
              <a:t>There are also help pages and online video tutorials to help you use this database.</a:t>
            </a:r>
          </a:p>
        </p:txBody>
      </p:sp>
      <p:pic>
        <p:nvPicPr>
          <p:cNvPr id="4" name="Picture 3">
            <a:extLst>
              <a:ext uri="{FF2B5EF4-FFF2-40B4-BE49-F238E27FC236}">
                <a16:creationId xmlns:a16="http://schemas.microsoft.com/office/drawing/2014/main" id="{947972D3-B7C5-5CC7-0A5D-6D5FAF1333CA}"/>
              </a:ext>
            </a:extLst>
          </p:cNvPr>
          <p:cNvPicPr>
            <a:picLocks noChangeAspect="1"/>
          </p:cNvPicPr>
          <p:nvPr/>
        </p:nvPicPr>
        <p:blipFill rotWithShape="1">
          <a:blip r:embed="rId3"/>
          <a:srcRect l="425" t="11801" r="46509" b="5073"/>
          <a:stretch/>
        </p:blipFill>
        <p:spPr>
          <a:xfrm>
            <a:off x="5342626" y="1598117"/>
            <a:ext cx="6469812" cy="397031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5002608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F0E00-0C73-4606-A653-F74B4B321D31}"/>
              </a:ext>
            </a:extLst>
          </p:cNvPr>
          <p:cNvSpPr>
            <a:spLocks noGrp="1"/>
          </p:cNvSpPr>
          <p:nvPr>
            <p:ph type="title"/>
          </p:nvPr>
        </p:nvSpPr>
        <p:spPr/>
        <p:txBody>
          <a:bodyPr/>
          <a:lstStyle/>
          <a:p>
            <a:r>
              <a:rPr lang="en-GB" dirty="0"/>
              <a:t>Audio Visual Resources</a:t>
            </a:r>
          </a:p>
        </p:txBody>
      </p:sp>
      <p:sp>
        <p:nvSpPr>
          <p:cNvPr id="3" name="Content Placeholder 2">
            <a:extLst>
              <a:ext uri="{FF2B5EF4-FFF2-40B4-BE49-F238E27FC236}">
                <a16:creationId xmlns:a16="http://schemas.microsoft.com/office/drawing/2014/main" id="{6C509536-AD7D-40E8-BD15-E9A6239F0276}"/>
              </a:ext>
            </a:extLst>
          </p:cNvPr>
          <p:cNvSpPr>
            <a:spLocks noGrp="1"/>
          </p:cNvSpPr>
          <p:nvPr>
            <p:ph sz="quarter" idx="10"/>
          </p:nvPr>
        </p:nvSpPr>
        <p:spPr>
          <a:xfrm>
            <a:off x="464574" y="1771940"/>
            <a:ext cx="6983361" cy="4763073"/>
          </a:xfrm>
        </p:spPr>
        <p:txBody>
          <a:bodyPr>
            <a:noAutofit/>
          </a:bodyPr>
          <a:lstStyle/>
          <a:p>
            <a:pPr marL="0" indent="0">
              <a:buNone/>
            </a:pPr>
            <a:r>
              <a:rPr lang="en-GB" sz="2000" dirty="0">
                <a:hlinkClick r:id="rId2"/>
              </a:rPr>
              <a:t>Box of Broadcasts (BoB)</a:t>
            </a:r>
            <a:endParaRPr lang="en-GB" sz="2000" dirty="0"/>
          </a:p>
          <a:p>
            <a:pPr>
              <a:lnSpc>
                <a:spcPct val="50000"/>
              </a:lnSpc>
              <a:buFont typeface="Arial" panose="020B0604020202020204" pitchFamily="34" charset="0"/>
              <a:buChar char="•"/>
            </a:pPr>
            <a:r>
              <a:rPr lang="en-GB" sz="2000" b="0" i="0" dirty="0">
                <a:solidFill>
                  <a:srgbClr val="3A3A3A"/>
                </a:solidFill>
                <a:effectLst/>
              </a:rPr>
              <a:t>BoB is a TV and radio service for education. </a:t>
            </a:r>
          </a:p>
          <a:p>
            <a:pPr>
              <a:lnSpc>
                <a:spcPct val="50000"/>
              </a:lnSpc>
              <a:buFont typeface="Arial" panose="020B0604020202020204" pitchFamily="34" charset="0"/>
              <a:buChar char="•"/>
            </a:pPr>
            <a:r>
              <a:rPr lang="en-GB" sz="2000" dirty="0"/>
              <a:t>Create your own account with your UWTDS details.</a:t>
            </a:r>
          </a:p>
          <a:p>
            <a:pPr>
              <a:lnSpc>
                <a:spcPct val="50000"/>
              </a:lnSpc>
              <a:buFont typeface="Arial" panose="020B0604020202020204" pitchFamily="34" charset="0"/>
              <a:buChar char="•"/>
            </a:pPr>
            <a:r>
              <a:rPr lang="en-GB" sz="2000" dirty="0"/>
              <a:t>Create playlists or search for public playlists.</a:t>
            </a:r>
          </a:p>
          <a:p>
            <a:pPr>
              <a:lnSpc>
                <a:spcPct val="50000"/>
              </a:lnSpc>
              <a:buFont typeface="Arial" panose="020B0604020202020204" pitchFamily="34" charset="0"/>
              <a:buChar char="•"/>
            </a:pPr>
            <a:r>
              <a:rPr lang="en-GB" sz="2000" dirty="0"/>
              <a:t>Create clips with your recordings.</a:t>
            </a:r>
          </a:p>
          <a:p>
            <a:pPr marL="0" indent="0">
              <a:buNone/>
            </a:pPr>
            <a:r>
              <a:rPr lang="en-GB" sz="2000" dirty="0">
                <a:hlinkClick r:id="rId3"/>
              </a:rPr>
              <a:t>Academic Video Online</a:t>
            </a:r>
            <a:endParaRPr lang="en-GB" sz="2000" dirty="0"/>
          </a:p>
          <a:p>
            <a:pPr>
              <a:lnSpc>
                <a:spcPct val="60000"/>
              </a:lnSpc>
              <a:buFont typeface="Arial" panose="020B0604020202020204" pitchFamily="34" charset="0"/>
              <a:buChar char="•"/>
            </a:pPr>
            <a:r>
              <a:rPr lang="en-GB" sz="2000" b="0" i="0" dirty="0">
                <a:solidFill>
                  <a:srgbClr val="000000"/>
                </a:solidFill>
                <a:effectLst/>
                <a:cs typeface="Calibri Light" panose="020F0302020204030204" pitchFamily="34" charset="0"/>
              </a:rPr>
              <a:t>Documentaries, interviews, demonstrations, etc.</a:t>
            </a:r>
          </a:p>
          <a:p>
            <a:pPr>
              <a:lnSpc>
                <a:spcPct val="60000"/>
              </a:lnSpc>
              <a:buFont typeface="Arial" panose="020B0604020202020204" pitchFamily="34" charset="0"/>
              <a:buChar char="•"/>
            </a:pPr>
            <a:r>
              <a:rPr lang="en-GB" sz="2000" dirty="0">
                <a:solidFill>
                  <a:srgbClr val="000000"/>
                </a:solidFill>
                <a:cs typeface="Calibri Light" panose="020F0302020204030204" pitchFamily="34" charset="0"/>
              </a:rPr>
              <a:t>View transcripts, details, and export citations to RefWorks.</a:t>
            </a:r>
          </a:p>
          <a:p>
            <a:pPr>
              <a:lnSpc>
                <a:spcPct val="60000"/>
              </a:lnSpc>
              <a:buFont typeface="Arial" panose="020B0604020202020204" pitchFamily="34" charset="0"/>
              <a:buChar char="•"/>
            </a:pPr>
            <a:r>
              <a:rPr lang="en-GB" sz="2000" dirty="0">
                <a:solidFill>
                  <a:srgbClr val="000000"/>
                </a:solidFill>
                <a:cs typeface="Calibri Light" panose="020F0302020204030204" pitchFamily="34" charset="0"/>
              </a:rPr>
              <a:t>Create clips of the videos or view previously created clips.</a:t>
            </a:r>
            <a:endParaRPr lang="en-GB" sz="2000" dirty="0">
              <a:cs typeface="Calibri Light" panose="020F0302020204030204" pitchFamily="34" charset="0"/>
            </a:endParaRPr>
          </a:p>
          <a:p>
            <a:pPr marL="0" indent="0">
              <a:buNone/>
            </a:pPr>
            <a:r>
              <a:rPr lang="en-GB" sz="2000" dirty="0">
                <a:hlinkClick r:id="rId4"/>
              </a:rPr>
              <a:t>Henry Stewart Talks</a:t>
            </a:r>
            <a:endParaRPr lang="en-GB" sz="2000" dirty="0"/>
          </a:p>
          <a:p>
            <a:pPr>
              <a:buFont typeface="Arial" panose="020B0604020202020204" pitchFamily="34" charset="0"/>
              <a:buChar char="•"/>
            </a:pPr>
            <a:r>
              <a:rPr lang="en-GB" sz="2000" b="0" i="0" dirty="0">
                <a:solidFill>
                  <a:srgbClr val="3A3A3A"/>
                </a:solidFill>
                <a:effectLst/>
                <a:highlight>
                  <a:srgbClr val="FFFFFF"/>
                </a:highlight>
              </a:rPr>
              <a:t>This collection of specially-prepared animated audio-visual presentations with synchronized narration is regularly updated and growing, with over 850 talks.</a:t>
            </a:r>
            <a:endParaRPr lang="en-GB" sz="2000" dirty="0"/>
          </a:p>
        </p:txBody>
      </p:sp>
      <p:pic>
        <p:nvPicPr>
          <p:cNvPr id="5" name="Picture 4">
            <a:extLst>
              <a:ext uri="{FF2B5EF4-FFF2-40B4-BE49-F238E27FC236}">
                <a16:creationId xmlns:a16="http://schemas.microsoft.com/office/drawing/2014/main" id="{AD3ED251-70C5-6FAA-85AD-C2876EA7861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7680" b="-827"/>
          <a:stretch/>
        </p:blipFill>
        <p:spPr>
          <a:xfrm>
            <a:off x="7214790" y="1771940"/>
            <a:ext cx="4764332" cy="3736312"/>
          </a:xfrm>
          <a:prstGeom prst="rect">
            <a:avLst/>
          </a:prstGeom>
          <a:effectLst>
            <a:outerShdw blurRad="63500" sx="102000" sy="102000" algn="ctr" rotWithShape="0">
              <a:prstClr val="black">
                <a:alpha val="40000"/>
              </a:prstClr>
            </a:outerShdw>
          </a:effectLst>
        </p:spPr>
      </p:pic>
      <p:sp>
        <p:nvSpPr>
          <p:cNvPr id="6" name="TextBox 5">
            <a:extLst>
              <a:ext uri="{FF2B5EF4-FFF2-40B4-BE49-F238E27FC236}">
                <a16:creationId xmlns:a16="http://schemas.microsoft.com/office/drawing/2014/main" id="{C40C39E3-4E06-28FD-1ECB-2AF65D4A67F4}"/>
              </a:ext>
            </a:extLst>
          </p:cNvPr>
          <p:cNvSpPr txBox="1"/>
          <p:nvPr/>
        </p:nvSpPr>
        <p:spPr>
          <a:xfrm>
            <a:off x="7214790" y="5508252"/>
            <a:ext cx="3111909" cy="276999"/>
          </a:xfrm>
          <a:prstGeom prst="rect">
            <a:avLst/>
          </a:prstGeom>
          <a:noFill/>
        </p:spPr>
        <p:txBody>
          <a:bodyPr wrap="square" rtlCol="0">
            <a:spAutoFit/>
          </a:bodyPr>
          <a:lstStyle/>
          <a:p>
            <a:r>
              <a:rPr lang="en-GB" sz="1200" dirty="0"/>
              <a:t>Image by Vinson Tan: Pixabay</a:t>
            </a:r>
          </a:p>
        </p:txBody>
      </p:sp>
    </p:spTree>
    <p:extLst>
      <p:ext uri="{BB962C8B-B14F-4D97-AF65-F5344CB8AC3E}">
        <p14:creationId xmlns:p14="http://schemas.microsoft.com/office/powerpoint/2010/main" val="5008313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6" y="262866"/>
            <a:ext cx="10795518" cy="1003916"/>
          </a:xfrm>
        </p:spPr>
        <p:txBody>
          <a:bodyPr anchor="b">
            <a:normAutofit/>
          </a:bodyPr>
          <a:lstStyle/>
          <a:p>
            <a:r>
              <a:rPr lang="en-GB" dirty="0"/>
              <a:t>Cite Them Right Online </a:t>
            </a:r>
          </a:p>
        </p:txBody>
      </p:sp>
      <p:sp>
        <p:nvSpPr>
          <p:cNvPr id="6" name="Content Placeholder 5">
            <a:extLst>
              <a:ext uri="{FF2B5EF4-FFF2-40B4-BE49-F238E27FC236}">
                <a16:creationId xmlns:a16="http://schemas.microsoft.com/office/drawing/2014/main" id="{91640F94-C234-D656-369F-3D84414DB6D9}"/>
              </a:ext>
            </a:extLst>
          </p:cNvPr>
          <p:cNvSpPr>
            <a:spLocks noGrp="1"/>
          </p:cNvSpPr>
          <p:nvPr>
            <p:ph sz="half" idx="1"/>
          </p:nvPr>
        </p:nvSpPr>
        <p:spPr>
          <a:xfrm>
            <a:off x="438046" y="2089338"/>
            <a:ext cx="3030084" cy="2946779"/>
          </a:xfrm>
        </p:spPr>
        <p:txBody>
          <a:bodyPr>
            <a:normAutofit/>
          </a:bodyPr>
          <a:lstStyle/>
          <a:p>
            <a:r>
              <a:rPr lang="en-GB" dirty="0"/>
              <a:t>How to reference.</a:t>
            </a:r>
          </a:p>
          <a:p>
            <a:r>
              <a:rPr lang="en-GB" dirty="0"/>
              <a:t>Plagiarism.</a:t>
            </a:r>
          </a:p>
          <a:p>
            <a:r>
              <a:rPr lang="en-GB" dirty="0"/>
              <a:t>Study skills.</a:t>
            </a:r>
          </a:p>
          <a:p>
            <a:endParaRPr lang="en-GB" dirty="0"/>
          </a:p>
          <a:p>
            <a:endParaRPr lang="en-GB" dirty="0"/>
          </a:p>
          <a:p>
            <a:pPr marL="0" indent="0">
              <a:buNone/>
            </a:pPr>
            <a:r>
              <a:rPr lang="en-GB" sz="1800" dirty="0">
                <a:hlinkClick r:id="rId2"/>
              </a:rPr>
              <a:t>Cite them right online</a:t>
            </a:r>
            <a:endParaRPr lang="en-GB" sz="1800" dirty="0"/>
          </a:p>
          <a:p>
            <a:endParaRPr lang="en-GB" dirty="0"/>
          </a:p>
          <a:p>
            <a:endParaRPr lang="en-GB" dirty="0"/>
          </a:p>
        </p:txBody>
      </p:sp>
      <p:pic>
        <p:nvPicPr>
          <p:cNvPr id="8" name="Picture 7">
            <a:extLst>
              <a:ext uri="{FF2B5EF4-FFF2-40B4-BE49-F238E27FC236}">
                <a16:creationId xmlns:a16="http://schemas.microsoft.com/office/drawing/2014/main" id="{C27EF983-8A6C-D99F-3576-F24C7BDB12F8}"/>
              </a:ext>
            </a:extLst>
          </p:cNvPr>
          <p:cNvPicPr>
            <a:picLocks noChangeAspect="1"/>
          </p:cNvPicPr>
          <p:nvPr/>
        </p:nvPicPr>
        <p:blipFill rotWithShape="1">
          <a:blip r:embed="rId3"/>
          <a:srcRect l="5365" t="17512" r="7170" b="13320"/>
          <a:stretch/>
        </p:blipFill>
        <p:spPr>
          <a:xfrm>
            <a:off x="3749616" y="1727648"/>
            <a:ext cx="8073935" cy="425666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0874076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F615B06C-42C3-4DC0-8667-25F2F56D5CF2}"/>
              </a:ext>
            </a:extLst>
          </p:cNvPr>
          <p:cNvSpPr>
            <a:spLocks noGrp="1"/>
          </p:cNvSpPr>
          <p:nvPr>
            <p:ph sz="half" idx="1"/>
          </p:nvPr>
        </p:nvSpPr>
        <p:spPr>
          <a:xfrm>
            <a:off x="718457" y="1600201"/>
            <a:ext cx="5233081" cy="4565650"/>
          </a:xfrm>
        </p:spPr>
        <p:txBody>
          <a:bodyPr>
            <a:normAutofit/>
          </a:bodyPr>
          <a:lstStyle/>
          <a:p>
            <a:pPr marL="0" indent="0">
              <a:buNone/>
            </a:pPr>
            <a:r>
              <a:rPr lang="en-US" dirty="0"/>
              <a:t>Click on the ebooks link in Database Search.</a:t>
            </a:r>
          </a:p>
          <a:p>
            <a:pPr marL="0" indent="0">
              <a:buNone/>
            </a:pPr>
            <a:endParaRPr lang="en-US" dirty="0"/>
          </a:p>
          <a:p>
            <a:r>
              <a:rPr lang="en-US" dirty="0"/>
              <a:t>Taylor &amp; Francis.</a:t>
            </a:r>
          </a:p>
          <a:p>
            <a:r>
              <a:rPr lang="en-US" dirty="0"/>
              <a:t>Ebook Central.</a:t>
            </a:r>
          </a:p>
          <a:p>
            <a:r>
              <a:rPr lang="en-US" dirty="0"/>
              <a:t>VLeBooks.</a:t>
            </a:r>
          </a:p>
          <a:p>
            <a:pPr marL="0" indent="0">
              <a:buNone/>
            </a:pPr>
            <a:endParaRPr lang="en-US" dirty="0"/>
          </a:p>
          <a:p>
            <a:pPr marL="0" indent="0">
              <a:buNone/>
            </a:pPr>
            <a:r>
              <a:rPr lang="en-US" dirty="0"/>
              <a:t>Make sure to limit to content you have access to.</a:t>
            </a:r>
          </a:p>
        </p:txBody>
      </p:sp>
      <p:sp>
        <p:nvSpPr>
          <p:cNvPr id="3" name="Title 2">
            <a:extLst>
              <a:ext uri="{FF2B5EF4-FFF2-40B4-BE49-F238E27FC236}">
                <a16:creationId xmlns:a16="http://schemas.microsoft.com/office/drawing/2014/main" id="{DA1B2F3C-C3A5-4E1B-A5C7-7335A632CA2F}"/>
              </a:ext>
            </a:extLst>
          </p:cNvPr>
          <p:cNvSpPr>
            <a:spLocks noGrp="1"/>
          </p:cNvSpPr>
          <p:nvPr>
            <p:ph type="title"/>
          </p:nvPr>
        </p:nvSpPr>
        <p:spPr>
          <a:xfrm>
            <a:off x="718456" y="262866"/>
            <a:ext cx="10795518" cy="1003916"/>
          </a:xfrm>
        </p:spPr>
        <p:txBody>
          <a:bodyPr anchor="b">
            <a:normAutofit/>
          </a:bodyPr>
          <a:lstStyle/>
          <a:p>
            <a:r>
              <a:rPr lang="en-GB" dirty="0"/>
              <a:t>Search for Ebooks via Database Search</a:t>
            </a:r>
          </a:p>
        </p:txBody>
      </p:sp>
      <p:pic>
        <p:nvPicPr>
          <p:cNvPr id="6" name="Content Placeholder 5">
            <a:extLst>
              <a:ext uri="{FF2B5EF4-FFF2-40B4-BE49-F238E27FC236}">
                <a16:creationId xmlns:a16="http://schemas.microsoft.com/office/drawing/2014/main" id="{D77BEF56-9DC1-478B-838D-8C109FFBF8D3}"/>
              </a:ext>
            </a:extLst>
          </p:cNvPr>
          <p:cNvPicPr>
            <a:picLocks noGrp="1" noChangeAspect="1"/>
          </p:cNvPicPr>
          <p:nvPr>
            <p:ph type="pic" sz="quarter" idx="13"/>
          </p:nvPr>
        </p:nvPicPr>
        <p:blipFill rotWithShape="1">
          <a:blip r:embed="rId2"/>
          <a:srcRect l="113" t="11291" r="3468" b="5416"/>
          <a:stretch/>
        </p:blipFill>
        <p:spPr>
          <a:xfrm>
            <a:off x="6004354" y="1777181"/>
            <a:ext cx="6010447" cy="3465871"/>
          </a:xfrm>
          <a:noFill/>
          <a:effectLst>
            <a:outerShdw blurRad="63500" sx="102000" sy="102000" algn="ctr" rotWithShape="0">
              <a:prstClr val="black">
                <a:alpha val="40000"/>
              </a:prstClr>
            </a:outerShdw>
          </a:effectLst>
        </p:spPr>
      </p:pic>
      <p:sp>
        <p:nvSpPr>
          <p:cNvPr id="2" name="TextBox 1">
            <a:extLst>
              <a:ext uri="{FF2B5EF4-FFF2-40B4-BE49-F238E27FC236}">
                <a16:creationId xmlns:a16="http://schemas.microsoft.com/office/drawing/2014/main" id="{0AB3FEB8-B247-4D7E-BA93-E43CBDCEF4C8}"/>
              </a:ext>
            </a:extLst>
          </p:cNvPr>
          <p:cNvSpPr txBox="1"/>
          <p:nvPr/>
        </p:nvSpPr>
        <p:spPr>
          <a:xfrm>
            <a:off x="6055743" y="5566913"/>
            <a:ext cx="2858219" cy="369332"/>
          </a:xfrm>
          <a:prstGeom prst="rect">
            <a:avLst/>
          </a:prstGeom>
          <a:noFill/>
        </p:spPr>
        <p:txBody>
          <a:bodyPr wrap="square" rtlCol="0">
            <a:spAutoFit/>
          </a:bodyPr>
          <a:lstStyle/>
          <a:p>
            <a:r>
              <a:rPr lang="en-US" dirty="0">
                <a:hlinkClick r:id="rId3"/>
              </a:rPr>
              <a:t>Database Search</a:t>
            </a:r>
            <a:endParaRPr lang="en-GB" dirty="0"/>
          </a:p>
        </p:txBody>
      </p:sp>
    </p:spTree>
    <p:extLst>
      <p:ext uri="{BB962C8B-B14F-4D97-AF65-F5344CB8AC3E}">
        <p14:creationId xmlns:p14="http://schemas.microsoft.com/office/powerpoint/2010/main" val="18044436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D92420CA-AEE8-4CA8-AB01-42C508CC15D8}"/>
              </a:ext>
            </a:extLst>
          </p:cNvPr>
          <p:cNvSpPr>
            <a:spLocks noGrp="1"/>
          </p:cNvSpPr>
          <p:nvPr>
            <p:ph type="body" idx="1"/>
          </p:nvPr>
        </p:nvSpPr>
        <p:spPr>
          <a:xfrm>
            <a:off x="5764000" y="5793104"/>
            <a:ext cx="5253297" cy="494722"/>
          </a:xfrm>
        </p:spPr>
        <p:txBody>
          <a:bodyPr/>
          <a:lstStyle/>
          <a:p>
            <a:r>
              <a:rPr lang="en-US" dirty="0">
                <a:hlinkClick r:id="rId2"/>
              </a:rPr>
              <a:t>Taylor &amp; Francis</a:t>
            </a:r>
            <a:endParaRPr lang="en-US" dirty="0"/>
          </a:p>
        </p:txBody>
      </p:sp>
      <p:sp>
        <p:nvSpPr>
          <p:cNvPr id="2" name="Content Placeholder 1">
            <a:extLst>
              <a:ext uri="{FF2B5EF4-FFF2-40B4-BE49-F238E27FC236}">
                <a16:creationId xmlns:a16="http://schemas.microsoft.com/office/drawing/2014/main" id="{CE119CEF-03E0-410C-8B3B-137DE0DA4C8E}"/>
              </a:ext>
            </a:extLst>
          </p:cNvPr>
          <p:cNvSpPr>
            <a:spLocks noGrp="1"/>
          </p:cNvSpPr>
          <p:nvPr>
            <p:ph sz="quarter" idx="4"/>
          </p:nvPr>
        </p:nvSpPr>
        <p:spPr>
          <a:xfrm>
            <a:off x="485457" y="1988971"/>
            <a:ext cx="4623816" cy="3324901"/>
          </a:xfrm>
        </p:spPr>
        <p:txBody>
          <a:bodyPr>
            <a:normAutofit/>
          </a:bodyPr>
          <a:lstStyle/>
          <a:p>
            <a:endParaRPr lang="en-GB" sz="2200" dirty="0"/>
          </a:p>
          <a:p>
            <a:endParaRPr lang="en-GB" sz="2200" dirty="0"/>
          </a:p>
        </p:txBody>
      </p:sp>
      <p:sp>
        <p:nvSpPr>
          <p:cNvPr id="3" name="Title 2">
            <a:extLst>
              <a:ext uri="{FF2B5EF4-FFF2-40B4-BE49-F238E27FC236}">
                <a16:creationId xmlns:a16="http://schemas.microsoft.com/office/drawing/2014/main" id="{6D940B5C-BFBC-41CC-A8F5-9904EDC6C699}"/>
              </a:ext>
            </a:extLst>
          </p:cNvPr>
          <p:cNvSpPr>
            <a:spLocks noGrp="1"/>
          </p:cNvSpPr>
          <p:nvPr>
            <p:ph type="title"/>
          </p:nvPr>
        </p:nvSpPr>
        <p:spPr>
          <a:xfrm>
            <a:off x="698242" y="265291"/>
            <a:ext cx="10795518" cy="1003916"/>
          </a:xfrm>
        </p:spPr>
        <p:txBody>
          <a:bodyPr anchor="b">
            <a:normAutofit/>
          </a:bodyPr>
          <a:lstStyle/>
          <a:p>
            <a:r>
              <a:rPr lang="en-GB" dirty="0"/>
              <a:t>Taylor &amp; Francis</a:t>
            </a:r>
          </a:p>
        </p:txBody>
      </p:sp>
      <p:sp>
        <p:nvSpPr>
          <p:cNvPr id="6" name="TextBox 5">
            <a:extLst>
              <a:ext uri="{FF2B5EF4-FFF2-40B4-BE49-F238E27FC236}">
                <a16:creationId xmlns:a16="http://schemas.microsoft.com/office/drawing/2014/main" id="{34FF6358-F268-BA17-A3D6-58AD1452F661}"/>
              </a:ext>
            </a:extLst>
          </p:cNvPr>
          <p:cNvSpPr txBox="1"/>
          <p:nvPr/>
        </p:nvSpPr>
        <p:spPr>
          <a:xfrm>
            <a:off x="453048" y="1745679"/>
            <a:ext cx="5006694" cy="1323439"/>
          </a:xfrm>
          <a:prstGeom prst="rect">
            <a:avLst/>
          </a:prstGeom>
          <a:noFill/>
        </p:spPr>
        <p:txBody>
          <a:bodyPr wrap="square" rtlCol="0">
            <a:spAutoFit/>
          </a:bodyPr>
          <a:lstStyle/>
          <a:p>
            <a:pPr marL="342900" indent="-342900">
              <a:buFont typeface="Arial" panose="020B0604020202020204" pitchFamily="34" charset="0"/>
              <a:buChar char="•"/>
            </a:pPr>
            <a:r>
              <a:rPr lang="en-GB" sz="2000" b="0" i="0" dirty="0">
                <a:solidFill>
                  <a:srgbClr val="3A3A3A"/>
                </a:solidFill>
                <a:effectLst/>
              </a:rPr>
              <a:t>Search or the ebook collections.</a:t>
            </a:r>
          </a:p>
          <a:p>
            <a:pPr marL="342900" indent="-342900">
              <a:buFont typeface="Arial" panose="020B0604020202020204" pitchFamily="34" charset="0"/>
              <a:buChar char="•"/>
            </a:pPr>
            <a:r>
              <a:rPr lang="en-GB" sz="2000" dirty="0">
                <a:solidFill>
                  <a:srgbClr val="3A3A3A"/>
                </a:solidFill>
              </a:rPr>
              <a:t>Limit to Licensed Content or Open Access.</a:t>
            </a:r>
          </a:p>
          <a:p>
            <a:pPr marL="342900" indent="-342900">
              <a:buFont typeface="Arial" panose="020B0604020202020204" pitchFamily="34" charset="0"/>
              <a:buChar char="•"/>
            </a:pPr>
            <a:r>
              <a:rPr lang="en-GB" sz="2000" dirty="0">
                <a:solidFill>
                  <a:srgbClr val="3A3A3A"/>
                </a:solidFill>
              </a:rPr>
              <a:t>Read online or download books or chapters.</a:t>
            </a:r>
          </a:p>
          <a:p>
            <a:pPr marL="342900" indent="-342900">
              <a:buFont typeface="Arial" panose="020B0604020202020204" pitchFamily="34" charset="0"/>
              <a:buChar char="•"/>
            </a:pPr>
            <a:r>
              <a:rPr lang="en-GB" sz="2000" dirty="0">
                <a:solidFill>
                  <a:srgbClr val="3A3A3A"/>
                </a:solidFill>
              </a:rPr>
              <a:t>See related books.</a:t>
            </a:r>
            <a:endParaRPr lang="en-GB" sz="2000" dirty="0"/>
          </a:p>
        </p:txBody>
      </p:sp>
      <p:pic>
        <p:nvPicPr>
          <p:cNvPr id="5" name="Picture 4">
            <a:extLst>
              <a:ext uri="{FF2B5EF4-FFF2-40B4-BE49-F238E27FC236}">
                <a16:creationId xmlns:a16="http://schemas.microsoft.com/office/drawing/2014/main" id="{DE83A41F-34B1-9FEC-7AC6-0AA030EF486A}"/>
              </a:ext>
            </a:extLst>
          </p:cNvPr>
          <p:cNvPicPr>
            <a:picLocks noChangeAspect="1"/>
          </p:cNvPicPr>
          <p:nvPr/>
        </p:nvPicPr>
        <p:blipFill rotWithShape="1">
          <a:blip r:embed="rId3"/>
          <a:srcRect l="33176" t="26797" r="47094" b="23079"/>
          <a:stretch/>
        </p:blipFill>
        <p:spPr>
          <a:xfrm>
            <a:off x="5840628" y="1392194"/>
            <a:ext cx="5980670" cy="4214439"/>
          </a:xfrm>
          <a:prstGeom prst="rect">
            <a:avLst/>
          </a:prstGeom>
          <a:effectLst>
            <a:outerShdw blurRad="63500" sx="102000" sy="102000" algn="ctr" rotWithShape="0">
              <a:prstClr val="black">
                <a:alpha val="40000"/>
              </a:prstClr>
            </a:outerShdw>
          </a:effectLst>
        </p:spPr>
      </p:pic>
      <p:pic>
        <p:nvPicPr>
          <p:cNvPr id="10" name="Picture 9">
            <a:extLst>
              <a:ext uri="{FF2B5EF4-FFF2-40B4-BE49-F238E27FC236}">
                <a16:creationId xmlns:a16="http://schemas.microsoft.com/office/drawing/2014/main" id="{6A6FFA03-6580-6945-F70B-E1179E514F43}"/>
              </a:ext>
            </a:extLst>
          </p:cNvPr>
          <p:cNvPicPr>
            <a:picLocks noChangeAspect="1"/>
          </p:cNvPicPr>
          <p:nvPr/>
        </p:nvPicPr>
        <p:blipFill rotWithShape="1">
          <a:blip r:embed="rId4"/>
          <a:srcRect l="29190" t="27284" r="46689" b="22534"/>
          <a:stretch/>
        </p:blipFill>
        <p:spPr>
          <a:xfrm>
            <a:off x="623589" y="3069118"/>
            <a:ext cx="5140411" cy="296617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067251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A4DB-6575-311C-886E-8F94DFA7B647}"/>
              </a:ext>
            </a:extLst>
          </p:cNvPr>
          <p:cNvSpPr>
            <a:spLocks noGrp="1"/>
          </p:cNvSpPr>
          <p:nvPr>
            <p:ph type="title"/>
          </p:nvPr>
        </p:nvSpPr>
        <p:spPr>
          <a:xfrm>
            <a:off x="782989" y="223027"/>
            <a:ext cx="10710770" cy="1003916"/>
          </a:xfrm>
        </p:spPr>
        <p:txBody>
          <a:bodyPr vert="horz" lIns="91440" tIns="45720" rIns="91440" bIns="45720" rtlCol="0" anchor="b">
            <a:normAutofit/>
          </a:bodyPr>
          <a:lstStyle/>
          <a:p>
            <a:r>
              <a:rPr lang="en-GB" dirty="0"/>
              <a:t>What is Browzine?</a:t>
            </a:r>
          </a:p>
        </p:txBody>
      </p:sp>
      <p:graphicFrame>
        <p:nvGraphicFramePr>
          <p:cNvPr id="26" name="TextBox 3">
            <a:extLst>
              <a:ext uri="{FF2B5EF4-FFF2-40B4-BE49-F238E27FC236}">
                <a16:creationId xmlns:a16="http://schemas.microsoft.com/office/drawing/2014/main" id="{29A57BF4-801A-D590-3D37-A2042090C368}"/>
              </a:ext>
            </a:extLst>
          </p:cNvPr>
          <p:cNvGraphicFramePr/>
          <p:nvPr>
            <p:extLst>
              <p:ext uri="{D42A27DB-BD31-4B8C-83A1-F6EECF244321}">
                <p14:modId xmlns:p14="http://schemas.microsoft.com/office/powerpoint/2010/main" val="3960980596"/>
              </p:ext>
            </p:extLst>
          </p:nvPr>
        </p:nvGraphicFramePr>
        <p:xfrm>
          <a:off x="854170" y="1352435"/>
          <a:ext cx="9740824" cy="493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0401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cs typeface="Calibri"/>
              </a:rPr>
              <a:t>Browse the list of subjects</a:t>
            </a:r>
            <a:endParaRPr lang="en-GB" dirty="0"/>
          </a:p>
        </p:txBody>
      </p:sp>
      <p:sp>
        <p:nvSpPr>
          <p:cNvPr id="3" name="Content Placeholder 2"/>
          <p:cNvSpPr>
            <a:spLocks noGrp="1"/>
          </p:cNvSpPr>
          <p:nvPr>
            <p:ph sz="quarter" idx="10"/>
          </p:nvPr>
        </p:nvSpPr>
        <p:spPr>
          <a:xfrm>
            <a:off x="316545" y="1511712"/>
            <a:ext cx="4097716" cy="4663440"/>
          </a:xfrm>
        </p:spPr>
        <p:txBody>
          <a:bodyPr>
            <a:normAutofit fontScale="70000" lnSpcReduction="20000"/>
          </a:bodyPr>
          <a:lstStyle/>
          <a:p>
            <a:pPr marL="457200" indent="-457200">
              <a:buFont typeface="Arial"/>
              <a:buChar char="•"/>
            </a:pPr>
            <a:endParaRPr lang="en-GB" dirty="0">
              <a:latin typeface="Calibri"/>
              <a:cs typeface="Calibri"/>
            </a:endParaRPr>
          </a:p>
          <a:p>
            <a:pPr marL="0" indent="0">
              <a:buNone/>
            </a:pPr>
            <a:r>
              <a:rPr lang="en-GB" sz="3600" dirty="0">
                <a:latin typeface="Calibri Light" panose="020F0302020204030204" pitchFamily="34" charset="0"/>
                <a:cs typeface="Calibri Light" panose="020F0302020204030204" pitchFamily="34" charset="0"/>
              </a:rPr>
              <a:t>Keep up-to-date with the latest issues of your favourite journals.</a:t>
            </a:r>
          </a:p>
          <a:p>
            <a:pPr marL="0" indent="0">
              <a:buNone/>
            </a:pPr>
            <a:endParaRPr lang="en-GB" sz="3600" dirty="0">
              <a:latin typeface="Calibri Light" panose="020F0302020204030204" pitchFamily="34" charset="0"/>
              <a:cs typeface="Calibri Light" panose="020F0302020204030204" pitchFamily="34" charset="0"/>
            </a:endParaRPr>
          </a:p>
          <a:p>
            <a:pPr marL="0" indent="0">
              <a:buNone/>
            </a:pPr>
            <a:r>
              <a:rPr lang="en-GB" sz="3600" dirty="0">
                <a:latin typeface="Calibri Light" panose="020F0302020204030204" pitchFamily="34" charset="0"/>
                <a:cs typeface="Calibri Light" panose="020F0302020204030204" pitchFamily="34" charset="0"/>
              </a:rPr>
              <a:t>Browse by subject or use the search box and search by title, subject or ISSN.</a:t>
            </a:r>
          </a:p>
          <a:p>
            <a:pPr marL="0" indent="0">
              <a:buNone/>
            </a:pPr>
            <a:endParaRPr lang="en-GB" sz="3600" dirty="0">
              <a:latin typeface="Calibri Light" panose="020F0302020204030204" pitchFamily="34" charset="0"/>
              <a:cs typeface="Calibri Light" panose="020F0302020204030204" pitchFamily="34" charset="0"/>
            </a:endParaRPr>
          </a:p>
          <a:p>
            <a:pPr marL="0" indent="0">
              <a:buNone/>
            </a:pPr>
            <a:r>
              <a:rPr lang="en-GB" sz="3600" dirty="0">
                <a:latin typeface="Calibri Light" panose="020F0302020204030204" pitchFamily="34" charset="0"/>
                <a:cs typeface="Calibri Light" panose="020F0302020204030204" pitchFamily="34" charset="0"/>
              </a:rPr>
              <a:t>Use My Bookshelf and My Articles to save favourite content.</a:t>
            </a:r>
          </a:p>
          <a:p>
            <a:pPr marL="0" indent="0">
              <a:buNone/>
            </a:pPr>
            <a:endParaRPr lang="en-GB" sz="3600" dirty="0">
              <a:latin typeface="Calibri Light" panose="020F0302020204030204" pitchFamily="34" charset="0"/>
              <a:cs typeface="Calibri Light" panose="020F0302020204030204" pitchFamily="34" charset="0"/>
            </a:endParaRPr>
          </a:p>
          <a:p>
            <a:pPr marL="0" indent="0">
              <a:buNone/>
            </a:pPr>
            <a:r>
              <a:rPr lang="en-GB" sz="3600" dirty="0">
                <a:latin typeface="Calibri Light" panose="020F0302020204030204" pitchFamily="34" charset="0"/>
                <a:cs typeface="Calibri Light" panose="020F0302020204030204" pitchFamily="34" charset="0"/>
                <a:hlinkClick r:id="rId2"/>
              </a:rPr>
              <a:t>Browzine</a:t>
            </a:r>
            <a:endParaRPr lang="en-GB" sz="3600" dirty="0">
              <a:latin typeface="Calibri Light" panose="020F0302020204030204" pitchFamily="34" charset="0"/>
              <a:cs typeface="Calibri Light" panose="020F0302020204030204" pitchFamily="34" charset="0"/>
            </a:endParaRPr>
          </a:p>
          <a:p>
            <a:pPr marL="0" indent="0">
              <a:buNone/>
            </a:pPr>
            <a:endParaRPr lang="en-GB" dirty="0"/>
          </a:p>
        </p:txBody>
      </p:sp>
      <p:pic>
        <p:nvPicPr>
          <p:cNvPr id="6" name="Picture 5">
            <a:extLst>
              <a:ext uri="{FF2B5EF4-FFF2-40B4-BE49-F238E27FC236}">
                <a16:creationId xmlns:a16="http://schemas.microsoft.com/office/drawing/2014/main" id="{08D8184F-38CA-FEC2-1C9C-97C290BBA37B}"/>
              </a:ext>
            </a:extLst>
          </p:cNvPr>
          <p:cNvPicPr>
            <a:picLocks noChangeAspect="1"/>
          </p:cNvPicPr>
          <p:nvPr/>
        </p:nvPicPr>
        <p:blipFill rotWithShape="1">
          <a:blip r:embed="rId3"/>
          <a:srcRect l="204" t="11182" r="800" b="8173"/>
          <a:stretch/>
        </p:blipFill>
        <p:spPr>
          <a:xfrm>
            <a:off x="4414261" y="1729761"/>
            <a:ext cx="7461194" cy="405206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9260890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cs typeface="Calibri"/>
              </a:rPr>
              <a:t>Help is Always Available</a:t>
            </a:r>
            <a:endParaRPr lang="en-GB" dirty="0"/>
          </a:p>
        </p:txBody>
      </p:sp>
      <p:sp>
        <p:nvSpPr>
          <p:cNvPr id="3" name="Content Placeholder 2"/>
          <p:cNvSpPr>
            <a:spLocks noGrp="1"/>
          </p:cNvSpPr>
          <p:nvPr>
            <p:ph sz="quarter" idx="10"/>
          </p:nvPr>
        </p:nvSpPr>
        <p:spPr>
          <a:xfrm>
            <a:off x="766564" y="1990642"/>
            <a:ext cx="10474532" cy="3775006"/>
          </a:xfrm>
        </p:spPr>
        <p:txBody>
          <a:bodyPr>
            <a:normAutofit/>
          </a:bodyPr>
          <a:lstStyle/>
          <a:p>
            <a:pPr marL="0" indent="0">
              <a:lnSpc>
                <a:spcPct val="100000"/>
              </a:lnSpc>
              <a:spcBef>
                <a:spcPts val="0"/>
              </a:spcBef>
              <a:buNone/>
            </a:pPr>
            <a:r>
              <a:rPr lang="en-GB" sz="2400" dirty="0">
                <a:latin typeface="Calibri"/>
                <a:cs typeface="Calibri"/>
              </a:rPr>
              <a:t>For help with research and referencing queries or for help with digital skills advice: </a:t>
            </a:r>
            <a:endParaRPr lang="en-US" sz="2400" dirty="0">
              <a:ea typeface="+mn-lt"/>
              <a:cs typeface="+mn-lt"/>
            </a:endParaRPr>
          </a:p>
          <a:p>
            <a:pPr marL="0" indent="0">
              <a:lnSpc>
                <a:spcPct val="100000"/>
              </a:lnSpc>
              <a:spcBef>
                <a:spcPts val="0"/>
              </a:spcBef>
              <a:buNone/>
            </a:pPr>
            <a:endParaRPr lang="en-GB" sz="2400" dirty="0">
              <a:ea typeface="+mn-lt"/>
              <a:cs typeface="+mn-lt"/>
            </a:endParaRPr>
          </a:p>
          <a:p>
            <a:pPr marL="0" indent="0">
              <a:lnSpc>
                <a:spcPct val="100000"/>
              </a:lnSpc>
              <a:spcBef>
                <a:spcPts val="0"/>
              </a:spcBef>
              <a:buNone/>
            </a:pPr>
            <a:r>
              <a:rPr lang="en-GB" sz="2400" b="1" dirty="0">
                <a:latin typeface="Calibri"/>
                <a:cs typeface="Calibri"/>
              </a:rPr>
              <a:t>Emily Wild </a:t>
            </a:r>
            <a:r>
              <a:rPr lang="en-GB" sz="2400" dirty="0">
                <a:latin typeface="Calibri"/>
                <a:cs typeface="Calibri"/>
              </a:rPr>
              <a:t>- Academic Liaison Librarian email: </a:t>
            </a:r>
            <a:r>
              <a:rPr lang="en-GB" sz="2400" dirty="0">
                <a:latin typeface="Calibri"/>
                <a:cs typeface="Calibri"/>
                <a:hlinkClick r:id="rId2"/>
              </a:rPr>
              <a:t>emily.wild@uwtsd.ac.uk</a:t>
            </a:r>
            <a:r>
              <a:rPr lang="en-GB" sz="2400" dirty="0">
                <a:latin typeface="Calibri"/>
                <a:cs typeface="Calibri"/>
              </a:rPr>
              <a:t> </a:t>
            </a:r>
          </a:p>
          <a:p>
            <a:pPr marL="0" indent="0">
              <a:lnSpc>
                <a:spcPct val="100000"/>
              </a:lnSpc>
              <a:spcBef>
                <a:spcPts val="0"/>
              </a:spcBef>
              <a:buNone/>
            </a:pPr>
            <a:endParaRPr lang="en-GB" sz="2400" dirty="0">
              <a:ea typeface="+mn-lt"/>
              <a:cs typeface="+mn-lt"/>
            </a:endParaRPr>
          </a:p>
          <a:p>
            <a:pPr marL="0" indent="0">
              <a:buNone/>
            </a:pPr>
            <a:r>
              <a:rPr lang="en-GB" sz="2400" dirty="0">
                <a:latin typeface="Calibri"/>
                <a:cs typeface="Calibri"/>
              </a:rPr>
              <a:t>General queries and help with </a:t>
            </a:r>
            <a:r>
              <a:rPr lang="en-GB" sz="2400">
                <a:latin typeface="Calibri"/>
                <a:cs typeface="Calibri"/>
              </a:rPr>
              <a:t>loans: </a:t>
            </a:r>
            <a:r>
              <a:rPr lang="en-GB" sz="2400">
                <a:latin typeface="Calibri"/>
                <a:cs typeface="Calibri"/>
                <a:hlinkClick r:id="rId3"/>
              </a:rPr>
              <a:t>library</a:t>
            </a:r>
            <a:r>
              <a:rPr lang="en-GB" sz="2400" dirty="0">
                <a:latin typeface="Calibri"/>
                <a:cs typeface="Calibri"/>
                <a:hlinkClick r:id="rId3"/>
              </a:rPr>
              <a:t>@uwtsd.ac.uk</a:t>
            </a:r>
            <a:r>
              <a:rPr lang="en-GB" sz="2400" dirty="0">
                <a:latin typeface="Calibri"/>
                <a:cs typeface="Calibri"/>
              </a:rPr>
              <a:t> </a:t>
            </a:r>
            <a:endParaRPr lang="en-US" sz="2400" dirty="0">
              <a:ea typeface="+mn-lt"/>
              <a:cs typeface="+mn-lt"/>
            </a:endParaRPr>
          </a:p>
          <a:p>
            <a:pPr marL="0" indent="0" fontAlgn="base">
              <a:spcBef>
                <a:spcPct val="0"/>
              </a:spcBef>
              <a:spcAft>
                <a:spcPct val="0"/>
              </a:spcAft>
              <a:buNone/>
            </a:pPr>
            <a:endParaRPr lang="en-GB" sz="3600" dirty="0"/>
          </a:p>
          <a:p>
            <a:pPr marL="0" indent="0" fontAlgn="base">
              <a:spcBef>
                <a:spcPct val="0"/>
              </a:spcBef>
              <a:spcAft>
                <a:spcPct val="0"/>
              </a:spcAft>
              <a:buNone/>
            </a:pPr>
            <a:endParaRPr lang="en-GB" sz="3600" dirty="0"/>
          </a:p>
          <a:p>
            <a:pPr marL="0" indent="0" fontAlgn="base">
              <a:spcBef>
                <a:spcPct val="0"/>
              </a:spcBef>
              <a:spcAft>
                <a:spcPct val="0"/>
              </a:spcAft>
              <a:buNone/>
            </a:pPr>
            <a:endParaRPr lang="en-GB" altLang="en-US" dirty="0">
              <a:latin typeface="Segoe UI" panose="020B0502040204020203" pitchFamily="34" charset="0"/>
              <a:ea typeface="Segoe UI" panose="020B0502040204020203" pitchFamily="34" charset="0"/>
              <a:cs typeface="Segoe UI" panose="020B0502040204020203" pitchFamily="34" charset="0"/>
            </a:endParaRPr>
          </a:p>
          <a:p>
            <a:pPr marL="0" indent="0" fontAlgn="base">
              <a:spcBef>
                <a:spcPct val="0"/>
              </a:spcBef>
              <a:spcAft>
                <a:spcPct val="0"/>
              </a:spcAft>
              <a:buNone/>
            </a:pPr>
            <a:endParaRPr lang="en-GB" altLang="en-US"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036921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027437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1697F56-6B1F-445A-C5F2-8DC9F1907E02}"/>
              </a:ext>
            </a:extLst>
          </p:cNvPr>
          <p:cNvSpPr>
            <a:spLocks noGrp="1"/>
          </p:cNvSpPr>
          <p:nvPr>
            <p:ph type="subTitle" idx="1"/>
          </p:nvPr>
        </p:nvSpPr>
        <p:spPr/>
        <p:txBody>
          <a:bodyPr/>
          <a:lstStyle/>
          <a:p>
            <a:endParaRPr lang="en-GB"/>
          </a:p>
        </p:txBody>
      </p:sp>
      <p:sp>
        <p:nvSpPr>
          <p:cNvPr id="3" name="Title 2">
            <a:extLst>
              <a:ext uri="{FF2B5EF4-FFF2-40B4-BE49-F238E27FC236}">
                <a16:creationId xmlns:a16="http://schemas.microsoft.com/office/drawing/2014/main" id="{CB34BBBE-918F-D742-940C-398EEE73686C}"/>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902834971"/>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emplate-pink" id="{F7462D3D-D48D-4AB6-9278-D669C7334178}" vid="{654700EC-0B91-455D-9D68-7BA7C9101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61b8a593-e33f-405c-9ec9-a885dee76581">
      <UserInfo>
        <DisplayName/>
        <AccountId xsi:nil="true"/>
        <AccountType/>
      </UserInfo>
    </SharedWithUsers>
    <lcf76f155ced4ddcb4097134ff3c332f xmlns="316f2420-4a0a-4c49-8a81-53a9bcc36554">
      <Terms xmlns="http://schemas.microsoft.com/office/infopath/2007/PartnerControls"/>
    </lcf76f155ced4ddcb4097134ff3c332f>
    <TaxCatchAll xmlns="61b8a593-e33f-405c-9ec9-a885dee76581" xsi:nil="true"/>
    <uploadedtowebsite xmlns="316f2420-4a0a-4c49-8a81-53a9bcc36554">false</uploadedtowebsit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94002A07E5FB6438DEE2217A7119FC0" ma:contentTypeVersion="20" ma:contentTypeDescription="Create a new document." ma:contentTypeScope="" ma:versionID="3e8f9e8ad82be2a6a834f36893f60ecf">
  <xsd:schema xmlns:xsd="http://www.w3.org/2001/XMLSchema" xmlns:xs="http://www.w3.org/2001/XMLSchema" xmlns:p="http://schemas.microsoft.com/office/2006/metadata/properties" xmlns:ns2="316f2420-4a0a-4c49-8a81-53a9bcc36554" xmlns:ns3="61b8a593-e33f-405c-9ec9-a885dee76581" targetNamespace="http://schemas.microsoft.com/office/2006/metadata/properties" ma:root="true" ma:fieldsID="7a0c70ce9593f74a04917f957a8ee113" ns2:_="" ns3:_="">
    <xsd:import namespace="316f2420-4a0a-4c49-8a81-53a9bcc36554"/>
    <xsd:import namespace="61b8a593-e33f-405c-9ec9-a885dee76581"/>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ServiceOCR" minOccurs="0"/>
                <xsd:element ref="ns2:MediaLengthInSeconds" minOccurs="0"/>
                <xsd:element ref="ns2:lcf76f155ced4ddcb4097134ff3c332f" minOccurs="0"/>
                <xsd:element ref="ns3:TaxCatchAll" minOccurs="0"/>
                <xsd:element ref="ns2:uploadedtowebsite"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6f2420-4a0a-4c49-8a81-53a9bcc365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uploadedtowebsite" ma:index="23" nillable="true" ma:displayName="uploaded to website" ma:default="0" ma:format="Dropdown" ma:internalName="uploadedtowebsite">
      <xsd:simpleType>
        <xsd:restriction base="dms:Boolean"/>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b8a593-e33f-405c-9ec9-a885dee76581"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475d125-4262-4684-8c3a-69fdb9666f71}" ma:internalName="TaxCatchAll" ma:showField="CatchAllData" ma:web="61b8a593-e33f-405c-9ec9-a885dee765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2.xml><?xml version="1.0" encoding="utf-8"?>
<ds:datastoreItem xmlns:ds="http://schemas.openxmlformats.org/officeDocument/2006/customXml" ds:itemID="{949DB88A-4CDB-4A02-BBF8-EAC6701E3581}">
  <ds:schemaRefs>
    <ds:schemaRef ds:uri="9a4d144a-fc25-4fdb-964c-6d631b2b63e0"/>
    <ds:schemaRef ds:uri="http://purl.org/dc/dcmitype/"/>
    <ds:schemaRef ds:uri="http://schemas.microsoft.com/office/infopath/2007/PartnerControls"/>
    <ds:schemaRef ds:uri="http://schemas.microsoft.com/office/2006/documentManagement/types"/>
    <ds:schemaRef ds:uri="http://schemas.microsoft.com/office/2006/metadata/properties"/>
    <ds:schemaRef ds:uri="99ce1279-2350-47db-8704-eccecdd1905d"/>
    <ds:schemaRef ds:uri="http://purl.org/dc/terms/"/>
    <ds:schemaRef ds:uri="http://schemas.openxmlformats.org/package/2006/metadata/core-properties"/>
    <ds:schemaRef ds:uri="http://www.w3.org/XML/1998/namespace"/>
    <ds:schemaRef ds:uri="http://purl.org/dc/elements/1.1/"/>
    <ds:schemaRef ds:uri="61b8a593-e33f-405c-9ec9-a885dee76581"/>
    <ds:schemaRef ds:uri="316f2420-4a0a-4c49-8a81-53a9bcc36554"/>
  </ds:schemaRefs>
</ds:datastoreItem>
</file>

<file path=customXml/itemProps3.xml><?xml version="1.0" encoding="utf-8"?>
<ds:datastoreItem xmlns:ds="http://schemas.openxmlformats.org/officeDocument/2006/customXml" ds:itemID="{6D2C4ED1-CBF5-4522-A03C-0F97102694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6f2420-4a0a-4c49-8a81-53a9bcc36554"/>
    <ds:schemaRef ds:uri="61b8a593-e33f-405c-9ec9-a885dee765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template-pink</Template>
  <TotalTime>299</TotalTime>
  <Words>2269</Words>
  <Application>Microsoft Office PowerPoint</Application>
  <PresentationFormat>Widescreen</PresentationFormat>
  <Paragraphs>330</Paragraphs>
  <Slides>43</Slides>
  <Notes>4</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Finding and Using Information</vt:lpstr>
      <vt:lpstr>PowerPoint Presentation</vt:lpstr>
      <vt:lpstr>Aim of the Session</vt:lpstr>
      <vt:lpstr>Services and Support</vt:lpstr>
      <vt:lpstr>Resources at UWTSD Include…</vt:lpstr>
      <vt:lpstr>What are Your Online Resource Lists</vt:lpstr>
      <vt:lpstr>Why Use an Online Resource List?</vt:lpstr>
      <vt:lpstr>Getting Started Guides</vt:lpstr>
      <vt:lpstr>Choose from the A-Z list of subjects</vt:lpstr>
      <vt:lpstr>Get Started..</vt:lpstr>
      <vt:lpstr>Also Find Them..</vt:lpstr>
      <vt:lpstr>Complete The Online Infoskills Modules</vt:lpstr>
      <vt:lpstr>Using the Library Catalogue</vt:lpstr>
      <vt:lpstr>Sign in to the Library Catalogue</vt:lpstr>
      <vt:lpstr>Use Filters to Improve Your Results</vt:lpstr>
      <vt:lpstr>Finding Books</vt:lpstr>
      <vt:lpstr>Finding Ebooks Only</vt:lpstr>
      <vt:lpstr>Filter to Articles Only</vt:lpstr>
      <vt:lpstr>Item Records</vt:lpstr>
      <vt:lpstr>Saving to your favourites</vt:lpstr>
      <vt:lpstr>Email favourites to yourself</vt:lpstr>
      <vt:lpstr>What about Artificial Intelligence?</vt:lpstr>
      <vt:lpstr> </vt:lpstr>
      <vt:lpstr>How it Works</vt:lpstr>
      <vt:lpstr>Search Results </vt:lpstr>
      <vt:lpstr>Library Result Search String</vt:lpstr>
      <vt:lpstr>Library Results (with extra filters)</vt:lpstr>
      <vt:lpstr>Library Catalogue or Individual Databases?</vt:lpstr>
      <vt:lpstr>Database Search</vt:lpstr>
      <vt:lpstr>Computer Science databases</vt:lpstr>
      <vt:lpstr>ACM Digital Library</vt:lpstr>
      <vt:lpstr>IEEE Xplore Digital Library</vt:lpstr>
      <vt:lpstr>Proquest Central</vt:lpstr>
      <vt:lpstr>ScienceDirect</vt:lpstr>
      <vt:lpstr>Audio Visual Resources</vt:lpstr>
      <vt:lpstr>Cite Them Right Online </vt:lpstr>
      <vt:lpstr>Search for Ebooks via Database Search</vt:lpstr>
      <vt:lpstr>Taylor &amp; Francis</vt:lpstr>
      <vt:lpstr>What is Browzine?</vt:lpstr>
      <vt:lpstr>Browse the list of subjects</vt:lpstr>
      <vt:lpstr>Help is Always Available</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Hedges</dc:creator>
  <cp:lastModifiedBy>Emily Wild</cp:lastModifiedBy>
  <cp:revision>2</cp:revision>
  <dcterms:created xsi:type="dcterms:W3CDTF">2024-01-22T14:28:58Z</dcterms:created>
  <dcterms:modified xsi:type="dcterms:W3CDTF">2024-12-12T20:52:23Z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0x010100294002A07E5FB6438DEE2217A7119FC0</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MediaServiceImageTags">
    <vt:lpwstr/>
  </property>
</Properties>
</file>