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0" r:id="rId3"/>
    <p:sldId id="257" r:id="rId4"/>
    <p:sldId id="260" r:id="rId5"/>
    <p:sldId id="258" r:id="rId6"/>
    <p:sldId id="259" r:id="rId7"/>
    <p:sldId id="262" r:id="rId8"/>
    <p:sldId id="263" r:id="rId9"/>
    <p:sldId id="264" r:id="rId10"/>
    <p:sldId id="265" r:id="rId11"/>
    <p:sldId id="266" r:id="rId12"/>
    <p:sldId id="267" r:id="rId13"/>
    <p:sldId id="268" r:id="rId14"/>
    <p:sldId id="269" r:id="rId15"/>
    <p:sldId id="273"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7/14/2023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7/14/2023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7/14/2023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7/14/2023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7/14/2023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7/14/2023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7/14/2023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ell-r-brown/4200026377/"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trailapp.com/blog/five-biggest-challenges-facing-the-hospitality-industry-in-2023"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geobrava.wordpress.com/2017/09/24/how-to-develop-a-winning-b2b-content-strategy/"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axpixel.net/Cyborg-Futuristic-Intelligence-Artificial-Robot-3308094"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en/thanks-word-letters-scrabble-1804597/"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9D2EC-8D86-5506-3245-6228C598F1A9}"/>
              </a:ext>
            </a:extLst>
          </p:cNvPr>
          <p:cNvSpPr>
            <a:spLocks noGrp="1"/>
          </p:cNvSpPr>
          <p:nvPr>
            <p:ph type="ctrTitle"/>
          </p:nvPr>
        </p:nvSpPr>
        <p:spPr>
          <a:xfrm>
            <a:off x="1640146" y="1548882"/>
            <a:ext cx="6589454" cy="4189445"/>
          </a:xfrm>
        </p:spPr>
        <p:txBody>
          <a:bodyPr/>
          <a:lstStyle/>
          <a:p>
            <a:br>
              <a:rPr lang="en-US" sz="2400" b="1" dirty="0"/>
            </a:br>
            <a:r>
              <a:rPr lang="en-US" sz="2400" b="1" dirty="0"/>
              <a:t>A Critical</a:t>
            </a:r>
            <a:br>
              <a:rPr lang="en-US" sz="2400" b="1" dirty="0"/>
            </a:br>
            <a:r>
              <a:rPr lang="en-US" sz="2400" b="1" dirty="0"/>
              <a:t>Analysis of the Global</a:t>
            </a:r>
            <a:br>
              <a:rPr lang="en-US" sz="2400" b="1" dirty="0"/>
            </a:br>
            <a:r>
              <a:rPr lang="en-US" sz="2400" b="1" dirty="0"/>
              <a:t>Business Environment - Post</a:t>
            </a:r>
            <a:br>
              <a:rPr lang="en-US" sz="2400" b="1" dirty="0"/>
            </a:br>
            <a:r>
              <a:rPr lang="en-US" sz="2400" b="1" dirty="0"/>
              <a:t>Pandemic</a:t>
            </a:r>
            <a:br>
              <a:rPr lang="en-US" sz="2400" b="1" dirty="0"/>
            </a:br>
            <a:r>
              <a:rPr lang="en-US" sz="2400" b="1" dirty="0"/>
              <a:t>Post Pandemic Analysis of Hyatt Hotels</a:t>
            </a:r>
            <a:br>
              <a:rPr lang="en-US" sz="2400" b="1" dirty="0"/>
            </a:br>
            <a:r>
              <a:rPr lang="en-US" sz="2400" b="1" dirty="0"/>
              <a:t>Aman  Gyani</a:t>
            </a:r>
            <a:br>
              <a:rPr lang="en-US" sz="2400" b="1" dirty="0"/>
            </a:br>
            <a:r>
              <a:rPr lang="en-US" sz="2400" b="1" dirty="0"/>
              <a:t>2243885</a:t>
            </a:r>
            <a:endParaRPr lang="en-IN" sz="2400" dirty="0"/>
          </a:p>
        </p:txBody>
      </p:sp>
      <p:pic>
        <p:nvPicPr>
          <p:cNvPr id="4" name="Picture 3" descr="A close-up of a building">
            <a:extLst>
              <a:ext uri="{FF2B5EF4-FFF2-40B4-BE49-F238E27FC236}">
                <a16:creationId xmlns:a16="http://schemas.microsoft.com/office/drawing/2014/main" id="{226CBF32-60FD-1B22-8FC3-D5ACB411F1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41548" y="1289771"/>
            <a:ext cx="4762500" cy="3282229"/>
          </a:xfrm>
          <a:prstGeom prst="rect">
            <a:avLst/>
          </a:prstGeom>
        </p:spPr>
      </p:pic>
    </p:spTree>
    <p:extLst>
      <p:ext uri="{BB962C8B-B14F-4D97-AF65-F5344CB8AC3E}">
        <p14:creationId xmlns:p14="http://schemas.microsoft.com/office/powerpoint/2010/main" val="114141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8808-3EDA-E049-7628-0F1839EE8B3F}"/>
              </a:ext>
            </a:extLst>
          </p:cNvPr>
          <p:cNvSpPr>
            <a:spLocks noGrp="1"/>
          </p:cNvSpPr>
          <p:nvPr>
            <p:ph type="title"/>
          </p:nvPr>
        </p:nvSpPr>
        <p:spPr/>
        <p:txBody>
          <a:bodyPr/>
          <a:lstStyle/>
          <a:p>
            <a:r>
              <a:rPr lang="en-IN" dirty="0"/>
              <a:t>Table of Content</a:t>
            </a:r>
          </a:p>
        </p:txBody>
      </p:sp>
      <p:sp>
        <p:nvSpPr>
          <p:cNvPr id="3" name="Content Placeholder 2">
            <a:extLst>
              <a:ext uri="{FF2B5EF4-FFF2-40B4-BE49-F238E27FC236}">
                <a16:creationId xmlns:a16="http://schemas.microsoft.com/office/drawing/2014/main" id="{0A7FD080-60F5-43D3-0F46-B444BA80B933}"/>
              </a:ext>
            </a:extLst>
          </p:cNvPr>
          <p:cNvSpPr>
            <a:spLocks noGrp="1"/>
          </p:cNvSpPr>
          <p:nvPr>
            <p:ph idx="1"/>
          </p:nvPr>
        </p:nvSpPr>
        <p:spPr>
          <a:xfrm>
            <a:off x="1154954" y="2389909"/>
            <a:ext cx="8825659" cy="4357255"/>
          </a:xfrm>
        </p:spPr>
        <p:txBody>
          <a:bodyPr>
            <a:normAutofit fontScale="55000" lnSpcReduction="20000"/>
          </a:bodyPr>
          <a:lstStyle/>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Cover Page</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Index</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Introduction</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Internal Factors Of Hyatt Hotel</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External Factors </a:t>
            </a:r>
          </a:p>
          <a:p>
            <a:pPr marL="171450" indent="-171450">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Key factors that business environment leads to market failure </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Allocation Of Resources</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Competitive Strategy</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Green Marketing</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corporate social responsibility strategies</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Reference</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Recommendation</a:t>
            </a:r>
          </a:p>
          <a:p>
            <a:pPr marL="171450" indent="-171450">
              <a:lnSpc>
                <a:spcPct val="150000"/>
              </a:lnSpc>
              <a:buFont typeface="Arial" panose="020B0604020202020204" pitchFamily="34" charset="0"/>
              <a:buChar char="•"/>
            </a:pPr>
            <a:r>
              <a:rPr lang="en-IN" sz="1800" dirty="0">
                <a:latin typeface="Arial" panose="020B0604020202020204" pitchFamily="34" charset="0"/>
                <a:cs typeface="Arial" panose="020B0604020202020204" pitchFamily="34" charset="0"/>
              </a:rPr>
              <a:t>Last Page</a:t>
            </a:r>
          </a:p>
          <a:p>
            <a:endParaRPr lang="en-IN" dirty="0"/>
          </a:p>
        </p:txBody>
      </p:sp>
    </p:spTree>
    <p:extLst>
      <p:ext uri="{BB962C8B-B14F-4D97-AF65-F5344CB8AC3E}">
        <p14:creationId xmlns:p14="http://schemas.microsoft.com/office/powerpoint/2010/main" val="216903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DD0F5-02EE-9D23-5056-D63342B64B16}"/>
              </a:ext>
            </a:extLst>
          </p:cNvPr>
          <p:cNvSpPr>
            <a:spLocks noGrp="1"/>
          </p:cNvSpPr>
          <p:nvPr>
            <p:ph type="title"/>
          </p:nvPr>
        </p:nvSpPr>
        <p:spPr/>
        <p:txBody>
          <a:bodyPr/>
          <a:lstStyle/>
          <a:p>
            <a:r>
              <a:rPr lang="en-US" sz="2400" b="1" dirty="0"/>
              <a:t>Introduction</a:t>
            </a:r>
            <a:endParaRPr lang="en-IN" sz="2400" dirty="0"/>
          </a:p>
        </p:txBody>
      </p:sp>
      <p:sp>
        <p:nvSpPr>
          <p:cNvPr id="3" name="Content Placeholder 2">
            <a:extLst>
              <a:ext uri="{FF2B5EF4-FFF2-40B4-BE49-F238E27FC236}">
                <a16:creationId xmlns:a16="http://schemas.microsoft.com/office/drawing/2014/main" id="{F00A1443-6253-CAB0-03BC-A2F76E650071}"/>
              </a:ext>
            </a:extLst>
          </p:cNvPr>
          <p:cNvSpPr>
            <a:spLocks noGrp="1"/>
          </p:cNvSpPr>
          <p:nvPr>
            <p:ph idx="4294967295"/>
          </p:nvPr>
        </p:nvSpPr>
        <p:spPr>
          <a:xfrm>
            <a:off x="0" y="2237315"/>
            <a:ext cx="12125325" cy="5030259"/>
          </a:xfrm>
        </p:spPr>
        <p:txBody>
          <a:bodyPr>
            <a:noAutofit/>
          </a:bodyPr>
          <a:lstStyle/>
          <a:p>
            <a:pPr algn="just"/>
            <a:r>
              <a:rPr lang="en-US" sz="1100" b="1" dirty="0">
                <a:latin typeface="Times New Roman" panose="02020603050405020304" pitchFamily="18" charset="0"/>
                <a:cs typeface="Times New Roman" panose="02020603050405020304" pitchFamily="18" charset="0"/>
              </a:rPr>
              <a:t>History. The first Hyatt House was opened in 1954 by entrepreneurs Hyatt Robert von </a:t>
            </a:r>
            <a:r>
              <a:rPr lang="en-US" sz="1100" b="1" dirty="0" err="1">
                <a:latin typeface="Times New Roman" panose="02020603050405020304" pitchFamily="18" charset="0"/>
                <a:cs typeface="Times New Roman" panose="02020603050405020304" pitchFamily="18" charset="0"/>
              </a:rPr>
              <a:t>Dehn</a:t>
            </a:r>
            <a:r>
              <a:rPr lang="en-US" sz="1100" b="1" dirty="0">
                <a:latin typeface="Times New Roman" panose="02020603050405020304" pitchFamily="18" charset="0"/>
                <a:cs typeface="Times New Roman" panose="02020603050405020304" pitchFamily="18" charset="0"/>
              </a:rPr>
              <a:t> (1904–1973) and Jack Dyer Crouch (1915–1990) as a motel near Los Angeles International Airport. In 1957, the hotel was purchased by entrepreneur Jay Pritzker for $2.2 million.</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The global hospitality corporation Hyatt Hotels Corporation manages a variety of opulent hotels, resorts, and other lodging facilities. Jay Pritzker established the business in 1957, and it    	has since developed into one among the world's top hotel brands. Hyatt is renowned for its dedication to offering its guests first-rate service, sumptuous lodgings, and unforgettable 	experiences. </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Hyatt operates under a number of brand identities, each of which targets a particular market niche. Following are a few of its well-known brands:</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Hyatt Regency: This company caters to both business and leisure </a:t>
            </a:r>
            <a:r>
              <a:rPr lang="en-IN" sz="1100" b="1" kern="100" dirty="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 and offers expensive hotels . Typically, Hyatt Regency hotels are found in well-known tourist areas and large 	cities.</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The grandness and magnificence of Grand Hyatt buildings are well-known. They offer opulent amenities and services , frequently located in prestigious urban areas or well-known vacation 	spots.</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Park Hyatt is Hyatt's top-tier luxury brand, providing superb lodging and individualized service. These hotels are often located in famous areas around the world, such as well-known 	cities and vacation spots. </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Andaz: Boutique-style hotels that provide a more distinctive and individualized experience are known as Andaz. Each Andaz hotel offers a fusion of contemporary style and regional 	inspirations, reflecting the surroundings and local culture.</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Hyatt Centric: Hyatt Centric hotels are made for contemporary </a:t>
            </a:r>
            <a:r>
              <a:rPr lang="en-IN" sz="1100" b="1" kern="100" dirty="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 who want to fully experience a place's culture. These homes are typically found in thriving areas with quick 	access to nearby attractions. Renew your effort</a:t>
            </a:r>
          </a:p>
          <a:p>
            <a:pPr marL="0" marR="0" algn="just">
              <a:lnSpc>
                <a:spcPct val="107000"/>
              </a:lnSpc>
              <a:spcBef>
                <a:spcPts val="0"/>
              </a:spcBef>
              <a:spcAft>
                <a:spcPts val="800"/>
              </a:spcAft>
            </a:pPr>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With locations across the globe, Hyatt has a significant worldwide footprint. By putting an emphasis on the best customer service, luxurious lodgings, cutting-edge dining options, and 	cutting-edge facilities, they aim to offer excellent guest experiences.</a:t>
            </a:r>
          </a:p>
          <a:p>
            <a:pPr algn="just"/>
            <a:endParaRPr lang="en-US" sz="1100" b="1" dirty="0"/>
          </a:p>
          <a:p>
            <a:pPr algn="just"/>
            <a:endParaRPr lang="en-US" sz="1100" b="1" dirty="0">
              <a:latin typeface="Times New Roman" panose="02020603050405020304" pitchFamily="18" charset="0"/>
              <a:cs typeface="Times New Roman" panose="02020603050405020304" pitchFamily="18" charset="0"/>
            </a:endParaRPr>
          </a:p>
          <a:p>
            <a:pPr algn="just"/>
            <a:endParaRPr lang="en-US" sz="1100" b="1" dirty="0"/>
          </a:p>
          <a:p>
            <a:pPr algn="just"/>
            <a:endParaRPr lang="en-IN" sz="1100" b="1" dirty="0"/>
          </a:p>
        </p:txBody>
      </p:sp>
    </p:spTree>
    <p:extLst>
      <p:ext uri="{BB962C8B-B14F-4D97-AF65-F5344CB8AC3E}">
        <p14:creationId xmlns:p14="http://schemas.microsoft.com/office/powerpoint/2010/main" val="3566405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E182-6F72-AB60-78CA-B993B2C38291}"/>
              </a:ext>
            </a:extLst>
          </p:cNvPr>
          <p:cNvSpPr>
            <a:spLocks noGrp="1"/>
          </p:cNvSpPr>
          <p:nvPr>
            <p:ph type="title"/>
          </p:nvPr>
        </p:nvSpPr>
        <p:spPr/>
        <p:txBody>
          <a:bodyPr/>
          <a:lstStyle/>
          <a:p>
            <a:r>
              <a:rPr lang="en-US" sz="2400" b="1" dirty="0"/>
              <a:t>Internal Factors of Hotel</a:t>
            </a:r>
            <a:endParaRPr lang="en-IN" sz="2400" dirty="0"/>
          </a:p>
        </p:txBody>
      </p:sp>
      <p:sp>
        <p:nvSpPr>
          <p:cNvPr id="3" name="Content Placeholder 2">
            <a:extLst>
              <a:ext uri="{FF2B5EF4-FFF2-40B4-BE49-F238E27FC236}">
                <a16:creationId xmlns:a16="http://schemas.microsoft.com/office/drawing/2014/main" id="{2F752FD7-11F0-47AF-0EFB-5BE945F71F1B}"/>
              </a:ext>
            </a:extLst>
          </p:cNvPr>
          <p:cNvSpPr>
            <a:spLocks noGrp="1"/>
          </p:cNvSpPr>
          <p:nvPr>
            <p:ph idx="1"/>
          </p:nvPr>
        </p:nvSpPr>
        <p:spPr>
          <a:xfrm>
            <a:off x="564404" y="2576666"/>
            <a:ext cx="11265646" cy="4281334"/>
          </a:xfrm>
        </p:spPr>
        <p:txBody>
          <a:bodyPr>
            <a:noAutofit/>
          </a:bodyPr>
          <a:lstStyle/>
          <a:p>
            <a:pPr algn="just"/>
            <a:r>
              <a:rPr lang="en-US" sz="1100" dirty="0">
                <a:latin typeface="Times New Roman" panose="02020603050405020304" pitchFamily="18" charset="0"/>
                <a:cs typeface="Times New Roman" panose="02020603050405020304" pitchFamily="18" charset="0"/>
              </a:rPr>
              <a:t>An organization the scale of Hyatt Corp. is susceptible to a variety of internal issues. The administration of a firm is an important factor since it affects how it develops and runs, both at the corporate and local levels. With segmentation by both geographic location and product kind, the corporation has a hierarchical management structure. The business adheres to current recommendations for corporate governance and has a board of directors as well as committees for audits, talent and remuneration, finance and nominations, and corporate governance (Hyatt, 2021).</a:t>
            </a:r>
          </a:p>
          <a:p>
            <a:pPr algn="just"/>
            <a:r>
              <a:rPr lang="en-US" sz="1100" dirty="0">
                <a:latin typeface="Times New Roman" panose="02020603050405020304" pitchFamily="18" charset="0"/>
                <a:cs typeface="Times New Roman" panose="02020603050405020304" pitchFamily="18" charset="0"/>
              </a:rPr>
              <a:t>Internal factors like culture matter a lot. Hyatt makes an effort to abide with the official code and standards' definitions of corporate social responsibility and business ethics. In accordance with official statements, Hyatt upholds an employee-centric culture to foster a positive attitude and care that can be transferred to the visitor. Another internal issue to take into account is human resource management, which may help to guarantee that a company has a healthy workforce, avoids staff shortages that could lower the quality of its services, and has loyal development programs that support upward promotion mobility.(Helvey,2014)</a:t>
            </a:r>
          </a:p>
          <a:p>
            <a:pPr algn="just"/>
            <a:r>
              <a:rPr lang="en-US" sz="1100" dirty="0">
                <a:latin typeface="Times New Roman" panose="02020603050405020304" pitchFamily="18" charset="0"/>
                <a:cs typeface="Times New Roman" panose="02020603050405020304" pitchFamily="18" charset="0"/>
              </a:rPr>
              <a:t>Hyatt employs strategic HRM practices and provides training and development opportunities for staff members who want to further their careers while also strengthening the internal culture of the organization. Other internal elements could include resource management, location, product, offers, marketing, finances, or economic or technological change.</a:t>
            </a:r>
          </a:p>
          <a:p>
            <a:pPr algn="just"/>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9551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3A04998-FFF4-FD7F-9267-7543FAA03299}"/>
              </a:ext>
            </a:extLst>
          </p:cNvPr>
          <p:cNvSpPr>
            <a:spLocks noGrp="1"/>
          </p:cNvSpPr>
          <p:nvPr>
            <p:ph type="title"/>
          </p:nvPr>
        </p:nvSpPr>
        <p:spPr/>
        <p:txBody>
          <a:bodyPr/>
          <a:lstStyle/>
          <a:p>
            <a:r>
              <a:rPr lang="en-US" sz="2400" b="1" dirty="0"/>
              <a:t>External Factors of Hotel</a:t>
            </a:r>
            <a:endParaRPr lang="en-IN" sz="2400" dirty="0"/>
          </a:p>
        </p:txBody>
      </p:sp>
      <p:sp>
        <p:nvSpPr>
          <p:cNvPr id="4" name="Text Placeholder 3">
            <a:extLst>
              <a:ext uri="{FF2B5EF4-FFF2-40B4-BE49-F238E27FC236}">
                <a16:creationId xmlns:a16="http://schemas.microsoft.com/office/drawing/2014/main" id="{2CFA4232-0B1F-3B72-0CA0-04388EDC6B39}"/>
              </a:ext>
            </a:extLst>
          </p:cNvPr>
          <p:cNvSpPr>
            <a:spLocks noGrp="1"/>
          </p:cNvSpPr>
          <p:nvPr>
            <p:ph type="body" idx="1"/>
          </p:nvPr>
        </p:nvSpPr>
        <p:spPr>
          <a:xfrm>
            <a:off x="604620" y="2058136"/>
            <a:ext cx="3141878" cy="576262"/>
          </a:xfrm>
        </p:spPr>
        <p:txBody>
          <a:bodyPr/>
          <a:lstStyle/>
          <a:p>
            <a:r>
              <a:rPr lang="en-US" sz="1800" dirty="0">
                <a:solidFill>
                  <a:schemeClr val="tx1"/>
                </a:solidFill>
              </a:rPr>
              <a:t>1. Political Factors</a:t>
            </a:r>
            <a:endParaRPr lang="en-IN" sz="1800" dirty="0">
              <a:solidFill>
                <a:schemeClr val="tx1"/>
              </a:solidFill>
            </a:endParaRPr>
          </a:p>
        </p:txBody>
      </p:sp>
      <p:sp>
        <p:nvSpPr>
          <p:cNvPr id="7" name="Content Placeholder 6">
            <a:extLst>
              <a:ext uri="{FF2B5EF4-FFF2-40B4-BE49-F238E27FC236}">
                <a16:creationId xmlns:a16="http://schemas.microsoft.com/office/drawing/2014/main" id="{72AD7196-8FAD-8311-1A46-CD32436CABFC}"/>
              </a:ext>
            </a:extLst>
          </p:cNvPr>
          <p:cNvSpPr>
            <a:spLocks noGrp="1"/>
          </p:cNvSpPr>
          <p:nvPr>
            <p:ph type="body" sz="half" idx="15"/>
          </p:nvPr>
        </p:nvSpPr>
        <p:spPr>
          <a:xfrm>
            <a:off x="494554" y="2682968"/>
            <a:ext cx="3323913" cy="2388566"/>
          </a:xfrm>
        </p:spPr>
        <p:txBody>
          <a:bodyPr>
            <a:no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 nation with strong economic growth year over year signals steady demand growth, which makes it an excellent nation to invest in. The currency rate policy of a nation should also be taken into consideration because investing in Venezuela, a country with a high forex risk, may prove to be a mistake over the long term.</a:t>
            </a:r>
          </a:p>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The laws governing property ownership should be carefully researched because Hyatt Hotels must invest in land and infrastructure as part of their hospitality business. It's crucial to consider the host country's emphasis on the infrastructure industry as well. Additional nations that impose high taxes could lower profitability.</a:t>
            </a:r>
            <a:endParaRPr lang="en-IN" sz="11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DF2B77BC-DE0C-63FB-F6D0-24E9AAC808C0}"/>
              </a:ext>
            </a:extLst>
          </p:cNvPr>
          <p:cNvSpPr>
            <a:spLocks noGrp="1"/>
          </p:cNvSpPr>
          <p:nvPr>
            <p:ph type="body" sz="quarter" idx="3"/>
          </p:nvPr>
        </p:nvSpPr>
        <p:spPr>
          <a:xfrm>
            <a:off x="4402457" y="2027238"/>
            <a:ext cx="3147009" cy="576262"/>
          </a:xfrm>
        </p:spPr>
        <p:txBody>
          <a:bodyPr/>
          <a:lstStyle/>
          <a:p>
            <a:r>
              <a:rPr lang="en-US" sz="1800" dirty="0">
                <a:solidFill>
                  <a:schemeClr val="tx1"/>
                </a:solidFill>
              </a:rPr>
              <a:t>2. Economical Factors</a:t>
            </a:r>
            <a:endParaRPr lang="en-IN" sz="1800" dirty="0">
              <a:solidFill>
                <a:schemeClr val="tx1"/>
              </a:solidFill>
            </a:endParaRPr>
          </a:p>
        </p:txBody>
      </p:sp>
      <p:sp>
        <p:nvSpPr>
          <p:cNvPr id="8" name="Text Placeholder 7">
            <a:extLst>
              <a:ext uri="{FF2B5EF4-FFF2-40B4-BE49-F238E27FC236}">
                <a16:creationId xmlns:a16="http://schemas.microsoft.com/office/drawing/2014/main" id="{C6AB168F-004D-079E-99FF-087A1BC70999}"/>
              </a:ext>
            </a:extLst>
          </p:cNvPr>
          <p:cNvSpPr>
            <a:spLocks noGrp="1"/>
          </p:cNvSpPr>
          <p:nvPr>
            <p:ph type="body" sz="half" idx="16"/>
          </p:nvPr>
        </p:nvSpPr>
        <p:spPr>
          <a:xfrm>
            <a:off x="4402456" y="2634398"/>
            <a:ext cx="3147009" cy="2847293"/>
          </a:xfrm>
        </p:spPr>
        <p:txBody>
          <a:bodyPr>
            <a:norm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An international hotel chain with operations in 70 nations is called Hyatt Hotels Corporation. The profitability and operations of Hyatt are impacted by each country's own foreign trade rules, tax laws, labor laws, etc. For long-term stability, Hyatt Hotels must diversify its policies across all of its international locations. The activities could be hampered by a change in government because each government has a unique strategy and may give priority to certain industries.</a:t>
            </a:r>
            <a:endParaRPr lang="en-IN" sz="1100" dirty="0">
              <a:latin typeface="Times New Roman" panose="02020603050405020304" pitchFamily="18" charset="0"/>
              <a:cs typeface="Times New Roman" panose="02020603050405020304" pitchFamily="18" charset="0"/>
            </a:endParaRPr>
          </a:p>
          <a:p>
            <a:endParaRPr lang="en-IN" sz="1100" dirty="0"/>
          </a:p>
        </p:txBody>
      </p:sp>
      <p:sp>
        <p:nvSpPr>
          <p:cNvPr id="5" name="Content Placeholder 4">
            <a:extLst>
              <a:ext uri="{FF2B5EF4-FFF2-40B4-BE49-F238E27FC236}">
                <a16:creationId xmlns:a16="http://schemas.microsoft.com/office/drawing/2014/main" id="{3256C395-1297-5E7D-432B-B592EADC2CBF}"/>
              </a:ext>
            </a:extLst>
          </p:cNvPr>
          <p:cNvSpPr>
            <a:spLocks noGrp="1"/>
          </p:cNvSpPr>
          <p:nvPr>
            <p:ph type="body" sz="quarter" idx="13"/>
          </p:nvPr>
        </p:nvSpPr>
        <p:spPr>
          <a:xfrm>
            <a:off x="7888326" y="2027238"/>
            <a:ext cx="3145730" cy="576262"/>
          </a:xfrm>
        </p:spPr>
        <p:txBody>
          <a:bodyPr>
            <a:normAutofit/>
          </a:bodyPr>
          <a:lstStyle/>
          <a:p>
            <a:pPr algn="just"/>
            <a:r>
              <a:rPr lang="en-US" sz="1800" dirty="0">
                <a:solidFill>
                  <a:schemeClr val="tx1"/>
                </a:solidFill>
                <a:latin typeface="+mj-lt"/>
                <a:cs typeface="Times New Roman" panose="02020603050405020304" pitchFamily="18" charset="0"/>
              </a:rPr>
              <a:t>3. Social Factors</a:t>
            </a:r>
            <a:endParaRPr lang="en-IN" sz="1800" dirty="0">
              <a:solidFill>
                <a:schemeClr val="tx1"/>
              </a:solidFill>
              <a:latin typeface="+mj-lt"/>
              <a:cs typeface="Times New Roman" panose="02020603050405020304" pitchFamily="18" charset="0"/>
            </a:endParaRPr>
          </a:p>
        </p:txBody>
      </p:sp>
      <p:sp>
        <p:nvSpPr>
          <p:cNvPr id="9" name="Text Placeholder 8">
            <a:extLst>
              <a:ext uri="{FF2B5EF4-FFF2-40B4-BE49-F238E27FC236}">
                <a16:creationId xmlns:a16="http://schemas.microsoft.com/office/drawing/2014/main" id="{62C5E9BE-109C-F554-5DA6-9EBC61230A55}"/>
              </a:ext>
            </a:extLst>
          </p:cNvPr>
          <p:cNvSpPr>
            <a:spLocks noGrp="1"/>
          </p:cNvSpPr>
          <p:nvPr>
            <p:ph type="body" sz="half" idx="17"/>
          </p:nvPr>
        </p:nvSpPr>
        <p:spPr>
          <a:xfrm>
            <a:off x="7888326" y="2603500"/>
            <a:ext cx="3484592" cy="2847293"/>
          </a:xfrm>
        </p:spPr>
        <p:txBody>
          <a:bodyPr>
            <a:no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Hyatt Hotels employs approximately 130,000 employees across more than 70 countries, and we welcome guests from all backgrounds, including those in terms of culture, color, ethnicity, gender, age, ability, perspective, and way of thinking. As part of their </a:t>
            </a:r>
            <a:r>
              <a:rPr lang="en-US" sz="1100" dirty="0" err="1">
                <a:latin typeface="Times New Roman" panose="02020603050405020304" pitchFamily="18" charset="0"/>
                <a:cs typeface="Times New Roman" panose="02020603050405020304" pitchFamily="18" charset="0"/>
              </a:rPr>
              <a:t>RiseHY</a:t>
            </a:r>
            <a:r>
              <a:rPr lang="en-US" sz="1100" dirty="0">
                <a:latin typeface="Times New Roman" panose="02020603050405020304" pitchFamily="18" charset="0"/>
                <a:cs typeface="Times New Roman" panose="02020603050405020304" pitchFamily="18" charset="0"/>
              </a:rPr>
              <a:t> program, Hyatt Hotels has been focusing on giving chances to underserved communities since 2018. To this end, millions of dollars have been invested. The Sustainable Hospitality Alliance, Hire Opportunity Coalition, and Gras of Life are among of the projects by Hyatt to address unemployment and skill shortages, and they have each received a $1 million donation from the Hyatt Hotels foundations in favor of the black communities in the United States. </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2293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16DE2-869D-0CC9-D997-2209841EAB09}"/>
              </a:ext>
            </a:extLst>
          </p:cNvPr>
          <p:cNvSpPr>
            <a:spLocks noGrp="1"/>
          </p:cNvSpPr>
          <p:nvPr>
            <p:ph type="title"/>
          </p:nvPr>
        </p:nvSpPr>
        <p:spPr/>
        <p:txBody>
          <a:bodyPr/>
          <a:lstStyle/>
          <a:p>
            <a:r>
              <a:rPr lang="en-US" sz="2400" b="1" dirty="0"/>
              <a:t>External Factors of Hotel</a:t>
            </a:r>
            <a:endParaRPr lang="en-IN" sz="2400" dirty="0"/>
          </a:p>
        </p:txBody>
      </p:sp>
      <p:sp>
        <p:nvSpPr>
          <p:cNvPr id="3" name="Text Placeholder 2">
            <a:extLst>
              <a:ext uri="{FF2B5EF4-FFF2-40B4-BE49-F238E27FC236}">
                <a16:creationId xmlns:a16="http://schemas.microsoft.com/office/drawing/2014/main" id="{85A5E02E-DEF6-95A0-ECD8-776F48079B44}"/>
              </a:ext>
            </a:extLst>
          </p:cNvPr>
          <p:cNvSpPr>
            <a:spLocks noGrp="1"/>
          </p:cNvSpPr>
          <p:nvPr>
            <p:ph type="body" idx="1"/>
          </p:nvPr>
        </p:nvSpPr>
        <p:spPr>
          <a:xfrm>
            <a:off x="875554" y="2180166"/>
            <a:ext cx="3141878" cy="576262"/>
          </a:xfrm>
        </p:spPr>
        <p:txBody>
          <a:bodyPr/>
          <a:lstStyle/>
          <a:p>
            <a:r>
              <a:rPr lang="en-US" sz="1800" dirty="0">
                <a:solidFill>
                  <a:schemeClr val="tx1"/>
                </a:solidFill>
              </a:rPr>
              <a:t>4. Technological Factors</a:t>
            </a:r>
            <a:endParaRPr lang="en-IN" sz="1800" dirty="0">
              <a:solidFill>
                <a:schemeClr val="tx1"/>
              </a:solidFill>
            </a:endParaRPr>
          </a:p>
        </p:txBody>
      </p:sp>
      <p:sp>
        <p:nvSpPr>
          <p:cNvPr id="4" name="Text Placeholder 3">
            <a:extLst>
              <a:ext uri="{FF2B5EF4-FFF2-40B4-BE49-F238E27FC236}">
                <a16:creationId xmlns:a16="http://schemas.microsoft.com/office/drawing/2014/main" id="{E5854CFC-A82B-939B-893B-5EDBDFE92084}"/>
              </a:ext>
            </a:extLst>
          </p:cNvPr>
          <p:cNvSpPr>
            <a:spLocks noGrp="1"/>
          </p:cNvSpPr>
          <p:nvPr>
            <p:ph type="body" sz="half" idx="15"/>
          </p:nvPr>
        </p:nvSpPr>
        <p:spPr>
          <a:xfrm>
            <a:off x="875553" y="2938726"/>
            <a:ext cx="3141879" cy="2847293"/>
          </a:xfrm>
        </p:spPr>
        <p:txBody>
          <a:bodyPr>
            <a:no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Any business must adapt in order to survive, grow financially, and improve the customer experience in a rapidly evolving technology world. Mobile payments and other Fintech services need to be examined and modified as necessary. The pandemic has made social media marketing and social media presence more important than ever. It should be possible to book online using several booking websites. Around the world, Hyatt Hotels has a number of "Lab Hotels" where they test out new tactics and technical improvements on actual customers and guests.</a:t>
            </a:r>
            <a:endParaRPr lang="en-IN" sz="11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271EDA9E-5BC8-4848-69C3-F4C442F05F9E}"/>
              </a:ext>
            </a:extLst>
          </p:cNvPr>
          <p:cNvSpPr>
            <a:spLocks noGrp="1"/>
          </p:cNvSpPr>
          <p:nvPr>
            <p:ph type="body" sz="quarter" idx="3"/>
          </p:nvPr>
        </p:nvSpPr>
        <p:spPr>
          <a:xfrm>
            <a:off x="4512720" y="2180166"/>
            <a:ext cx="3147009" cy="576262"/>
          </a:xfrm>
        </p:spPr>
        <p:txBody>
          <a:bodyPr/>
          <a:lstStyle/>
          <a:p>
            <a:r>
              <a:rPr lang="en-US" sz="1800" dirty="0">
                <a:solidFill>
                  <a:schemeClr val="tx1"/>
                </a:solidFill>
              </a:rPr>
              <a:t>5. Legal Factors</a:t>
            </a:r>
            <a:endParaRPr lang="en-IN" sz="1800" dirty="0">
              <a:solidFill>
                <a:schemeClr val="tx1"/>
              </a:solidFill>
            </a:endParaRPr>
          </a:p>
        </p:txBody>
      </p:sp>
      <p:sp>
        <p:nvSpPr>
          <p:cNvPr id="6" name="Text Placeholder 5">
            <a:extLst>
              <a:ext uri="{FF2B5EF4-FFF2-40B4-BE49-F238E27FC236}">
                <a16:creationId xmlns:a16="http://schemas.microsoft.com/office/drawing/2014/main" id="{6B94DB93-5607-CDD7-D959-39907CF23DC5}"/>
              </a:ext>
            </a:extLst>
          </p:cNvPr>
          <p:cNvSpPr>
            <a:spLocks noGrp="1"/>
          </p:cNvSpPr>
          <p:nvPr>
            <p:ph type="body" sz="half" idx="16"/>
          </p:nvPr>
        </p:nvSpPr>
        <p:spPr>
          <a:xfrm>
            <a:off x="4522495" y="2938726"/>
            <a:ext cx="3147009" cy="3499645"/>
          </a:xfrm>
        </p:spPr>
        <p:txBody>
          <a:bodyPr>
            <a:normAutofit/>
          </a:bodyPr>
          <a:lstStyle/>
          <a:p>
            <a:pPr marL="285750" indent="-285750" algn="just">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A company's reputation may be damaged by lawsuits, which can be detrimental. Furthermore, they have the potential to dramatically lower profitability and raise the company's costs. Hyatt has agreed to pay a fine in a settlement of the Biometric Class Action Lawsuit. According to the lawsuit, Hyatt broke the Biometric Information Privacy Act (BIPA) by not getting the employees' written permission before using their finger scans to clock in and out of work.</a:t>
            </a:r>
            <a:endParaRPr lang="en-IN" sz="11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endParaRPr lang="en-IN" sz="1100" dirty="0"/>
          </a:p>
        </p:txBody>
      </p:sp>
      <p:sp>
        <p:nvSpPr>
          <p:cNvPr id="7" name="Text Placeholder 6">
            <a:extLst>
              <a:ext uri="{FF2B5EF4-FFF2-40B4-BE49-F238E27FC236}">
                <a16:creationId xmlns:a16="http://schemas.microsoft.com/office/drawing/2014/main" id="{76713904-44B2-B898-9D0E-8D64EC791378}"/>
              </a:ext>
            </a:extLst>
          </p:cNvPr>
          <p:cNvSpPr>
            <a:spLocks noGrp="1"/>
          </p:cNvSpPr>
          <p:nvPr>
            <p:ph type="body" sz="quarter" idx="13"/>
          </p:nvPr>
        </p:nvSpPr>
        <p:spPr>
          <a:xfrm>
            <a:off x="7888135" y="2180166"/>
            <a:ext cx="3145730" cy="576262"/>
          </a:xfrm>
        </p:spPr>
        <p:txBody>
          <a:bodyPr/>
          <a:lstStyle/>
          <a:p>
            <a:r>
              <a:rPr lang="en-US" sz="1800" dirty="0">
                <a:solidFill>
                  <a:schemeClr val="tx1"/>
                </a:solidFill>
              </a:rPr>
              <a:t>6. Environmental Factors</a:t>
            </a:r>
            <a:endParaRPr lang="en-IN" sz="1800" dirty="0">
              <a:solidFill>
                <a:schemeClr val="tx1"/>
              </a:solidFill>
            </a:endParaRPr>
          </a:p>
        </p:txBody>
      </p:sp>
      <p:sp>
        <p:nvSpPr>
          <p:cNvPr id="8" name="Text Placeholder 7">
            <a:extLst>
              <a:ext uri="{FF2B5EF4-FFF2-40B4-BE49-F238E27FC236}">
                <a16:creationId xmlns:a16="http://schemas.microsoft.com/office/drawing/2014/main" id="{85343245-DF89-E427-766C-E8969DB6B0DD}"/>
              </a:ext>
            </a:extLst>
          </p:cNvPr>
          <p:cNvSpPr>
            <a:spLocks noGrp="1"/>
          </p:cNvSpPr>
          <p:nvPr>
            <p:ph type="body" sz="half" idx="17"/>
          </p:nvPr>
        </p:nvSpPr>
        <p:spPr>
          <a:xfrm>
            <a:off x="7888134" y="2938726"/>
            <a:ext cx="3846665" cy="2615407"/>
          </a:xfrm>
        </p:spPr>
        <p:txBody>
          <a:bodyPr>
            <a:noAutofit/>
          </a:bodyPr>
          <a:lstStyle/>
          <a:p>
            <a:pPr marL="285750" indent="-285750" algn="just">
              <a:buFont typeface="Wingdings" panose="05000000000000000000" pitchFamily="2" charset="2"/>
              <a:buChar char="Ø"/>
            </a:pPr>
            <a:r>
              <a:rPr lang="en-US" sz="1100" dirty="0">
                <a:solidFill>
                  <a:schemeClr val="tx1"/>
                </a:solidFill>
                <a:latin typeface="Times New Roman" panose="02020603050405020304" pitchFamily="18" charset="0"/>
                <a:cs typeface="Times New Roman" panose="02020603050405020304" pitchFamily="18" charset="0"/>
              </a:rPr>
              <a:t>Recycling and waste management, the use of renewable energy sources like solar power, the use of environmentally friendly products, and avoiding the depletion of resources like groundwater by employing techniques like rainwater collecting are just a few of the different aspects that Hyatt should consider. Hyatt has established a number of environmental objectives to complete by 2030. By 2030, compared to 2019, reduce trash generated on properties and achieve a 50% global reduction in food waste sent to landfills or incinerated per square meter. Increase responsible sourcing of goods and services linked to climate change, deforestation, human rights, waste, public health, resource scarcity, and biodiversity.</a:t>
            </a:r>
            <a:endParaRPr lang="en-IN" sz="11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3946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1C455-ACF9-E475-6231-A35121B9BD76}"/>
              </a:ext>
            </a:extLst>
          </p:cNvPr>
          <p:cNvSpPr>
            <a:spLocks noGrp="1"/>
          </p:cNvSpPr>
          <p:nvPr>
            <p:ph type="title"/>
          </p:nvPr>
        </p:nvSpPr>
        <p:spPr>
          <a:xfrm>
            <a:off x="1095687" y="1236134"/>
            <a:ext cx="9360646" cy="706964"/>
          </a:xfrm>
        </p:spPr>
        <p:txBody>
          <a:bodyPr/>
          <a:lstStyle/>
          <a:p>
            <a:pPr marL="457200" indent="-457200">
              <a:buFont typeface="+mj-lt"/>
              <a:buAutoNum type="arabicPeriod"/>
            </a:pPr>
            <a:r>
              <a:rPr lang="en-IN" sz="2400" kern="0" dirty="0">
                <a:solidFill>
                  <a:schemeClr val="bg1"/>
                </a:solidFill>
                <a:effectLst/>
                <a:ea typeface="Times New Roman" panose="02020603050405020304" pitchFamily="18" charset="0"/>
                <a:cs typeface="Mangal" panose="02040503050203030202" pitchFamily="18" charset="0"/>
              </a:rPr>
              <a:t>Key factors that business environment leads to market failure</a:t>
            </a:r>
            <a:br>
              <a:rPr lang="en-IN" sz="1800" kern="100" dirty="0">
                <a:solidFill>
                  <a:schemeClr val="bg1"/>
                </a:solidFill>
                <a:effectLst/>
                <a:ea typeface="Calibri" panose="020F0502020204030204" pitchFamily="34" charset="0"/>
                <a:cs typeface="Mangal" panose="02040503050203030202" pitchFamily="18" charset="0"/>
              </a:rPr>
            </a:br>
            <a:endParaRPr lang="en-IN" dirty="0">
              <a:solidFill>
                <a:schemeClr val="bg1"/>
              </a:solidFill>
            </a:endParaRPr>
          </a:p>
        </p:txBody>
      </p:sp>
      <p:sp>
        <p:nvSpPr>
          <p:cNvPr id="3" name="Content Placeholder 2">
            <a:extLst>
              <a:ext uri="{FF2B5EF4-FFF2-40B4-BE49-F238E27FC236}">
                <a16:creationId xmlns:a16="http://schemas.microsoft.com/office/drawing/2014/main" id="{B6451E65-3151-8C96-F197-21D7FA196661}"/>
              </a:ext>
            </a:extLst>
          </p:cNvPr>
          <p:cNvSpPr>
            <a:spLocks noGrp="1"/>
          </p:cNvSpPr>
          <p:nvPr>
            <p:ph idx="1"/>
          </p:nvPr>
        </p:nvSpPr>
        <p:spPr>
          <a:xfrm>
            <a:off x="503020" y="2103967"/>
            <a:ext cx="10969313" cy="4669365"/>
          </a:xfrm>
        </p:spPr>
        <p:txBody>
          <a:bodyPr>
            <a:noAutofit/>
          </a:bodyPr>
          <a:lstStyle/>
          <a:p>
            <a:pPr marL="0" marR="0" indent="0" algn="just">
              <a:lnSpc>
                <a:spcPts val="2550"/>
              </a:lnSpc>
              <a:spcBef>
                <a:spcPts val="0"/>
              </a:spcBef>
              <a:spcAft>
                <a:spcPts val="0"/>
              </a:spcAft>
              <a:buNone/>
            </a:pPr>
            <a:r>
              <a:rPr lang="en-IN" sz="1100" kern="0" dirty="0">
                <a:solidFill>
                  <a:srgbClr val="2B323B"/>
                </a:solidFill>
                <a:latin typeface="Times New Roman" panose="02020603050405020304" pitchFamily="18" charset="0"/>
                <a:ea typeface="Times New Roman" panose="02020603050405020304" pitchFamily="18" charset="0"/>
                <a:cs typeface="Times New Roman" panose="02020603050405020304" pitchFamily="18" charset="0"/>
              </a:rPr>
              <a:t>1. </a:t>
            </a:r>
            <a:r>
              <a:rPr lang="en-IN" sz="1100" b="1" kern="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Staff Shortages and Retention :-</a:t>
            </a:r>
          </a:p>
          <a:p>
            <a:pPr marL="0" marR="0" indent="0" algn="just">
              <a:lnSpc>
                <a:spcPts val="2550"/>
              </a:lnSpc>
              <a:spcBef>
                <a:spcPts val="0"/>
              </a:spcBef>
              <a:spcAft>
                <a:spcPts val="0"/>
              </a:spcAft>
              <a:buNone/>
            </a:pP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Over the past few years, the hospitality sector has been affected by a staffing crisis that is now more problematic than ever for firms. According to a recent survey by the ONS, there are currently 170,000 fewer hospitality jobs available in the UK than there are advertised openings, an increase of 83%.</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According to a separate research, staff shortages led 45% of UK hospitality firms to reduce capacity or operating hours.</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It has never been more crucial to invest in team training to combat worker retention. In an effort to recruit additional workers, a number of advocacy groups are pushing for fair pay, flexible scheduling, and a review of the government's list of occupations where there is a shortage of qualified workers.</a:t>
            </a:r>
          </a:p>
          <a:p>
            <a:pPr marL="0" marR="0" indent="0" algn="just">
              <a:lnSpc>
                <a:spcPts val="2550"/>
              </a:lnSpc>
              <a:spcBef>
                <a:spcPts val="0"/>
              </a:spcBef>
              <a:spcAft>
                <a:spcPts val="0"/>
              </a:spcAft>
              <a:buNone/>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2.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Cost of Living Crisis :-</a:t>
            </a:r>
          </a:p>
          <a:p>
            <a:pPr marL="0" marR="0" indent="0" algn="just">
              <a:lnSpc>
                <a:spcPts val="2550"/>
              </a:lnSpc>
              <a:spcBef>
                <a:spcPts val="0"/>
              </a:spcBef>
              <a:spcAft>
                <a:spcPts val="0"/>
              </a:spcAft>
              <a:buNone/>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sector is affected twice by the exponential growth in pricing. First from the standpoint of the consumer, who has less money to spend on eating or drinking out, and then for their companies' own increased expenditures.</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Recent statistics suggest that customers are returning to hospitality in encouraging numbers after two years of pandemic-related trade disruptions.</a:t>
            </a:r>
          </a:p>
          <a:p>
            <a:pPr marR="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Currently, operating costs for the hospitality sector have increased by 55.2%, and industry associations are pleading with the government to provide the sector with additional financial help.</a:t>
            </a:r>
          </a:p>
          <a:p>
            <a:pPr marL="0" marR="0" indent="0" algn="just">
              <a:lnSpc>
                <a:spcPct val="107000"/>
              </a:lnSpc>
              <a:spcBef>
                <a:spcPts val="0"/>
              </a:spcBef>
              <a:spcAft>
                <a:spcPts val="800"/>
              </a:spcAft>
              <a:buNone/>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lgn="just">
              <a:buNone/>
            </a:pP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5228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AB75F59-3DFF-6DC1-FABD-3C6041D982DC}"/>
              </a:ext>
            </a:extLst>
          </p:cNvPr>
          <p:cNvSpPr txBox="1"/>
          <p:nvPr/>
        </p:nvSpPr>
        <p:spPr>
          <a:xfrm>
            <a:off x="572558" y="1033390"/>
            <a:ext cx="10590742" cy="4305666"/>
          </a:xfrm>
          <a:prstGeom prst="rect">
            <a:avLst/>
          </a:prstGeom>
          <a:noFill/>
        </p:spPr>
        <p:txBody>
          <a:bodyPr wrap="square">
            <a:spAutoFit/>
          </a:bodyPr>
          <a:lstStyle/>
          <a:p>
            <a:pPr marL="0" marR="0" algn="just">
              <a:lnSpc>
                <a:spcPts val="2550"/>
              </a:lnSpc>
              <a:spcBef>
                <a:spcPts val="0"/>
              </a:spcBef>
              <a:spcAft>
                <a:spcPts val="0"/>
              </a:spcAft>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3.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Increase in Hospitality Tech :-</a:t>
            </a:r>
          </a:p>
          <a:p>
            <a:pPr marL="0" marR="0" algn="just">
              <a:lnSpc>
                <a:spcPts val="2550"/>
              </a:lnSpc>
              <a:spcBef>
                <a:spcPts val="0"/>
              </a:spcBef>
              <a:spcAft>
                <a:spcPts val="0"/>
              </a:spcAft>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usage of technology in the hotel industry underwent a significant change throughout the epidemic. This technology assisted companies in both improving customer experience and adapting to changing needs.</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Customers now have increased expectations for experience and technology as we go into the post-pandemic stage, and companies who fail to adapt lose efficiency and client loyalty.</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has potential thanks to technology. Time is saved, efficiency is increased, and costs are decreased because to technological innovations like Trail.  All sections of the business can be supported by alternative back-office technology.</a:t>
            </a:r>
          </a:p>
          <a:p>
            <a:pPr marL="0" marR="0" algn="just">
              <a:lnSpc>
                <a:spcPts val="2550"/>
              </a:lnSpc>
              <a:spcBef>
                <a:spcPts val="0"/>
              </a:spcBef>
              <a:spcAft>
                <a:spcPts val="0"/>
              </a:spcAft>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4.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considerations:-</a:t>
            </a:r>
          </a:p>
          <a:p>
            <a:pPr marL="0" marR="0" algn="just">
              <a:lnSpc>
                <a:spcPts val="2550"/>
              </a:lnSpc>
              <a:spcBef>
                <a:spcPts val="0"/>
              </a:spcBef>
              <a:spcAft>
                <a:spcPts val="0"/>
              </a:spcAft>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The public's thinking and debate are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centered</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on the climate crisis.</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Due to the financial ramifications of growing energy prices, hospitality businesses must be aware of their environmental impact as well as client expectations and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by 2023.</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According to the Sustainability Report from Booking.com, 83% of international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travelers</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consider sustainability to be extremely important. For the foreseeable future, hospitality businesses will continue to face this growing trend and difficulty.</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The monthly cost for one stream of paper is £32.50. One method to reduce costs while simultaneously being more ecologically friendly is to go to digital.</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30535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05EC659-9189-AC26-CEC2-D2E8FF618203}"/>
              </a:ext>
            </a:extLst>
          </p:cNvPr>
          <p:cNvSpPr txBox="1"/>
          <p:nvPr/>
        </p:nvSpPr>
        <p:spPr>
          <a:xfrm>
            <a:off x="1009650" y="1148305"/>
            <a:ext cx="9391650" cy="2992807"/>
          </a:xfrm>
          <a:prstGeom prst="rect">
            <a:avLst/>
          </a:prstGeom>
          <a:noFill/>
        </p:spPr>
        <p:txBody>
          <a:bodyPr wrap="square">
            <a:spAutoFit/>
          </a:bodyPr>
          <a:lstStyle/>
          <a:p>
            <a:pPr marL="0" marR="0" algn="just">
              <a:lnSpc>
                <a:spcPts val="2550"/>
              </a:lnSpc>
              <a:spcBef>
                <a:spcPts val="0"/>
              </a:spcBef>
              <a:spcAft>
                <a:spcPts val="0"/>
              </a:spcAft>
            </a:pPr>
            <a:r>
              <a:rPr lang="en-IN" sz="1100" b="0"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5.  </a:t>
            </a:r>
            <a:r>
              <a:rPr lang="en-IN" sz="1100" b="1" dirty="0">
                <a:solidFill>
                  <a:srgbClr val="2B323B"/>
                </a:solidFill>
                <a:effectLst/>
                <a:latin typeface="Times New Roman" panose="02020603050405020304" pitchFamily="18" charset="0"/>
                <a:ea typeface="Times New Roman" panose="02020603050405020304" pitchFamily="18" charset="0"/>
                <a:cs typeface="Times New Roman" panose="02020603050405020304" pitchFamily="18" charset="0"/>
              </a:rPr>
              <a:t>Meeting demand :-</a:t>
            </a:r>
          </a:p>
          <a:p>
            <a:pPr marL="0" marR="0" algn="just">
              <a:lnSpc>
                <a:spcPts val="2550"/>
              </a:lnSpc>
              <a:spcBef>
                <a:spcPts val="0"/>
              </a:spcBef>
              <a:spcAft>
                <a:spcPts val="0"/>
              </a:spcAft>
            </a:pPr>
            <a:endParaRPr lang="en-IN" sz="11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According to recent surveys, hospitality sales are in most parts of the UK showing encouraging signs of recovering to levels above pre-pandemic levels.</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It is a huge challenge for the sector to meet this demand at a time when firms are dealing with rising expenses and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labor</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shortages. Leaders in the hospitality industry are pleading with the government for immediate assistance as these issues are faced by the industry.</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lnSpc>
                <a:spcPct val="107000"/>
              </a:lnSpc>
              <a:spcBef>
                <a:spcPts val="0"/>
              </a:spcBef>
              <a:spcAft>
                <a:spcPts val="800"/>
              </a:spcAft>
              <a:buFont typeface="Wingdings" panose="05000000000000000000" pitchFamily="2" charset="2"/>
              <a:buChar char="Ø"/>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Utilizing supporting technology like Trail reduces operational expenses and improves productivity throughout the company. This entails spending more effort addressing the outside problems the industry encounters.</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1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https://trailapp.com/blog/five-biggest-challenges-facing-the-hospitality-industry-in-2023</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take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refrence</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from this..</a:t>
            </a:r>
          </a:p>
        </p:txBody>
      </p:sp>
    </p:spTree>
    <p:extLst>
      <p:ext uri="{BB962C8B-B14F-4D97-AF65-F5344CB8AC3E}">
        <p14:creationId xmlns:p14="http://schemas.microsoft.com/office/powerpoint/2010/main" val="2402891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79576-8C84-D4CD-FC66-905F2F88978E}"/>
              </a:ext>
            </a:extLst>
          </p:cNvPr>
          <p:cNvSpPr>
            <a:spLocks noGrp="1"/>
          </p:cNvSpPr>
          <p:nvPr>
            <p:ph type="title"/>
          </p:nvPr>
        </p:nvSpPr>
        <p:spPr>
          <a:xfrm>
            <a:off x="1154954" y="973667"/>
            <a:ext cx="9227296" cy="1112307"/>
          </a:xfrm>
        </p:spPr>
        <p:txBody>
          <a:bodyPr/>
          <a:lstStyle/>
          <a:p>
            <a:r>
              <a:rPr lang="en-GB" sz="2400" b="0" dirty="0">
                <a:effectLst/>
                <a:ea typeface="Times New Roman" panose="02020603050405020304" pitchFamily="18" charset="0"/>
              </a:rPr>
              <a:t>2. How does your chosen organisation allocate resources to meet the current challenges within its environment </a:t>
            </a:r>
            <a:r>
              <a:rPr lang="en-GB" sz="2400" b="0" dirty="0">
                <a:effectLst/>
                <a:latin typeface="Times New Roman" panose="02020603050405020304" pitchFamily="18" charset="0"/>
                <a:ea typeface="Times New Roman" panose="02020603050405020304" pitchFamily="18" charset="0"/>
                <a:cs typeface="Times New Roman" panose="02020603050405020304" pitchFamily="18" charset="0"/>
              </a:rPr>
              <a:t>?</a:t>
            </a:r>
            <a:br>
              <a:rPr lang="en-IN" sz="2400" b="1" dirty="0">
                <a:effectLst/>
                <a:ea typeface="Times New Roman" panose="02020603050405020304" pitchFamily="18" charset="0"/>
              </a:rPr>
            </a:br>
            <a:r>
              <a:rPr lang="en-US" sz="2400" dirty="0"/>
              <a:t> </a:t>
            </a:r>
            <a:endParaRPr lang="en-IN" sz="2400" dirty="0"/>
          </a:p>
        </p:txBody>
      </p:sp>
      <p:sp>
        <p:nvSpPr>
          <p:cNvPr id="3" name="Content Placeholder 2">
            <a:extLst>
              <a:ext uri="{FF2B5EF4-FFF2-40B4-BE49-F238E27FC236}">
                <a16:creationId xmlns:a16="http://schemas.microsoft.com/office/drawing/2014/main" id="{3A1F41DB-CA22-DB93-C53E-96C1A3C73FC8}"/>
              </a:ext>
            </a:extLst>
          </p:cNvPr>
          <p:cNvSpPr>
            <a:spLocks noGrp="1"/>
          </p:cNvSpPr>
          <p:nvPr>
            <p:ph idx="1"/>
          </p:nvPr>
        </p:nvSpPr>
        <p:spPr>
          <a:xfrm>
            <a:off x="382214" y="2525714"/>
            <a:ext cx="11008471" cy="4492625"/>
          </a:xfrm>
        </p:spPr>
        <p:txBody>
          <a:bodyPr>
            <a:normAutofit/>
          </a:bodyPr>
          <a:lstStyle/>
          <a:p>
            <a:pPr marL="0" marR="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Hyatt Hotels Corporation strategically allots resources to solve issues in its surroundings, taking the post-pandemic situation into account.</a:t>
            </a:r>
          </a:p>
          <a:p>
            <a:pPr marL="0" marR="0" indent="0" algn="just">
              <a:lnSpc>
                <a:spcPct val="107000"/>
              </a:lnSpc>
              <a:spcBef>
                <a:spcPts val="0"/>
              </a:spcBef>
              <a:spcAft>
                <a:spcPts val="800"/>
              </a:spcAft>
              <a:buNone/>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Assessment</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Hyatt performs a thorough investigation of the post-pandemic market, taking into account modifications to guest preferences, changes to health and safety laws, and adjustments to travel habits.</a:t>
            </a:r>
          </a:p>
          <a:p>
            <a:pPr marL="342900" marR="0" lvl="0" indent="-342900" algn="just">
              <a:lnSpc>
                <a:spcPct val="107000"/>
              </a:lnSpc>
              <a:spcBef>
                <a:spcPts val="0"/>
              </a:spcBef>
              <a:spcAft>
                <a:spcPts val="0"/>
              </a:spcAft>
              <a:buFont typeface="+mj-lt"/>
              <a:buAutoNum type="arabicPeriod"/>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Strategic Planning: Hyatt creates a strategic plan based on the evaluation that specifies objectives and efforts to respond to the fresh opportunities and challenges brought on by the post-pandemic environment.</a:t>
            </a:r>
          </a:p>
          <a:p>
            <a:pPr marL="342900" marR="0" lvl="0" indent="-342900" algn="just">
              <a:lnSpc>
                <a:spcPct val="107000"/>
              </a:lnSpc>
              <a:spcBef>
                <a:spcPts val="0"/>
              </a:spcBef>
              <a:spcAft>
                <a:spcPts val="0"/>
              </a:spcAft>
              <a:buFont typeface="+mj-lt"/>
              <a:buAutoNum type="arabicPeriod"/>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Financial Resources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Hyatt devotes funds to improving cleaning procedures, contactless technology, and guest communication tools, among other health and safety considerations. Additionally, it emphasizes safety-conscious </a:t>
            </a:r>
            <a:r>
              <a:rPr lang="en-IN" sz="1100" kern="100" dirty="0" err="1">
                <a:effectLst/>
                <a:latin typeface="Times New Roman" panose="02020603050405020304" pitchFamily="18" charset="0"/>
                <a:ea typeface="Calibri" panose="020F0502020204030204" pitchFamily="34" charset="0"/>
                <a:cs typeface="Mangal" panose="02040503050203030202" pitchFamily="18" charset="0"/>
              </a:rPr>
              <a:t>traveler</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marketing initiatives and modifying price policies to reflect shifting market realities.</a:t>
            </a:r>
          </a:p>
          <a:p>
            <a:pPr marL="342900" marR="0" lvl="0" indent="-342900" algn="just">
              <a:lnSpc>
                <a:spcPct val="107000"/>
              </a:lnSpc>
              <a:spcBef>
                <a:spcPts val="0"/>
              </a:spcBef>
              <a:spcAft>
                <a:spcPts val="0"/>
              </a:spcAft>
              <a:buFont typeface="+mj-lt"/>
              <a:buAutoNum type="arabicPeriod"/>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80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Human Resources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Training initiatives are given top priority by Hyatt in order to give staff members the knowledge and abilities needed to give visitors a secure and enjoyable experience. Health protocols, improvements to guest service, and embracing new technologies are all included in training.</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0" marR="0" lvl="0" indent="0" algn="just">
              <a:lnSpc>
                <a:spcPct val="107000"/>
              </a:lnSpc>
              <a:spcBef>
                <a:spcPts val="0"/>
              </a:spcBef>
              <a:spcAft>
                <a:spcPts val="0"/>
              </a:spcAft>
              <a:buNone/>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5.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Technological Investment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For contactless operations like    mobile check-in/check-out, 	digital key access, and in-room automation, Hyatt invests in cutting-edge technologies. This 	lessens physical touch and guarantees a smooth visitor experience.</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0" marR="0" lvl="0" indent="0" algn="just">
              <a:lnSpc>
                <a:spcPct val="107000"/>
              </a:lnSpc>
              <a:spcBef>
                <a:spcPts val="0"/>
              </a:spcBef>
              <a:spcAft>
                <a:spcPts val="0"/>
              </a:spcAft>
              <a:buNone/>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6.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Sustainability and wellness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In the post-pandemic period, Hyatt places a strong emphasis on 	environmental practices and wellness activities. Resource allocation encompasses 	environmentally friendly practices like energy-efficient systems, trash minimization, and 	ethical sourcing, as well as facilities and services with a health focus.</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0" marR="0" lvl="0" indent="0" algn="just">
              <a:lnSpc>
                <a:spcPct val="107000"/>
              </a:lnSpc>
              <a:spcBef>
                <a:spcPts val="0"/>
              </a:spcBef>
              <a:spcAft>
                <a:spcPts val="800"/>
              </a:spcAft>
              <a:buNone/>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7.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Collaboration and partnership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To successfully handle the post-pandemic problems, Hyatt 	seeks relationships with health experts, local communities, and technology companies.  	This 	includes collaborations for community support programs, creative solutions, and health and 	safety certifications.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endParaRPr lang="en-IN" sz="1100" dirty="0"/>
          </a:p>
        </p:txBody>
      </p:sp>
    </p:spTree>
    <p:extLst>
      <p:ext uri="{BB962C8B-B14F-4D97-AF65-F5344CB8AC3E}">
        <p14:creationId xmlns:p14="http://schemas.microsoft.com/office/powerpoint/2010/main" val="2450431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879A91B-93F1-B282-2038-D66911A27F98}"/>
              </a:ext>
            </a:extLst>
          </p:cNvPr>
          <p:cNvSpPr txBox="1"/>
          <p:nvPr/>
        </p:nvSpPr>
        <p:spPr>
          <a:xfrm>
            <a:off x="885824" y="1585431"/>
            <a:ext cx="9686926" cy="1713674"/>
          </a:xfrm>
          <a:prstGeom prst="rect">
            <a:avLst/>
          </a:prstGeom>
          <a:noFill/>
        </p:spPr>
        <p:txBody>
          <a:bodyPr wrap="square">
            <a:spAutoFit/>
          </a:bodyPr>
          <a:lstStyle/>
          <a:p>
            <a:pPr marR="0" lvl="0" algn="just">
              <a:lnSpc>
                <a:spcPct val="107000"/>
              </a:lnSpc>
              <a:spcBef>
                <a:spcPts val="0"/>
              </a:spcBef>
              <a:spcAft>
                <a:spcPts val="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5.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Technological Investment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For contactless operations like    mobile check-in/check-out, 	digital key access, and in-room automation, Hyatt invests in cutting-edge technologies. This 	lessens physical touch and guarantees a smooth visitor experience.</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R="0" lvl="0" algn="just">
              <a:lnSpc>
                <a:spcPct val="107000"/>
              </a:lnSpc>
              <a:spcBef>
                <a:spcPts val="0"/>
              </a:spcBef>
              <a:spcAft>
                <a:spcPts val="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6.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Sustainability and wellness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In the post-pandemic period, Hyatt places a strong emphasis on 	environmental practices and wellness activities. Resource allocation encompasses 	environmentally friendly practices like energy-efficient systems, trash minimization, and 	ethical sourcing, as well as facilities and services with a health focus.</a:t>
            </a:r>
          </a:p>
          <a:p>
            <a:pPr marR="0" lvl="0" algn="just">
              <a:lnSpc>
                <a:spcPct val="107000"/>
              </a:lnSpc>
              <a:spcBef>
                <a:spcPts val="0"/>
              </a:spcBef>
              <a:spcAft>
                <a:spcPts val="0"/>
              </a:spcAft>
            </a:pP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R="0" lvl="0" algn="just">
              <a:lnSpc>
                <a:spcPct val="107000"/>
              </a:lnSpc>
              <a:spcBef>
                <a:spcPts val="0"/>
              </a:spcBef>
              <a:spcAft>
                <a:spcPts val="800"/>
              </a:spcAft>
            </a:pPr>
            <a:r>
              <a:rPr lang="en-IN" sz="1100" kern="100" dirty="0">
                <a:effectLst/>
                <a:latin typeface="Times New Roman" panose="02020603050405020304" pitchFamily="18" charset="0"/>
                <a:ea typeface="Calibri" panose="020F0502020204030204" pitchFamily="34" charset="0"/>
                <a:cs typeface="Mangal" panose="02040503050203030202" pitchFamily="18" charset="0"/>
              </a:rPr>
              <a:t>7.	</a:t>
            </a: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Collaboration and partnership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To successfully handle the post-pandemic problems, Hyatt 	seeks relationships with health experts, local communities, and technology companies. This 	includes collaborations for community support programs, creative solutions, and health and 	safety certifications.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2738661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A7B1B-49FC-9A26-1CC5-6FFBD7A4E245}"/>
              </a:ext>
            </a:extLst>
          </p:cNvPr>
          <p:cNvSpPr>
            <a:spLocks noGrp="1"/>
          </p:cNvSpPr>
          <p:nvPr>
            <p:ph type="title"/>
          </p:nvPr>
        </p:nvSpPr>
        <p:spPr/>
        <p:txBody>
          <a:bodyPr/>
          <a:lstStyle/>
          <a:p>
            <a:r>
              <a:rPr lang="en-IN" sz="2400" b="0" i="0" dirty="0">
                <a:solidFill>
                  <a:srgbClr val="ECECF1"/>
                </a:solidFill>
                <a:effectLst/>
              </a:rPr>
              <a:t>3. Competitive Strategy</a:t>
            </a:r>
            <a:endParaRPr lang="en-IN" sz="2400" dirty="0"/>
          </a:p>
        </p:txBody>
      </p:sp>
      <p:sp>
        <p:nvSpPr>
          <p:cNvPr id="3" name="Content Placeholder 2">
            <a:extLst>
              <a:ext uri="{FF2B5EF4-FFF2-40B4-BE49-F238E27FC236}">
                <a16:creationId xmlns:a16="http://schemas.microsoft.com/office/drawing/2014/main" id="{E71DFE7F-7C93-E4A4-49B4-1E7CD76F3C1C}"/>
              </a:ext>
            </a:extLst>
          </p:cNvPr>
          <p:cNvSpPr>
            <a:spLocks noGrp="1"/>
          </p:cNvSpPr>
          <p:nvPr>
            <p:ph idx="1"/>
          </p:nvPr>
        </p:nvSpPr>
        <p:spPr>
          <a:xfrm>
            <a:off x="410789" y="2500085"/>
            <a:ext cx="11370421" cy="4521201"/>
          </a:xfrm>
        </p:spPr>
        <p:txBody>
          <a:bodyPr>
            <a:normAutofit/>
          </a:bodyPr>
          <a:lstStyle/>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Focus on Health and Safety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To give visitors a secure atmosphere, Hyatt stresses strict health and safety procedures. To inspire confidence in </a:t>
            </a:r>
            <a:r>
              <a:rPr lang="en-IN" sz="1100" kern="100" dirty="0" err="1">
                <a:effectLst/>
                <a:latin typeface="Times New Roman" panose="02020603050405020304" pitchFamily="18" charset="0"/>
                <a:ea typeface="Calibri" panose="020F0502020204030204" pitchFamily="34" charset="0"/>
                <a:cs typeface="Mangal" panose="02040503050203030202" pitchFamily="18" charset="0"/>
              </a:rPr>
              <a:t>travelers</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this includes improved cleaning procedures, contactless technologies, and adherence to health laws.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Guest Experience Enhancement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 In an aggressive market, Hyatt focuses on improving the guest experience to stand apart. In order to provide seamless and practical services like mobile check-in, digital concierge, and customized experiences, this involves personalization, digital innovation, and the integration of technology.</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Flexible Booking and cancellation policies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a:t>
            </a:r>
            <a:r>
              <a:rPr lang="en-IN" sz="1100" kern="100" dirty="0">
                <a:effectLst/>
                <a:latin typeface="Calibri" panose="020F0502020204030204" pitchFamily="34" charset="0"/>
                <a:ea typeface="Calibri" panose="020F0502020204030204" pitchFamily="34" charset="0"/>
                <a:cs typeface="Mangal" panose="02040503050203030202" pitchFamily="18" charset="0"/>
              </a:rPr>
              <a: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Hyatt has flexible booking and cancellation policies in place because they are aware that travel plans might change at any time. This tactic increases customer satisfaction and loyalty by letting customers book with confidence knowing they can change or cancel their reservations as needed.</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Targeted Marketing and Branding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a:t>
            </a:r>
            <a:r>
              <a:rPr lang="en-IN" sz="1100" kern="100" dirty="0">
                <a:effectLst/>
                <a:latin typeface="Calibri" panose="020F0502020204030204" pitchFamily="34" charset="0"/>
                <a:ea typeface="Calibri" panose="020F0502020204030204" pitchFamily="34" charset="0"/>
                <a:cs typeface="Mangal" panose="02040503050203030202" pitchFamily="18" charset="0"/>
              </a:rPr>
              <a: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Targeting various market segments strategically, Hyatt adjusts its marketing initiatives. In order to meet the changing demands and tastes of tourists in the post-pandemic environment, this may entail marketing its facilities as excellent locations for remote work, staycations, or small-scale events.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pPr marL="342900" marR="0" lvl="0" indent="-342900" algn="just">
              <a:lnSpc>
                <a:spcPct val="107000"/>
              </a:lnSpc>
              <a:spcBef>
                <a:spcPts val="0"/>
              </a:spcBef>
              <a:spcAft>
                <a:spcPts val="800"/>
              </a:spcAft>
              <a:buFont typeface="+mj-lt"/>
              <a:buAutoNum type="arabicPeriod"/>
            </a:pPr>
            <a:r>
              <a:rPr lang="en-IN" sz="1100" b="1" kern="100" dirty="0">
                <a:effectLst/>
                <a:latin typeface="Times New Roman" panose="02020603050405020304" pitchFamily="18" charset="0"/>
                <a:ea typeface="Calibri" panose="020F0502020204030204" pitchFamily="34" charset="0"/>
                <a:cs typeface="Mangal" panose="02040503050203030202" pitchFamily="18" charset="0"/>
              </a:rPr>
              <a:t>Employee engagement and training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a:t>
            </a:r>
            <a:r>
              <a:rPr lang="en-IN" sz="1100" kern="100" dirty="0">
                <a:effectLst/>
                <a:latin typeface="Calibri" panose="020F0502020204030204" pitchFamily="34" charset="0"/>
                <a:ea typeface="Calibri" panose="020F0502020204030204" pitchFamily="34" charset="0"/>
                <a:cs typeface="Mangal" panose="02040503050203030202" pitchFamily="18" charset="0"/>
              </a:rPr>
              <a:t> </a:t>
            </a:r>
            <a:r>
              <a:rPr lang="en-IN" sz="1100" kern="100" dirty="0">
                <a:effectLst/>
                <a:latin typeface="Times New Roman" panose="02020603050405020304" pitchFamily="18" charset="0"/>
                <a:ea typeface="Calibri" panose="020F0502020204030204" pitchFamily="34" charset="0"/>
                <a:cs typeface="Mangal" panose="02040503050203030202" pitchFamily="18" charset="0"/>
              </a:rPr>
              <a:t>Hyatt understands the value of its staff in providing outstanding guest experiences. To ensure excellent service and customer happiness and to maintain a competitive edge, it makes investments in personnel training and development initiatives.</a:t>
            </a:r>
            <a:endParaRPr lang="en-IN" sz="1100" kern="100" dirty="0">
              <a:effectLst/>
              <a:latin typeface="Calibri" panose="020F0502020204030204" pitchFamily="34" charset="0"/>
              <a:ea typeface="Calibri" panose="020F0502020204030204" pitchFamily="34" charset="0"/>
              <a:cs typeface="Mangal" panose="02040503050203030202" pitchFamily="18" charset="0"/>
            </a:endParaRPr>
          </a:p>
          <a:p>
            <a:endParaRPr lang="en-IN" sz="1100" dirty="0"/>
          </a:p>
        </p:txBody>
      </p:sp>
      <p:pic>
        <p:nvPicPr>
          <p:cNvPr id="5" name="Picture 4" descr="A light bulb with a wire coming out of it">
            <a:extLst>
              <a:ext uri="{FF2B5EF4-FFF2-40B4-BE49-F238E27FC236}">
                <a16:creationId xmlns:a16="http://schemas.microsoft.com/office/drawing/2014/main" id="{8E88E776-4563-D9BB-3084-1C04ED7598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31934" y="4654356"/>
            <a:ext cx="6316132" cy="2127663"/>
          </a:xfrm>
          <a:prstGeom prst="rect">
            <a:avLst/>
          </a:prstGeom>
        </p:spPr>
      </p:pic>
    </p:spTree>
    <p:extLst>
      <p:ext uri="{BB962C8B-B14F-4D97-AF65-F5344CB8AC3E}">
        <p14:creationId xmlns:p14="http://schemas.microsoft.com/office/powerpoint/2010/main" val="2927444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9F466-96A0-C474-E931-FCB5850B2A72}"/>
              </a:ext>
            </a:extLst>
          </p:cNvPr>
          <p:cNvSpPr>
            <a:spLocks noGrp="1"/>
          </p:cNvSpPr>
          <p:nvPr>
            <p:ph type="title"/>
          </p:nvPr>
        </p:nvSpPr>
        <p:spPr/>
        <p:txBody>
          <a:bodyPr/>
          <a:lstStyle/>
          <a:p>
            <a:r>
              <a:rPr lang="en-US" sz="2400" dirty="0"/>
              <a:t>4. Green Marketing Strategies </a:t>
            </a:r>
            <a:endParaRPr lang="en-IN" sz="2400" dirty="0"/>
          </a:p>
        </p:txBody>
      </p:sp>
      <p:sp>
        <p:nvSpPr>
          <p:cNvPr id="3" name="Content Placeholder 2">
            <a:extLst>
              <a:ext uri="{FF2B5EF4-FFF2-40B4-BE49-F238E27FC236}">
                <a16:creationId xmlns:a16="http://schemas.microsoft.com/office/drawing/2014/main" id="{AC598F21-695D-D8E2-5CBC-6356F2670A9E}"/>
              </a:ext>
            </a:extLst>
          </p:cNvPr>
          <p:cNvSpPr>
            <a:spLocks noGrp="1"/>
          </p:cNvSpPr>
          <p:nvPr>
            <p:ph idx="1"/>
          </p:nvPr>
        </p:nvSpPr>
        <p:spPr>
          <a:xfrm>
            <a:off x="488204" y="2346324"/>
            <a:ext cx="11208496" cy="4149725"/>
          </a:xfrm>
        </p:spPr>
        <p:txBody>
          <a:bodyPr>
            <a:normAutofit/>
          </a:bodyPr>
          <a:lstStyle/>
          <a:p>
            <a:pPr marL="0" indent="0" algn="just">
              <a:buNone/>
            </a:pPr>
            <a:endParaRPr lang="en-US" sz="1100" b="1" dirty="0">
              <a:latin typeface="Times New Roman" panose="02020603050405020304" pitchFamily="18" charset="0"/>
              <a:cs typeface="Times New Roman" panose="02020603050405020304" pitchFamily="18" charset="0"/>
            </a:endParaRPr>
          </a:p>
          <a:p>
            <a:pPr algn="just">
              <a:buAutoNum type="arabicPeriod"/>
            </a:pPr>
            <a:r>
              <a:rPr lang="en-US" sz="1100" b="1" dirty="0">
                <a:latin typeface="Times New Roman" panose="02020603050405020304" pitchFamily="18" charset="0"/>
                <a:cs typeface="Times New Roman" panose="02020603050405020304" pitchFamily="18" charset="0"/>
              </a:rPr>
              <a:t>Green Certificate </a:t>
            </a:r>
            <a:r>
              <a:rPr lang="en-US" sz="1100" dirty="0">
                <a:latin typeface="Times New Roman" panose="02020603050405020304" pitchFamily="18" charset="0"/>
                <a:cs typeface="Times New Roman" panose="02020603050405020304" pitchFamily="18" charset="0"/>
              </a:rPr>
              <a:t>: Hyatt actively pursues and supports necessary green certifications like LEED (Leadership in 	Energy and 	Environmental  Design) or other well-known sustainability certifications. The hotel's dedication to 	environmental r	</a:t>
            </a:r>
            <a:r>
              <a:rPr lang="en-US" sz="1100" dirty="0" err="1">
                <a:latin typeface="Times New Roman" panose="02020603050405020304" pitchFamily="18" charset="0"/>
                <a:cs typeface="Times New Roman" panose="02020603050405020304" pitchFamily="18" charset="0"/>
              </a:rPr>
              <a:t>esponsibility</a:t>
            </a:r>
            <a:r>
              <a:rPr lang="en-US" sz="1100" dirty="0">
                <a:latin typeface="Times New Roman" panose="02020603050405020304" pitchFamily="18" charset="0"/>
                <a:cs typeface="Times New Roman" panose="02020603050405020304" pitchFamily="18" charset="0"/>
              </a:rPr>
              <a:t> is independently verified by these certificates, which can also be used as a 	marketing tool.</a:t>
            </a:r>
          </a:p>
          <a:p>
            <a:pPr algn="just">
              <a:buAutoNum type="arabicPeriod"/>
            </a:pPr>
            <a:endParaRPr lang="en-US" sz="1100" dirty="0">
              <a:latin typeface="Times New Roman" panose="02020603050405020304" pitchFamily="18" charset="0"/>
              <a:cs typeface="Times New Roman" panose="02020603050405020304" pitchFamily="18" charset="0"/>
            </a:endParaRPr>
          </a:p>
          <a:p>
            <a:pPr algn="just">
              <a:buAutoNum type="arabicPeriod"/>
            </a:pPr>
            <a:r>
              <a:rPr lang="en-US" sz="1100" b="1" dirty="0">
                <a:latin typeface="Times New Roman" panose="02020603050405020304" pitchFamily="18" charset="0"/>
                <a:cs typeface="Times New Roman" panose="02020603050405020304" pitchFamily="18" charset="0"/>
              </a:rPr>
              <a:t>Environmental Awareness Programs: </a:t>
            </a:r>
            <a:r>
              <a:rPr lang="en-US" sz="1100" dirty="0">
                <a:latin typeface="Times New Roman" panose="02020603050405020304" pitchFamily="18" charset="0"/>
                <a:cs typeface="Times New Roman" panose="02020603050405020304" pitchFamily="18" charset="0"/>
              </a:rPr>
              <a:t>To inform and motivate guests to engage in sustainable habits, Hyatt creates and conducts environmental awareness initiatives. This could involve programs for recycling, water saving, and the reuse of towels and other linens.</a:t>
            </a:r>
          </a:p>
          <a:p>
            <a:pPr algn="just">
              <a:buAutoNum type="arabicPeriod"/>
            </a:pPr>
            <a:endParaRPr lang="en-US" sz="1100" dirty="0">
              <a:latin typeface="Times New Roman" panose="02020603050405020304" pitchFamily="18" charset="0"/>
              <a:cs typeface="Times New Roman" panose="02020603050405020304" pitchFamily="18" charset="0"/>
            </a:endParaRPr>
          </a:p>
          <a:p>
            <a:pPr algn="just">
              <a:buAutoNum type="arabicPeriod"/>
            </a:pPr>
            <a:r>
              <a:rPr lang="en-US" sz="1100" b="1" dirty="0">
                <a:latin typeface="Times New Roman" panose="02020603050405020304" pitchFamily="18" charset="0"/>
                <a:cs typeface="Times New Roman" panose="02020603050405020304" pitchFamily="18" charset="0"/>
              </a:rPr>
              <a:t>Promotion of Local and Organic Products : </a:t>
            </a:r>
            <a:r>
              <a:rPr lang="en-US" sz="1100" dirty="0">
                <a:latin typeface="Times New Roman" panose="02020603050405020304" pitchFamily="18" charset="0"/>
                <a:cs typeface="Times New Roman" panose="02020603050405020304" pitchFamily="18" charset="0"/>
              </a:rPr>
              <a:t>In its restaurants, room service, and amenities, Hyatt places a strong emphasis on the usage of regional and organic products. In addition to demonstrating its dedication to sustainable sourcing and healthier options for visitors, this not only helps local communities.</a:t>
            </a:r>
            <a:endParaRPr lang="en-IN" sz="1100" dirty="0">
              <a:latin typeface="Times New Roman" panose="02020603050405020304" pitchFamily="18" charset="0"/>
              <a:cs typeface="Times New Roman" panose="02020603050405020304" pitchFamily="18" charset="0"/>
            </a:endParaRPr>
          </a:p>
        </p:txBody>
      </p:sp>
      <p:pic>
        <p:nvPicPr>
          <p:cNvPr id="5" name="Picture 4" descr="A glass ball with a reflection of trees in it">
            <a:extLst>
              <a:ext uri="{FF2B5EF4-FFF2-40B4-BE49-F238E27FC236}">
                <a16:creationId xmlns:a16="http://schemas.microsoft.com/office/drawing/2014/main" id="{7653C0E6-9990-DE52-443D-3328DB5DBF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85199" y="4707467"/>
            <a:ext cx="3386667" cy="1915054"/>
          </a:xfrm>
          <a:prstGeom prst="rect">
            <a:avLst/>
          </a:prstGeom>
        </p:spPr>
      </p:pic>
    </p:spTree>
    <p:extLst>
      <p:ext uri="{BB962C8B-B14F-4D97-AF65-F5344CB8AC3E}">
        <p14:creationId xmlns:p14="http://schemas.microsoft.com/office/powerpoint/2010/main" val="968654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35994-0CEF-5E1B-1438-6BA6421A49A6}"/>
              </a:ext>
            </a:extLst>
          </p:cNvPr>
          <p:cNvSpPr>
            <a:spLocks noGrp="1"/>
          </p:cNvSpPr>
          <p:nvPr>
            <p:ph type="title"/>
          </p:nvPr>
        </p:nvSpPr>
        <p:spPr/>
        <p:txBody>
          <a:bodyPr/>
          <a:lstStyle/>
          <a:p>
            <a:r>
              <a:rPr lang="en-IN" sz="2400" dirty="0"/>
              <a:t>corporate social responsibility strategies</a:t>
            </a:r>
          </a:p>
        </p:txBody>
      </p:sp>
      <p:sp>
        <p:nvSpPr>
          <p:cNvPr id="3" name="Content Placeholder 2">
            <a:extLst>
              <a:ext uri="{FF2B5EF4-FFF2-40B4-BE49-F238E27FC236}">
                <a16:creationId xmlns:a16="http://schemas.microsoft.com/office/drawing/2014/main" id="{B946CA31-5E6B-E5E8-E190-2510BDEB0037}"/>
              </a:ext>
            </a:extLst>
          </p:cNvPr>
          <p:cNvSpPr>
            <a:spLocks noGrp="1"/>
          </p:cNvSpPr>
          <p:nvPr>
            <p:ph idx="1"/>
          </p:nvPr>
        </p:nvSpPr>
        <p:spPr/>
        <p:txBody>
          <a:bodyPr>
            <a:normAutofit/>
          </a:bodyPr>
          <a:lstStyle/>
          <a:p>
            <a:pPr algn="just">
              <a:buFont typeface="+mj-lt"/>
              <a:buAutoNum type="arabicPeriod"/>
            </a:pPr>
            <a:r>
              <a:rPr lang="en-IN" sz="1400" b="1" dirty="0">
                <a:latin typeface="Times New Roman" panose="02020603050405020304" pitchFamily="18" charset="0"/>
                <a:cs typeface="Times New Roman" panose="02020603050405020304" pitchFamily="18" charset="0"/>
              </a:rPr>
              <a:t>Stakeholder Engagement and Reporting : </a:t>
            </a:r>
            <a:r>
              <a:rPr lang="en-US" sz="1100" dirty="0">
                <a:latin typeface="Times New Roman" panose="02020603050405020304" pitchFamily="18" charset="0"/>
                <a:cs typeface="Times New Roman" panose="02020603050405020304" pitchFamily="18" charset="0"/>
              </a:rPr>
              <a:t>In order to comprehend stakeholder issues and take into account their suggestions, Hyatt actively engages with all relevant parties, including visitors, staff members, investors, and local communities. The business also offers open reporting on its CSR endeavors, achievements, and objectives</a:t>
            </a:r>
            <a:r>
              <a:rPr lang="en-US" sz="1100" b="1" dirty="0">
                <a:latin typeface="Times New Roman" panose="02020603050405020304" pitchFamily="18" charset="0"/>
                <a:cs typeface="Times New Roman" panose="02020603050405020304" pitchFamily="18" charset="0"/>
              </a:rPr>
              <a:t>.</a:t>
            </a:r>
          </a:p>
          <a:p>
            <a:pPr algn="just">
              <a:buFont typeface="+mj-lt"/>
              <a:buAutoNum type="arabicPeriod"/>
            </a:pPr>
            <a:r>
              <a:rPr lang="en-US" sz="1400" b="1" dirty="0">
                <a:latin typeface="Times New Roman" panose="02020603050405020304" pitchFamily="18" charset="0"/>
                <a:cs typeface="Times New Roman" panose="02020603050405020304" pitchFamily="18" charset="0"/>
              </a:rPr>
              <a:t>Diversity and Inclusion : </a:t>
            </a:r>
            <a:r>
              <a:rPr lang="en-US" sz="1100" dirty="0">
                <a:latin typeface="Times New Roman" panose="02020603050405020304" pitchFamily="18" charset="0"/>
                <a:cs typeface="Times New Roman" panose="02020603050405020304" pitchFamily="18" charset="0"/>
              </a:rPr>
              <a:t>Hyatt promotes an environment of equality and respect within the company and appreciates diversity and inclusion. It gives priority to activities that promote equality of opportunity, a diverse workforce, and the celebration of other cultures, backgrounds, and viewpoints.</a:t>
            </a:r>
            <a:endParaRPr lang="en-US" sz="1100" b="1" dirty="0">
              <a:latin typeface="Times New Roman" panose="02020603050405020304" pitchFamily="18" charset="0"/>
              <a:cs typeface="Times New Roman" panose="02020603050405020304" pitchFamily="18" charset="0"/>
            </a:endParaRPr>
          </a:p>
          <a:p>
            <a:pPr algn="just">
              <a:buFont typeface="+mj-lt"/>
              <a:buAutoNum type="arabicPeriod"/>
            </a:pPr>
            <a:r>
              <a:rPr lang="en-IN" sz="1400" b="1" dirty="0">
                <a:latin typeface="Times New Roman" panose="02020603050405020304" pitchFamily="18" charset="0"/>
                <a:cs typeface="Times New Roman" panose="02020603050405020304" pitchFamily="18" charset="0"/>
              </a:rPr>
              <a:t>Ethical Business Practices </a:t>
            </a:r>
            <a:r>
              <a:rPr lang="en-IN" sz="1100" b="1" dirty="0">
                <a:latin typeface="Times New Roman" panose="02020603050405020304" pitchFamily="18" charset="0"/>
                <a:cs typeface="Times New Roman" panose="02020603050405020304" pitchFamily="18" charset="0"/>
              </a:rPr>
              <a:t>: </a:t>
            </a:r>
            <a:r>
              <a:rPr lang="en-IN" sz="1100" dirty="0">
                <a:latin typeface="Times New Roman" panose="02020603050405020304" pitchFamily="18" charset="0"/>
                <a:cs typeface="Times New Roman" panose="02020603050405020304" pitchFamily="18" charset="0"/>
              </a:rPr>
              <a:t> </a:t>
            </a:r>
            <a:r>
              <a:rPr lang="en-US" sz="1100" dirty="0">
                <a:latin typeface="Times New Roman" panose="02020603050405020304" pitchFamily="18" charset="0"/>
                <a:cs typeface="Times New Roman" panose="02020603050405020304" pitchFamily="18" charset="0"/>
              </a:rPr>
              <a:t>Hyatt upholds high ethical standards in its business operations. The company adheres to legal and regulatory requirements, promotes fair and responsible business practices, and maintains transparency in its dealings with stakeholders.</a:t>
            </a:r>
            <a:endParaRPr lang="en-IN" sz="11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2892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BBC9E-98C8-C9E0-20F7-9713AD916AAF}"/>
              </a:ext>
            </a:extLst>
          </p:cNvPr>
          <p:cNvSpPr>
            <a:spLocks noGrp="1"/>
          </p:cNvSpPr>
          <p:nvPr>
            <p:ph type="title"/>
          </p:nvPr>
        </p:nvSpPr>
        <p:spPr/>
        <p:txBody>
          <a:bodyPr/>
          <a:lstStyle/>
          <a:p>
            <a:r>
              <a:rPr lang="en-IN" dirty="0"/>
              <a:t>Recommendation</a:t>
            </a:r>
          </a:p>
        </p:txBody>
      </p:sp>
      <p:sp>
        <p:nvSpPr>
          <p:cNvPr id="3" name="Content Placeholder 2">
            <a:extLst>
              <a:ext uri="{FF2B5EF4-FFF2-40B4-BE49-F238E27FC236}">
                <a16:creationId xmlns:a16="http://schemas.microsoft.com/office/drawing/2014/main" id="{9FF70580-B1A0-840A-510F-A38295194278}"/>
              </a:ext>
            </a:extLst>
          </p:cNvPr>
          <p:cNvSpPr>
            <a:spLocks noGrp="1"/>
          </p:cNvSpPr>
          <p:nvPr>
            <p:ph idx="1"/>
          </p:nvPr>
        </p:nvSpPr>
        <p:spPr/>
        <p:txBody>
          <a:bodyPr/>
          <a:lstStyle/>
          <a:p>
            <a:r>
              <a:rPr lang="en-IN" dirty="0"/>
              <a:t>The hotel industry should have to find out their uncommon points to capture the attention of the consumers.</a:t>
            </a:r>
          </a:p>
          <a:p>
            <a:r>
              <a:rPr lang="en-IN" dirty="0"/>
              <a:t>Creating a feedback facility for the consumer to take feedback to take feedback to create changes according to customers’ expectations.</a:t>
            </a:r>
          </a:p>
          <a:p>
            <a:r>
              <a:rPr lang="en-IN" dirty="0"/>
              <a:t>Establishing relationships with the consumers is also very important to increase the customer’s loyalty.</a:t>
            </a:r>
          </a:p>
        </p:txBody>
      </p:sp>
    </p:spTree>
    <p:extLst>
      <p:ext uri="{BB962C8B-B14F-4D97-AF65-F5344CB8AC3E}">
        <p14:creationId xmlns:p14="http://schemas.microsoft.com/office/powerpoint/2010/main" val="267061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9239-ED9C-CC08-625C-BBC45C293E19}"/>
              </a:ext>
            </a:extLst>
          </p:cNvPr>
          <p:cNvSpPr>
            <a:spLocks noGrp="1"/>
          </p:cNvSpPr>
          <p:nvPr>
            <p:ph type="title"/>
          </p:nvPr>
        </p:nvSpPr>
        <p:spPr/>
        <p:txBody>
          <a:bodyPr/>
          <a:lstStyle/>
          <a:p>
            <a:r>
              <a:rPr lang="en-IN" dirty="0"/>
              <a:t>Reference</a:t>
            </a:r>
          </a:p>
        </p:txBody>
      </p:sp>
      <p:sp>
        <p:nvSpPr>
          <p:cNvPr id="3" name="Content Placeholder 2">
            <a:extLst>
              <a:ext uri="{FF2B5EF4-FFF2-40B4-BE49-F238E27FC236}">
                <a16:creationId xmlns:a16="http://schemas.microsoft.com/office/drawing/2014/main" id="{6D908430-74AF-1AA0-E55A-4AC9389094D1}"/>
              </a:ext>
            </a:extLst>
          </p:cNvPr>
          <p:cNvSpPr>
            <a:spLocks noGrp="1"/>
          </p:cNvSpPr>
          <p:nvPr>
            <p:ph idx="1"/>
          </p:nvPr>
        </p:nvSpPr>
        <p:spPr>
          <a:xfrm>
            <a:off x="1154954" y="2603500"/>
            <a:ext cx="8825659" cy="4067464"/>
          </a:xfrm>
        </p:spPr>
        <p:txBody>
          <a:bodyPr>
            <a:normAutofit lnSpcReduction="10000"/>
          </a:bodyPr>
          <a:lstStyle/>
          <a:p>
            <a:r>
              <a:rPr lang="en-US" sz="1800" dirty="0">
                <a:latin typeface="Times New Roman" panose="02020603050405020304" pitchFamily="18" charset="0"/>
                <a:cs typeface="Times New Roman" panose="02020603050405020304" pitchFamily="18" charset="0"/>
              </a:rPr>
              <a:t>Hyatt, 2021</a:t>
            </a:r>
          </a:p>
          <a:p>
            <a:r>
              <a:rPr lang="en-US" b="0" i="0" dirty="0">
                <a:solidFill>
                  <a:srgbClr val="222222"/>
                </a:solidFill>
                <a:effectLst/>
                <a:latin typeface="Arial" panose="020B0604020202020204" pitchFamily="34" charset="0"/>
              </a:rPr>
              <a:t>Rai, S.K., Rana, P. and Kashif, M., 2022. Hotel Personnel Retention In Uttar Pradesh: A Study of HYATT Hotels. </a:t>
            </a:r>
            <a:r>
              <a:rPr lang="en-US" b="0" i="1" dirty="0">
                <a:solidFill>
                  <a:srgbClr val="222222"/>
                </a:solidFill>
                <a:effectLst/>
                <a:latin typeface="Arial" panose="020B0604020202020204" pitchFamily="34" charset="0"/>
              </a:rPr>
              <a:t>International Journal of New Practices in Management and Engineering</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11</a:t>
            </a:r>
            <a:r>
              <a:rPr lang="en-US" b="0" i="0" dirty="0">
                <a:solidFill>
                  <a:srgbClr val="222222"/>
                </a:solidFill>
                <a:effectLst/>
                <a:latin typeface="Arial" panose="020B0604020202020204" pitchFamily="34" charset="0"/>
              </a:rPr>
              <a:t>(01), pp.47-52.</a:t>
            </a:r>
          </a:p>
          <a:p>
            <a:r>
              <a:rPr lang="en-US" b="0" i="0" dirty="0" err="1">
                <a:solidFill>
                  <a:srgbClr val="222222"/>
                </a:solidFill>
                <a:effectLst/>
                <a:latin typeface="Arial" panose="020B0604020202020204" pitchFamily="34" charset="0"/>
              </a:rPr>
              <a:t>Novianti</a:t>
            </a:r>
            <a:r>
              <a:rPr lang="en-US" b="0" i="0" dirty="0">
                <a:solidFill>
                  <a:srgbClr val="222222"/>
                </a:solidFill>
                <a:effectLst/>
                <a:latin typeface="Arial" panose="020B0604020202020204" pitchFamily="34" charset="0"/>
              </a:rPr>
              <a:t>, E. and Fajar, A.N., 2019. Information technology investment analysis of hospitality using information economics approach. </a:t>
            </a:r>
            <a:r>
              <a:rPr lang="en-US" b="0" i="1" dirty="0">
                <a:solidFill>
                  <a:srgbClr val="222222"/>
                </a:solidFill>
                <a:effectLst/>
                <a:latin typeface="Arial" panose="020B0604020202020204" pitchFamily="34" charset="0"/>
              </a:rPr>
              <a:t>TELKOMNIKA (Telecommunication Computing Electronics and Control)</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17</a:t>
            </a:r>
            <a:r>
              <a:rPr lang="en-US" b="0" i="0" dirty="0">
                <a:solidFill>
                  <a:srgbClr val="222222"/>
                </a:solidFill>
                <a:effectLst/>
                <a:latin typeface="Arial" panose="020B0604020202020204" pitchFamily="34" charset="0"/>
              </a:rPr>
              <a:t>(2), pp.609-614.</a:t>
            </a:r>
          </a:p>
          <a:p>
            <a:r>
              <a:rPr lang="en-US" b="0" i="0" dirty="0" err="1">
                <a:solidFill>
                  <a:srgbClr val="222222"/>
                </a:solidFill>
                <a:effectLst/>
                <a:latin typeface="Arial" panose="020B0604020202020204" pitchFamily="34" charset="0"/>
              </a:rPr>
              <a:t>Novianti</a:t>
            </a:r>
            <a:r>
              <a:rPr lang="en-US" b="0" i="0" dirty="0">
                <a:solidFill>
                  <a:srgbClr val="222222"/>
                </a:solidFill>
                <a:effectLst/>
                <a:latin typeface="Arial" panose="020B0604020202020204" pitchFamily="34" charset="0"/>
              </a:rPr>
              <a:t>, E. and Fajar, A.N., 2019. Information technology investment analysis of hospitality using information economics approach. </a:t>
            </a:r>
            <a:r>
              <a:rPr lang="en-US" b="0" i="1" dirty="0">
                <a:solidFill>
                  <a:srgbClr val="222222"/>
                </a:solidFill>
                <a:effectLst/>
                <a:latin typeface="Arial" panose="020B0604020202020204" pitchFamily="34" charset="0"/>
              </a:rPr>
              <a:t>TELKOMNIKA (Telecommunication Computing Electronics and Control)</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17</a:t>
            </a:r>
            <a:r>
              <a:rPr lang="en-US" b="0" i="0" dirty="0">
                <a:solidFill>
                  <a:srgbClr val="222222"/>
                </a:solidFill>
                <a:effectLst/>
                <a:latin typeface="Arial" panose="020B0604020202020204" pitchFamily="34" charset="0"/>
              </a:rPr>
              <a:t>(2), pp.609-614.</a:t>
            </a:r>
          </a:p>
          <a:p>
            <a:r>
              <a:rPr lang="en-US" dirty="0">
                <a:solidFill>
                  <a:srgbClr val="222222"/>
                </a:solidFill>
                <a:latin typeface="Arial" panose="020B0604020202020204" pitchFamily="34" charset="0"/>
              </a:rPr>
              <a:t>Shin, H. and Kang, J., 2020. Reducing perceived health risk to attract hotel customers in the COVID-19 pandemic era: Focused on technology innovation for social distancing and cleanliness. International Journal of Hospitality Management, 91, p.102664.</a:t>
            </a:r>
          </a:p>
          <a:p>
            <a:endParaRPr lang="en-US" dirty="0">
              <a:solidFill>
                <a:srgbClr val="222222"/>
              </a:solidFill>
              <a:latin typeface="Arial" panose="020B0604020202020204" pitchFamily="34" charset="0"/>
            </a:endParaRPr>
          </a:p>
          <a:p>
            <a:endParaRPr lang="en-US" b="0" i="0" dirty="0">
              <a:solidFill>
                <a:srgbClr val="222222"/>
              </a:solidFill>
              <a:effectLst/>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670158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71250-EDC5-388B-8BE1-9FA0F839903F}"/>
              </a:ext>
            </a:extLst>
          </p:cNvPr>
          <p:cNvSpPr>
            <a:spLocks noGrp="1"/>
          </p:cNvSpPr>
          <p:nvPr>
            <p:ph type="title"/>
          </p:nvPr>
        </p:nvSpPr>
        <p:spPr/>
        <p:txBody>
          <a:bodyPr/>
          <a:lstStyle/>
          <a:p>
            <a:r>
              <a:rPr lang="en-IN" dirty="0"/>
              <a:t>Thank You</a:t>
            </a:r>
          </a:p>
        </p:txBody>
      </p:sp>
      <p:pic>
        <p:nvPicPr>
          <p:cNvPr id="5" name="Content Placeholder 4" descr="A pile of wooden tiles with letters">
            <a:extLst>
              <a:ext uri="{FF2B5EF4-FFF2-40B4-BE49-F238E27FC236}">
                <a16:creationId xmlns:a16="http://schemas.microsoft.com/office/drawing/2014/main" id="{1E543A22-869D-63DB-0328-57B178EF03F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3013914" y="2603500"/>
            <a:ext cx="5108485" cy="3416300"/>
          </a:xfrm>
        </p:spPr>
      </p:pic>
    </p:spTree>
    <p:extLst>
      <p:ext uri="{BB962C8B-B14F-4D97-AF65-F5344CB8AC3E}">
        <p14:creationId xmlns:p14="http://schemas.microsoft.com/office/powerpoint/2010/main" val="17770898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{99B7B453-99BD-4D73-B723-0896181EA9F9}tf02900722</Template>
  <TotalTime>1774</TotalTime>
  <Words>3215</Words>
  <Application>Microsoft Office PowerPoint</Application>
  <PresentationFormat>Widescreen</PresentationFormat>
  <Paragraphs>129</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Century Gothic</vt:lpstr>
      <vt:lpstr>Times New Roman</vt:lpstr>
      <vt:lpstr>Wingdings</vt:lpstr>
      <vt:lpstr>Wingdings 3</vt:lpstr>
      <vt:lpstr>Ion Boardroom</vt:lpstr>
      <vt:lpstr> A Critical Analysis of the Global Business Environment - Post Pandemic Post Pandemic Analysis of Hyatt Hotels Aman  Gyani 2243885</vt:lpstr>
      <vt:lpstr>Table of Content</vt:lpstr>
      <vt:lpstr>Introduction</vt:lpstr>
      <vt:lpstr>Internal Factors of Hotel</vt:lpstr>
      <vt:lpstr>External Factors of Hotel</vt:lpstr>
      <vt:lpstr>External Factors of Hotel</vt:lpstr>
      <vt:lpstr>Key factors that business environment leads to market failure </vt:lpstr>
      <vt:lpstr>PowerPoint Presentation</vt:lpstr>
      <vt:lpstr>PowerPoint Presentation</vt:lpstr>
      <vt:lpstr>2. How does your chosen organisation allocate resources to meet the current challenges within its environment ?  </vt:lpstr>
      <vt:lpstr>PowerPoint Presentation</vt:lpstr>
      <vt:lpstr>3. Competitive Strategy</vt:lpstr>
      <vt:lpstr>4. Green Marketing Strategies </vt:lpstr>
      <vt:lpstr>corporate social responsibility strategies</vt:lpstr>
      <vt:lpstr>Recommendation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Environment - Post Pandemic Post Pandemic Analysis of Hyaat Hotels</dc:title>
  <dc:creator>Parmar Asutosh</dc:creator>
  <cp:lastModifiedBy>Aman Rajnikant Gyani (2243885)</cp:lastModifiedBy>
  <cp:revision>37</cp:revision>
  <dcterms:created xsi:type="dcterms:W3CDTF">2023-07-09T13:42:07Z</dcterms:created>
  <dcterms:modified xsi:type="dcterms:W3CDTF">2023-07-14T10:11:51Z</dcterms:modified>
</cp:coreProperties>
</file>