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1"/>
  </p:sldMasterIdLst>
  <p:notesMasterIdLst>
    <p:notesMasterId r:id="rId45"/>
  </p:notesMasterIdLst>
  <p:sldIdLst>
    <p:sldId id="256" r:id="rId2"/>
    <p:sldId id="272" r:id="rId3"/>
    <p:sldId id="300" r:id="rId4"/>
    <p:sldId id="305" r:id="rId5"/>
    <p:sldId id="313" r:id="rId6"/>
    <p:sldId id="303" r:id="rId7"/>
    <p:sldId id="279" r:id="rId8"/>
    <p:sldId id="306" r:id="rId9"/>
    <p:sldId id="320" r:id="rId10"/>
    <p:sldId id="299" r:id="rId11"/>
    <p:sldId id="273" r:id="rId12"/>
    <p:sldId id="309" r:id="rId13"/>
    <p:sldId id="283" r:id="rId14"/>
    <p:sldId id="284" r:id="rId15"/>
    <p:sldId id="307" r:id="rId16"/>
    <p:sldId id="287" r:id="rId17"/>
    <p:sldId id="285" r:id="rId18"/>
    <p:sldId id="308" r:id="rId19"/>
    <p:sldId id="289" r:id="rId20"/>
    <p:sldId id="286" r:id="rId21"/>
    <p:sldId id="291" r:id="rId22"/>
    <p:sldId id="292" r:id="rId23"/>
    <p:sldId id="310" r:id="rId24"/>
    <p:sldId id="311" r:id="rId25"/>
    <p:sldId id="312" r:id="rId26"/>
    <p:sldId id="314" r:id="rId27"/>
    <p:sldId id="316" r:id="rId28"/>
    <p:sldId id="317" r:id="rId29"/>
    <p:sldId id="274" r:id="rId30"/>
    <p:sldId id="323" r:id="rId31"/>
    <p:sldId id="324" r:id="rId32"/>
    <p:sldId id="325" r:id="rId33"/>
    <p:sldId id="326" r:id="rId34"/>
    <p:sldId id="327" r:id="rId35"/>
    <p:sldId id="322" r:id="rId36"/>
    <p:sldId id="328" r:id="rId37"/>
    <p:sldId id="329" r:id="rId38"/>
    <p:sldId id="330" r:id="rId39"/>
    <p:sldId id="331" r:id="rId40"/>
    <p:sldId id="332" r:id="rId41"/>
    <p:sldId id="333" r:id="rId42"/>
    <p:sldId id="288" r:id="rId43"/>
    <p:sldId id="280"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4BFD"/>
    <a:srgbClr val="E503CA"/>
    <a:srgbClr val="FF06E0"/>
    <a:srgbClr val="5375E4"/>
    <a:srgbClr val="ACB000"/>
    <a:srgbClr val="00AB00"/>
    <a:srgbClr val="00C3E5"/>
    <a:srgbClr val="B61A8A"/>
    <a:srgbClr val="F421B9"/>
    <a:srgbClr val="E6D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1427"/>
  </p:normalViewPr>
  <p:slideViewPr>
    <p:cSldViewPr snapToGrid="0" snapToObjects="1">
      <p:cViewPr>
        <p:scale>
          <a:sx n="128" d="100"/>
          <a:sy n="128" d="100"/>
        </p:scale>
        <p:origin x="-272"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8BEEC-F106-9944-A0B0-50DFE17FDCEF}" type="doc">
      <dgm:prSet loTypeId="urn:microsoft.com/office/officeart/2005/8/layout/radial6" loCatId="" qsTypeId="urn:microsoft.com/office/officeart/2005/8/quickstyle/simple1" qsCatId="simple" csTypeId="urn:microsoft.com/office/officeart/2005/8/colors/accent1_2" csCatId="accent1" phldr="1"/>
      <dgm:spPr/>
      <dgm:t>
        <a:bodyPr/>
        <a:lstStyle/>
        <a:p>
          <a:endParaRPr lang="en-GB"/>
        </a:p>
      </dgm:t>
    </dgm:pt>
    <dgm:pt modelId="{89939941-67D0-BB49-B6AF-2EE893717398}">
      <dgm:prSet phldrT="[Text]" custT="1"/>
      <dgm:spPr>
        <a:solidFill>
          <a:srgbClr val="92D050"/>
        </a:solidFill>
        <a:ln>
          <a:solidFill>
            <a:schemeClr val="accent2">
              <a:lumMod val="60000"/>
              <a:lumOff val="40000"/>
            </a:schemeClr>
          </a:solidFill>
        </a:ln>
      </dgm:spPr>
      <dgm:t>
        <a:bodyPr/>
        <a:lstStyle/>
        <a:p>
          <a:r>
            <a:rPr lang="en-GB" sz="1800" b="1" dirty="0">
              <a:solidFill>
                <a:schemeClr val="bg1"/>
              </a:solidFill>
              <a:latin typeface="Garamond" panose="02020404030301010803" pitchFamily="18" charset="0"/>
            </a:rPr>
            <a:t>Optimal workforce</a:t>
          </a:r>
        </a:p>
      </dgm:t>
    </dgm:pt>
    <dgm:pt modelId="{3B16EA9E-8DFA-1D4C-BE4A-7C3C7E992281}" type="parTrans" cxnId="{8407A3B5-249B-F64F-B7DF-2F2B508F8BAE}">
      <dgm:prSet/>
      <dgm:spPr/>
      <dgm:t>
        <a:bodyPr/>
        <a:lstStyle/>
        <a:p>
          <a:endParaRPr lang="en-GB"/>
        </a:p>
      </dgm:t>
    </dgm:pt>
    <dgm:pt modelId="{E856669E-8BDF-8744-99FF-EC6378893495}" type="sibTrans" cxnId="{8407A3B5-249B-F64F-B7DF-2F2B508F8BAE}">
      <dgm:prSet/>
      <dgm:spPr/>
      <dgm:t>
        <a:bodyPr/>
        <a:lstStyle/>
        <a:p>
          <a:endParaRPr lang="en-GB"/>
        </a:p>
      </dgm:t>
    </dgm:pt>
    <dgm:pt modelId="{81054FE3-738A-B04A-A8CA-0D3B70EBA226}">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Plan</a:t>
          </a:r>
        </a:p>
        <a:p>
          <a:pPr>
            <a:buFont typeface="Arial" panose="020B0604020202020204" pitchFamily="34" charset="0"/>
            <a:buChar char="•"/>
          </a:pPr>
          <a:r>
            <a:rPr lang="en-US" sz="1600" dirty="0">
              <a:solidFill>
                <a:schemeClr val="tx1"/>
              </a:solidFill>
              <a:latin typeface="Garamond" panose="02020404030301010803" pitchFamily="18" charset="0"/>
            </a:rPr>
            <a:t>Workforce plans</a:t>
          </a:r>
        </a:p>
        <a:p>
          <a:pPr>
            <a:buFont typeface="Arial" panose="020B0604020202020204" pitchFamily="34" charset="0"/>
            <a:buChar char="•"/>
          </a:pPr>
          <a:r>
            <a:rPr lang="en-US" sz="1600" dirty="0">
              <a:solidFill>
                <a:schemeClr val="tx1"/>
              </a:solidFill>
              <a:latin typeface="Garamond" panose="02020404030301010803" pitchFamily="18" charset="0"/>
            </a:rPr>
            <a:t>Metrics</a:t>
          </a:r>
          <a:endParaRPr lang="en-GB" sz="1600" dirty="0">
            <a:solidFill>
              <a:schemeClr val="tx1"/>
            </a:solidFill>
            <a:latin typeface="Garamond" panose="02020404030301010803" pitchFamily="18" charset="0"/>
          </a:endParaRPr>
        </a:p>
      </dgm:t>
    </dgm:pt>
    <dgm:pt modelId="{799AE2E1-5556-954F-B576-BE48AAF2E717}" type="parTrans" cxnId="{ABB585B4-1FDD-0D4E-8F95-5D3233C98697}">
      <dgm:prSet/>
      <dgm:spPr/>
      <dgm:t>
        <a:bodyPr/>
        <a:lstStyle/>
        <a:p>
          <a:endParaRPr lang="en-GB"/>
        </a:p>
      </dgm:t>
    </dgm:pt>
    <dgm:pt modelId="{71288083-417A-4D4F-ADED-C112D8B83B00}" type="sibTrans" cxnId="{ABB585B4-1FDD-0D4E-8F95-5D3233C98697}">
      <dgm:prSet/>
      <dgm:spPr/>
      <dgm:t>
        <a:bodyPr/>
        <a:lstStyle/>
        <a:p>
          <a:endParaRPr lang="en-GB"/>
        </a:p>
      </dgm:t>
    </dgm:pt>
    <dgm:pt modelId="{63EDC74D-529B-4D4F-BD53-2663B9946389}">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Develop</a:t>
          </a:r>
        </a:p>
        <a:p>
          <a:r>
            <a:rPr lang="en-US" sz="1600" dirty="0">
              <a:solidFill>
                <a:schemeClr val="tx1"/>
              </a:solidFill>
              <a:latin typeface="Garamond" panose="02020404030301010803" pitchFamily="18" charset="0"/>
            </a:rPr>
            <a:t>Training &amp; development</a:t>
          </a:r>
        </a:p>
        <a:p>
          <a:r>
            <a:rPr lang="en-US" sz="1600" dirty="0">
              <a:solidFill>
                <a:schemeClr val="tx1"/>
              </a:solidFill>
              <a:latin typeface="Garamond" panose="02020404030301010803" pitchFamily="18" charset="0"/>
            </a:rPr>
            <a:t>Appraisals</a:t>
          </a:r>
        </a:p>
        <a:p>
          <a:pPr>
            <a:buFont typeface="Arial" panose="020B0604020202020204" pitchFamily="34" charset="0"/>
            <a:buChar char="•"/>
          </a:pPr>
          <a:r>
            <a:rPr lang="en-US" sz="1600" dirty="0">
              <a:solidFill>
                <a:schemeClr val="tx1"/>
              </a:solidFill>
              <a:latin typeface="Garamond" panose="02020404030301010803" pitchFamily="18" charset="0"/>
            </a:rPr>
            <a:t>Promotion</a:t>
          </a:r>
          <a:endParaRPr lang="en-GB" sz="1600" dirty="0">
            <a:solidFill>
              <a:schemeClr val="tx1"/>
            </a:solidFill>
            <a:latin typeface="Garamond" panose="02020404030301010803" pitchFamily="18" charset="0"/>
          </a:endParaRPr>
        </a:p>
      </dgm:t>
    </dgm:pt>
    <dgm:pt modelId="{346E65BE-62A8-B649-A73F-AE7366E2EF75}" type="parTrans" cxnId="{A54A2AA9-ECDA-FA4E-849F-B03B6FCC4210}">
      <dgm:prSet/>
      <dgm:spPr/>
      <dgm:t>
        <a:bodyPr/>
        <a:lstStyle/>
        <a:p>
          <a:endParaRPr lang="en-GB"/>
        </a:p>
      </dgm:t>
    </dgm:pt>
    <dgm:pt modelId="{14BC223E-2966-D84F-9C51-93AF1062BD29}" type="sibTrans" cxnId="{A54A2AA9-ECDA-FA4E-849F-B03B6FCC4210}">
      <dgm:prSet/>
      <dgm:spPr/>
      <dgm:t>
        <a:bodyPr/>
        <a:lstStyle/>
        <a:p>
          <a:endParaRPr lang="en-GB"/>
        </a:p>
      </dgm:t>
    </dgm:pt>
    <dgm:pt modelId="{F4993551-9181-9A4A-B08D-FD4F5F6D927B}">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Retain</a:t>
          </a:r>
        </a:p>
        <a:p>
          <a:r>
            <a:rPr lang="en-US" sz="1600" dirty="0">
              <a:solidFill>
                <a:schemeClr val="tx1"/>
              </a:solidFill>
              <a:latin typeface="Garamond" panose="02020404030301010803" pitchFamily="18" charset="0"/>
            </a:rPr>
            <a:t>Rewards</a:t>
          </a:r>
        </a:p>
        <a:p>
          <a:pPr>
            <a:buFont typeface="Arial" panose="020B0604020202020204" pitchFamily="34" charset="0"/>
            <a:buChar char="•"/>
          </a:pPr>
          <a:r>
            <a:rPr lang="en-US" sz="1600" dirty="0">
              <a:solidFill>
                <a:schemeClr val="tx1"/>
              </a:solidFill>
              <a:latin typeface="Garamond" panose="02020404030301010803" pitchFamily="18" charset="0"/>
            </a:rPr>
            <a:t>Compensation</a:t>
          </a:r>
        </a:p>
        <a:p>
          <a:pPr>
            <a:buFont typeface="Arial" panose="020B0604020202020204" pitchFamily="34" charset="0"/>
            <a:buChar char="•"/>
          </a:pPr>
          <a:r>
            <a:rPr lang="en-US" sz="1600" dirty="0">
              <a:solidFill>
                <a:schemeClr val="tx1"/>
              </a:solidFill>
              <a:latin typeface="Garamond" panose="02020404030301010803" pitchFamily="18" charset="0"/>
            </a:rPr>
            <a:t>Motivation</a:t>
          </a:r>
        </a:p>
        <a:p>
          <a:pPr>
            <a:buFont typeface="Arial" panose="020B0604020202020204" pitchFamily="34" charset="0"/>
            <a:buChar char="•"/>
          </a:pPr>
          <a:r>
            <a:rPr lang="en-US" sz="1600" dirty="0">
              <a:solidFill>
                <a:schemeClr val="tx1"/>
              </a:solidFill>
              <a:latin typeface="Garamond" panose="02020404030301010803" pitchFamily="18" charset="0"/>
            </a:rPr>
            <a:t>Turnover</a:t>
          </a:r>
          <a:endParaRPr lang="en-GB" sz="1600" dirty="0">
            <a:solidFill>
              <a:schemeClr val="tx1"/>
            </a:solidFill>
            <a:latin typeface="Garamond" panose="02020404030301010803" pitchFamily="18" charset="0"/>
          </a:endParaRPr>
        </a:p>
      </dgm:t>
    </dgm:pt>
    <dgm:pt modelId="{60CB973C-5E99-294D-B278-EC431690221A}" type="parTrans" cxnId="{ECEADCB8-5AA0-2F45-ABB6-491BA2AF94C9}">
      <dgm:prSet/>
      <dgm:spPr/>
      <dgm:t>
        <a:bodyPr/>
        <a:lstStyle/>
        <a:p>
          <a:endParaRPr lang="en-GB"/>
        </a:p>
      </dgm:t>
    </dgm:pt>
    <dgm:pt modelId="{7841F225-C281-3041-BD53-93550C1D9F07}" type="sibTrans" cxnId="{ECEADCB8-5AA0-2F45-ABB6-491BA2AF94C9}">
      <dgm:prSet/>
      <dgm:spPr/>
      <dgm:t>
        <a:bodyPr/>
        <a:lstStyle/>
        <a:p>
          <a:endParaRPr lang="en-GB"/>
        </a:p>
      </dgm:t>
    </dgm:pt>
    <dgm:pt modelId="{FDB46EDF-1D9A-054B-BFAE-49A0FDEC443E}">
      <dgm:prSet phldrT="[Tex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pPr algn="ctr">
            <a:buFont typeface="Arial" panose="020B0604020202020204" pitchFamily="34" charset="0"/>
            <a:buChar char="•"/>
          </a:pPr>
          <a:r>
            <a:rPr lang="en-GB" sz="1800" b="1" dirty="0">
              <a:solidFill>
                <a:schemeClr val="bg1"/>
              </a:solidFill>
              <a:latin typeface="Garamond" panose="02020404030301010803" pitchFamily="18" charset="0"/>
            </a:rPr>
            <a:t>Transition</a:t>
          </a:r>
        </a:p>
        <a:p>
          <a:pPr algn="ctr">
            <a:buFont typeface="Arial" panose="020B0604020202020204" pitchFamily="34" charset="0"/>
            <a:buChar char="•"/>
          </a:pPr>
          <a:r>
            <a:rPr lang="en-US" sz="1600" dirty="0">
              <a:solidFill>
                <a:schemeClr val="tx1"/>
              </a:solidFill>
              <a:latin typeface="Garamond" panose="02020404030301010803" pitchFamily="18" charset="0"/>
            </a:rPr>
            <a:t>Succession planning</a:t>
          </a:r>
        </a:p>
        <a:p>
          <a:pPr algn="ctr">
            <a:buFont typeface="Arial" panose="020B0604020202020204" pitchFamily="34" charset="0"/>
            <a:buChar char="•"/>
          </a:pPr>
          <a:r>
            <a:rPr lang="en-US" sz="1600" dirty="0">
              <a:solidFill>
                <a:schemeClr val="tx1"/>
              </a:solidFill>
              <a:latin typeface="Garamond" panose="02020404030301010803" pitchFamily="18" charset="0"/>
            </a:rPr>
            <a:t>Internal mobility</a:t>
          </a:r>
          <a:r>
            <a:rPr lang="en-GB" sz="1600" dirty="0">
              <a:solidFill>
                <a:schemeClr val="tx1"/>
              </a:solidFill>
              <a:latin typeface="Garamond" panose="02020404030301010803" pitchFamily="18" charset="0"/>
            </a:rPr>
            <a:t> </a:t>
          </a:r>
        </a:p>
      </dgm:t>
    </dgm:pt>
    <dgm:pt modelId="{745903E2-A239-A142-B65C-0C4F908506FB}" type="parTrans" cxnId="{50F11D51-4D80-FD4E-818B-6B76EC4E09FB}">
      <dgm:prSet/>
      <dgm:spPr/>
      <dgm:t>
        <a:bodyPr/>
        <a:lstStyle/>
        <a:p>
          <a:endParaRPr lang="en-GB"/>
        </a:p>
      </dgm:t>
    </dgm:pt>
    <dgm:pt modelId="{073634D5-2096-F64B-9EC1-34AB7B6ABFD6}" type="sibTrans" cxnId="{50F11D51-4D80-FD4E-818B-6B76EC4E09FB}">
      <dgm:prSet/>
      <dgm:spPr/>
      <dgm:t>
        <a:bodyPr/>
        <a:lstStyle/>
        <a:p>
          <a:endParaRPr lang="en-GB"/>
        </a:p>
      </dgm:t>
    </dgm:pt>
    <dgm:pt modelId="{C39E1014-D185-4548-9EA6-D8EF3BD18389}">
      <dgm:prSet custT="1"/>
      <dgm:spPr>
        <a:solidFill>
          <a:schemeClr val="bg1">
            <a:lumMod val="65000"/>
          </a:schemeClr>
        </a:solidFill>
        <a:ln>
          <a:solidFill>
            <a:schemeClr val="accent1"/>
          </a:solidFill>
        </a:ln>
        <a:effectLst>
          <a:glow rad="228600">
            <a:schemeClr val="accent1">
              <a:satMod val="175000"/>
              <a:alpha val="40000"/>
            </a:schemeClr>
          </a:glow>
          <a:innerShdw blurRad="63500" dist="50800" dir="13500000">
            <a:prstClr val="black">
              <a:alpha val="50000"/>
            </a:prstClr>
          </a:innerShdw>
        </a:effectLst>
      </dgm:spPr>
      <dgm:t>
        <a:bodyPr/>
        <a:lstStyle/>
        <a:p>
          <a:r>
            <a:rPr lang="en-GB" sz="1800" b="1" dirty="0">
              <a:solidFill>
                <a:schemeClr val="bg1"/>
              </a:solidFill>
              <a:latin typeface="Garamond" panose="02020404030301010803" pitchFamily="18" charset="0"/>
            </a:rPr>
            <a:t>Attract</a:t>
          </a:r>
        </a:p>
        <a:p>
          <a:r>
            <a:rPr lang="en-US" sz="1600" dirty="0">
              <a:solidFill>
                <a:schemeClr val="tx1"/>
              </a:solidFill>
              <a:latin typeface="Garamond" panose="02020404030301010803" pitchFamily="18" charset="0"/>
            </a:rPr>
            <a:t>Recruitment</a:t>
          </a:r>
        </a:p>
        <a:p>
          <a:pPr>
            <a:buFont typeface="Arial" panose="020B0604020202020204" pitchFamily="34" charset="0"/>
            <a:buChar char="•"/>
          </a:pPr>
          <a:r>
            <a:rPr lang="en-US" sz="1600" dirty="0">
              <a:solidFill>
                <a:schemeClr val="tx1"/>
              </a:solidFill>
              <a:latin typeface="Garamond" panose="02020404030301010803" pitchFamily="18" charset="0"/>
            </a:rPr>
            <a:t>Selection </a:t>
          </a:r>
          <a:endParaRPr lang="en-GB" sz="1600" dirty="0">
            <a:solidFill>
              <a:schemeClr val="tx1"/>
            </a:solidFill>
            <a:latin typeface="Garamond" panose="02020404030301010803" pitchFamily="18" charset="0"/>
          </a:endParaRPr>
        </a:p>
      </dgm:t>
    </dgm:pt>
    <dgm:pt modelId="{FF07D575-20D5-1D4A-9E66-03CC502A3399}" type="parTrans" cxnId="{C985F3D4-68B4-A145-AA4A-FB50B5494580}">
      <dgm:prSet/>
      <dgm:spPr/>
      <dgm:t>
        <a:bodyPr/>
        <a:lstStyle/>
        <a:p>
          <a:endParaRPr lang="en-GB"/>
        </a:p>
      </dgm:t>
    </dgm:pt>
    <dgm:pt modelId="{D1149070-41D0-314D-93C3-01349275B620}" type="sibTrans" cxnId="{C985F3D4-68B4-A145-AA4A-FB50B5494580}">
      <dgm:prSet/>
      <dgm:spPr/>
      <dgm:t>
        <a:bodyPr/>
        <a:lstStyle/>
        <a:p>
          <a:endParaRPr lang="en-GB"/>
        </a:p>
      </dgm:t>
    </dgm:pt>
    <dgm:pt modelId="{96D74BE9-98B6-C640-A73B-AC4E407A5E5A}">
      <dgm:prSet/>
      <dgm:spPr/>
      <dgm:t>
        <a:bodyPr/>
        <a:lstStyle/>
        <a:p>
          <a:endParaRPr lang="en-US" dirty="0">
            <a:solidFill>
              <a:schemeClr val="tx1"/>
            </a:solidFill>
            <a:latin typeface="Garamond" panose="02020404030301010803" pitchFamily="18" charset="0"/>
          </a:endParaRPr>
        </a:p>
      </dgm:t>
    </dgm:pt>
    <dgm:pt modelId="{2C952BEE-D8C3-FA41-8CEC-B25BE91AC550}" type="parTrans" cxnId="{2F2238E7-6A0E-A24C-BEEF-2184C91D3A29}">
      <dgm:prSet/>
      <dgm:spPr/>
      <dgm:t>
        <a:bodyPr/>
        <a:lstStyle/>
        <a:p>
          <a:endParaRPr lang="en-GB"/>
        </a:p>
      </dgm:t>
    </dgm:pt>
    <dgm:pt modelId="{F95D3E49-BA14-854C-B438-2D33185E44AE}" type="sibTrans" cxnId="{2F2238E7-6A0E-A24C-BEEF-2184C91D3A29}">
      <dgm:prSet/>
      <dgm:spPr/>
      <dgm:t>
        <a:bodyPr/>
        <a:lstStyle/>
        <a:p>
          <a:endParaRPr lang="en-GB"/>
        </a:p>
      </dgm:t>
    </dgm:pt>
    <dgm:pt modelId="{B6628DAE-0F93-BA4D-BAF1-AF6252811FB6}" type="pres">
      <dgm:prSet presAssocID="{1D28BEEC-F106-9944-A0B0-50DFE17FDCEF}" presName="Name0" presStyleCnt="0">
        <dgm:presLayoutVars>
          <dgm:chMax val="1"/>
          <dgm:dir/>
          <dgm:animLvl val="ctr"/>
          <dgm:resizeHandles val="exact"/>
        </dgm:presLayoutVars>
      </dgm:prSet>
      <dgm:spPr/>
    </dgm:pt>
    <dgm:pt modelId="{2F9978D3-615C-094E-8482-4E6CE7B3915F}" type="pres">
      <dgm:prSet presAssocID="{89939941-67D0-BB49-B6AF-2EE893717398}" presName="centerShape" presStyleLbl="node0" presStyleIdx="0" presStyleCnt="1" custScaleX="118002" custScaleY="132196"/>
      <dgm:spPr/>
    </dgm:pt>
    <dgm:pt modelId="{6B9B2C3A-6B33-B144-93AC-50ACB395E9F2}" type="pres">
      <dgm:prSet presAssocID="{81054FE3-738A-B04A-A8CA-0D3B70EBA226}" presName="node" presStyleLbl="node1" presStyleIdx="0" presStyleCnt="5" custScaleX="148997" custScaleY="106038" custRadScaleRad="88862" custRadScaleInc="1425">
        <dgm:presLayoutVars>
          <dgm:bulletEnabled val="1"/>
        </dgm:presLayoutVars>
      </dgm:prSet>
      <dgm:spPr/>
    </dgm:pt>
    <dgm:pt modelId="{FD56A726-4266-3348-B414-558513BD3F29}" type="pres">
      <dgm:prSet presAssocID="{81054FE3-738A-B04A-A8CA-0D3B70EBA226}" presName="dummy" presStyleCnt="0"/>
      <dgm:spPr/>
    </dgm:pt>
    <dgm:pt modelId="{756D2B30-1D74-EA47-AB84-C8226F4B9774}" type="pres">
      <dgm:prSet presAssocID="{71288083-417A-4D4F-ADED-C112D8B83B00}" presName="sibTrans" presStyleLbl="sibTrans2D1" presStyleIdx="0" presStyleCnt="5"/>
      <dgm:spPr/>
    </dgm:pt>
    <dgm:pt modelId="{A946DEB3-30E0-944B-B10D-D47B4F661853}" type="pres">
      <dgm:prSet presAssocID="{C39E1014-D185-4548-9EA6-D8EF3BD18389}" presName="node" presStyleLbl="node1" presStyleIdx="1" presStyleCnt="5" custScaleX="148997" custScaleY="106038" custRadScaleRad="94798" custRadScaleInc="-2858">
        <dgm:presLayoutVars>
          <dgm:bulletEnabled val="1"/>
        </dgm:presLayoutVars>
      </dgm:prSet>
      <dgm:spPr/>
    </dgm:pt>
    <dgm:pt modelId="{D978220F-0428-B240-BF46-2D4D8ABE38CB}" type="pres">
      <dgm:prSet presAssocID="{C39E1014-D185-4548-9EA6-D8EF3BD18389}" presName="dummy" presStyleCnt="0"/>
      <dgm:spPr/>
    </dgm:pt>
    <dgm:pt modelId="{01179ED6-7FC9-F24E-A449-78C6882C03F5}" type="pres">
      <dgm:prSet presAssocID="{D1149070-41D0-314D-93C3-01349275B620}" presName="sibTrans" presStyleLbl="sibTrans2D1" presStyleIdx="1" presStyleCnt="5"/>
      <dgm:spPr/>
    </dgm:pt>
    <dgm:pt modelId="{34E9A5F6-F074-6542-ACD6-EA65DCE186B5}" type="pres">
      <dgm:prSet presAssocID="{63EDC74D-529B-4D4F-BD53-2663B9946389}" presName="node" presStyleLbl="node1" presStyleIdx="2" presStyleCnt="5" custScaleX="149092" custScaleY="106051" custRadScaleRad="95660" custRadScaleInc="-20080">
        <dgm:presLayoutVars>
          <dgm:bulletEnabled val="1"/>
        </dgm:presLayoutVars>
      </dgm:prSet>
      <dgm:spPr/>
    </dgm:pt>
    <dgm:pt modelId="{601D4953-2F5C-B346-93E2-8F7288DECC95}" type="pres">
      <dgm:prSet presAssocID="{63EDC74D-529B-4D4F-BD53-2663B9946389}" presName="dummy" presStyleCnt="0"/>
      <dgm:spPr/>
    </dgm:pt>
    <dgm:pt modelId="{7CF1B46B-71CC-0047-9776-CBC7420A7A40}" type="pres">
      <dgm:prSet presAssocID="{14BC223E-2966-D84F-9C51-93AF1062BD29}" presName="sibTrans" presStyleLbl="sibTrans2D1" presStyleIdx="2" presStyleCnt="5"/>
      <dgm:spPr/>
    </dgm:pt>
    <dgm:pt modelId="{6145BD6F-EB67-A347-9046-F9DDC9C95FCF}" type="pres">
      <dgm:prSet presAssocID="{F4993551-9181-9A4A-B08D-FD4F5F6D927B}" presName="node" presStyleLbl="node1" presStyleIdx="3" presStyleCnt="5" custScaleX="149092" custScaleY="106051" custRadScaleRad="93089" custRadScaleInc="7903">
        <dgm:presLayoutVars>
          <dgm:bulletEnabled val="1"/>
        </dgm:presLayoutVars>
      </dgm:prSet>
      <dgm:spPr/>
    </dgm:pt>
    <dgm:pt modelId="{1CEAD9DB-EF7A-974F-9753-5624768A343F}" type="pres">
      <dgm:prSet presAssocID="{F4993551-9181-9A4A-B08D-FD4F5F6D927B}" presName="dummy" presStyleCnt="0"/>
      <dgm:spPr/>
    </dgm:pt>
    <dgm:pt modelId="{E1E2C61A-8639-6E40-8D46-A7FF6B67F0CC}" type="pres">
      <dgm:prSet presAssocID="{7841F225-C281-3041-BD53-93550C1D9F07}" presName="sibTrans" presStyleLbl="sibTrans2D1" presStyleIdx="3" presStyleCnt="5"/>
      <dgm:spPr/>
    </dgm:pt>
    <dgm:pt modelId="{7B80AD8F-498B-E04D-8FE5-5CAFA806B20D}" type="pres">
      <dgm:prSet presAssocID="{FDB46EDF-1D9A-054B-BFAE-49A0FDEC443E}" presName="node" presStyleLbl="node1" presStyleIdx="4" presStyleCnt="5" custScaleX="149092" custScaleY="106038" custRadScaleRad="95301" custRadScaleInc="2432">
        <dgm:presLayoutVars>
          <dgm:bulletEnabled val="1"/>
        </dgm:presLayoutVars>
      </dgm:prSet>
      <dgm:spPr/>
    </dgm:pt>
    <dgm:pt modelId="{2D09BD19-88BA-D046-BE2E-92D37E4FCD7B}" type="pres">
      <dgm:prSet presAssocID="{FDB46EDF-1D9A-054B-BFAE-49A0FDEC443E}" presName="dummy" presStyleCnt="0"/>
      <dgm:spPr/>
    </dgm:pt>
    <dgm:pt modelId="{A86FD356-7377-0E47-9A9F-DF9D783B9C85}" type="pres">
      <dgm:prSet presAssocID="{073634D5-2096-F64B-9EC1-34AB7B6ABFD6}" presName="sibTrans" presStyleLbl="sibTrans2D1" presStyleIdx="4" presStyleCnt="5"/>
      <dgm:spPr/>
    </dgm:pt>
  </dgm:ptLst>
  <dgm:cxnLst>
    <dgm:cxn modelId="{50F11D51-4D80-FD4E-818B-6B76EC4E09FB}" srcId="{89939941-67D0-BB49-B6AF-2EE893717398}" destId="{FDB46EDF-1D9A-054B-BFAE-49A0FDEC443E}" srcOrd="4" destOrd="0" parTransId="{745903E2-A239-A142-B65C-0C4F908506FB}" sibTransId="{073634D5-2096-F64B-9EC1-34AB7B6ABFD6}"/>
    <dgm:cxn modelId="{A2120E54-545F-6248-80FF-91F12AF9BF2A}" type="presOf" srcId="{14BC223E-2966-D84F-9C51-93AF1062BD29}" destId="{7CF1B46B-71CC-0047-9776-CBC7420A7A40}" srcOrd="0" destOrd="0" presId="urn:microsoft.com/office/officeart/2005/8/layout/radial6"/>
    <dgm:cxn modelId="{5ED6C086-5902-B94A-A39D-D2D826EEA223}" type="presOf" srcId="{7841F225-C281-3041-BD53-93550C1D9F07}" destId="{E1E2C61A-8639-6E40-8D46-A7FF6B67F0CC}" srcOrd="0" destOrd="0" presId="urn:microsoft.com/office/officeart/2005/8/layout/radial6"/>
    <dgm:cxn modelId="{221EEF96-1E71-E245-BA61-CCE4583D0647}" type="presOf" srcId="{63EDC74D-529B-4D4F-BD53-2663B9946389}" destId="{34E9A5F6-F074-6542-ACD6-EA65DCE186B5}" srcOrd="0" destOrd="0" presId="urn:microsoft.com/office/officeart/2005/8/layout/radial6"/>
    <dgm:cxn modelId="{1B9F4F9E-16B1-254D-AD6A-CE40B6F25A3D}" type="presOf" srcId="{71288083-417A-4D4F-ADED-C112D8B83B00}" destId="{756D2B30-1D74-EA47-AB84-C8226F4B9774}" srcOrd="0" destOrd="0" presId="urn:microsoft.com/office/officeart/2005/8/layout/radial6"/>
    <dgm:cxn modelId="{C68A25A7-4307-8A4D-BA5E-17282EE008CF}" type="presOf" srcId="{073634D5-2096-F64B-9EC1-34AB7B6ABFD6}" destId="{A86FD356-7377-0E47-9A9F-DF9D783B9C85}" srcOrd="0" destOrd="0" presId="urn:microsoft.com/office/officeart/2005/8/layout/radial6"/>
    <dgm:cxn modelId="{A54A2AA9-ECDA-FA4E-849F-B03B6FCC4210}" srcId="{89939941-67D0-BB49-B6AF-2EE893717398}" destId="{63EDC74D-529B-4D4F-BD53-2663B9946389}" srcOrd="2" destOrd="0" parTransId="{346E65BE-62A8-B649-A73F-AE7366E2EF75}" sibTransId="{14BC223E-2966-D84F-9C51-93AF1062BD29}"/>
    <dgm:cxn modelId="{ABB585B4-1FDD-0D4E-8F95-5D3233C98697}" srcId="{89939941-67D0-BB49-B6AF-2EE893717398}" destId="{81054FE3-738A-B04A-A8CA-0D3B70EBA226}" srcOrd="0" destOrd="0" parTransId="{799AE2E1-5556-954F-B576-BE48AAF2E717}" sibTransId="{71288083-417A-4D4F-ADED-C112D8B83B00}"/>
    <dgm:cxn modelId="{8407A3B5-249B-F64F-B7DF-2F2B508F8BAE}" srcId="{1D28BEEC-F106-9944-A0B0-50DFE17FDCEF}" destId="{89939941-67D0-BB49-B6AF-2EE893717398}" srcOrd="0" destOrd="0" parTransId="{3B16EA9E-8DFA-1D4C-BE4A-7C3C7E992281}" sibTransId="{E856669E-8BDF-8744-99FF-EC6378893495}"/>
    <dgm:cxn modelId="{5A471EB7-653F-8441-BA45-B1E35AD0E9D5}" type="presOf" srcId="{81054FE3-738A-B04A-A8CA-0D3B70EBA226}" destId="{6B9B2C3A-6B33-B144-93AC-50ACB395E9F2}" srcOrd="0" destOrd="0" presId="urn:microsoft.com/office/officeart/2005/8/layout/radial6"/>
    <dgm:cxn modelId="{ECEADCB8-5AA0-2F45-ABB6-491BA2AF94C9}" srcId="{89939941-67D0-BB49-B6AF-2EE893717398}" destId="{F4993551-9181-9A4A-B08D-FD4F5F6D927B}" srcOrd="3" destOrd="0" parTransId="{60CB973C-5E99-294D-B278-EC431690221A}" sibTransId="{7841F225-C281-3041-BD53-93550C1D9F07}"/>
    <dgm:cxn modelId="{0D8DBAB9-769E-B848-820F-960BD2E86C4F}" type="presOf" srcId="{FDB46EDF-1D9A-054B-BFAE-49A0FDEC443E}" destId="{7B80AD8F-498B-E04D-8FE5-5CAFA806B20D}" srcOrd="0" destOrd="0" presId="urn:microsoft.com/office/officeart/2005/8/layout/radial6"/>
    <dgm:cxn modelId="{6A8B1CBC-0FDE-D041-9AE1-5422AA111B00}" type="presOf" srcId="{F4993551-9181-9A4A-B08D-FD4F5F6D927B}" destId="{6145BD6F-EB67-A347-9046-F9DDC9C95FCF}" srcOrd="0" destOrd="0" presId="urn:microsoft.com/office/officeart/2005/8/layout/radial6"/>
    <dgm:cxn modelId="{1093C6CB-3300-D648-9B45-2A58C413F31E}" type="presOf" srcId="{D1149070-41D0-314D-93C3-01349275B620}" destId="{01179ED6-7FC9-F24E-A449-78C6882C03F5}" srcOrd="0" destOrd="0" presId="urn:microsoft.com/office/officeart/2005/8/layout/radial6"/>
    <dgm:cxn modelId="{C985F3D4-68B4-A145-AA4A-FB50B5494580}" srcId="{89939941-67D0-BB49-B6AF-2EE893717398}" destId="{C39E1014-D185-4548-9EA6-D8EF3BD18389}" srcOrd="1" destOrd="0" parTransId="{FF07D575-20D5-1D4A-9E66-03CC502A3399}" sibTransId="{D1149070-41D0-314D-93C3-01349275B620}"/>
    <dgm:cxn modelId="{B90CF4D6-E868-1C45-88DE-BF0A342610BD}" type="presOf" srcId="{C39E1014-D185-4548-9EA6-D8EF3BD18389}" destId="{A946DEB3-30E0-944B-B10D-D47B4F661853}" srcOrd="0" destOrd="0" presId="urn:microsoft.com/office/officeart/2005/8/layout/radial6"/>
    <dgm:cxn modelId="{2F2238E7-6A0E-A24C-BEEF-2184C91D3A29}" srcId="{1D28BEEC-F106-9944-A0B0-50DFE17FDCEF}" destId="{96D74BE9-98B6-C640-A73B-AC4E407A5E5A}" srcOrd="1" destOrd="0" parTransId="{2C952BEE-D8C3-FA41-8CEC-B25BE91AC550}" sibTransId="{F95D3E49-BA14-854C-B438-2D33185E44AE}"/>
    <dgm:cxn modelId="{2482FEF1-A4F3-D742-9B6A-44B072DEBE56}" type="presOf" srcId="{89939941-67D0-BB49-B6AF-2EE893717398}" destId="{2F9978D3-615C-094E-8482-4E6CE7B3915F}" srcOrd="0" destOrd="0" presId="urn:microsoft.com/office/officeart/2005/8/layout/radial6"/>
    <dgm:cxn modelId="{5F71F0F3-709E-544D-9E5A-29691882191C}" type="presOf" srcId="{1D28BEEC-F106-9944-A0B0-50DFE17FDCEF}" destId="{B6628DAE-0F93-BA4D-BAF1-AF6252811FB6}" srcOrd="0" destOrd="0" presId="urn:microsoft.com/office/officeart/2005/8/layout/radial6"/>
    <dgm:cxn modelId="{280F6A21-B3D4-EF4F-A75F-0A52E23F51B4}" type="presParOf" srcId="{B6628DAE-0F93-BA4D-BAF1-AF6252811FB6}" destId="{2F9978D3-615C-094E-8482-4E6CE7B3915F}" srcOrd="0" destOrd="0" presId="urn:microsoft.com/office/officeart/2005/8/layout/radial6"/>
    <dgm:cxn modelId="{EA3B714F-9F29-434A-90E7-B86605D971EC}" type="presParOf" srcId="{B6628DAE-0F93-BA4D-BAF1-AF6252811FB6}" destId="{6B9B2C3A-6B33-B144-93AC-50ACB395E9F2}" srcOrd="1" destOrd="0" presId="urn:microsoft.com/office/officeart/2005/8/layout/radial6"/>
    <dgm:cxn modelId="{330104C6-20A3-1645-A097-426A6FFA54C7}" type="presParOf" srcId="{B6628DAE-0F93-BA4D-BAF1-AF6252811FB6}" destId="{FD56A726-4266-3348-B414-558513BD3F29}" srcOrd="2" destOrd="0" presId="urn:microsoft.com/office/officeart/2005/8/layout/radial6"/>
    <dgm:cxn modelId="{A1701705-50C1-8142-B337-45724E3E22E4}" type="presParOf" srcId="{B6628DAE-0F93-BA4D-BAF1-AF6252811FB6}" destId="{756D2B30-1D74-EA47-AB84-C8226F4B9774}" srcOrd="3" destOrd="0" presId="urn:microsoft.com/office/officeart/2005/8/layout/radial6"/>
    <dgm:cxn modelId="{8789EE34-1E78-2849-98E5-B562BA73AC05}" type="presParOf" srcId="{B6628DAE-0F93-BA4D-BAF1-AF6252811FB6}" destId="{A946DEB3-30E0-944B-B10D-D47B4F661853}" srcOrd="4" destOrd="0" presId="urn:microsoft.com/office/officeart/2005/8/layout/radial6"/>
    <dgm:cxn modelId="{12FA8061-A1AC-3B4D-9DD6-9A129BD7156E}" type="presParOf" srcId="{B6628DAE-0F93-BA4D-BAF1-AF6252811FB6}" destId="{D978220F-0428-B240-BF46-2D4D8ABE38CB}" srcOrd="5" destOrd="0" presId="urn:microsoft.com/office/officeart/2005/8/layout/radial6"/>
    <dgm:cxn modelId="{59446872-81DD-5446-81B5-DB6114655FC9}" type="presParOf" srcId="{B6628DAE-0F93-BA4D-BAF1-AF6252811FB6}" destId="{01179ED6-7FC9-F24E-A449-78C6882C03F5}" srcOrd="6" destOrd="0" presId="urn:microsoft.com/office/officeart/2005/8/layout/radial6"/>
    <dgm:cxn modelId="{E3DF1169-452D-394C-AFBF-557DE3F9B5DF}" type="presParOf" srcId="{B6628DAE-0F93-BA4D-BAF1-AF6252811FB6}" destId="{34E9A5F6-F074-6542-ACD6-EA65DCE186B5}" srcOrd="7" destOrd="0" presId="urn:microsoft.com/office/officeart/2005/8/layout/radial6"/>
    <dgm:cxn modelId="{441F461F-7F43-A344-BDA3-ED64615B19B3}" type="presParOf" srcId="{B6628DAE-0F93-BA4D-BAF1-AF6252811FB6}" destId="{601D4953-2F5C-B346-93E2-8F7288DECC95}" srcOrd="8" destOrd="0" presId="urn:microsoft.com/office/officeart/2005/8/layout/radial6"/>
    <dgm:cxn modelId="{E60FD9E6-7BEE-A040-96F5-66B7B9A1F499}" type="presParOf" srcId="{B6628DAE-0F93-BA4D-BAF1-AF6252811FB6}" destId="{7CF1B46B-71CC-0047-9776-CBC7420A7A40}" srcOrd="9" destOrd="0" presId="urn:microsoft.com/office/officeart/2005/8/layout/radial6"/>
    <dgm:cxn modelId="{FE5B9684-A63A-8D49-96DC-83B2BB438504}" type="presParOf" srcId="{B6628DAE-0F93-BA4D-BAF1-AF6252811FB6}" destId="{6145BD6F-EB67-A347-9046-F9DDC9C95FCF}" srcOrd="10" destOrd="0" presId="urn:microsoft.com/office/officeart/2005/8/layout/radial6"/>
    <dgm:cxn modelId="{CB48C04B-D7A4-1146-9158-7817157548D8}" type="presParOf" srcId="{B6628DAE-0F93-BA4D-BAF1-AF6252811FB6}" destId="{1CEAD9DB-EF7A-974F-9753-5624768A343F}" srcOrd="11" destOrd="0" presId="urn:microsoft.com/office/officeart/2005/8/layout/radial6"/>
    <dgm:cxn modelId="{C0C2072D-65D1-8C41-B749-B13F62B3AD37}" type="presParOf" srcId="{B6628DAE-0F93-BA4D-BAF1-AF6252811FB6}" destId="{E1E2C61A-8639-6E40-8D46-A7FF6B67F0CC}" srcOrd="12" destOrd="0" presId="urn:microsoft.com/office/officeart/2005/8/layout/radial6"/>
    <dgm:cxn modelId="{FAFD50CE-D5A1-FB47-8068-18801FBA6CAB}" type="presParOf" srcId="{B6628DAE-0F93-BA4D-BAF1-AF6252811FB6}" destId="{7B80AD8F-498B-E04D-8FE5-5CAFA806B20D}" srcOrd="13" destOrd="0" presId="urn:microsoft.com/office/officeart/2005/8/layout/radial6"/>
    <dgm:cxn modelId="{D73B650B-D069-2E48-A02C-789FE52088DC}" type="presParOf" srcId="{B6628DAE-0F93-BA4D-BAF1-AF6252811FB6}" destId="{2D09BD19-88BA-D046-BE2E-92D37E4FCD7B}" srcOrd="14" destOrd="0" presId="urn:microsoft.com/office/officeart/2005/8/layout/radial6"/>
    <dgm:cxn modelId="{D1C0A294-8A1C-5240-AA69-7C323F5BB52C}" type="presParOf" srcId="{B6628DAE-0F93-BA4D-BAF1-AF6252811FB6}" destId="{A86FD356-7377-0E47-9A9F-DF9D783B9C85}" srcOrd="15" destOrd="0" presId="urn:microsoft.com/office/officeart/2005/8/layout/radial6"/>
  </dgm:cxnLst>
  <dgm:bg>
    <a:effectLst>
      <a:glow rad="2286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49825-248A-1346-8045-CC2924491188}" type="doc">
      <dgm:prSet loTypeId="urn:microsoft.com/office/officeart/2005/8/layout/chevron1" loCatId="" qsTypeId="urn:microsoft.com/office/officeart/2005/8/quickstyle/simple1" qsCatId="simple" csTypeId="urn:microsoft.com/office/officeart/2005/8/colors/accent1_2" csCatId="accent1" phldr="1"/>
      <dgm:spPr/>
    </dgm:pt>
    <dgm:pt modelId="{80077D93-642A-1B48-9B17-E1D6DBFA0386}">
      <dgm:prSet phldrT="[Text]" custT="1"/>
      <dgm:spPr>
        <a:solidFill>
          <a:schemeClr val="bg1">
            <a:lumMod val="50000"/>
          </a:schemeClr>
        </a:solidFill>
        <a:ln>
          <a:solidFill>
            <a:schemeClr val="tx1"/>
          </a:solidFill>
        </a:ln>
        <a:effectLst>
          <a:glow rad="101600">
            <a:schemeClr val="bg1">
              <a:lumMod val="50000"/>
              <a:alpha val="60000"/>
            </a:schemeClr>
          </a:glow>
        </a:effectLst>
      </dgm:spPr>
      <dgm:t>
        <a:bodyPr/>
        <a:lstStyle/>
        <a:p>
          <a:r>
            <a:rPr lang="en-GB" sz="1600" b="1" dirty="0">
              <a:solidFill>
                <a:schemeClr val="tx1"/>
              </a:solidFill>
              <a:latin typeface="Garamond" panose="02020404030301010803" pitchFamily="18" charset="0"/>
            </a:rPr>
            <a:t>Corporate strategy </a:t>
          </a:r>
        </a:p>
      </dgm:t>
    </dgm:pt>
    <dgm:pt modelId="{7E5629F5-10BE-A448-AE4B-E069C194D99E}" type="parTrans" cxnId="{199A69F6-4640-9D40-A1C8-2D3B5443B79D}">
      <dgm:prSet/>
      <dgm:spPr/>
      <dgm:t>
        <a:bodyPr/>
        <a:lstStyle/>
        <a:p>
          <a:endParaRPr lang="en-GB"/>
        </a:p>
      </dgm:t>
    </dgm:pt>
    <dgm:pt modelId="{92164BE6-A3EB-C649-9DA0-CA3B69E2209E}" type="sibTrans" cxnId="{199A69F6-4640-9D40-A1C8-2D3B5443B79D}">
      <dgm:prSet/>
      <dgm:spPr/>
      <dgm:t>
        <a:bodyPr/>
        <a:lstStyle/>
        <a:p>
          <a:endParaRPr lang="en-GB"/>
        </a:p>
      </dgm:t>
    </dgm:pt>
    <dgm:pt modelId="{82322C3C-39A6-F241-B614-729B25C545F3}">
      <dgm:prSet phldrT="[Text]" custT="1"/>
      <dgm:spPr>
        <a:solidFill>
          <a:schemeClr val="bg1">
            <a:lumMod val="65000"/>
          </a:schemeClr>
        </a:solidFill>
        <a:ln>
          <a:solidFill>
            <a:schemeClr val="tx1"/>
          </a:solidFill>
        </a:ln>
        <a:effectLst>
          <a:glow rad="101600">
            <a:schemeClr val="bg1">
              <a:lumMod val="65000"/>
              <a:alpha val="60000"/>
            </a:schemeClr>
          </a:glow>
        </a:effectLst>
      </dgm:spPr>
      <dgm:t>
        <a:bodyPr/>
        <a:lstStyle/>
        <a:p>
          <a:r>
            <a:rPr lang="en-GB" sz="1600" b="1" dirty="0">
              <a:solidFill>
                <a:schemeClr val="tx1"/>
              </a:solidFill>
              <a:latin typeface="Garamond" panose="02020404030301010803" pitchFamily="18" charset="0"/>
            </a:rPr>
            <a:t>HR strategy </a:t>
          </a:r>
        </a:p>
      </dgm:t>
    </dgm:pt>
    <dgm:pt modelId="{65FD058B-03DE-3348-80A1-3A32149E15CB}" type="parTrans" cxnId="{2FDBA092-5A1E-5C49-A330-18711F977B65}">
      <dgm:prSet/>
      <dgm:spPr/>
      <dgm:t>
        <a:bodyPr/>
        <a:lstStyle/>
        <a:p>
          <a:endParaRPr lang="en-GB"/>
        </a:p>
      </dgm:t>
    </dgm:pt>
    <dgm:pt modelId="{0FFC229F-A4C1-1946-B30A-B0F0EA2E5290}" type="sibTrans" cxnId="{2FDBA092-5A1E-5C49-A330-18711F977B65}">
      <dgm:prSet/>
      <dgm:spPr/>
      <dgm:t>
        <a:bodyPr/>
        <a:lstStyle/>
        <a:p>
          <a:endParaRPr lang="en-GB"/>
        </a:p>
      </dgm:t>
    </dgm:pt>
    <dgm:pt modelId="{81AA39A9-DB28-3640-85CC-A01C96CEBDD3}">
      <dgm:prSet phldrT="[Text]" custT="1"/>
      <dgm:spPr>
        <a:solidFill>
          <a:schemeClr val="bg1">
            <a:lumMod val="75000"/>
          </a:schemeClr>
        </a:solidFill>
        <a:ln>
          <a:solidFill>
            <a:schemeClr val="tx1"/>
          </a:solidFill>
        </a:ln>
        <a:effectLst>
          <a:glow rad="101600">
            <a:schemeClr val="bg1">
              <a:lumMod val="75000"/>
              <a:alpha val="60000"/>
            </a:schemeClr>
          </a:glow>
        </a:effectLst>
      </dgm:spPr>
      <dgm:t>
        <a:bodyPr/>
        <a:lstStyle/>
        <a:p>
          <a:r>
            <a:rPr lang="en-GB" sz="1600" b="1" dirty="0">
              <a:solidFill>
                <a:schemeClr val="tx1"/>
              </a:solidFill>
              <a:latin typeface="Garamond" panose="02020404030301010803" pitchFamily="18" charset="0"/>
            </a:rPr>
            <a:t>HR practices</a:t>
          </a:r>
        </a:p>
      </dgm:t>
    </dgm:pt>
    <dgm:pt modelId="{0A35924E-702B-CB48-ABAB-0749F7B6DB15}" type="parTrans" cxnId="{09D08DAD-666F-144C-BE84-97A4FDAA8D75}">
      <dgm:prSet/>
      <dgm:spPr/>
      <dgm:t>
        <a:bodyPr/>
        <a:lstStyle/>
        <a:p>
          <a:endParaRPr lang="en-GB"/>
        </a:p>
      </dgm:t>
    </dgm:pt>
    <dgm:pt modelId="{3EB401F7-2991-C040-9491-588F5877E265}" type="sibTrans" cxnId="{09D08DAD-666F-144C-BE84-97A4FDAA8D75}">
      <dgm:prSet/>
      <dgm:spPr/>
      <dgm:t>
        <a:bodyPr/>
        <a:lstStyle/>
        <a:p>
          <a:endParaRPr lang="en-GB"/>
        </a:p>
      </dgm:t>
    </dgm:pt>
    <dgm:pt modelId="{89D25063-CDEC-DD48-8A61-B632B9B0671D}">
      <dgm:prSet custT="1"/>
      <dgm:spPr>
        <a:solidFill>
          <a:schemeClr val="bg1">
            <a:lumMod val="85000"/>
          </a:schemeClr>
        </a:solidFill>
        <a:ln>
          <a:solidFill>
            <a:schemeClr val="tx1"/>
          </a:solidFill>
        </a:ln>
        <a:effectLst>
          <a:glow rad="101600">
            <a:schemeClr val="bg1">
              <a:lumMod val="85000"/>
              <a:alpha val="60000"/>
            </a:schemeClr>
          </a:glow>
        </a:effectLst>
      </dgm:spPr>
      <dgm:t>
        <a:bodyPr/>
        <a:lstStyle/>
        <a:p>
          <a:r>
            <a:rPr lang="en-GB" sz="1600" b="1" dirty="0">
              <a:solidFill>
                <a:schemeClr val="tx1"/>
              </a:solidFill>
              <a:latin typeface="Garamond" panose="02020404030301010803" pitchFamily="18" charset="0"/>
            </a:rPr>
            <a:t>HR outcomes </a:t>
          </a:r>
        </a:p>
      </dgm:t>
    </dgm:pt>
    <dgm:pt modelId="{30203B1E-BB2A-5C47-BD74-9A71BE0D01C2}" type="parTrans" cxnId="{BC05F1C5-F0E0-C649-B6D0-627B5C6F3896}">
      <dgm:prSet/>
      <dgm:spPr/>
      <dgm:t>
        <a:bodyPr/>
        <a:lstStyle/>
        <a:p>
          <a:endParaRPr lang="en-GB"/>
        </a:p>
      </dgm:t>
    </dgm:pt>
    <dgm:pt modelId="{2994B3E8-0517-0C46-AE11-E02275663248}" type="sibTrans" cxnId="{BC05F1C5-F0E0-C649-B6D0-627B5C6F3896}">
      <dgm:prSet/>
      <dgm:spPr/>
      <dgm:t>
        <a:bodyPr/>
        <a:lstStyle/>
        <a:p>
          <a:endParaRPr lang="en-GB"/>
        </a:p>
      </dgm:t>
    </dgm:pt>
    <dgm:pt modelId="{6A4FDADC-128A-844B-9E46-A9353DA2A2CA}">
      <dgm:prSet custT="1"/>
      <dgm:spPr>
        <a:solidFill>
          <a:schemeClr val="bg1">
            <a:lumMod val="95000"/>
          </a:schemeClr>
        </a:solidFill>
        <a:ln>
          <a:solidFill>
            <a:schemeClr val="tx1"/>
          </a:solidFill>
        </a:ln>
        <a:effectLst>
          <a:glow rad="101600">
            <a:schemeClr val="bg1">
              <a:lumMod val="85000"/>
              <a:alpha val="60000"/>
            </a:schemeClr>
          </a:glow>
        </a:effectLst>
      </dgm:spPr>
      <dgm:t>
        <a:bodyPr/>
        <a:lstStyle/>
        <a:p>
          <a:r>
            <a:rPr lang="en-GB" sz="1600" b="1" dirty="0">
              <a:solidFill>
                <a:schemeClr val="tx1"/>
              </a:solidFill>
              <a:latin typeface="Garamond" panose="02020404030301010803" pitchFamily="18" charset="0"/>
            </a:rPr>
            <a:t>Business </a:t>
          </a:r>
        </a:p>
        <a:p>
          <a:r>
            <a:rPr lang="en-GB" sz="1600" b="1" dirty="0">
              <a:solidFill>
                <a:schemeClr val="tx1"/>
              </a:solidFill>
              <a:latin typeface="Garamond" panose="02020404030301010803" pitchFamily="18" charset="0"/>
            </a:rPr>
            <a:t>performance </a:t>
          </a:r>
        </a:p>
      </dgm:t>
    </dgm:pt>
    <dgm:pt modelId="{69B0FFEB-3CA8-D54E-AD3A-C92810B92AF0}" type="parTrans" cxnId="{B423D3DC-B5EB-A546-922E-C35E8B2A5F16}">
      <dgm:prSet/>
      <dgm:spPr/>
      <dgm:t>
        <a:bodyPr/>
        <a:lstStyle/>
        <a:p>
          <a:endParaRPr lang="en-GB"/>
        </a:p>
      </dgm:t>
    </dgm:pt>
    <dgm:pt modelId="{2B197B56-B294-8A4C-88E0-1FFCFA41A63C}" type="sibTrans" cxnId="{B423D3DC-B5EB-A546-922E-C35E8B2A5F16}">
      <dgm:prSet/>
      <dgm:spPr/>
      <dgm:t>
        <a:bodyPr/>
        <a:lstStyle/>
        <a:p>
          <a:endParaRPr lang="en-GB"/>
        </a:p>
      </dgm:t>
    </dgm:pt>
    <dgm:pt modelId="{77A9EB99-385A-B34F-8262-7DFC1E400130}" type="pres">
      <dgm:prSet presAssocID="{5DB49825-248A-1346-8045-CC2924491188}" presName="Name0" presStyleCnt="0">
        <dgm:presLayoutVars>
          <dgm:dir/>
          <dgm:animLvl val="lvl"/>
          <dgm:resizeHandles val="exact"/>
        </dgm:presLayoutVars>
      </dgm:prSet>
      <dgm:spPr/>
    </dgm:pt>
    <dgm:pt modelId="{43547778-05BD-9348-9C5E-F5AB57C21388}" type="pres">
      <dgm:prSet presAssocID="{80077D93-642A-1B48-9B17-E1D6DBFA0386}" presName="parTxOnly" presStyleLbl="node1" presStyleIdx="0" presStyleCnt="5" custScaleX="131199" custLinFactY="-77883" custLinFactNeighborX="-523" custLinFactNeighborY="-100000">
        <dgm:presLayoutVars>
          <dgm:chMax val="0"/>
          <dgm:chPref val="0"/>
          <dgm:bulletEnabled val="1"/>
        </dgm:presLayoutVars>
      </dgm:prSet>
      <dgm:spPr/>
    </dgm:pt>
    <dgm:pt modelId="{8933879D-D4EE-C245-ADEC-A323B676DA50}" type="pres">
      <dgm:prSet presAssocID="{92164BE6-A3EB-C649-9DA0-CA3B69E2209E}" presName="parTxOnlySpace" presStyleCnt="0"/>
      <dgm:spPr/>
    </dgm:pt>
    <dgm:pt modelId="{CB81E487-8C87-D044-B223-941D4D603C02}" type="pres">
      <dgm:prSet presAssocID="{82322C3C-39A6-F241-B614-729B25C545F3}" presName="parTxOnly" presStyleLbl="node1" presStyleIdx="1" presStyleCnt="5" custScaleX="131002" custLinFactY="-76251" custLinFactNeighborX="-29641" custLinFactNeighborY="-100000">
        <dgm:presLayoutVars>
          <dgm:chMax val="0"/>
          <dgm:chPref val="0"/>
          <dgm:bulletEnabled val="1"/>
        </dgm:presLayoutVars>
      </dgm:prSet>
      <dgm:spPr/>
    </dgm:pt>
    <dgm:pt modelId="{61AE3348-F0C9-1E49-B6D3-91B7740E1F5F}" type="pres">
      <dgm:prSet presAssocID="{0FFC229F-A4C1-1946-B30A-B0F0EA2E5290}" presName="parTxOnlySpace" presStyleCnt="0"/>
      <dgm:spPr/>
    </dgm:pt>
    <dgm:pt modelId="{4C840849-7C4B-C847-84CF-327CC688FC77}" type="pres">
      <dgm:prSet presAssocID="{81AA39A9-DB28-3640-85CC-A01C96CEBDD3}" presName="parTxOnly" presStyleLbl="node1" presStyleIdx="2" presStyleCnt="5" custScaleX="130969" custLinFactY="-76251" custLinFactNeighborX="-74288" custLinFactNeighborY="-100000">
        <dgm:presLayoutVars>
          <dgm:chMax val="0"/>
          <dgm:chPref val="0"/>
          <dgm:bulletEnabled val="1"/>
        </dgm:presLayoutVars>
      </dgm:prSet>
      <dgm:spPr/>
    </dgm:pt>
    <dgm:pt modelId="{3E28DFC0-2AB6-F34C-8214-9DD4DDEAA7D6}" type="pres">
      <dgm:prSet presAssocID="{3EB401F7-2991-C040-9491-588F5877E265}" presName="parTxOnlySpace" presStyleCnt="0"/>
      <dgm:spPr/>
    </dgm:pt>
    <dgm:pt modelId="{5C30D1D1-B443-B241-93A7-15C917A77957}" type="pres">
      <dgm:prSet presAssocID="{89D25063-CDEC-DD48-8A61-B632B9B0671D}" presName="parTxOnly" presStyleLbl="node1" presStyleIdx="3" presStyleCnt="5" custScaleX="130806" custLinFactX="-2282" custLinFactY="-76251" custLinFactNeighborX="-100000" custLinFactNeighborY="-100000">
        <dgm:presLayoutVars>
          <dgm:chMax val="0"/>
          <dgm:chPref val="0"/>
          <dgm:bulletEnabled val="1"/>
        </dgm:presLayoutVars>
      </dgm:prSet>
      <dgm:spPr/>
    </dgm:pt>
    <dgm:pt modelId="{FA65467B-520C-FF4A-92B8-1E3084A6EE59}" type="pres">
      <dgm:prSet presAssocID="{2994B3E8-0517-0C46-AE11-E02275663248}" presName="parTxOnlySpace" presStyleCnt="0"/>
      <dgm:spPr/>
    </dgm:pt>
    <dgm:pt modelId="{6950E5DE-5691-FA4D-B877-36C45BE082A8}" type="pres">
      <dgm:prSet presAssocID="{6A4FDADC-128A-844B-9E46-A9353DA2A2CA}" presName="parTxOnly" presStyleLbl="node1" presStyleIdx="4" presStyleCnt="5" custScaleX="131002" custScaleY="99893" custLinFactX="-6504" custLinFactY="-76197" custLinFactNeighborX="-100000" custLinFactNeighborY="-100000">
        <dgm:presLayoutVars>
          <dgm:chMax val="0"/>
          <dgm:chPref val="0"/>
          <dgm:bulletEnabled val="1"/>
        </dgm:presLayoutVars>
      </dgm:prSet>
      <dgm:spPr/>
    </dgm:pt>
  </dgm:ptLst>
  <dgm:cxnLst>
    <dgm:cxn modelId="{A35A0121-4CEB-6F4B-BB12-8724AF8948B7}" type="presOf" srcId="{81AA39A9-DB28-3640-85CC-A01C96CEBDD3}" destId="{4C840849-7C4B-C847-84CF-327CC688FC77}" srcOrd="0" destOrd="0" presId="urn:microsoft.com/office/officeart/2005/8/layout/chevron1"/>
    <dgm:cxn modelId="{94F09843-A658-DA4B-BA50-3DF6EBD94E93}" type="presOf" srcId="{5DB49825-248A-1346-8045-CC2924491188}" destId="{77A9EB99-385A-B34F-8262-7DFC1E400130}" srcOrd="0" destOrd="0" presId="urn:microsoft.com/office/officeart/2005/8/layout/chevron1"/>
    <dgm:cxn modelId="{16061A6D-98F0-154A-9327-10BE1E971660}" type="presOf" srcId="{82322C3C-39A6-F241-B614-729B25C545F3}" destId="{CB81E487-8C87-D044-B223-941D4D603C02}" srcOrd="0" destOrd="0" presId="urn:microsoft.com/office/officeart/2005/8/layout/chevron1"/>
    <dgm:cxn modelId="{3D28757D-8007-9C46-A11C-4639C2E3A4DD}" type="presOf" srcId="{89D25063-CDEC-DD48-8A61-B632B9B0671D}" destId="{5C30D1D1-B443-B241-93A7-15C917A77957}" srcOrd="0" destOrd="0" presId="urn:microsoft.com/office/officeart/2005/8/layout/chevron1"/>
    <dgm:cxn modelId="{2FDBA092-5A1E-5C49-A330-18711F977B65}" srcId="{5DB49825-248A-1346-8045-CC2924491188}" destId="{82322C3C-39A6-F241-B614-729B25C545F3}" srcOrd="1" destOrd="0" parTransId="{65FD058B-03DE-3348-80A1-3A32149E15CB}" sibTransId="{0FFC229F-A4C1-1946-B30A-B0F0EA2E5290}"/>
    <dgm:cxn modelId="{09D08DAD-666F-144C-BE84-97A4FDAA8D75}" srcId="{5DB49825-248A-1346-8045-CC2924491188}" destId="{81AA39A9-DB28-3640-85CC-A01C96CEBDD3}" srcOrd="2" destOrd="0" parTransId="{0A35924E-702B-CB48-ABAB-0749F7B6DB15}" sibTransId="{3EB401F7-2991-C040-9491-588F5877E265}"/>
    <dgm:cxn modelId="{41B12EBB-CFAB-2C47-A329-BAF5928D5714}" type="presOf" srcId="{80077D93-642A-1B48-9B17-E1D6DBFA0386}" destId="{43547778-05BD-9348-9C5E-F5AB57C21388}" srcOrd="0" destOrd="0" presId="urn:microsoft.com/office/officeart/2005/8/layout/chevron1"/>
    <dgm:cxn modelId="{BC05F1C5-F0E0-C649-B6D0-627B5C6F3896}" srcId="{5DB49825-248A-1346-8045-CC2924491188}" destId="{89D25063-CDEC-DD48-8A61-B632B9B0671D}" srcOrd="3" destOrd="0" parTransId="{30203B1E-BB2A-5C47-BD74-9A71BE0D01C2}" sibTransId="{2994B3E8-0517-0C46-AE11-E02275663248}"/>
    <dgm:cxn modelId="{ED4767D9-5D54-6E4A-8039-6EFA55641F9F}" type="presOf" srcId="{6A4FDADC-128A-844B-9E46-A9353DA2A2CA}" destId="{6950E5DE-5691-FA4D-B877-36C45BE082A8}" srcOrd="0" destOrd="0" presId="urn:microsoft.com/office/officeart/2005/8/layout/chevron1"/>
    <dgm:cxn modelId="{B423D3DC-B5EB-A546-922E-C35E8B2A5F16}" srcId="{5DB49825-248A-1346-8045-CC2924491188}" destId="{6A4FDADC-128A-844B-9E46-A9353DA2A2CA}" srcOrd="4" destOrd="0" parTransId="{69B0FFEB-3CA8-D54E-AD3A-C92810B92AF0}" sibTransId="{2B197B56-B294-8A4C-88E0-1FFCFA41A63C}"/>
    <dgm:cxn modelId="{199A69F6-4640-9D40-A1C8-2D3B5443B79D}" srcId="{5DB49825-248A-1346-8045-CC2924491188}" destId="{80077D93-642A-1B48-9B17-E1D6DBFA0386}" srcOrd="0" destOrd="0" parTransId="{7E5629F5-10BE-A448-AE4B-E069C194D99E}" sibTransId="{92164BE6-A3EB-C649-9DA0-CA3B69E2209E}"/>
    <dgm:cxn modelId="{6132E983-8227-E941-BBCF-E699D2D9F071}" type="presParOf" srcId="{77A9EB99-385A-B34F-8262-7DFC1E400130}" destId="{43547778-05BD-9348-9C5E-F5AB57C21388}" srcOrd="0" destOrd="0" presId="urn:microsoft.com/office/officeart/2005/8/layout/chevron1"/>
    <dgm:cxn modelId="{BE3C4ECB-257C-4847-BE5C-1EBB8D1EA16E}" type="presParOf" srcId="{77A9EB99-385A-B34F-8262-7DFC1E400130}" destId="{8933879D-D4EE-C245-ADEC-A323B676DA50}" srcOrd="1" destOrd="0" presId="urn:microsoft.com/office/officeart/2005/8/layout/chevron1"/>
    <dgm:cxn modelId="{62E5C5AA-2725-DF4F-B042-DA5C94CF738C}" type="presParOf" srcId="{77A9EB99-385A-B34F-8262-7DFC1E400130}" destId="{CB81E487-8C87-D044-B223-941D4D603C02}" srcOrd="2" destOrd="0" presId="urn:microsoft.com/office/officeart/2005/8/layout/chevron1"/>
    <dgm:cxn modelId="{095D965F-D9D5-4048-89E2-FE47E3BDD16F}" type="presParOf" srcId="{77A9EB99-385A-B34F-8262-7DFC1E400130}" destId="{61AE3348-F0C9-1E49-B6D3-91B7740E1F5F}" srcOrd="3" destOrd="0" presId="urn:microsoft.com/office/officeart/2005/8/layout/chevron1"/>
    <dgm:cxn modelId="{5262B50A-B7DB-DB49-813F-D6B9C318ED15}" type="presParOf" srcId="{77A9EB99-385A-B34F-8262-7DFC1E400130}" destId="{4C840849-7C4B-C847-84CF-327CC688FC77}" srcOrd="4" destOrd="0" presId="urn:microsoft.com/office/officeart/2005/8/layout/chevron1"/>
    <dgm:cxn modelId="{59D734BD-D2B1-AD4E-ABCB-A7168808EAD9}" type="presParOf" srcId="{77A9EB99-385A-B34F-8262-7DFC1E400130}" destId="{3E28DFC0-2AB6-F34C-8214-9DD4DDEAA7D6}" srcOrd="5" destOrd="0" presId="urn:microsoft.com/office/officeart/2005/8/layout/chevron1"/>
    <dgm:cxn modelId="{35192E6A-DD5B-EE40-AF7A-289E74D78769}" type="presParOf" srcId="{77A9EB99-385A-B34F-8262-7DFC1E400130}" destId="{5C30D1D1-B443-B241-93A7-15C917A77957}" srcOrd="6" destOrd="0" presId="urn:microsoft.com/office/officeart/2005/8/layout/chevron1"/>
    <dgm:cxn modelId="{0763B473-F94E-4D49-9DC7-53F64E69619A}" type="presParOf" srcId="{77A9EB99-385A-B34F-8262-7DFC1E400130}" destId="{FA65467B-520C-FF4A-92B8-1E3084A6EE59}" srcOrd="7" destOrd="0" presId="urn:microsoft.com/office/officeart/2005/8/layout/chevron1"/>
    <dgm:cxn modelId="{512DA430-70DD-EB4C-81FA-E37240DBF9F7}" type="presParOf" srcId="{77A9EB99-385A-B34F-8262-7DFC1E400130}" destId="{6950E5DE-5691-FA4D-B877-36C45BE082A8}"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5B896E-514E-0A4E-A5B9-C551B6753863}" type="doc">
      <dgm:prSet loTypeId="urn:microsoft.com/office/officeart/2005/8/layout/radial1" loCatId="" qsTypeId="urn:microsoft.com/office/officeart/2005/8/quickstyle/simple1" qsCatId="simple" csTypeId="urn:microsoft.com/office/officeart/2005/8/colors/accent1_2" csCatId="accent1" phldr="1"/>
      <dgm:spPr/>
      <dgm:t>
        <a:bodyPr/>
        <a:lstStyle/>
        <a:p>
          <a:endParaRPr lang="en-GB"/>
        </a:p>
      </dgm:t>
    </dgm:pt>
    <dgm:pt modelId="{2020C904-A066-034E-B8D1-6937F9328BD3}">
      <dgm:prSet phldrT="[Text]" custT="1">
        <dgm:style>
          <a:lnRef idx="2">
            <a:schemeClr val="accent2">
              <a:shade val="50000"/>
            </a:schemeClr>
          </a:lnRef>
          <a:fillRef idx="1">
            <a:schemeClr val="accent2"/>
          </a:fillRef>
          <a:effectRef idx="0">
            <a:schemeClr val="accent2"/>
          </a:effectRef>
          <a:fontRef idx="minor">
            <a:schemeClr val="lt1"/>
          </a:fontRef>
        </dgm:style>
      </dgm:prSet>
      <dgm:spPr>
        <a:effectLst>
          <a:glow rad="228600">
            <a:schemeClr val="accent2">
              <a:satMod val="175000"/>
              <a:alpha val="40000"/>
            </a:schemeClr>
          </a:glow>
        </a:effectLst>
        <a:scene3d>
          <a:camera prst="orthographicFront"/>
          <a:lightRig rig="threePt" dir="t"/>
        </a:scene3d>
        <a:sp3d>
          <a:bevelT prst="angle"/>
        </a:sp3d>
      </dgm:spPr>
      <dgm:t>
        <a:bodyPr/>
        <a:lstStyle/>
        <a:p>
          <a:r>
            <a:rPr lang="en-GB" sz="1600" dirty="0">
              <a:solidFill>
                <a:schemeClr val="tx1"/>
              </a:solidFill>
              <a:latin typeface="Garamond" panose="02020404030301010803" pitchFamily="18" charset="0"/>
            </a:rPr>
            <a:t>Employee relations</a:t>
          </a:r>
        </a:p>
      </dgm:t>
    </dgm:pt>
    <dgm:pt modelId="{96757BB9-2C9B-5E4D-AE34-561BA3C984B6}" type="parTrans" cxnId="{98643445-EBE2-DB4A-94E0-70242E66C6D0}">
      <dgm:prSet/>
      <dgm:spPr/>
      <dgm:t>
        <a:bodyPr/>
        <a:lstStyle/>
        <a:p>
          <a:endParaRPr lang="en-GB"/>
        </a:p>
      </dgm:t>
    </dgm:pt>
    <dgm:pt modelId="{13A9D422-2359-1247-B118-03DA8182E2BC}" type="sibTrans" cxnId="{98643445-EBE2-DB4A-94E0-70242E66C6D0}">
      <dgm:prSet/>
      <dgm:spPr/>
      <dgm:t>
        <a:bodyPr/>
        <a:lstStyle/>
        <a:p>
          <a:endParaRPr lang="en-GB"/>
        </a:p>
      </dgm:t>
    </dgm:pt>
    <dgm:pt modelId="{CF2E929A-EEB9-A14B-8C52-8AEB7F399A67}">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Strategic </a:t>
          </a:r>
        </a:p>
        <a:p>
          <a:r>
            <a:rPr lang="en-GB" sz="1600" dirty="0">
              <a:solidFill>
                <a:schemeClr val="tx1"/>
              </a:solidFill>
              <a:latin typeface="Garamond" panose="02020404030301010803" pitchFamily="18" charset="0"/>
            </a:rPr>
            <a:t>HRM</a:t>
          </a:r>
        </a:p>
      </dgm:t>
    </dgm:pt>
    <dgm:pt modelId="{F44AD3E5-2913-224A-A2E7-3EBEA685DE93}" type="parTrans" cxnId="{F80A952E-5145-774A-B8A0-166FF64FA2D1}">
      <dgm:prSet/>
      <dgm:spPr/>
      <dgm:t>
        <a:bodyPr/>
        <a:lstStyle/>
        <a:p>
          <a:endParaRPr lang="en-GB"/>
        </a:p>
      </dgm:t>
    </dgm:pt>
    <dgm:pt modelId="{5F373717-957B-044C-80DA-3B5DF7F71405}" type="sibTrans" cxnId="{F80A952E-5145-774A-B8A0-166FF64FA2D1}">
      <dgm:prSet/>
      <dgm:spPr/>
      <dgm:t>
        <a:bodyPr/>
        <a:lstStyle/>
        <a:p>
          <a:endParaRPr lang="en-GB"/>
        </a:p>
      </dgm:t>
    </dgm:pt>
    <dgm:pt modelId="{E9BA4350-F09A-214C-8B5C-02A45F983507}">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Audits</a:t>
          </a:r>
        </a:p>
      </dgm:t>
    </dgm:pt>
    <dgm:pt modelId="{9C0F4AB7-27D6-3745-B3B0-C2D4FDD6264F}" type="parTrans" cxnId="{8CC2FCDF-0184-AC4A-B88F-7A94E562D835}">
      <dgm:prSet/>
      <dgm:spPr/>
      <dgm:t>
        <a:bodyPr/>
        <a:lstStyle/>
        <a:p>
          <a:endParaRPr lang="en-GB"/>
        </a:p>
      </dgm:t>
    </dgm:pt>
    <dgm:pt modelId="{FD555526-9C72-5244-A5F0-881286ED3C6F}" type="sibTrans" cxnId="{8CC2FCDF-0184-AC4A-B88F-7A94E562D835}">
      <dgm:prSet/>
      <dgm:spPr/>
      <dgm:t>
        <a:bodyPr/>
        <a:lstStyle/>
        <a:p>
          <a:endParaRPr lang="en-GB"/>
        </a:p>
      </dgm:t>
    </dgm:pt>
    <dgm:pt modelId="{14455121-5EFB-BD4F-8C3F-3A692AA1016D}">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Grievances</a:t>
          </a:r>
        </a:p>
      </dgm:t>
    </dgm:pt>
    <dgm:pt modelId="{038784F9-76E3-6A47-9DC2-61130626B371}" type="parTrans" cxnId="{53F9CBCC-E6F1-F444-9490-6360A3E4B0A6}">
      <dgm:prSet/>
      <dgm:spPr/>
      <dgm:t>
        <a:bodyPr/>
        <a:lstStyle/>
        <a:p>
          <a:endParaRPr lang="en-GB"/>
        </a:p>
      </dgm:t>
    </dgm:pt>
    <dgm:pt modelId="{7C94DC6D-4FCE-E948-A9A0-B58038B60E18}" type="sibTrans" cxnId="{53F9CBCC-E6F1-F444-9490-6360A3E4B0A6}">
      <dgm:prSet/>
      <dgm:spPr/>
      <dgm:t>
        <a:bodyPr/>
        <a:lstStyle/>
        <a:p>
          <a:endParaRPr lang="en-GB"/>
        </a:p>
      </dgm:t>
    </dgm:pt>
    <dgm:pt modelId="{79CB3792-DA30-F14B-B9D7-B6C0E51C9F82}">
      <dgm:prSet phldrT="[Tex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Employment contracts</a:t>
          </a:r>
        </a:p>
      </dgm:t>
    </dgm:pt>
    <dgm:pt modelId="{4E94988C-1414-6443-ADFF-2E63B00D1FC7}" type="parTrans" cxnId="{58C69F3E-38A3-0041-A12C-A4F08049288F}">
      <dgm:prSet/>
      <dgm:spPr/>
      <dgm:t>
        <a:bodyPr/>
        <a:lstStyle/>
        <a:p>
          <a:endParaRPr lang="en-GB"/>
        </a:p>
      </dgm:t>
    </dgm:pt>
    <dgm:pt modelId="{D131D983-06B2-7C4E-8298-DDBF05C98021}" type="sibTrans" cxnId="{58C69F3E-38A3-0041-A12C-A4F08049288F}">
      <dgm:prSet/>
      <dgm:spPr/>
      <dgm:t>
        <a:bodyPr/>
        <a:lstStyle/>
        <a:p>
          <a:endParaRPr lang="en-GB"/>
        </a:p>
      </dgm:t>
    </dgm:pt>
    <dgm:pt modelId="{E987214F-ED65-FF4F-AACF-60107FD84240}">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Employment </a:t>
          </a:r>
        </a:p>
        <a:p>
          <a:r>
            <a:rPr lang="en-GB" sz="1600" dirty="0">
              <a:solidFill>
                <a:schemeClr val="tx1"/>
              </a:solidFill>
              <a:latin typeface="Garamond" panose="02020404030301010803" pitchFamily="18" charset="0"/>
            </a:rPr>
            <a:t>laws</a:t>
          </a:r>
        </a:p>
      </dgm:t>
    </dgm:pt>
    <dgm:pt modelId="{AC338731-B51A-B447-B7C6-5C101985F693}" type="parTrans" cxnId="{7AC7BF84-B544-B743-980C-78C23728A2BD}">
      <dgm:prSet/>
      <dgm:spPr/>
      <dgm:t>
        <a:bodyPr/>
        <a:lstStyle/>
        <a:p>
          <a:endParaRPr lang="en-GB"/>
        </a:p>
      </dgm:t>
    </dgm:pt>
    <dgm:pt modelId="{635B3AB1-7666-B645-8E91-1C734FECC963}" type="sibTrans" cxnId="{7AC7BF84-B544-B743-980C-78C23728A2BD}">
      <dgm:prSet/>
      <dgm:spPr/>
      <dgm:t>
        <a:bodyPr/>
        <a:lstStyle/>
        <a:p>
          <a:endParaRPr lang="en-GB"/>
        </a:p>
      </dgm:t>
    </dgm:pt>
    <dgm:pt modelId="{DF02A3F1-EC30-3240-8328-798F6F69826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HR manuals </a:t>
          </a:r>
        </a:p>
      </dgm:t>
    </dgm:pt>
    <dgm:pt modelId="{ED119ACE-E971-CF47-ACF4-F50D36DC489E}" type="parTrans" cxnId="{177A3FD0-C05D-8C44-9BCF-914D06EE8EEA}">
      <dgm:prSet/>
      <dgm:spPr/>
      <dgm:t>
        <a:bodyPr/>
        <a:lstStyle/>
        <a:p>
          <a:endParaRPr lang="en-GB"/>
        </a:p>
      </dgm:t>
    </dgm:pt>
    <dgm:pt modelId="{35F70772-DFE9-E143-B27A-1DFB2106E7DD}" type="sibTrans" cxnId="{177A3FD0-C05D-8C44-9BCF-914D06EE8EEA}">
      <dgm:prSet/>
      <dgm:spPr/>
      <dgm:t>
        <a:bodyPr/>
        <a:lstStyle/>
        <a:p>
          <a:endParaRPr lang="en-GB"/>
        </a:p>
      </dgm:t>
    </dgm:pt>
    <dgm:pt modelId="{B17F1C05-09DC-DA40-A3D6-525CC2F182AB}">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On site specialists </a:t>
          </a:r>
        </a:p>
      </dgm:t>
    </dgm:pt>
    <dgm:pt modelId="{B72E065C-C07F-E24A-930A-5C87C721A690}" type="parTrans" cxnId="{AEE278A7-99CB-3D4A-A3FA-85EBE70BF066}">
      <dgm:prSet/>
      <dgm:spPr/>
      <dgm:t>
        <a:bodyPr/>
        <a:lstStyle/>
        <a:p>
          <a:endParaRPr lang="en-GB"/>
        </a:p>
      </dgm:t>
    </dgm:pt>
    <dgm:pt modelId="{6A7292FA-E147-9D4B-9AFC-BB2170192292}" type="sibTrans" cxnId="{AEE278A7-99CB-3D4A-A3FA-85EBE70BF066}">
      <dgm:prSet/>
      <dgm:spPr/>
      <dgm:t>
        <a:bodyPr/>
        <a:lstStyle/>
        <a:p>
          <a:endParaRPr lang="en-GB"/>
        </a:p>
      </dgm:t>
    </dgm:pt>
    <dgm:pt modelId="{09733BF8-96C7-4949-808F-82D8B97E8079}">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Training &amp; development</a:t>
          </a:r>
        </a:p>
      </dgm:t>
    </dgm:pt>
    <dgm:pt modelId="{37616C01-478B-CE4E-B25C-2F0DA7B2A7B5}" type="parTrans" cxnId="{524A7F44-2FD5-EB44-892A-F193E4FCA085}">
      <dgm:prSet/>
      <dgm:spPr/>
      <dgm:t>
        <a:bodyPr/>
        <a:lstStyle/>
        <a:p>
          <a:endParaRPr lang="en-GB"/>
        </a:p>
      </dgm:t>
    </dgm:pt>
    <dgm:pt modelId="{F593751E-2142-664D-AF63-53F80A62446D}" type="sibTrans" cxnId="{524A7F44-2FD5-EB44-892A-F193E4FCA085}">
      <dgm:prSet/>
      <dgm:spPr/>
      <dgm:t>
        <a:bodyPr/>
        <a:lstStyle/>
        <a:p>
          <a:endParaRPr lang="en-GB"/>
        </a:p>
      </dgm:t>
    </dgm:pt>
    <dgm:pt modelId="{8B40047B-1981-0D4A-BDD9-F0BB5878050C}">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Collective bargaining</a:t>
          </a:r>
        </a:p>
      </dgm:t>
    </dgm:pt>
    <dgm:pt modelId="{88C87AE1-E2F0-B941-93AC-11EFF17B6AD3}" type="parTrans" cxnId="{4359C1A4-4BAE-3241-A40D-AB70CBB442D1}">
      <dgm:prSet/>
      <dgm:spPr/>
      <dgm:t>
        <a:bodyPr/>
        <a:lstStyle/>
        <a:p>
          <a:endParaRPr lang="en-GB"/>
        </a:p>
      </dgm:t>
    </dgm:pt>
    <dgm:pt modelId="{5C2D3915-C38F-0A4F-9B5E-E6C57549536B}" type="sibTrans" cxnId="{4359C1A4-4BAE-3241-A40D-AB70CBB442D1}">
      <dgm:prSet/>
      <dgm:spPr/>
      <dgm:t>
        <a:bodyPr/>
        <a:lstStyle/>
        <a:p>
          <a:endParaRPr lang="en-GB"/>
        </a:p>
      </dgm:t>
    </dgm:pt>
    <dgm:pt modelId="{9CBFF9AE-27C5-A943-A61D-048C4F9152E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Unions </a:t>
          </a:r>
        </a:p>
      </dgm:t>
    </dgm:pt>
    <dgm:pt modelId="{6DD98C44-35C0-BF46-9C3F-4ACB007AD223}" type="parTrans" cxnId="{10B2D6E5-FC06-364D-90BA-493C58F08700}">
      <dgm:prSet/>
      <dgm:spPr/>
      <dgm:t>
        <a:bodyPr/>
        <a:lstStyle/>
        <a:p>
          <a:endParaRPr lang="en-GB"/>
        </a:p>
      </dgm:t>
    </dgm:pt>
    <dgm:pt modelId="{172E9144-AC48-034F-AFA3-EE6EA643CE17}" type="sibTrans" cxnId="{10B2D6E5-FC06-364D-90BA-493C58F08700}">
      <dgm:prSet/>
      <dgm:spPr/>
      <dgm:t>
        <a:bodyPr/>
        <a:lstStyle/>
        <a:p>
          <a:endParaRPr lang="en-GB"/>
        </a:p>
      </dgm:t>
    </dgm:pt>
    <dgm:pt modelId="{300E90C0-E60A-264D-9E6C-33F666699A0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Compensation</a:t>
          </a:r>
        </a:p>
      </dgm:t>
    </dgm:pt>
    <dgm:pt modelId="{7FB473DE-2285-4E4B-8AA6-2BFE2423CBF4}" type="parTrans" cxnId="{F5697B00-7E7C-B34C-BCAE-3C9D67966D8B}">
      <dgm:prSet/>
      <dgm:spPr/>
      <dgm:t>
        <a:bodyPr/>
        <a:lstStyle/>
        <a:p>
          <a:endParaRPr lang="en-GB"/>
        </a:p>
      </dgm:t>
    </dgm:pt>
    <dgm:pt modelId="{69FC614C-E9C4-FE44-8619-348D941B7976}" type="sibTrans" cxnId="{F5697B00-7E7C-B34C-BCAE-3C9D67966D8B}">
      <dgm:prSet/>
      <dgm:spPr/>
      <dgm:t>
        <a:bodyPr/>
        <a:lstStyle/>
        <a:p>
          <a:endParaRPr lang="en-GB"/>
        </a:p>
      </dgm:t>
    </dgm:pt>
    <dgm:pt modelId="{6BEBB5A7-8D5D-1E46-8778-1084646A95A2}">
      <dgm:prSet custT="1"/>
      <dgm:spPr>
        <a:effectLst>
          <a:glow rad="228600">
            <a:schemeClr val="accent2">
              <a:satMod val="175000"/>
              <a:alpha val="40000"/>
            </a:schemeClr>
          </a:glow>
        </a:effectLst>
        <a:scene3d>
          <a:camera prst="orthographicFront"/>
          <a:lightRig rig="threePt" dir="t"/>
        </a:scene3d>
        <a:sp3d>
          <a:bevelT w="139700" h="139700" prst="divot"/>
        </a:sp3d>
      </dgm:spPr>
      <dgm:t>
        <a:bodyPr/>
        <a:lstStyle/>
        <a:p>
          <a:r>
            <a:rPr lang="en-GB" sz="1600" dirty="0">
              <a:solidFill>
                <a:schemeClr val="tx1"/>
              </a:solidFill>
              <a:latin typeface="Garamond" panose="02020404030301010803" pitchFamily="18" charset="0"/>
            </a:rPr>
            <a:t>Advisory service</a:t>
          </a:r>
        </a:p>
      </dgm:t>
    </dgm:pt>
    <dgm:pt modelId="{8EF2416C-6600-A449-B567-731F6AD04A98}" type="parTrans" cxnId="{095D00A8-8DDE-BE4E-9466-B763D98E3FF1}">
      <dgm:prSet/>
      <dgm:spPr/>
      <dgm:t>
        <a:bodyPr/>
        <a:lstStyle/>
        <a:p>
          <a:endParaRPr lang="en-GB"/>
        </a:p>
      </dgm:t>
    </dgm:pt>
    <dgm:pt modelId="{A9E58109-32F6-0D49-98E8-FB7D38ED00C0}" type="sibTrans" cxnId="{095D00A8-8DDE-BE4E-9466-B763D98E3FF1}">
      <dgm:prSet/>
      <dgm:spPr/>
      <dgm:t>
        <a:bodyPr/>
        <a:lstStyle/>
        <a:p>
          <a:endParaRPr lang="en-GB"/>
        </a:p>
      </dgm:t>
    </dgm:pt>
    <dgm:pt modelId="{92908883-F937-DE47-8E46-CF751AC9C14A}" type="pres">
      <dgm:prSet presAssocID="{D05B896E-514E-0A4E-A5B9-C551B6753863}" presName="cycle" presStyleCnt="0">
        <dgm:presLayoutVars>
          <dgm:chMax val="1"/>
          <dgm:dir/>
          <dgm:animLvl val="ctr"/>
          <dgm:resizeHandles val="exact"/>
        </dgm:presLayoutVars>
      </dgm:prSet>
      <dgm:spPr/>
    </dgm:pt>
    <dgm:pt modelId="{C0776D39-E9D2-7648-8CEB-9C61739A3B93}" type="pres">
      <dgm:prSet presAssocID="{2020C904-A066-034E-B8D1-6937F9328BD3}" presName="centerShape" presStyleLbl="node0" presStyleIdx="0" presStyleCnt="1" custScaleX="156132"/>
      <dgm:spPr>
        <a:prstGeom prst="rect">
          <a:avLst/>
        </a:prstGeom>
      </dgm:spPr>
    </dgm:pt>
    <dgm:pt modelId="{33C7DAD2-1907-DE4E-8AFF-45B0CD50F85F}" type="pres">
      <dgm:prSet presAssocID="{F44AD3E5-2913-224A-A2E7-3EBEA685DE93}" presName="Name9" presStyleLbl="parChTrans1D2" presStyleIdx="0" presStyleCnt="12"/>
      <dgm:spPr/>
    </dgm:pt>
    <dgm:pt modelId="{D0058D15-F584-2442-B11D-1054FD56E12B}" type="pres">
      <dgm:prSet presAssocID="{F44AD3E5-2913-224A-A2E7-3EBEA685DE93}" presName="connTx" presStyleLbl="parChTrans1D2" presStyleIdx="0" presStyleCnt="12"/>
      <dgm:spPr/>
    </dgm:pt>
    <dgm:pt modelId="{9F6E647B-EAA1-6F45-876B-604E9E0A982B}" type="pres">
      <dgm:prSet presAssocID="{CF2E929A-EEB9-A14B-8C52-8AEB7F399A67}" presName="node" presStyleLbl="node1" presStyleIdx="0" presStyleCnt="12" custScaleX="156132" custRadScaleRad="92501" custRadScaleInc="-6203">
        <dgm:presLayoutVars>
          <dgm:bulletEnabled val="1"/>
        </dgm:presLayoutVars>
      </dgm:prSet>
      <dgm:spPr>
        <a:prstGeom prst="rect">
          <a:avLst/>
        </a:prstGeom>
      </dgm:spPr>
    </dgm:pt>
    <dgm:pt modelId="{C210D9BB-4566-DC40-8CB7-5688D221D775}" type="pres">
      <dgm:prSet presAssocID="{9C0F4AB7-27D6-3745-B3B0-C2D4FDD6264F}" presName="Name9" presStyleLbl="parChTrans1D2" presStyleIdx="1" presStyleCnt="12"/>
      <dgm:spPr/>
    </dgm:pt>
    <dgm:pt modelId="{7E64B7AB-2056-4A45-B10D-F03D1E7B40C0}" type="pres">
      <dgm:prSet presAssocID="{9C0F4AB7-27D6-3745-B3B0-C2D4FDD6264F}" presName="connTx" presStyleLbl="parChTrans1D2" presStyleIdx="1" presStyleCnt="12"/>
      <dgm:spPr/>
    </dgm:pt>
    <dgm:pt modelId="{449FF755-F356-8041-A147-BC42739D5B9D}" type="pres">
      <dgm:prSet presAssocID="{E9BA4350-F09A-214C-8B5C-02A45F983507}" presName="node" presStyleLbl="node1" presStyleIdx="1" presStyleCnt="12" custScaleX="156132" custRadScaleRad="102078" custRadScaleInc="91129">
        <dgm:presLayoutVars>
          <dgm:bulletEnabled val="1"/>
        </dgm:presLayoutVars>
      </dgm:prSet>
      <dgm:spPr>
        <a:prstGeom prst="rect">
          <a:avLst/>
        </a:prstGeom>
      </dgm:spPr>
    </dgm:pt>
    <dgm:pt modelId="{67AB02D2-9510-624F-9CB0-B85CB3449033}" type="pres">
      <dgm:prSet presAssocID="{AC338731-B51A-B447-B7C6-5C101985F693}" presName="Name9" presStyleLbl="parChTrans1D2" presStyleIdx="2" presStyleCnt="12"/>
      <dgm:spPr/>
    </dgm:pt>
    <dgm:pt modelId="{79030DF6-59AD-744D-A662-0314911DCBF3}" type="pres">
      <dgm:prSet presAssocID="{AC338731-B51A-B447-B7C6-5C101985F693}" presName="connTx" presStyleLbl="parChTrans1D2" presStyleIdx="2" presStyleCnt="12"/>
      <dgm:spPr/>
    </dgm:pt>
    <dgm:pt modelId="{C8C5D6AB-1201-E84F-8FAA-290B133E7BCE}" type="pres">
      <dgm:prSet presAssocID="{E987214F-ED65-FF4F-AACF-60107FD84240}" presName="node" presStyleLbl="node1" presStyleIdx="2" presStyleCnt="12" custScaleX="156132" custRadScaleRad="153467" custRadScaleInc="58093">
        <dgm:presLayoutVars>
          <dgm:bulletEnabled val="1"/>
        </dgm:presLayoutVars>
      </dgm:prSet>
      <dgm:spPr>
        <a:prstGeom prst="rect">
          <a:avLst/>
        </a:prstGeom>
      </dgm:spPr>
    </dgm:pt>
    <dgm:pt modelId="{994EE5BF-C57F-4A45-8B65-3FB44B8E7A76}" type="pres">
      <dgm:prSet presAssocID="{ED119ACE-E971-CF47-ACF4-F50D36DC489E}" presName="Name9" presStyleLbl="parChTrans1D2" presStyleIdx="3" presStyleCnt="12"/>
      <dgm:spPr/>
    </dgm:pt>
    <dgm:pt modelId="{BCEE0406-8B48-3C40-B1F4-8741C9990A52}" type="pres">
      <dgm:prSet presAssocID="{ED119ACE-E971-CF47-ACF4-F50D36DC489E}" presName="connTx" presStyleLbl="parChTrans1D2" presStyleIdx="3" presStyleCnt="12"/>
      <dgm:spPr/>
    </dgm:pt>
    <dgm:pt modelId="{03974D96-EA7A-2D4A-9150-89738AD30E00}" type="pres">
      <dgm:prSet presAssocID="{DF02A3F1-EC30-3240-8328-798F6F698262}" presName="node" presStyleLbl="node1" presStyleIdx="3" presStyleCnt="12" custScaleX="156132" custRadScaleRad="175712" custRadScaleInc="-2867">
        <dgm:presLayoutVars>
          <dgm:bulletEnabled val="1"/>
        </dgm:presLayoutVars>
      </dgm:prSet>
      <dgm:spPr>
        <a:prstGeom prst="rect">
          <a:avLst/>
        </a:prstGeom>
      </dgm:spPr>
    </dgm:pt>
    <dgm:pt modelId="{27CE103B-CDDE-CB4B-9444-90246ADE4A38}" type="pres">
      <dgm:prSet presAssocID="{038784F9-76E3-6A47-9DC2-61130626B371}" presName="Name9" presStyleLbl="parChTrans1D2" presStyleIdx="4" presStyleCnt="12"/>
      <dgm:spPr/>
    </dgm:pt>
    <dgm:pt modelId="{E00DC015-E630-D64A-B510-F3D0769FA3F9}" type="pres">
      <dgm:prSet presAssocID="{038784F9-76E3-6A47-9DC2-61130626B371}" presName="connTx" presStyleLbl="parChTrans1D2" presStyleIdx="4" presStyleCnt="12"/>
      <dgm:spPr/>
    </dgm:pt>
    <dgm:pt modelId="{459A117C-84E6-D14C-A45D-0AA6234C70FE}" type="pres">
      <dgm:prSet presAssocID="{14455121-5EFB-BD4F-8C3F-3A692AA1016D}" presName="node" presStyleLbl="node1" presStyleIdx="4" presStyleCnt="12" custScaleX="156132" custRadScaleRad="163582" custRadScaleInc="-75780">
        <dgm:presLayoutVars>
          <dgm:bulletEnabled val="1"/>
        </dgm:presLayoutVars>
      </dgm:prSet>
      <dgm:spPr>
        <a:prstGeom prst="rect">
          <a:avLst/>
        </a:prstGeom>
      </dgm:spPr>
    </dgm:pt>
    <dgm:pt modelId="{CE008DD3-321A-1148-A970-72AEDF95F9A0}" type="pres">
      <dgm:prSet presAssocID="{B72E065C-C07F-E24A-930A-5C87C721A690}" presName="Name9" presStyleLbl="parChTrans1D2" presStyleIdx="5" presStyleCnt="12"/>
      <dgm:spPr/>
    </dgm:pt>
    <dgm:pt modelId="{5050F055-F120-0241-B8DF-BE286FF9FF7D}" type="pres">
      <dgm:prSet presAssocID="{B72E065C-C07F-E24A-930A-5C87C721A690}" presName="connTx" presStyleLbl="parChTrans1D2" presStyleIdx="5" presStyleCnt="12"/>
      <dgm:spPr/>
    </dgm:pt>
    <dgm:pt modelId="{1AEF88A6-AB36-654F-B6D6-7F60890BDD8D}" type="pres">
      <dgm:prSet presAssocID="{B17F1C05-09DC-DA40-A3D6-525CC2F182AB}" presName="node" presStyleLbl="node1" presStyleIdx="5" presStyleCnt="12" custScaleX="156132" custRadScaleRad="108182" custRadScaleInc="-135782">
        <dgm:presLayoutVars>
          <dgm:bulletEnabled val="1"/>
        </dgm:presLayoutVars>
      </dgm:prSet>
      <dgm:spPr>
        <a:prstGeom prst="rect">
          <a:avLst/>
        </a:prstGeom>
      </dgm:spPr>
    </dgm:pt>
    <dgm:pt modelId="{7312A7F5-59A4-D649-B18F-53DB30DEA287}" type="pres">
      <dgm:prSet presAssocID="{4E94988C-1414-6443-ADFF-2E63B00D1FC7}" presName="Name9" presStyleLbl="parChTrans1D2" presStyleIdx="6" presStyleCnt="12"/>
      <dgm:spPr/>
    </dgm:pt>
    <dgm:pt modelId="{965A490A-8372-3B4E-935E-DC32AF28D0D1}" type="pres">
      <dgm:prSet presAssocID="{4E94988C-1414-6443-ADFF-2E63B00D1FC7}" presName="connTx" presStyleLbl="parChTrans1D2" presStyleIdx="6" presStyleCnt="12"/>
      <dgm:spPr/>
    </dgm:pt>
    <dgm:pt modelId="{895A0603-27CB-D147-904F-3613D9432068}" type="pres">
      <dgm:prSet presAssocID="{79CB3792-DA30-F14B-B9D7-B6C0E51C9F82}" presName="node" presStyleLbl="node1" presStyleIdx="6" presStyleCnt="12" custScaleX="156132" custRadScaleRad="73360" custRadScaleInc="-4570">
        <dgm:presLayoutVars>
          <dgm:bulletEnabled val="1"/>
        </dgm:presLayoutVars>
      </dgm:prSet>
      <dgm:spPr>
        <a:prstGeom prst="rect">
          <a:avLst/>
        </a:prstGeom>
      </dgm:spPr>
    </dgm:pt>
    <dgm:pt modelId="{FEB84859-A765-4348-A41C-398CCC4FA595}" type="pres">
      <dgm:prSet presAssocID="{8EF2416C-6600-A449-B567-731F6AD04A98}" presName="Name9" presStyleLbl="parChTrans1D2" presStyleIdx="7" presStyleCnt="12"/>
      <dgm:spPr/>
    </dgm:pt>
    <dgm:pt modelId="{86EE2460-B097-1549-987E-21471B42A0E1}" type="pres">
      <dgm:prSet presAssocID="{8EF2416C-6600-A449-B567-731F6AD04A98}" presName="connTx" presStyleLbl="parChTrans1D2" presStyleIdx="7" presStyleCnt="12"/>
      <dgm:spPr/>
    </dgm:pt>
    <dgm:pt modelId="{42CA2824-F9BD-A24B-B486-632C6D50BED8}" type="pres">
      <dgm:prSet presAssocID="{6BEBB5A7-8D5D-1E46-8778-1084646A95A2}" presName="node" presStyleLbl="node1" presStyleIdx="7" presStyleCnt="12" custScaleX="155958" custRadScaleRad="105967" custRadScaleInc="121582">
        <dgm:presLayoutVars>
          <dgm:bulletEnabled val="1"/>
        </dgm:presLayoutVars>
      </dgm:prSet>
      <dgm:spPr>
        <a:prstGeom prst="rect">
          <a:avLst/>
        </a:prstGeom>
      </dgm:spPr>
    </dgm:pt>
    <dgm:pt modelId="{AB67C60F-C6D6-624E-860A-7A63563F90A8}" type="pres">
      <dgm:prSet presAssocID="{37616C01-478B-CE4E-B25C-2F0DA7B2A7B5}" presName="Name9" presStyleLbl="parChTrans1D2" presStyleIdx="8" presStyleCnt="12"/>
      <dgm:spPr/>
    </dgm:pt>
    <dgm:pt modelId="{486B0B18-BD61-994D-9351-56A72A3E7008}" type="pres">
      <dgm:prSet presAssocID="{37616C01-478B-CE4E-B25C-2F0DA7B2A7B5}" presName="connTx" presStyleLbl="parChTrans1D2" presStyleIdx="8" presStyleCnt="12"/>
      <dgm:spPr/>
    </dgm:pt>
    <dgm:pt modelId="{B2871143-D15E-5642-80FB-D8ECB958E1AC}" type="pres">
      <dgm:prSet presAssocID="{09733BF8-96C7-4949-808F-82D8B97E8079}" presName="node" presStyleLbl="node1" presStyleIdx="8" presStyleCnt="12" custScaleX="156132" custRadScaleRad="157330" custRadScaleInc="76878">
        <dgm:presLayoutVars>
          <dgm:bulletEnabled val="1"/>
        </dgm:presLayoutVars>
      </dgm:prSet>
      <dgm:spPr>
        <a:prstGeom prst="rect">
          <a:avLst/>
        </a:prstGeom>
      </dgm:spPr>
    </dgm:pt>
    <dgm:pt modelId="{C10B6944-1EAC-F743-A6E1-EFC3A0F9E4BA}" type="pres">
      <dgm:prSet presAssocID="{88C87AE1-E2F0-B941-93AC-11EFF17B6AD3}" presName="Name9" presStyleLbl="parChTrans1D2" presStyleIdx="9" presStyleCnt="12"/>
      <dgm:spPr/>
    </dgm:pt>
    <dgm:pt modelId="{BD111261-DAF7-EA44-9BB5-73185DD9C9C6}" type="pres">
      <dgm:prSet presAssocID="{88C87AE1-E2F0-B941-93AC-11EFF17B6AD3}" presName="connTx" presStyleLbl="parChTrans1D2" presStyleIdx="9" presStyleCnt="12"/>
      <dgm:spPr/>
    </dgm:pt>
    <dgm:pt modelId="{39B01E1D-D71C-D545-B223-025DCBEF8AA6}" type="pres">
      <dgm:prSet presAssocID="{8B40047B-1981-0D4A-BDD9-F0BB5878050C}" presName="node" presStyleLbl="node1" presStyleIdx="9" presStyleCnt="12" custScaleX="156132" custRadScaleRad="158172" custRadScaleInc="3185">
        <dgm:presLayoutVars>
          <dgm:bulletEnabled val="1"/>
        </dgm:presLayoutVars>
      </dgm:prSet>
      <dgm:spPr>
        <a:prstGeom prst="rect">
          <a:avLst/>
        </a:prstGeom>
      </dgm:spPr>
    </dgm:pt>
    <dgm:pt modelId="{B32C2D7E-BD08-9247-842D-9BE0FC289C11}" type="pres">
      <dgm:prSet presAssocID="{6DD98C44-35C0-BF46-9C3F-4ACB007AD223}" presName="Name9" presStyleLbl="parChTrans1D2" presStyleIdx="10" presStyleCnt="12"/>
      <dgm:spPr/>
    </dgm:pt>
    <dgm:pt modelId="{635E7556-7262-2947-9A65-C3C7BB23EC6A}" type="pres">
      <dgm:prSet presAssocID="{6DD98C44-35C0-BF46-9C3F-4ACB007AD223}" presName="connTx" presStyleLbl="parChTrans1D2" presStyleIdx="10" presStyleCnt="12"/>
      <dgm:spPr/>
    </dgm:pt>
    <dgm:pt modelId="{05F1BAEF-F0FE-CC4E-9A4D-00F0A3B454DB}" type="pres">
      <dgm:prSet presAssocID="{9CBFF9AE-27C5-A943-A61D-048C4F9152E2}" presName="node" presStyleLbl="node1" presStyleIdx="10" presStyleCnt="12" custScaleX="156131" custRadScaleRad="154947" custRadScaleInc="-49376">
        <dgm:presLayoutVars>
          <dgm:bulletEnabled val="1"/>
        </dgm:presLayoutVars>
      </dgm:prSet>
      <dgm:spPr>
        <a:prstGeom prst="rect">
          <a:avLst/>
        </a:prstGeom>
      </dgm:spPr>
    </dgm:pt>
    <dgm:pt modelId="{BFE825C9-B2A4-7D4B-B396-BC56D67E2BE5}" type="pres">
      <dgm:prSet presAssocID="{7FB473DE-2285-4E4B-8AA6-2BFE2423CBF4}" presName="Name9" presStyleLbl="parChTrans1D2" presStyleIdx="11" presStyleCnt="12"/>
      <dgm:spPr/>
    </dgm:pt>
    <dgm:pt modelId="{5367A37A-2760-CA42-948F-D81FAA700B9B}" type="pres">
      <dgm:prSet presAssocID="{7FB473DE-2285-4E4B-8AA6-2BFE2423CBF4}" presName="connTx" presStyleLbl="parChTrans1D2" presStyleIdx="11" presStyleCnt="12"/>
      <dgm:spPr/>
    </dgm:pt>
    <dgm:pt modelId="{3D358C4C-FB8F-8746-9CB5-BF4A63259360}" type="pres">
      <dgm:prSet presAssocID="{300E90C0-E60A-264D-9E6C-33F666699A02}" presName="node" presStyleLbl="node1" presStyleIdx="11" presStyleCnt="12" custScaleX="156132" custRadScaleRad="109945" custRadScaleInc="-86108">
        <dgm:presLayoutVars>
          <dgm:bulletEnabled val="1"/>
        </dgm:presLayoutVars>
      </dgm:prSet>
      <dgm:spPr>
        <a:prstGeom prst="rect">
          <a:avLst/>
        </a:prstGeom>
      </dgm:spPr>
    </dgm:pt>
  </dgm:ptLst>
  <dgm:cxnLst>
    <dgm:cxn modelId="{F5697B00-7E7C-B34C-BCAE-3C9D67966D8B}" srcId="{2020C904-A066-034E-B8D1-6937F9328BD3}" destId="{300E90C0-E60A-264D-9E6C-33F666699A02}" srcOrd="11" destOrd="0" parTransId="{7FB473DE-2285-4E4B-8AA6-2BFE2423CBF4}" sibTransId="{69FC614C-E9C4-FE44-8619-348D941B7976}"/>
    <dgm:cxn modelId="{0ECE3B05-ADD7-EF47-A16F-ABEC015776A2}" type="presOf" srcId="{6DD98C44-35C0-BF46-9C3F-4ACB007AD223}" destId="{B32C2D7E-BD08-9247-842D-9BE0FC289C11}" srcOrd="0" destOrd="0" presId="urn:microsoft.com/office/officeart/2005/8/layout/radial1"/>
    <dgm:cxn modelId="{8D66E605-6CC2-CD4D-9B17-226AD4800CB6}" type="presOf" srcId="{09733BF8-96C7-4949-808F-82D8B97E8079}" destId="{B2871143-D15E-5642-80FB-D8ECB958E1AC}" srcOrd="0" destOrd="0" presId="urn:microsoft.com/office/officeart/2005/8/layout/radial1"/>
    <dgm:cxn modelId="{29B6500E-90BB-114B-9EC1-B9A7B6208441}" type="presOf" srcId="{8EF2416C-6600-A449-B567-731F6AD04A98}" destId="{86EE2460-B097-1549-987E-21471B42A0E1}" srcOrd="1" destOrd="0" presId="urn:microsoft.com/office/officeart/2005/8/layout/radial1"/>
    <dgm:cxn modelId="{37088111-4F03-B141-A109-F6F02A40D538}" type="presOf" srcId="{79CB3792-DA30-F14B-B9D7-B6C0E51C9F82}" destId="{895A0603-27CB-D147-904F-3613D9432068}" srcOrd="0" destOrd="0" presId="urn:microsoft.com/office/officeart/2005/8/layout/radial1"/>
    <dgm:cxn modelId="{FC50D317-7B0F-834A-8730-CC2FE8E1D36E}" type="presOf" srcId="{7FB473DE-2285-4E4B-8AA6-2BFE2423CBF4}" destId="{BFE825C9-B2A4-7D4B-B396-BC56D67E2BE5}" srcOrd="0" destOrd="0" presId="urn:microsoft.com/office/officeart/2005/8/layout/radial1"/>
    <dgm:cxn modelId="{317CC619-09DB-EA4A-9D53-D947EB5484D8}" type="presOf" srcId="{88C87AE1-E2F0-B941-93AC-11EFF17B6AD3}" destId="{BD111261-DAF7-EA44-9BB5-73185DD9C9C6}" srcOrd="1" destOrd="0" presId="urn:microsoft.com/office/officeart/2005/8/layout/radial1"/>
    <dgm:cxn modelId="{5E34E21E-9E7B-3345-B178-DAE1C5FCFD33}" type="presOf" srcId="{B72E065C-C07F-E24A-930A-5C87C721A690}" destId="{CE008DD3-321A-1148-A970-72AEDF95F9A0}" srcOrd="0" destOrd="0" presId="urn:microsoft.com/office/officeart/2005/8/layout/radial1"/>
    <dgm:cxn modelId="{5428A626-32FF-F34B-99AC-ED2D4594805E}" type="presOf" srcId="{4E94988C-1414-6443-ADFF-2E63B00D1FC7}" destId="{7312A7F5-59A4-D649-B18F-53DB30DEA287}" srcOrd="0" destOrd="0" presId="urn:microsoft.com/office/officeart/2005/8/layout/radial1"/>
    <dgm:cxn modelId="{D1147C2D-4A90-BC48-AFB2-35E400C7EDA1}" type="presOf" srcId="{300E90C0-E60A-264D-9E6C-33F666699A02}" destId="{3D358C4C-FB8F-8746-9CB5-BF4A63259360}" srcOrd="0" destOrd="0" presId="urn:microsoft.com/office/officeart/2005/8/layout/radial1"/>
    <dgm:cxn modelId="{F80A952E-5145-774A-B8A0-166FF64FA2D1}" srcId="{2020C904-A066-034E-B8D1-6937F9328BD3}" destId="{CF2E929A-EEB9-A14B-8C52-8AEB7F399A67}" srcOrd="0" destOrd="0" parTransId="{F44AD3E5-2913-224A-A2E7-3EBEA685DE93}" sibTransId="{5F373717-957B-044C-80DA-3B5DF7F71405}"/>
    <dgm:cxn modelId="{4D30E631-614D-D843-AAE1-B1D78F91A98A}" type="presOf" srcId="{4E94988C-1414-6443-ADFF-2E63B00D1FC7}" destId="{965A490A-8372-3B4E-935E-DC32AF28D0D1}" srcOrd="1" destOrd="0" presId="urn:microsoft.com/office/officeart/2005/8/layout/radial1"/>
    <dgm:cxn modelId="{ABCCF532-7E74-F143-BFC8-F55E9398FC74}" type="presOf" srcId="{ED119ACE-E971-CF47-ACF4-F50D36DC489E}" destId="{BCEE0406-8B48-3C40-B1F4-8741C9990A52}" srcOrd="1" destOrd="0" presId="urn:microsoft.com/office/officeart/2005/8/layout/radial1"/>
    <dgm:cxn modelId="{FD5CCE3C-665C-8D41-93C6-CF10FA2C7600}" type="presOf" srcId="{AC338731-B51A-B447-B7C6-5C101985F693}" destId="{79030DF6-59AD-744D-A662-0314911DCBF3}" srcOrd="1" destOrd="0" presId="urn:microsoft.com/office/officeart/2005/8/layout/radial1"/>
    <dgm:cxn modelId="{58C69F3E-38A3-0041-A12C-A4F08049288F}" srcId="{2020C904-A066-034E-B8D1-6937F9328BD3}" destId="{79CB3792-DA30-F14B-B9D7-B6C0E51C9F82}" srcOrd="6" destOrd="0" parTransId="{4E94988C-1414-6443-ADFF-2E63B00D1FC7}" sibTransId="{D131D983-06B2-7C4E-8298-DDBF05C98021}"/>
    <dgm:cxn modelId="{C417A53E-035E-0D41-848A-EF6AB9E12601}" type="presOf" srcId="{9C0F4AB7-27D6-3745-B3B0-C2D4FDD6264F}" destId="{C210D9BB-4566-DC40-8CB7-5688D221D775}" srcOrd="0" destOrd="0" presId="urn:microsoft.com/office/officeart/2005/8/layout/radial1"/>
    <dgm:cxn modelId="{E72B7242-4A27-4D49-94D1-EAFA86D847BB}" type="presOf" srcId="{9CBFF9AE-27C5-A943-A61D-048C4F9152E2}" destId="{05F1BAEF-F0FE-CC4E-9A4D-00F0A3B454DB}" srcOrd="0" destOrd="0" presId="urn:microsoft.com/office/officeart/2005/8/layout/radial1"/>
    <dgm:cxn modelId="{524A7F44-2FD5-EB44-892A-F193E4FCA085}" srcId="{2020C904-A066-034E-B8D1-6937F9328BD3}" destId="{09733BF8-96C7-4949-808F-82D8B97E8079}" srcOrd="8" destOrd="0" parTransId="{37616C01-478B-CE4E-B25C-2F0DA7B2A7B5}" sibTransId="{F593751E-2142-664D-AF63-53F80A62446D}"/>
    <dgm:cxn modelId="{98643445-EBE2-DB4A-94E0-70242E66C6D0}" srcId="{D05B896E-514E-0A4E-A5B9-C551B6753863}" destId="{2020C904-A066-034E-B8D1-6937F9328BD3}" srcOrd="0" destOrd="0" parTransId="{96757BB9-2C9B-5E4D-AE34-561BA3C984B6}" sibTransId="{13A9D422-2359-1247-B118-03DA8182E2BC}"/>
    <dgm:cxn modelId="{FDC0B046-2FC5-A745-AC66-3F6008775DC3}" type="presOf" srcId="{B17F1C05-09DC-DA40-A3D6-525CC2F182AB}" destId="{1AEF88A6-AB36-654F-B6D6-7F60890BDD8D}" srcOrd="0" destOrd="0" presId="urn:microsoft.com/office/officeart/2005/8/layout/radial1"/>
    <dgm:cxn modelId="{86084C58-3782-CD4C-86E5-BB6AC77B7F04}" type="presOf" srcId="{14455121-5EFB-BD4F-8C3F-3A692AA1016D}" destId="{459A117C-84E6-D14C-A45D-0AA6234C70FE}" srcOrd="0" destOrd="0" presId="urn:microsoft.com/office/officeart/2005/8/layout/radial1"/>
    <dgm:cxn modelId="{34FC895C-4DB5-2449-8961-884854FBE345}" type="presOf" srcId="{88C87AE1-E2F0-B941-93AC-11EFF17B6AD3}" destId="{C10B6944-1EAC-F743-A6E1-EFC3A0F9E4BA}" srcOrd="0" destOrd="0" presId="urn:microsoft.com/office/officeart/2005/8/layout/radial1"/>
    <dgm:cxn modelId="{01CA026D-2828-784B-8EB2-D5540E75ABB1}" type="presOf" srcId="{D05B896E-514E-0A4E-A5B9-C551B6753863}" destId="{92908883-F937-DE47-8E46-CF751AC9C14A}" srcOrd="0" destOrd="0" presId="urn:microsoft.com/office/officeart/2005/8/layout/radial1"/>
    <dgm:cxn modelId="{C37BB16D-B17C-324E-BBDF-5CF4AE87F2C7}" type="presOf" srcId="{6BEBB5A7-8D5D-1E46-8778-1084646A95A2}" destId="{42CA2824-F9BD-A24B-B486-632C6D50BED8}" srcOrd="0" destOrd="0" presId="urn:microsoft.com/office/officeart/2005/8/layout/radial1"/>
    <dgm:cxn modelId="{A17B436F-3E30-FA42-9601-A814C0C3348B}" type="presOf" srcId="{8EF2416C-6600-A449-B567-731F6AD04A98}" destId="{FEB84859-A765-4348-A41C-398CCC4FA595}" srcOrd="0" destOrd="0" presId="urn:microsoft.com/office/officeart/2005/8/layout/radial1"/>
    <dgm:cxn modelId="{8A0CDF76-99FD-8C46-85ED-067CAA3181E0}" type="presOf" srcId="{B72E065C-C07F-E24A-930A-5C87C721A690}" destId="{5050F055-F120-0241-B8DF-BE286FF9FF7D}" srcOrd="1" destOrd="0" presId="urn:microsoft.com/office/officeart/2005/8/layout/radial1"/>
    <dgm:cxn modelId="{94199F79-9D9C-7840-8AB4-A2B4A710B61E}" type="presOf" srcId="{37616C01-478B-CE4E-B25C-2F0DA7B2A7B5}" destId="{AB67C60F-C6D6-624E-860A-7A63563F90A8}" srcOrd="0" destOrd="0" presId="urn:microsoft.com/office/officeart/2005/8/layout/radial1"/>
    <dgm:cxn modelId="{7AC7BF84-B544-B743-980C-78C23728A2BD}" srcId="{2020C904-A066-034E-B8D1-6937F9328BD3}" destId="{E987214F-ED65-FF4F-AACF-60107FD84240}" srcOrd="2" destOrd="0" parTransId="{AC338731-B51A-B447-B7C6-5C101985F693}" sibTransId="{635B3AB1-7666-B645-8E91-1C734FECC963}"/>
    <dgm:cxn modelId="{A85FBA88-86DC-0742-A431-DECCD7284AA3}" type="presOf" srcId="{7FB473DE-2285-4E4B-8AA6-2BFE2423CBF4}" destId="{5367A37A-2760-CA42-948F-D81FAA700B9B}" srcOrd="1" destOrd="0" presId="urn:microsoft.com/office/officeart/2005/8/layout/radial1"/>
    <dgm:cxn modelId="{8C66BF89-E355-D84A-A676-0FB58918B801}" type="presOf" srcId="{37616C01-478B-CE4E-B25C-2F0DA7B2A7B5}" destId="{486B0B18-BD61-994D-9351-56A72A3E7008}" srcOrd="1" destOrd="0" presId="urn:microsoft.com/office/officeart/2005/8/layout/radial1"/>
    <dgm:cxn modelId="{B58A608F-B92B-5542-AAB7-6948A35D2051}" type="presOf" srcId="{8B40047B-1981-0D4A-BDD9-F0BB5878050C}" destId="{39B01E1D-D71C-D545-B223-025DCBEF8AA6}" srcOrd="0" destOrd="0" presId="urn:microsoft.com/office/officeart/2005/8/layout/radial1"/>
    <dgm:cxn modelId="{824C3B94-EFC8-F146-99DE-279D8D7F1771}" type="presOf" srcId="{CF2E929A-EEB9-A14B-8C52-8AEB7F399A67}" destId="{9F6E647B-EAA1-6F45-876B-604E9E0A982B}" srcOrd="0" destOrd="0" presId="urn:microsoft.com/office/officeart/2005/8/layout/radial1"/>
    <dgm:cxn modelId="{A04FEA95-709E-F14C-B23E-436C9A9AD440}" type="presOf" srcId="{F44AD3E5-2913-224A-A2E7-3EBEA685DE93}" destId="{33C7DAD2-1907-DE4E-8AFF-45B0CD50F85F}" srcOrd="0" destOrd="0" presId="urn:microsoft.com/office/officeart/2005/8/layout/radial1"/>
    <dgm:cxn modelId="{948547A2-59B8-4F4C-8C33-8C7C5AAD592A}" type="presOf" srcId="{038784F9-76E3-6A47-9DC2-61130626B371}" destId="{E00DC015-E630-D64A-B510-F3D0769FA3F9}" srcOrd="1" destOrd="0" presId="urn:microsoft.com/office/officeart/2005/8/layout/radial1"/>
    <dgm:cxn modelId="{4359C1A4-4BAE-3241-A40D-AB70CBB442D1}" srcId="{2020C904-A066-034E-B8D1-6937F9328BD3}" destId="{8B40047B-1981-0D4A-BDD9-F0BB5878050C}" srcOrd="9" destOrd="0" parTransId="{88C87AE1-E2F0-B941-93AC-11EFF17B6AD3}" sibTransId="{5C2D3915-C38F-0A4F-9B5E-E6C57549536B}"/>
    <dgm:cxn modelId="{AEE278A7-99CB-3D4A-A3FA-85EBE70BF066}" srcId="{2020C904-A066-034E-B8D1-6937F9328BD3}" destId="{B17F1C05-09DC-DA40-A3D6-525CC2F182AB}" srcOrd="5" destOrd="0" parTransId="{B72E065C-C07F-E24A-930A-5C87C721A690}" sibTransId="{6A7292FA-E147-9D4B-9AFC-BB2170192292}"/>
    <dgm:cxn modelId="{095D00A8-8DDE-BE4E-9466-B763D98E3FF1}" srcId="{2020C904-A066-034E-B8D1-6937F9328BD3}" destId="{6BEBB5A7-8D5D-1E46-8778-1084646A95A2}" srcOrd="7" destOrd="0" parTransId="{8EF2416C-6600-A449-B567-731F6AD04A98}" sibTransId="{A9E58109-32F6-0D49-98E8-FB7D38ED00C0}"/>
    <dgm:cxn modelId="{C04ECECB-B2D5-A24B-8D04-4E16B211D7F6}" type="presOf" srcId="{E987214F-ED65-FF4F-AACF-60107FD84240}" destId="{C8C5D6AB-1201-E84F-8FAA-290B133E7BCE}" srcOrd="0" destOrd="0" presId="urn:microsoft.com/office/officeart/2005/8/layout/radial1"/>
    <dgm:cxn modelId="{53F9CBCC-E6F1-F444-9490-6360A3E4B0A6}" srcId="{2020C904-A066-034E-B8D1-6937F9328BD3}" destId="{14455121-5EFB-BD4F-8C3F-3A692AA1016D}" srcOrd="4" destOrd="0" parTransId="{038784F9-76E3-6A47-9DC2-61130626B371}" sibTransId="{7C94DC6D-4FCE-E948-A9A0-B58038B60E18}"/>
    <dgm:cxn modelId="{177A3FD0-C05D-8C44-9BCF-914D06EE8EEA}" srcId="{2020C904-A066-034E-B8D1-6937F9328BD3}" destId="{DF02A3F1-EC30-3240-8328-798F6F698262}" srcOrd="3" destOrd="0" parTransId="{ED119ACE-E971-CF47-ACF4-F50D36DC489E}" sibTransId="{35F70772-DFE9-E143-B27A-1DFB2106E7DD}"/>
    <dgm:cxn modelId="{C47F2CD1-1E23-2449-BE07-999BD2FA17A9}" type="presOf" srcId="{2020C904-A066-034E-B8D1-6937F9328BD3}" destId="{C0776D39-E9D2-7648-8CEB-9C61739A3B93}" srcOrd="0" destOrd="0" presId="urn:microsoft.com/office/officeart/2005/8/layout/radial1"/>
    <dgm:cxn modelId="{63EF6CD6-50E6-6645-870E-94E66F0455D6}" type="presOf" srcId="{DF02A3F1-EC30-3240-8328-798F6F698262}" destId="{03974D96-EA7A-2D4A-9150-89738AD30E00}" srcOrd="0" destOrd="0" presId="urn:microsoft.com/office/officeart/2005/8/layout/radial1"/>
    <dgm:cxn modelId="{345C31D8-7AA0-8344-B07F-659973ED29BC}" type="presOf" srcId="{6DD98C44-35C0-BF46-9C3F-4ACB007AD223}" destId="{635E7556-7262-2947-9A65-C3C7BB23EC6A}" srcOrd="1" destOrd="0" presId="urn:microsoft.com/office/officeart/2005/8/layout/radial1"/>
    <dgm:cxn modelId="{43C87BD8-16FB-BC48-99CF-022750C21B46}" type="presOf" srcId="{ED119ACE-E971-CF47-ACF4-F50D36DC489E}" destId="{994EE5BF-C57F-4A45-8B65-3FB44B8E7A76}" srcOrd="0" destOrd="0" presId="urn:microsoft.com/office/officeart/2005/8/layout/radial1"/>
    <dgm:cxn modelId="{91FF3FDC-3DE8-DF49-8028-A443B001CC8C}" type="presOf" srcId="{E9BA4350-F09A-214C-8B5C-02A45F983507}" destId="{449FF755-F356-8041-A147-BC42739D5B9D}" srcOrd="0" destOrd="0" presId="urn:microsoft.com/office/officeart/2005/8/layout/radial1"/>
    <dgm:cxn modelId="{3F6696DC-C0BB-7A44-B591-C1E4CB035775}" type="presOf" srcId="{F44AD3E5-2913-224A-A2E7-3EBEA685DE93}" destId="{D0058D15-F584-2442-B11D-1054FD56E12B}" srcOrd="1" destOrd="0" presId="urn:microsoft.com/office/officeart/2005/8/layout/radial1"/>
    <dgm:cxn modelId="{8CC2FCDF-0184-AC4A-B88F-7A94E562D835}" srcId="{2020C904-A066-034E-B8D1-6937F9328BD3}" destId="{E9BA4350-F09A-214C-8B5C-02A45F983507}" srcOrd="1" destOrd="0" parTransId="{9C0F4AB7-27D6-3745-B3B0-C2D4FDD6264F}" sibTransId="{FD555526-9C72-5244-A5F0-881286ED3C6F}"/>
    <dgm:cxn modelId="{10B2D6E5-FC06-364D-90BA-493C58F08700}" srcId="{2020C904-A066-034E-B8D1-6937F9328BD3}" destId="{9CBFF9AE-27C5-A943-A61D-048C4F9152E2}" srcOrd="10" destOrd="0" parTransId="{6DD98C44-35C0-BF46-9C3F-4ACB007AD223}" sibTransId="{172E9144-AC48-034F-AFA3-EE6EA643CE17}"/>
    <dgm:cxn modelId="{10785DE9-F6E5-344E-9CEA-C493EB2649DE}" type="presOf" srcId="{9C0F4AB7-27D6-3745-B3B0-C2D4FDD6264F}" destId="{7E64B7AB-2056-4A45-B10D-F03D1E7B40C0}" srcOrd="1" destOrd="0" presId="urn:microsoft.com/office/officeart/2005/8/layout/radial1"/>
    <dgm:cxn modelId="{DE9AF8EA-FF9F-B749-A47E-7EFA9F877AC2}" type="presOf" srcId="{038784F9-76E3-6A47-9DC2-61130626B371}" destId="{27CE103B-CDDE-CB4B-9444-90246ADE4A38}" srcOrd="0" destOrd="0" presId="urn:microsoft.com/office/officeart/2005/8/layout/radial1"/>
    <dgm:cxn modelId="{59FA8BFA-D911-1D42-9892-81ECCBD729A3}" type="presOf" srcId="{AC338731-B51A-B447-B7C6-5C101985F693}" destId="{67AB02D2-9510-624F-9CB0-B85CB3449033}" srcOrd="0" destOrd="0" presId="urn:microsoft.com/office/officeart/2005/8/layout/radial1"/>
    <dgm:cxn modelId="{2106530B-170C-7D48-B233-B10AD3BEE835}" type="presParOf" srcId="{92908883-F937-DE47-8E46-CF751AC9C14A}" destId="{C0776D39-E9D2-7648-8CEB-9C61739A3B93}" srcOrd="0" destOrd="0" presId="urn:microsoft.com/office/officeart/2005/8/layout/radial1"/>
    <dgm:cxn modelId="{B408CCB1-DD85-7441-8BE5-99C9164B49C9}" type="presParOf" srcId="{92908883-F937-DE47-8E46-CF751AC9C14A}" destId="{33C7DAD2-1907-DE4E-8AFF-45B0CD50F85F}" srcOrd="1" destOrd="0" presId="urn:microsoft.com/office/officeart/2005/8/layout/radial1"/>
    <dgm:cxn modelId="{92624C51-42EB-1546-A63D-E5DF640B959C}" type="presParOf" srcId="{33C7DAD2-1907-DE4E-8AFF-45B0CD50F85F}" destId="{D0058D15-F584-2442-B11D-1054FD56E12B}" srcOrd="0" destOrd="0" presId="urn:microsoft.com/office/officeart/2005/8/layout/radial1"/>
    <dgm:cxn modelId="{4ED7B45C-2B58-BD4E-B843-431B0871417D}" type="presParOf" srcId="{92908883-F937-DE47-8E46-CF751AC9C14A}" destId="{9F6E647B-EAA1-6F45-876B-604E9E0A982B}" srcOrd="2" destOrd="0" presId="urn:microsoft.com/office/officeart/2005/8/layout/radial1"/>
    <dgm:cxn modelId="{1D2412F9-CAE4-CF44-9E8E-FBF287764DBE}" type="presParOf" srcId="{92908883-F937-DE47-8E46-CF751AC9C14A}" destId="{C210D9BB-4566-DC40-8CB7-5688D221D775}" srcOrd="3" destOrd="0" presId="urn:microsoft.com/office/officeart/2005/8/layout/radial1"/>
    <dgm:cxn modelId="{6E17C82D-E3B0-B346-B9EE-5702BE6F38E8}" type="presParOf" srcId="{C210D9BB-4566-DC40-8CB7-5688D221D775}" destId="{7E64B7AB-2056-4A45-B10D-F03D1E7B40C0}" srcOrd="0" destOrd="0" presId="urn:microsoft.com/office/officeart/2005/8/layout/radial1"/>
    <dgm:cxn modelId="{1DEFB2E1-0918-D045-A764-BCC9735AF017}" type="presParOf" srcId="{92908883-F937-DE47-8E46-CF751AC9C14A}" destId="{449FF755-F356-8041-A147-BC42739D5B9D}" srcOrd="4" destOrd="0" presId="urn:microsoft.com/office/officeart/2005/8/layout/radial1"/>
    <dgm:cxn modelId="{9A5AD511-AFA7-CF46-AC27-48B2732B9CC4}" type="presParOf" srcId="{92908883-F937-DE47-8E46-CF751AC9C14A}" destId="{67AB02D2-9510-624F-9CB0-B85CB3449033}" srcOrd="5" destOrd="0" presId="urn:microsoft.com/office/officeart/2005/8/layout/radial1"/>
    <dgm:cxn modelId="{F0913012-BA94-5949-8DCF-B69A89B6E85C}" type="presParOf" srcId="{67AB02D2-9510-624F-9CB0-B85CB3449033}" destId="{79030DF6-59AD-744D-A662-0314911DCBF3}" srcOrd="0" destOrd="0" presId="urn:microsoft.com/office/officeart/2005/8/layout/radial1"/>
    <dgm:cxn modelId="{738CC23C-E6E3-314B-BA9B-B3FA3098038C}" type="presParOf" srcId="{92908883-F937-DE47-8E46-CF751AC9C14A}" destId="{C8C5D6AB-1201-E84F-8FAA-290B133E7BCE}" srcOrd="6" destOrd="0" presId="urn:microsoft.com/office/officeart/2005/8/layout/radial1"/>
    <dgm:cxn modelId="{71AD157D-77CA-8449-AB33-625C326CC8C4}" type="presParOf" srcId="{92908883-F937-DE47-8E46-CF751AC9C14A}" destId="{994EE5BF-C57F-4A45-8B65-3FB44B8E7A76}" srcOrd="7" destOrd="0" presId="urn:microsoft.com/office/officeart/2005/8/layout/radial1"/>
    <dgm:cxn modelId="{83ECB23C-1675-D841-8EC0-D2F53463623F}" type="presParOf" srcId="{994EE5BF-C57F-4A45-8B65-3FB44B8E7A76}" destId="{BCEE0406-8B48-3C40-B1F4-8741C9990A52}" srcOrd="0" destOrd="0" presId="urn:microsoft.com/office/officeart/2005/8/layout/radial1"/>
    <dgm:cxn modelId="{D0917833-E8F4-584D-B508-436100D24AC2}" type="presParOf" srcId="{92908883-F937-DE47-8E46-CF751AC9C14A}" destId="{03974D96-EA7A-2D4A-9150-89738AD30E00}" srcOrd="8" destOrd="0" presId="urn:microsoft.com/office/officeart/2005/8/layout/radial1"/>
    <dgm:cxn modelId="{A0D3C9A4-994F-6E40-9B0B-28CB0AC6395F}" type="presParOf" srcId="{92908883-F937-DE47-8E46-CF751AC9C14A}" destId="{27CE103B-CDDE-CB4B-9444-90246ADE4A38}" srcOrd="9" destOrd="0" presId="urn:microsoft.com/office/officeart/2005/8/layout/radial1"/>
    <dgm:cxn modelId="{CF467B3F-7A8B-0641-9956-27415BA92F75}" type="presParOf" srcId="{27CE103B-CDDE-CB4B-9444-90246ADE4A38}" destId="{E00DC015-E630-D64A-B510-F3D0769FA3F9}" srcOrd="0" destOrd="0" presId="urn:microsoft.com/office/officeart/2005/8/layout/radial1"/>
    <dgm:cxn modelId="{9281A057-68FD-CB4C-B540-D448A4A5D52B}" type="presParOf" srcId="{92908883-F937-DE47-8E46-CF751AC9C14A}" destId="{459A117C-84E6-D14C-A45D-0AA6234C70FE}" srcOrd="10" destOrd="0" presId="urn:microsoft.com/office/officeart/2005/8/layout/radial1"/>
    <dgm:cxn modelId="{1CEBE5A9-ED6B-5D44-9C3A-8D628DABAC12}" type="presParOf" srcId="{92908883-F937-DE47-8E46-CF751AC9C14A}" destId="{CE008DD3-321A-1148-A970-72AEDF95F9A0}" srcOrd="11" destOrd="0" presId="urn:microsoft.com/office/officeart/2005/8/layout/radial1"/>
    <dgm:cxn modelId="{625C085F-E0A5-AC48-BCE1-71A843DDC8CD}" type="presParOf" srcId="{CE008DD3-321A-1148-A970-72AEDF95F9A0}" destId="{5050F055-F120-0241-B8DF-BE286FF9FF7D}" srcOrd="0" destOrd="0" presId="urn:microsoft.com/office/officeart/2005/8/layout/radial1"/>
    <dgm:cxn modelId="{4D8A116B-5BD1-8F40-A2CA-027872E469A8}" type="presParOf" srcId="{92908883-F937-DE47-8E46-CF751AC9C14A}" destId="{1AEF88A6-AB36-654F-B6D6-7F60890BDD8D}" srcOrd="12" destOrd="0" presId="urn:microsoft.com/office/officeart/2005/8/layout/radial1"/>
    <dgm:cxn modelId="{9DFDDCA2-38B3-D340-9A11-34091A200027}" type="presParOf" srcId="{92908883-F937-DE47-8E46-CF751AC9C14A}" destId="{7312A7F5-59A4-D649-B18F-53DB30DEA287}" srcOrd="13" destOrd="0" presId="urn:microsoft.com/office/officeart/2005/8/layout/radial1"/>
    <dgm:cxn modelId="{FB3529B8-85AF-5345-B7E3-004FBD115E81}" type="presParOf" srcId="{7312A7F5-59A4-D649-B18F-53DB30DEA287}" destId="{965A490A-8372-3B4E-935E-DC32AF28D0D1}" srcOrd="0" destOrd="0" presId="urn:microsoft.com/office/officeart/2005/8/layout/radial1"/>
    <dgm:cxn modelId="{64F590AC-F194-4F49-9A74-61FB6C4E4C24}" type="presParOf" srcId="{92908883-F937-DE47-8E46-CF751AC9C14A}" destId="{895A0603-27CB-D147-904F-3613D9432068}" srcOrd="14" destOrd="0" presId="urn:microsoft.com/office/officeart/2005/8/layout/radial1"/>
    <dgm:cxn modelId="{CB3315B3-57B9-6B44-95EA-169DC2096F61}" type="presParOf" srcId="{92908883-F937-DE47-8E46-CF751AC9C14A}" destId="{FEB84859-A765-4348-A41C-398CCC4FA595}" srcOrd="15" destOrd="0" presId="urn:microsoft.com/office/officeart/2005/8/layout/radial1"/>
    <dgm:cxn modelId="{DD794DBF-291F-BA4A-BC9E-89E087E599C0}" type="presParOf" srcId="{FEB84859-A765-4348-A41C-398CCC4FA595}" destId="{86EE2460-B097-1549-987E-21471B42A0E1}" srcOrd="0" destOrd="0" presId="urn:microsoft.com/office/officeart/2005/8/layout/radial1"/>
    <dgm:cxn modelId="{B6C6C980-DC94-AC48-8FED-D913A4828A23}" type="presParOf" srcId="{92908883-F937-DE47-8E46-CF751AC9C14A}" destId="{42CA2824-F9BD-A24B-B486-632C6D50BED8}" srcOrd="16" destOrd="0" presId="urn:microsoft.com/office/officeart/2005/8/layout/radial1"/>
    <dgm:cxn modelId="{59C166F0-F606-0E4B-A452-4721D94A0DB4}" type="presParOf" srcId="{92908883-F937-DE47-8E46-CF751AC9C14A}" destId="{AB67C60F-C6D6-624E-860A-7A63563F90A8}" srcOrd="17" destOrd="0" presId="urn:microsoft.com/office/officeart/2005/8/layout/radial1"/>
    <dgm:cxn modelId="{F78FC380-23F7-4348-923B-7A70009477F3}" type="presParOf" srcId="{AB67C60F-C6D6-624E-860A-7A63563F90A8}" destId="{486B0B18-BD61-994D-9351-56A72A3E7008}" srcOrd="0" destOrd="0" presId="urn:microsoft.com/office/officeart/2005/8/layout/radial1"/>
    <dgm:cxn modelId="{3E1735D0-3912-9849-9FB3-484763569780}" type="presParOf" srcId="{92908883-F937-DE47-8E46-CF751AC9C14A}" destId="{B2871143-D15E-5642-80FB-D8ECB958E1AC}" srcOrd="18" destOrd="0" presId="urn:microsoft.com/office/officeart/2005/8/layout/radial1"/>
    <dgm:cxn modelId="{B0F194A2-1AA3-DD4C-BB48-DEE3165DA26E}" type="presParOf" srcId="{92908883-F937-DE47-8E46-CF751AC9C14A}" destId="{C10B6944-1EAC-F743-A6E1-EFC3A0F9E4BA}" srcOrd="19" destOrd="0" presId="urn:microsoft.com/office/officeart/2005/8/layout/radial1"/>
    <dgm:cxn modelId="{BA1A889B-52C4-8343-99AD-7960FC593D8C}" type="presParOf" srcId="{C10B6944-1EAC-F743-A6E1-EFC3A0F9E4BA}" destId="{BD111261-DAF7-EA44-9BB5-73185DD9C9C6}" srcOrd="0" destOrd="0" presId="urn:microsoft.com/office/officeart/2005/8/layout/radial1"/>
    <dgm:cxn modelId="{E69F14BE-ADA3-B940-81E7-42267D775A5E}" type="presParOf" srcId="{92908883-F937-DE47-8E46-CF751AC9C14A}" destId="{39B01E1D-D71C-D545-B223-025DCBEF8AA6}" srcOrd="20" destOrd="0" presId="urn:microsoft.com/office/officeart/2005/8/layout/radial1"/>
    <dgm:cxn modelId="{8566B2B9-0033-5144-A9CD-F9850F480A64}" type="presParOf" srcId="{92908883-F937-DE47-8E46-CF751AC9C14A}" destId="{B32C2D7E-BD08-9247-842D-9BE0FC289C11}" srcOrd="21" destOrd="0" presId="urn:microsoft.com/office/officeart/2005/8/layout/radial1"/>
    <dgm:cxn modelId="{D871A4B1-7B11-2E45-940F-A58739145AE2}" type="presParOf" srcId="{B32C2D7E-BD08-9247-842D-9BE0FC289C11}" destId="{635E7556-7262-2947-9A65-C3C7BB23EC6A}" srcOrd="0" destOrd="0" presId="urn:microsoft.com/office/officeart/2005/8/layout/radial1"/>
    <dgm:cxn modelId="{A1D1F46E-5AD7-6048-92E4-EA676CC99B0E}" type="presParOf" srcId="{92908883-F937-DE47-8E46-CF751AC9C14A}" destId="{05F1BAEF-F0FE-CC4E-9A4D-00F0A3B454DB}" srcOrd="22" destOrd="0" presId="urn:microsoft.com/office/officeart/2005/8/layout/radial1"/>
    <dgm:cxn modelId="{98A35A4F-E5B6-8147-830E-2AD5A1639EDE}" type="presParOf" srcId="{92908883-F937-DE47-8E46-CF751AC9C14A}" destId="{BFE825C9-B2A4-7D4B-B396-BC56D67E2BE5}" srcOrd="23" destOrd="0" presId="urn:microsoft.com/office/officeart/2005/8/layout/radial1"/>
    <dgm:cxn modelId="{6AF78042-2450-4C4D-8535-945CECF11EC9}" type="presParOf" srcId="{BFE825C9-B2A4-7D4B-B396-BC56D67E2BE5}" destId="{5367A37A-2760-CA42-948F-D81FAA700B9B}" srcOrd="0" destOrd="0" presId="urn:microsoft.com/office/officeart/2005/8/layout/radial1"/>
    <dgm:cxn modelId="{56B43310-42E1-9E47-A6D8-025FDD64AB32}" type="presParOf" srcId="{92908883-F937-DE47-8E46-CF751AC9C14A}" destId="{3D358C4C-FB8F-8746-9CB5-BF4A63259360}" srcOrd="2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6C02AF-B702-8242-9C22-F9CE5318FC0C}" type="doc">
      <dgm:prSet loTypeId="urn:microsoft.com/office/officeart/2005/8/layout/process1" loCatId="" qsTypeId="urn:microsoft.com/office/officeart/2005/8/quickstyle/simple1" qsCatId="simple" csTypeId="urn:microsoft.com/office/officeart/2005/8/colors/accent1_2" csCatId="accent1" phldr="1"/>
      <dgm:spPr/>
    </dgm:pt>
    <dgm:pt modelId="{EADF9B3A-E3AA-2148-B78B-829766DFDA8C}">
      <dgm:prSet phldrT="[Text]" custT="1"/>
      <dgm:spPr>
        <a:solidFill>
          <a:schemeClr val="accent4">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Recruitment</a:t>
          </a:r>
          <a:r>
            <a:rPr lang="en-GB" sz="2000" dirty="0">
              <a:latin typeface="Garamond" panose="02020404030301010803" pitchFamily="18" charset="0"/>
            </a:rPr>
            <a:t> </a:t>
          </a:r>
        </a:p>
      </dgm:t>
    </dgm:pt>
    <dgm:pt modelId="{55D7B162-DD2D-7E40-BBFF-49894D9D7391}" type="parTrans" cxnId="{3BF03282-1F27-6843-95C6-550FB509E915}">
      <dgm:prSet/>
      <dgm:spPr/>
      <dgm:t>
        <a:bodyPr/>
        <a:lstStyle/>
        <a:p>
          <a:endParaRPr lang="en-GB"/>
        </a:p>
      </dgm:t>
    </dgm:pt>
    <dgm:pt modelId="{F992EA90-B1C3-FE47-BB38-9DF5E859551A}" type="sibTrans" cxnId="{3BF03282-1F27-6843-95C6-550FB509E915}">
      <dgm:prSet/>
      <dgm:spPr>
        <a:solidFill>
          <a:schemeClr val="tx1"/>
        </a:solidFill>
      </dgm:spPr>
      <dgm:t>
        <a:bodyPr/>
        <a:lstStyle/>
        <a:p>
          <a:endParaRPr lang="en-GB"/>
        </a:p>
      </dgm:t>
    </dgm:pt>
    <dgm:pt modelId="{AE8E6226-85C3-1447-A57E-CE54F2DBE312}">
      <dgm:prSet phldrT="[Text]" custT="1"/>
      <dgm:spPr>
        <a:solidFill>
          <a:schemeClr val="accent3">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Selection</a:t>
          </a:r>
          <a:r>
            <a:rPr lang="en-GB" sz="2000" dirty="0">
              <a:latin typeface="Garamond" panose="02020404030301010803" pitchFamily="18" charset="0"/>
            </a:rPr>
            <a:t> </a:t>
          </a:r>
        </a:p>
      </dgm:t>
    </dgm:pt>
    <dgm:pt modelId="{A216DDD9-3AD1-9C43-B166-0EC28342BCBD}" type="parTrans" cxnId="{3FE7305F-A364-0E49-B5A4-5029B70ED326}">
      <dgm:prSet/>
      <dgm:spPr/>
      <dgm:t>
        <a:bodyPr/>
        <a:lstStyle/>
        <a:p>
          <a:endParaRPr lang="en-GB"/>
        </a:p>
      </dgm:t>
    </dgm:pt>
    <dgm:pt modelId="{180AB1ED-5670-A143-8506-E5497107A58A}" type="sibTrans" cxnId="{3FE7305F-A364-0E49-B5A4-5029B70ED326}">
      <dgm:prSet/>
      <dgm:spPr>
        <a:solidFill>
          <a:schemeClr val="tx1"/>
        </a:solidFill>
      </dgm:spPr>
      <dgm:t>
        <a:bodyPr/>
        <a:lstStyle/>
        <a:p>
          <a:endParaRPr lang="en-GB"/>
        </a:p>
      </dgm:t>
    </dgm:pt>
    <dgm:pt modelId="{5699E243-B5E1-FF48-9E8C-A5434CD4AB23}">
      <dgm:prSet phldrT="[Text]" custT="1"/>
      <dgm:spPr>
        <a:solidFill>
          <a:srgbClr val="B24BFD"/>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Motivation</a:t>
          </a:r>
        </a:p>
      </dgm:t>
    </dgm:pt>
    <dgm:pt modelId="{1C1C9A57-6824-C44C-9833-F8CD1DC02E1E}" type="parTrans" cxnId="{176E0EEF-13EB-C944-8AF1-E16C92791953}">
      <dgm:prSet/>
      <dgm:spPr/>
      <dgm:t>
        <a:bodyPr/>
        <a:lstStyle/>
        <a:p>
          <a:endParaRPr lang="en-GB"/>
        </a:p>
      </dgm:t>
    </dgm:pt>
    <dgm:pt modelId="{D742D629-3A06-4F42-88D9-D9189A269B9A}" type="sibTrans" cxnId="{176E0EEF-13EB-C944-8AF1-E16C92791953}">
      <dgm:prSet/>
      <dgm:spPr/>
      <dgm:t>
        <a:bodyPr/>
        <a:lstStyle/>
        <a:p>
          <a:endParaRPr lang="en-GB"/>
        </a:p>
      </dgm:t>
    </dgm:pt>
    <dgm:pt modelId="{FD8086D4-8F5B-924D-9A8E-18FBFCFF4D31}">
      <dgm:prSet custT="1"/>
      <dgm:spPr>
        <a:solidFill>
          <a:schemeClr val="accent2">
            <a:lumMod val="40000"/>
            <a:lumOff val="6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Training</a:t>
          </a:r>
        </a:p>
      </dgm:t>
    </dgm:pt>
    <dgm:pt modelId="{3880DC70-4B24-F943-907E-BA3DC8315CB2}" type="parTrans" cxnId="{1398D712-7478-2B48-8122-C6352BF1A18F}">
      <dgm:prSet/>
      <dgm:spPr/>
      <dgm:t>
        <a:bodyPr/>
        <a:lstStyle/>
        <a:p>
          <a:endParaRPr lang="en-GB"/>
        </a:p>
      </dgm:t>
    </dgm:pt>
    <dgm:pt modelId="{D053F1F4-41B9-534C-A7DE-DC1F5BDA5E9A}" type="sibTrans" cxnId="{1398D712-7478-2B48-8122-C6352BF1A18F}">
      <dgm:prSet/>
      <dgm:spPr>
        <a:solidFill>
          <a:schemeClr val="tx1"/>
        </a:solidFill>
      </dgm:spPr>
      <dgm:t>
        <a:bodyPr/>
        <a:lstStyle/>
        <a:p>
          <a:endParaRPr lang="en-GB"/>
        </a:p>
      </dgm:t>
    </dgm:pt>
    <dgm:pt modelId="{681F0EAA-4946-8340-86EA-3EB02E9B3D11}">
      <dgm:prSet custT="1"/>
      <dgm:spPr>
        <a:solidFill>
          <a:schemeClr val="tx2">
            <a:lumMod val="60000"/>
            <a:lumOff val="40000"/>
          </a:schemeClr>
        </a:solidFill>
        <a:ln>
          <a:solidFill>
            <a:schemeClr val="tx1"/>
          </a:solidFill>
        </a:ln>
        <a:effectLst>
          <a:outerShdw blurRad="50800" dist="38100" dir="13500000" algn="br" rotWithShape="0">
            <a:prstClr val="black">
              <a:alpha val="40000"/>
            </a:prstClr>
          </a:outerShdw>
        </a:effectLst>
      </dgm:spPr>
      <dgm:t>
        <a:bodyPr/>
        <a:lstStyle/>
        <a:p>
          <a:r>
            <a:rPr lang="en-GB" sz="1800" dirty="0">
              <a:solidFill>
                <a:schemeClr val="tx1"/>
              </a:solidFill>
              <a:latin typeface="Garamond" panose="02020404030301010803" pitchFamily="18" charset="0"/>
            </a:rPr>
            <a:t>Assessing performance</a:t>
          </a:r>
        </a:p>
      </dgm:t>
    </dgm:pt>
    <dgm:pt modelId="{55127029-7D25-084B-9820-7F2911049655}" type="parTrans" cxnId="{639E6EDB-5AC0-E64C-AB62-9D805B232EAE}">
      <dgm:prSet/>
      <dgm:spPr/>
      <dgm:t>
        <a:bodyPr/>
        <a:lstStyle/>
        <a:p>
          <a:endParaRPr lang="en-GB"/>
        </a:p>
      </dgm:t>
    </dgm:pt>
    <dgm:pt modelId="{B5FDE6E5-95DE-6B45-B7E1-CAD0839D797D}" type="sibTrans" cxnId="{639E6EDB-5AC0-E64C-AB62-9D805B232EAE}">
      <dgm:prSet/>
      <dgm:spPr>
        <a:solidFill>
          <a:schemeClr val="tx1"/>
        </a:solidFill>
      </dgm:spPr>
      <dgm:t>
        <a:bodyPr/>
        <a:lstStyle/>
        <a:p>
          <a:endParaRPr lang="en-GB"/>
        </a:p>
      </dgm:t>
    </dgm:pt>
    <dgm:pt modelId="{78EC4E52-3259-9B4F-A156-E3A727991795}" type="pres">
      <dgm:prSet presAssocID="{A56C02AF-B702-8242-9C22-F9CE5318FC0C}" presName="Name0" presStyleCnt="0">
        <dgm:presLayoutVars>
          <dgm:dir/>
          <dgm:resizeHandles val="exact"/>
        </dgm:presLayoutVars>
      </dgm:prSet>
      <dgm:spPr/>
    </dgm:pt>
    <dgm:pt modelId="{8EE59416-1792-C04A-AF0B-8EF6D49898ED}" type="pres">
      <dgm:prSet presAssocID="{EADF9B3A-E3AA-2148-B78B-829766DFDA8C}" presName="node" presStyleLbl="node1" presStyleIdx="0" presStyleCnt="5" custScaleX="74032" custScaleY="58156" custLinFactNeighborX="6106" custLinFactNeighborY="-52128">
        <dgm:presLayoutVars>
          <dgm:bulletEnabled val="1"/>
        </dgm:presLayoutVars>
      </dgm:prSet>
      <dgm:spPr/>
    </dgm:pt>
    <dgm:pt modelId="{46E14262-0CB1-984F-8768-2C5A7E38BCD0}" type="pres">
      <dgm:prSet presAssocID="{F992EA90-B1C3-FE47-BB38-9DF5E859551A}" presName="sibTrans" presStyleLbl="sibTrans2D1" presStyleIdx="0" presStyleCnt="4" custAng="21526910" custLinFactNeighborX="11332" custLinFactNeighborY="-7440"/>
      <dgm:spPr/>
    </dgm:pt>
    <dgm:pt modelId="{9CD2F3B2-610E-1047-8804-22B672D8E96F}" type="pres">
      <dgm:prSet presAssocID="{F992EA90-B1C3-FE47-BB38-9DF5E859551A}" presName="connectorText" presStyleLbl="sibTrans2D1" presStyleIdx="0" presStyleCnt="4"/>
      <dgm:spPr/>
    </dgm:pt>
    <dgm:pt modelId="{BBB5C839-8EF9-D844-986E-A181508D21A7}" type="pres">
      <dgm:prSet presAssocID="{AE8E6226-85C3-1447-A57E-CE54F2DBE312}" presName="node" presStyleLbl="node1" presStyleIdx="1" presStyleCnt="5" custScaleX="74117" custScaleY="58316" custLinFactNeighborX="-2771" custLinFactNeighborY="-48211">
        <dgm:presLayoutVars>
          <dgm:bulletEnabled val="1"/>
        </dgm:presLayoutVars>
      </dgm:prSet>
      <dgm:spPr/>
    </dgm:pt>
    <dgm:pt modelId="{4A813465-0CC0-864F-94F3-349771755145}" type="pres">
      <dgm:prSet presAssocID="{180AB1ED-5670-A143-8506-E5497107A58A}" presName="sibTrans" presStyleLbl="sibTrans2D1" presStyleIdx="1" presStyleCnt="4" custScaleX="88033"/>
      <dgm:spPr/>
    </dgm:pt>
    <dgm:pt modelId="{D3A3CDC8-51DC-FE4B-AB03-B20B36F764FD}" type="pres">
      <dgm:prSet presAssocID="{180AB1ED-5670-A143-8506-E5497107A58A}" presName="connectorText" presStyleLbl="sibTrans2D1" presStyleIdx="1" presStyleCnt="4"/>
      <dgm:spPr/>
    </dgm:pt>
    <dgm:pt modelId="{4E9A958E-0D39-E14D-9CBC-A44A97996290}" type="pres">
      <dgm:prSet presAssocID="{FD8086D4-8F5B-924D-9A8E-18FBFCFF4D31}" presName="node" presStyleLbl="node1" presStyleIdx="2" presStyleCnt="5" custScaleX="74405" custScaleY="58316" custLinFactNeighborX="910" custLinFactNeighborY="-48211">
        <dgm:presLayoutVars>
          <dgm:bulletEnabled val="1"/>
        </dgm:presLayoutVars>
      </dgm:prSet>
      <dgm:spPr/>
    </dgm:pt>
    <dgm:pt modelId="{D869225F-333B-8649-B7C7-BA69117B9625}" type="pres">
      <dgm:prSet presAssocID="{D053F1F4-41B9-534C-A7DE-DC1F5BDA5E9A}" presName="sibTrans" presStyleLbl="sibTrans2D1" presStyleIdx="2" presStyleCnt="4" custScaleX="93309"/>
      <dgm:spPr/>
    </dgm:pt>
    <dgm:pt modelId="{0D9B8A68-3CD9-AB43-8391-230F7CB96F66}" type="pres">
      <dgm:prSet presAssocID="{D053F1F4-41B9-534C-A7DE-DC1F5BDA5E9A}" presName="connectorText" presStyleLbl="sibTrans2D1" presStyleIdx="2" presStyleCnt="4"/>
      <dgm:spPr/>
    </dgm:pt>
    <dgm:pt modelId="{0BC878C9-7476-3643-B08F-B49ADABD655D}" type="pres">
      <dgm:prSet presAssocID="{681F0EAA-4946-8340-86EA-3EB02E9B3D11}" presName="node" presStyleLbl="node1" presStyleIdx="3" presStyleCnt="5" custScaleX="74086" custScaleY="58206" custLinFactNeighborX="-1310" custLinFactNeighborY="-48156">
        <dgm:presLayoutVars>
          <dgm:bulletEnabled val="1"/>
        </dgm:presLayoutVars>
      </dgm:prSet>
      <dgm:spPr/>
    </dgm:pt>
    <dgm:pt modelId="{EA5C3818-885D-E940-BC32-C27F40B43C8B}" type="pres">
      <dgm:prSet presAssocID="{B5FDE6E5-95DE-6B45-B7E1-CAD0839D797D}" presName="sibTrans" presStyleLbl="sibTrans2D1" presStyleIdx="3" presStyleCnt="4" custScaleX="108236"/>
      <dgm:spPr/>
    </dgm:pt>
    <dgm:pt modelId="{C719A271-F3CE-7C47-9951-363514F2ADC9}" type="pres">
      <dgm:prSet presAssocID="{B5FDE6E5-95DE-6B45-B7E1-CAD0839D797D}" presName="connectorText" presStyleLbl="sibTrans2D1" presStyleIdx="3" presStyleCnt="4"/>
      <dgm:spPr/>
    </dgm:pt>
    <dgm:pt modelId="{A6FC96F7-4BA4-224D-9DBA-D60BC9C348CC}" type="pres">
      <dgm:prSet presAssocID="{5699E243-B5E1-FF48-9E8C-A5434CD4AB23}" presName="node" presStyleLbl="node1" presStyleIdx="4" presStyleCnt="5" custScaleX="74791" custScaleY="58542" custLinFactNeighborX="-16932" custLinFactNeighborY="-49665">
        <dgm:presLayoutVars>
          <dgm:bulletEnabled val="1"/>
        </dgm:presLayoutVars>
      </dgm:prSet>
      <dgm:spPr/>
    </dgm:pt>
  </dgm:ptLst>
  <dgm:cxnLst>
    <dgm:cxn modelId="{1398D712-7478-2B48-8122-C6352BF1A18F}" srcId="{A56C02AF-B702-8242-9C22-F9CE5318FC0C}" destId="{FD8086D4-8F5B-924D-9A8E-18FBFCFF4D31}" srcOrd="2" destOrd="0" parTransId="{3880DC70-4B24-F943-907E-BA3DC8315CB2}" sibTransId="{D053F1F4-41B9-534C-A7DE-DC1F5BDA5E9A}"/>
    <dgm:cxn modelId="{65CCAA24-9CB2-8E4A-8BFF-2EB0DA7E78D1}" type="presOf" srcId="{5699E243-B5E1-FF48-9E8C-A5434CD4AB23}" destId="{A6FC96F7-4BA4-224D-9DBA-D60BC9C348CC}" srcOrd="0" destOrd="0" presId="urn:microsoft.com/office/officeart/2005/8/layout/process1"/>
    <dgm:cxn modelId="{39E26436-5611-F446-AA9D-FF3974CE8CB6}" type="presOf" srcId="{D053F1F4-41B9-534C-A7DE-DC1F5BDA5E9A}" destId="{D869225F-333B-8649-B7C7-BA69117B9625}" srcOrd="0" destOrd="0" presId="urn:microsoft.com/office/officeart/2005/8/layout/process1"/>
    <dgm:cxn modelId="{28CA934F-1850-8F4B-B03F-F2BFFA62249E}" type="presOf" srcId="{EADF9B3A-E3AA-2148-B78B-829766DFDA8C}" destId="{8EE59416-1792-C04A-AF0B-8EF6D49898ED}" srcOrd="0" destOrd="0" presId="urn:microsoft.com/office/officeart/2005/8/layout/process1"/>
    <dgm:cxn modelId="{3FE7305F-A364-0E49-B5A4-5029B70ED326}" srcId="{A56C02AF-B702-8242-9C22-F9CE5318FC0C}" destId="{AE8E6226-85C3-1447-A57E-CE54F2DBE312}" srcOrd="1" destOrd="0" parTransId="{A216DDD9-3AD1-9C43-B166-0EC28342BCBD}" sibTransId="{180AB1ED-5670-A143-8506-E5497107A58A}"/>
    <dgm:cxn modelId="{F42CFB61-8470-8744-B037-407066112EFD}" type="presOf" srcId="{180AB1ED-5670-A143-8506-E5497107A58A}" destId="{D3A3CDC8-51DC-FE4B-AB03-B20B36F764FD}" srcOrd="1" destOrd="0" presId="urn:microsoft.com/office/officeart/2005/8/layout/process1"/>
    <dgm:cxn modelId="{80E33B6E-FFE7-FB4B-BFCC-076159662B09}" type="presOf" srcId="{F992EA90-B1C3-FE47-BB38-9DF5E859551A}" destId="{46E14262-0CB1-984F-8768-2C5A7E38BCD0}" srcOrd="0" destOrd="0" presId="urn:microsoft.com/office/officeart/2005/8/layout/process1"/>
    <dgm:cxn modelId="{7CA3A971-3E17-1A45-B2C8-6215B696E26C}" type="presOf" srcId="{180AB1ED-5670-A143-8506-E5497107A58A}" destId="{4A813465-0CC0-864F-94F3-349771755145}" srcOrd="0" destOrd="0" presId="urn:microsoft.com/office/officeart/2005/8/layout/process1"/>
    <dgm:cxn modelId="{3BF03282-1F27-6843-95C6-550FB509E915}" srcId="{A56C02AF-B702-8242-9C22-F9CE5318FC0C}" destId="{EADF9B3A-E3AA-2148-B78B-829766DFDA8C}" srcOrd="0" destOrd="0" parTransId="{55D7B162-DD2D-7E40-BBFF-49894D9D7391}" sibTransId="{F992EA90-B1C3-FE47-BB38-9DF5E859551A}"/>
    <dgm:cxn modelId="{75599E8D-03A0-6047-91A8-C35350E10243}" type="presOf" srcId="{A56C02AF-B702-8242-9C22-F9CE5318FC0C}" destId="{78EC4E52-3259-9B4F-A156-E3A727991795}" srcOrd="0" destOrd="0" presId="urn:microsoft.com/office/officeart/2005/8/layout/process1"/>
    <dgm:cxn modelId="{54C2C396-7F7B-754C-8100-BC846D5EECC8}" type="presOf" srcId="{B5FDE6E5-95DE-6B45-B7E1-CAD0839D797D}" destId="{C719A271-F3CE-7C47-9951-363514F2ADC9}" srcOrd="1" destOrd="0" presId="urn:microsoft.com/office/officeart/2005/8/layout/process1"/>
    <dgm:cxn modelId="{14204799-296B-5647-839E-9AA7DE85C523}" type="presOf" srcId="{AE8E6226-85C3-1447-A57E-CE54F2DBE312}" destId="{BBB5C839-8EF9-D844-986E-A181508D21A7}" srcOrd="0" destOrd="0" presId="urn:microsoft.com/office/officeart/2005/8/layout/process1"/>
    <dgm:cxn modelId="{8B1E809D-C43F-EA49-B5CF-5D754A7E2C23}" type="presOf" srcId="{681F0EAA-4946-8340-86EA-3EB02E9B3D11}" destId="{0BC878C9-7476-3643-B08F-B49ADABD655D}" srcOrd="0" destOrd="0" presId="urn:microsoft.com/office/officeart/2005/8/layout/process1"/>
    <dgm:cxn modelId="{C30247B8-C04E-B548-8B1F-43579CE9859D}" type="presOf" srcId="{B5FDE6E5-95DE-6B45-B7E1-CAD0839D797D}" destId="{EA5C3818-885D-E940-BC32-C27F40B43C8B}" srcOrd="0" destOrd="0" presId="urn:microsoft.com/office/officeart/2005/8/layout/process1"/>
    <dgm:cxn modelId="{2C024FBA-726D-7C49-A77D-C47F00DA9568}" type="presOf" srcId="{D053F1F4-41B9-534C-A7DE-DC1F5BDA5E9A}" destId="{0D9B8A68-3CD9-AB43-8391-230F7CB96F66}" srcOrd="1" destOrd="0" presId="urn:microsoft.com/office/officeart/2005/8/layout/process1"/>
    <dgm:cxn modelId="{639E6EDB-5AC0-E64C-AB62-9D805B232EAE}" srcId="{A56C02AF-B702-8242-9C22-F9CE5318FC0C}" destId="{681F0EAA-4946-8340-86EA-3EB02E9B3D11}" srcOrd="3" destOrd="0" parTransId="{55127029-7D25-084B-9820-7F2911049655}" sibTransId="{B5FDE6E5-95DE-6B45-B7E1-CAD0839D797D}"/>
    <dgm:cxn modelId="{176E0EEF-13EB-C944-8AF1-E16C92791953}" srcId="{A56C02AF-B702-8242-9C22-F9CE5318FC0C}" destId="{5699E243-B5E1-FF48-9E8C-A5434CD4AB23}" srcOrd="4" destOrd="0" parTransId="{1C1C9A57-6824-C44C-9833-F8CD1DC02E1E}" sibTransId="{D742D629-3A06-4F42-88D9-D9189A269B9A}"/>
    <dgm:cxn modelId="{DBB5B8F5-B769-AB44-8037-780E234B7809}" type="presOf" srcId="{FD8086D4-8F5B-924D-9A8E-18FBFCFF4D31}" destId="{4E9A958E-0D39-E14D-9CBC-A44A97996290}" srcOrd="0" destOrd="0" presId="urn:microsoft.com/office/officeart/2005/8/layout/process1"/>
    <dgm:cxn modelId="{A7B515F6-9B2B-4F4E-A938-A5ADC1E0649A}" type="presOf" srcId="{F992EA90-B1C3-FE47-BB38-9DF5E859551A}" destId="{9CD2F3B2-610E-1047-8804-22B672D8E96F}" srcOrd="1" destOrd="0" presId="urn:microsoft.com/office/officeart/2005/8/layout/process1"/>
    <dgm:cxn modelId="{9D1E9EFE-5048-B549-A256-50C5BEB86BD0}" type="presParOf" srcId="{78EC4E52-3259-9B4F-A156-E3A727991795}" destId="{8EE59416-1792-C04A-AF0B-8EF6D49898ED}" srcOrd="0" destOrd="0" presId="urn:microsoft.com/office/officeart/2005/8/layout/process1"/>
    <dgm:cxn modelId="{C94A264E-0FC5-8749-9EA6-82A8C91CC8AD}" type="presParOf" srcId="{78EC4E52-3259-9B4F-A156-E3A727991795}" destId="{46E14262-0CB1-984F-8768-2C5A7E38BCD0}" srcOrd="1" destOrd="0" presId="urn:microsoft.com/office/officeart/2005/8/layout/process1"/>
    <dgm:cxn modelId="{0398A32A-4F2D-8346-9D11-742AF65D55A7}" type="presParOf" srcId="{46E14262-0CB1-984F-8768-2C5A7E38BCD0}" destId="{9CD2F3B2-610E-1047-8804-22B672D8E96F}" srcOrd="0" destOrd="0" presId="urn:microsoft.com/office/officeart/2005/8/layout/process1"/>
    <dgm:cxn modelId="{0C1F1A27-7795-774A-974A-169BBB269AC1}" type="presParOf" srcId="{78EC4E52-3259-9B4F-A156-E3A727991795}" destId="{BBB5C839-8EF9-D844-986E-A181508D21A7}" srcOrd="2" destOrd="0" presId="urn:microsoft.com/office/officeart/2005/8/layout/process1"/>
    <dgm:cxn modelId="{C3733B18-C0EC-FC45-8076-4F5678B60693}" type="presParOf" srcId="{78EC4E52-3259-9B4F-A156-E3A727991795}" destId="{4A813465-0CC0-864F-94F3-349771755145}" srcOrd="3" destOrd="0" presId="urn:microsoft.com/office/officeart/2005/8/layout/process1"/>
    <dgm:cxn modelId="{BA6BA1DE-5604-F748-BF06-DCE67210FB10}" type="presParOf" srcId="{4A813465-0CC0-864F-94F3-349771755145}" destId="{D3A3CDC8-51DC-FE4B-AB03-B20B36F764FD}" srcOrd="0" destOrd="0" presId="urn:microsoft.com/office/officeart/2005/8/layout/process1"/>
    <dgm:cxn modelId="{ED40EEB4-AA6F-A84F-AA40-81CA0BE0FA5A}" type="presParOf" srcId="{78EC4E52-3259-9B4F-A156-E3A727991795}" destId="{4E9A958E-0D39-E14D-9CBC-A44A97996290}" srcOrd="4" destOrd="0" presId="urn:microsoft.com/office/officeart/2005/8/layout/process1"/>
    <dgm:cxn modelId="{0E1706FC-57A3-0B44-A4DF-A6E569279ADC}" type="presParOf" srcId="{78EC4E52-3259-9B4F-A156-E3A727991795}" destId="{D869225F-333B-8649-B7C7-BA69117B9625}" srcOrd="5" destOrd="0" presId="urn:microsoft.com/office/officeart/2005/8/layout/process1"/>
    <dgm:cxn modelId="{2BD9E5DF-9A93-8E4C-A0C0-951A26920853}" type="presParOf" srcId="{D869225F-333B-8649-B7C7-BA69117B9625}" destId="{0D9B8A68-3CD9-AB43-8391-230F7CB96F66}" srcOrd="0" destOrd="0" presId="urn:microsoft.com/office/officeart/2005/8/layout/process1"/>
    <dgm:cxn modelId="{602B4327-30FF-E345-88D5-FADAC8EE2D0E}" type="presParOf" srcId="{78EC4E52-3259-9B4F-A156-E3A727991795}" destId="{0BC878C9-7476-3643-B08F-B49ADABD655D}" srcOrd="6" destOrd="0" presId="urn:microsoft.com/office/officeart/2005/8/layout/process1"/>
    <dgm:cxn modelId="{04DF1826-9EA1-EF4E-BC2A-A27D38240925}" type="presParOf" srcId="{78EC4E52-3259-9B4F-A156-E3A727991795}" destId="{EA5C3818-885D-E940-BC32-C27F40B43C8B}" srcOrd="7" destOrd="0" presId="urn:microsoft.com/office/officeart/2005/8/layout/process1"/>
    <dgm:cxn modelId="{C6D44229-CFD6-C24C-81A5-2CE72772A52A}" type="presParOf" srcId="{EA5C3818-885D-E940-BC32-C27F40B43C8B}" destId="{C719A271-F3CE-7C47-9951-363514F2ADC9}" srcOrd="0" destOrd="0" presId="urn:microsoft.com/office/officeart/2005/8/layout/process1"/>
    <dgm:cxn modelId="{AD17CD71-8C30-5C48-85F6-7F12CA2AC77F}" type="presParOf" srcId="{78EC4E52-3259-9B4F-A156-E3A727991795}" destId="{A6FC96F7-4BA4-224D-9DBA-D60BC9C348CC}" srcOrd="8" destOrd="0" presId="urn:microsoft.com/office/officeart/2005/8/layout/process1"/>
  </dgm:cxnLst>
  <dgm:bg>
    <a:effect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FD356-7377-0E47-9A9F-DF9D783B9C85}">
      <dsp:nvSpPr>
        <dsp:cNvPr id="0" name=""/>
        <dsp:cNvSpPr/>
      </dsp:nvSpPr>
      <dsp:spPr>
        <a:xfrm>
          <a:off x="2555834" y="887201"/>
          <a:ext cx="4258984" cy="4258984"/>
        </a:xfrm>
        <a:prstGeom prst="blockArc">
          <a:avLst>
            <a:gd name="adj1" fmla="val 12271572"/>
            <a:gd name="adj2" fmla="val 16196053"/>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E2C61A-8639-6E40-8D46-A7FF6B67F0CC}">
      <dsp:nvSpPr>
        <dsp:cNvPr id="0" name=""/>
        <dsp:cNvSpPr/>
      </dsp:nvSpPr>
      <dsp:spPr>
        <a:xfrm>
          <a:off x="2669655" y="573123"/>
          <a:ext cx="4258984" cy="4258984"/>
        </a:xfrm>
        <a:prstGeom prst="blockArc">
          <a:avLst>
            <a:gd name="adj1" fmla="val 7756139"/>
            <a:gd name="adj2" fmla="val 1171886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F1B46B-71CC-0047-9776-CBC7420A7A40}">
      <dsp:nvSpPr>
        <dsp:cNvPr id="0" name=""/>
        <dsp:cNvSpPr/>
      </dsp:nvSpPr>
      <dsp:spPr>
        <a:xfrm>
          <a:off x="2583245" y="506185"/>
          <a:ext cx="4258984" cy="4258984"/>
        </a:xfrm>
        <a:prstGeom prst="blockArc">
          <a:avLst>
            <a:gd name="adj1" fmla="val 3163356"/>
            <a:gd name="adj2" fmla="val 7575471"/>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179ED6-7FC9-F24E-A449-78C6882C03F5}">
      <dsp:nvSpPr>
        <dsp:cNvPr id="0" name=""/>
        <dsp:cNvSpPr/>
      </dsp:nvSpPr>
      <dsp:spPr>
        <a:xfrm>
          <a:off x="2423854" y="640646"/>
          <a:ext cx="4258984" cy="4258984"/>
        </a:xfrm>
        <a:prstGeom prst="blockArc">
          <a:avLst>
            <a:gd name="adj1" fmla="val 20564875"/>
            <a:gd name="adj2" fmla="val 2818568"/>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6D2B30-1D74-EA47-AB84-C8226F4B9774}">
      <dsp:nvSpPr>
        <dsp:cNvPr id="0" name=""/>
        <dsp:cNvSpPr/>
      </dsp:nvSpPr>
      <dsp:spPr>
        <a:xfrm>
          <a:off x="2517812" y="886897"/>
          <a:ext cx="4258984" cy="4258984"/>
        </a:xfrm>
        <a:prstGeom prst="blockArc">
          <a:avLst>
            <a:gd name="adj1" fmla="val 16258896"/>
            <a:gd name="adj2" fmla="val 2012898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9978D3-615C-094E-8482-4E6CE7B3915F}">
      <dsp:nvSpPr>
        <dsp:cNvPr id="0" name=""/>
        <dsp:cNvSpPr/>
      </dsp:nvSpPr>
      <dsp:spPr>
        <a:xfrm>
          <a:off x="3514484" y="1488341"/>
          <a:ext cx="2314843" cy="2593287"/>
        </a:xfrm>
        <a:prstGeom prst="ellipse">
          <a:avLst/>
        </a:prstGeom>
        <a:solidFill>
          <a:srgbClr val="92D050"/>
        </a:solidFill>
        <a:ln w="19050" cap="rnd" cmpd="sng" algn="ctr">
          <a:solidFill>
            <a:schemeClr val="accent2">
              <a:lumMod val="60000"/>
              <a:lumOff val="4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Optimal workforce</a:t>
          </a:r>
        </a:p>
      </dsp:txBody>
      <dsp:txXfrm>
        <a:off x="3853485" y="1868119"/>
        <a:ext cx="1636841" cy="1833731"/>
      </dsp:txXfrm>
    </dsp:sp>
    <dsp:sp modelId="{6B9B2C3A-6B33-B144-93AC-50ACB395E9F2}">
      <dsp:nvSpPr>
        <dsp:cNvPr id="0" name=""/>
        <dsp:cNvSpPr/>
      </dsp:nvSpPr>
      <dsp:spPr>
        <a:xfrm>
          <a:off x="3659933" y="208586"/>
          <a:ext cx="2046010"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Plan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Workforce plans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Metrics</a:t>
          </a:r>
          <a:endParaRPr lang="en-GB" sz="1600" kern="1200" dirty="0">
            <a:solidFill>
              <a:schemeClr val="tx1"/>
            </a:solidFill>
            <a:latin typeface="Garamond" panose="02020404030301010803" pitchFamily="18" charset="0"/>
          </a:endParaRPr>
        </a:p>
      </dsp:txBody>
      <dsp:txXfrm>
        <a:off x="3959564" y="421827"/>
        <a:ext cx="1446748" cy="1029620"/>
      </dsp:txXfrm>
    </dsp:sp>
    <dsp:sp modelId="{A946DEB3-30E0-944B-B10D-D47B4F661853}">
      <dsp:nvSpPr>
        <dsp:cNvPr id="0" name=""/>
        <dsp:cNvSpPr/>
      </dsp:nvSpPr>
      <dsp:spPr>
        <a:xfrm>
          <a:off x="5516815" y="1425191"/>
          <a:ext cx="2046010"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Attract</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Recruitment</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Selection </a:t>
          </a:r>
          <a:endParaRPr lang="en-GB" sz="1600" kern="1200" dirty="0">
            <a:solidFill>
              <a:schemeClr val="tx1"/>
            </a:solidFill>
            <a:latin typeface="Garamond" panose="02020404030301010803" pitchFamily="18" charset="0"/>
          </a:endParaRPr>
        </a:p>
      </dsp:txBody>
      <dsp:txXfrm>
        <a:off x="5816446" y="1638432"/>
        <a:ext cx="1446748" cy="1029620"/>
      </dsp:txXfrm>
    </dsp:sp>
    <dsp:sp modelId="{34E9A5F6-F074-6542-ACD6-EA65DCE186B5}">
      <dsp:nvSpPr>
        <dsp:cNvPr id="0" name=""/>
        <dsp:cNvSpPr/>
      </dsp:nvSpPr>
      <dsp:spPr>
        <a:xfrm>
          <a:off x="4948918" y="3562664"/>
          <a:ext cx="2047315" cy="1456280"/>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Develop</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Training &amp; development</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Appraisals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Promotion</a:t>
          </a:r>
          <a:endParaRPr lang="en-GB" sz="1600" kern="1200" dirty="0">
            <a:solidFill>
              <a:schemeClr val="tx1"/>
            </a:solidFill>
            <a:latin typeface="Garamond" panose="02020404030301010803" pitchFamily="18" charset="0"/>
          </a:endParaRPr>
        </a:p>
      </dsp:txBody>
      <dsp:txXfrm>
        <a:off x="5248740" y="3775931"/>
        <a:ext cx="1447671" cy="1029746"/>
      </dsp:txXfrm>
    </dsp:sp>
    <dsp:sp modelId="{6145BD6F-EB67-A347-9046-F9DDC9C95FCF}">
      <dsp:nvSpPr>
        <dsp:cNvPr id="0" name=""/>
        <dsp:cNvSpPr/>
      </dsp:nvSpPr>
      <dsp:spPr>
        <a:xfrm>
          <a:off x="2458892" y="3584820"/>
          <a:ext cx="2047315" cy="1456280"/>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Garamond" panose="02020404030301010803" pitchFamily="18" charset="0"/>
            </a:rPr>
            <a:t>Retain</a:t>
          </a:r>
        </a:p>
        <a:p>
          <a:pPr marL="0" lvl="0" indent="0" algn="ctr" defTabSz="800100">
            <a:lnSpc>
              <a:spcPct val="90000"/>
            </a:lnSpc>
            <a:spcBef>
              <a:spcPct val="0"/>
            </a:spcBef>
            <a:spcAft>
              <a:spcPct val="35000"/>
            </a:spcAft>
            <a:buNone/>
          </a:pPr>
          <a:r>
            <a:rPr lang="en-US" sz="1600" kern="1200" dirty="0">
              <a:solidFill>
                <a:schemeClr val="tx1"/>
              </a:solidFill>
              <a:latin typeface="Garamond" panose="02020404030301010803" pitchFamily="18" charset="0"/>
            </a:rPr>
            <a:t>Rewards</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Compensation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Motivation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Turnover</a:t>
          </a:r>
          <a:endParaRPr lang="en-GB" sz="1600" kern="1200" dirty="0">
            <a:solidFill>
              <a:schemeClr val="tx1"/>
            </a:solidFill>
            <a:latin typeface="Garamond" panose="02020404030301010803" pitchFamily="18" charset="0"/>
          </a:endParaRPr>
        </a:p>
      </dsp:txBody>
      <dsp:txXfrm>
        <a:off x="2758714" y="3798087"/>
        <a:ext cx="1447671" cy="1029746"/>
      </dsp:txXfrm>
    </dsp:sp>
    <dsp:sp modelId="{7B80AD8F-498B-E04D-8FE5-5CAFA806B20D}">
      <dsp:nvSpPr>
        <dsp:cNvPr id="0" name=""/>
        <dsp:cNvSpPr/>
      </dsp:nvSpPr>
      <dsp:spPr>
        <a:xfrm>
          <a:off x="1769292" y="1425191"/>
          <a:ext cx="2047315" cy="1456102"/>
        </a:xfrm>
        <a:prstGeom prst="ellipse">
          <a:avLst/>
        </a:prstGeom>
        <a:solidFill>
          <a:schemeClr val="bg1">
            <a:lumMod val="65000"/>
          </a:schemeClr>
        </a:solidFill>
        <a:ln w="19050" cap="rnd" cmpd="sng" algn="ctr">
          <a:solidFill>
            <a:schemeClr val="accent1"/>
          </a:solidFill>
          <a:prstDash val="solid"/>
        </a:ln>
        <a:effectLst>
          <a:glow rad="228600">
            <a:schemeClr val="accent1">
              <a:satMod val="175000"/>
              <a:alpha val="40000"/>
            </a:schemeClr>
          </a:glow>
          <a:innerShdw blurRad="63500" dist="50800" dir="13500000">
            <a:prstClr val="black">
              <a:alpha val="50000"/>
            </a:prstClr>
          </a:innerShdw>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bg1"/>
              </a:solidFill>
              <a:latin typeface="Garamond" panose="02020404030301010803" pitchFamily="18" charset="0"/>
            </a:rPr>
            <a:t>Transition</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Succession planning</a:t>
          </a:r>
        </a:p>
        <a:p>
          <a:pPr marL="0" lvl="0" indent="0" algn="ctr" defTabSz="800100">
            <a:lnSpc>
              <a:spcPct val="90000"/>
            </a:lnSpc>
            <a:spcBef>
              <a:spcPct val="0"/>
            </a:spcBef>
            <a:spcAft>
              <a:spcPct val="35000"/>
            </a:spcAft>
            <a:buFont typeface="Arial" panose="020B0604020202020204" pitchFamily="34" charset="0"/>
            <a:buNone/>
          </a:pPr>
          <a:r>
            <a:rPr lang="en-US" sz="1600" kern="1200" dirty="0">
              <a:solidFill>
                <a:schemeClr val="tx1"/>
              </a:solidFill>
              <a:latin typeface="Garamond" panose="02020404030301010803" pitchFamily="18" charset="0"/>
            </a:rPr>
            <a:t>Internal mobility</a:t>
          </a:r>
          <a:r>
            <a:rPr lang="en-GB" sz="1600" kern="1200" dirty="0">
              <a:solidFill>
                <a:schemeClr val="tx1"/>
              </a:solidFill>
              <a:latin typeface="Garamond" panose="02020404030301010803" pitchFamily="18" charset="0"/>
            </a:rPr>
            <a:t> </a:t>
          </a:r>
        </a:p>
      </dsp:txBody>
      <dsp:txXfrm>
        <a:off x="2069114" y="1638432"/>
        <a:ext cx="1447671" cy="1029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47778-05BD-9348-9C5E-F5AB57C21388}">
      <dsp:nvSpPr>
        <dsp:cNvPr id="0" name=""/>
        <dsp:cNvSpPr/>
      </dsp:nvSpPr>
      <dsp:spPr>
        <a:xfrm>
          <a:off x="0" y="1113776"/>
          <a:ext cx="2052003" cy="625615"/>
        </a:xfrm>
        <a:prstGeom prst="chevron">
          <a:avLst/>
        </a:prstGeom>
        <a:solidFill>
          <a:schemeClr val="bg1">
            <a:lumMod val="50000"/>
          </a:schemeClr>
        </a:solidFill>
        <a:ln w="19050" cap="rnd" cmpd="sng" algn="ctr">
          <a:solidFill>
            <a:schemeClr val="tx1"/>
          </a:solidFill>
          <a:prstDash val="solid"/>
        </a:ln>
        <a:effectLst>
          <a:glow rad="101600">
            <a:schemeClr val="bg1">
              <a:lumMod val="50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Corporate strategy </a:t>
          </a:r>
        </a:p>
      </dsp:txBody>
      <dsp:txXfrm>
        <a:off x="312808" y="1113776"/>
        <a:ext cx="1426388" cy="625615"/>
      </dsp:txXfrm>
    </dsp:sp>
    <dsp:sp modelId="{CB81E487-8C87-D044-B223-941D4D603C02}">
      <dsp:nvSpPr>
        <dsp:cNvPr id="0" name=""/>
        <dsp:cNvSpPr/>
      </dsp:nvSpPr>
      <dsp:spPr>
        <a:xfrm>
          <a:off x="1849529" y="1123986"/>
          <a:ext cx="2048922" cy="625615"/>
        </a:xfrm>
        <a:prstGeom prst="chevron">
          <a:avLst/>
        </a:prstGeom>
        <a:solidFill>
          <a:schemeClr val="bg1">
            <a:lumMod val="65000"/>
          </a:schemeClr>
        </a:solidFill>
        <a:ln w="19050" cap="rnd" cmpd="sng" algn="ctr">
          <a:solidFill>
            <a:schemeClr val="tx1"/>
          </a:solidFill>
          <a:prstDash val="solid"/>
        </a:ln>
        <a:effectLst>
          <a:glow rad="101600">
            <a:schemeClr val="bg1">
              <a:lumMod val="6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strategy </a:t>
          </a:r>
        </a:p>
      </dsp:txBody>
      <dsp:txXfrm>
        <a:off x="2162337" y="1123986"/>
        <a:ext cx="1423307" cy="625615"/>
      </dsp:txXfrm>
    </dsp:sp>
    <dsp:sp modelId="{4C840849-7C4B-C847-84CF-327CC688FC77}">
      <dsp:nvSpPr>
        <dsp:cNvPr id="0" name=""/>
        <dsp:cNvSpPr/>
      </dsp:nvSpPr>
      <dsp:spPr>
        <a:xfrm>
          <a:off x="3672218" y="1123986"/>
          <a:ext cx="2048406" cy="625615"/>
        </a:xfrm>
        <a:prstGeom prst="chevron">
          <a:avLst/>
        </a:prstGeom>
        <a:solidFill>
          <a:schemeClr val="bg1">
            <a:lumMod val="75000"/>
          </a:schemeClr>
        </a:solidFill>
        <a:ln w="19050" cap="rnd" cmpd="sng" algn="ctr">
          <a:solidFill>
            <a:schemeClr val="tx1"/>
          </a:solidFill>
          <a:prstDash val="solid"/>
        </a:ln>
        <a:effectLst>
          <a:glow rad="101600">
            <a:schemeClr val="bg1">
              <a:lumMod val="7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practices</a:t>
          </a:r>
        </a:p>
      </dsp:txBody>
      <dsp:txXfrm>
        <a:off x="3985026" y="1123986"/>
        <a:ext cx="1422791" cy="625615"/>
      </dsp:txXfrm>
    </dsp:sp>
    <dsp:sp modelId="{5C30D1D1-B443-B241-93A7-15C917A77957}">
      <dsp:nvSpPr>
        <dsp:cNvPr id="0" name=""/>
        <dsp:cNvSpPr/>
      </dsp:nvSpPr>
      <dsp:spPr>
        <a:xfrm>
          <a:off x="5488315" y="1123986"/>
          <a:ext cx="2045857" cy="625615"/>
        </a:xfrm>
        <a:prstGeom prst="chevron">
          <a:avLst/>
        </a:prstGeom>
        <a:solidFill>
          <a:schemeClr val="bg1">
            <a:lumMod val="85000"/>
          </a:schemeClr>
        </a:solidFill>
        <a:ln w="19050" cap="rnd" cmpd="sng" algn="ctr">
          <a:solidFill>
            <a:schemeClr val="tx1"/>
          </a:solidFill>
          <a:prstDash val="solid"/>
        </a:ln>
        <a:effectLst>
          <a:glow rad="101600">
            <a:schemeClr val="bg1">
              <a:lumMod val="8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HR outcomes </a:t>
          </a:r>
        </a:p>
      </dsp:txBody>
      <dsp:txXfrm>
        <a:off x="5801123" y="1123986"/>
        <a:ext cx="1420242" cy="625615"/>
      </dsp:txXfrm>
    </dsp:sp>
    <dsp:sp modelId="{6950E5DE-5691-FA4D-B877-36C45BE082A8}">
      <dsp:nvSpPr>
        <dsp:cNvPr id="0" name=""/>
        <dsp:cNvSpPr/>
      </dsp:nvSpPr>
      <dsp:spPr>
        <a:xfrm>
          <a:off x="7311734" y="1124658"/>
          <a:ext cx="2048922" cy="624946"/>
        </a:xfrm>
        <a:prstGeom prst="chevron">
          <a:avLst/>
        </a:prstGeom>
        <a:solidFill>
          <a:schemeClr val="bg1">
            <a:lumMod val="95000"/>
          </a:schemeClr>
        </a:solidFill>
        <a:ln w="19050" cap="rnd" cmpd="sng" algn="ctr">
          <a:solidFill>
            <a:schemeClr val="tx1"/>
          </a:solidFill>
          <a:prstDash val="solid"/>
        </a:ln>
        <a:effectLst>
          <a:glow rad="101600">
            <a:schemeClr val="bg1">
              <a:lumMod val="85000"/>
              <a:alpha val="6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Business </a:t>
          </a:r>
        </a:p>
        <a:p>
          <a:pPr marL="0" lvl="0" indent="0" algn="ctr" defTabSz="711200">
            <a:lnSpc>
              <a:spcPct val="90000"/>
            </a:lnSpc>
            <a:spcBef>
              <a:spcPct val="0"/>
            </a:spcBef>
            <a:spcAft>
              <a:spcPct val="35000"/>
            </a:spcAft>
            <a:buNone/>
          </a:pPr>
          <a:r>
            <a:rPr lang="en-GB" sz="1600" b="1" kern="1200" dirty="0">
              <a:solidFill>
                <a:schemeClr val="tx1"/>
              </a:solidFill>
              <a:latin typeface="Garamond" panose="02020404030301010803" pitchFamily="18" charset="0"/>
            </a:rPr>
            <a:t>performance </a:t>
          </a:r>
        </a:p>
      </dsp:txBody>
      <dsp:txXfrm>
        <a:off x="7624207" y="1124658"/>
        <a:ext cx="1423976" cy="6249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76D39-E9D2-7648-8CEB-9C61739A3B93}">
      <dsp:nvSpPr>
        <dsp:cNvPr id="0" name=""/>
        <dsp:cNvSpPr/>
      </dsp:nvSpPr>
      <dsp:spPr>
        <a:xfrm>
          <a:off x="4013273" y="2024932"/>
          <a:ext cx="1244791" cy="797268"/>
        </a:xfrm>
        <a:prstGeom prst="rect">
          <a:avLst/>
        </a:prstGeom>
        <a:solidFill>
          <a:schemeClr val="accent2"/>
        </a:solidFill>
        <a:ln w="19050" cap="rnd" cmpd="sng" algn="ctr">
          <a:solidFill>
            <a:schemeClr val="accent2">
              <a:shade val="50000"/>
            </a:schemeClr>
          </a:solidFill>
          <a:prstDash val="solid"/>
        </a:ln>
        <a:effectLst>
          <a:glow rad="228600">
            <a:schemeClr val="accent2">
              <a:satMod val="175000"/>
              <a:alpha val="40000"/>
            </a:schemeClr>
          </a:glow>
        </a:effectLst>
        <a:scene3d>
          <a:camera prst="orthographicFront"/>
          <a:lightRig rig="threePt" dir="t"/>
        </a:scene3d>
        <a:sp3d>
          <a:bevelT prst="angle"/>
        </a:sp3d>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Employee relations</a:t>
          </a:r>
        </a:p>
      </dsp:txBody>
      <dsp:txXfrm>
        <a:off x="4013273" y="2024932"/>
        <a:ext cx="1244791" cy="797268"/>
      </dsp:txXfrm>
    </dsp:sp>
    <dsp:sp modelId="{33C7DAD2-1907-DE4E-8AFF-45B0CD50F85F}">
      <dsp:nvSpPr>
        <dsp:cNvPr id="0" name=""/>
        <dsp:cNvSpPr/>
      </dsp:nvSpPr>
      <dsp:spPr>
        <a:xfrm rot="16144173">
          <a:off x="4091647" y="1488326"/>
          <a:ext cx="1057916" cy="15478"/>
        </a:xfrm>
        <a:custGeom>
          <a:avLst/>
          <a:gdLst/>
          <a:ahLst/>
          <a:cxnLst/>
          <a:rect l="0" t="0" r="0" b="0"/>
          <a:pathLst>
            <a:path>
              <a:moveTo>
                <a:pt x="0" y="7739"/>
              </a:moveTo>
              <a:lnTo>
                <a:pt x="1057916"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94157" y="1469617"/>
        <a:ext cx="52895" cy="52895"/>
      </dsp:txXfrm>
    </dsp:sp>
    <dsp:sp modelId="{9F6E647B-EAA1-6F45-876B-604E9E0A982B}">
      <dsp:nvSpPr>
        <dsp:cNvPr id="0" name=""/>
        <dsp:cNvSpPr/>
      </dsp:nvSpPr>
      <dsp:spPr>
        <a:xfrm>
          <a:off x="3983146" y="169930"/>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Strategic </a:t>
          </a:r>
        </a:p>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HRM</a:t>
          </a:r>
        </a:p>
      </dsp:txBody>
      <dsp:txXfrm>
        <a:off x="3983146" y="169930"/>
        <a:ext cx="1244791" cy="797268"/>
      </dsp:txXfrm>
    </dsp:sp>
    <dsp:sp modelId="{C210D9BB-4566-DC40-8CB7-5688D221D775}">
      <dsp:nvSpPr>
        <dsp:cNvPr id="0" name=""/>
        <dsp:cNvSpPr/>
      </dsp:nvSpPr>
      <dsp:spPr>
        <a:xfrm rot="18820161">
          <a:off x="4789026" y="1675373"/>
          <a:ext cx="1106955" cy="15478"/>
        </a:xfrm>
        <a:custGeom>
          <a:avLst/>
          <a:gdLst/>
          <a:ahLst/>
          <a:cxnLst/>
          <a:rect l="0" t="0" r="0" b="0"/>
          <a:pathLst>
            <a:path>
              <a:moveTo>
                <a:pt x="0" y="7739"/>
              </a:moveTo>
              <a:lnTo>
                <a:pt x="1106955"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14830" y="1655439"/>
        <a:ext cx="55347" cy="55347"/>
      </dsp:txXfrm>
    </dsp:sp>
    <dsp:sp modelId="{449FF755-F356-8041-A147-BC42739D5B9D}">
      <dsp:nvSpPr>
        <dsp:cNvPr id="0" name=""/>
        <dsp:cNvSpPr/>
      </dsp:nvSpPr>
      <dsp:spPr>
        <a:xfrm>
          <a:off x="5426944" y="544025"/>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Audits</a:t>
          </a:r>
        </a:p>
      </dsp:txBody>
      <dsp:txXfrm>
        <a:off x="5426944" y="544025"/>
        <a:ext cx="1244791" cy="797268"/>
      </dsp:txXfrm>
    </dsp:sp>
    <dsp:sp modelId="{67AB02D2-9510-624F-9CB0-B85CB3449033}">
      <dsp:nvSpPr>
        <dsp:cNvPr id="0" name=""/>
        <dsp:cNvSpPr/>
      </dsp:nvSpPr>
      <dsp:spPr>
        <a:xfrm rot="20322837">
          <a:off x="5101353" y="1857130"/>
          <a:ext cx="1936660" cy="15478"/>
        </a:xfrm>
        <a:custGeom>
          <a:avLst/>
          <a:gdLst/>
          <a:ahLst/>
          <a:cxnLst/>
          <a:rect l="0" t="0" r="0" b="0"/>
          <a:pathLst>
            <a:path>
              <a:moveTo>
                <a:pt x="0" y="7739"/>
              </a:moveTo>
              <a:lnTo>
                <a:pt x="1936660"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6021266" y="1816453"/>
        <a:ext cx="96833" cy="96833"/>
      </dsp:txXfrm>
    </dsp:sp>
    <dsp:sp modelId="{C8C5D6AB-1201-E84F-8FAA-290B133E7BCE}">
      <dsp:nvSpPr>
        <dsp:cNvPr id="0" name=""/>
        <dsp:cNvSpPr/>
      </dsp:nvSpPr>
      <dsp:spPr>
        <a:xfrm>
          <a:off x="6881302" y="907539"/>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Employment </a:t>
          </a:r>
        </a:p>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laws</a:t>
          </a:r>
        </a:p>
      </dsp:txBody>
      <dsp:txXfrm>
        <a:off x="6881302" y="907539"/>
        <a:ext cx="1244791" cy="797268"/>
      </dsp:txXfrm>
    </dsp:sp>
    <dsp:sp modelId="{994EE5BF-C57F-4A45-8B65-3FB44B8E7A76}">
      <dsp:nvSpPr>
        <dsp:cNvPr id="0" name=""/>
        <dsp:cNvSpPr/>
      </dsp:nvSpPr>
      <dsp:spPr>
        <a:xfrm rot="21574197">
          <a:off x="5257989" y="2402601"/>
          <a:ext cx="2279428" cy="15478"/>
        </a:xfrm>
        <a:custGeom>
          <a:avLst/>
          <a:gdLst/>
          <a:ahLst/>
          <a:cxnLst/>
          <a:rect l="0" t="0" r="0" b="0"/>
          <a:pathLst>
            <a:path>
              <a:moveTo>
                <a:pt x="0" y="7739"/>
              </a:moveTo>
              <a:lnTo>
                <a:pt x="2279428"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6340718" y="2353355"/>
        <a:ext cx="113971" cy="113971"/>
      </dsp:txXfrm>
    </dsp:sp>
    <dsp:sp modelId="{03974D96-EA7A-2D4A-9150-89738AD30E00}">
      <dsp:nvSpPr>
        <dsp:cNvPr id="0" name=""/>
        <dsp:cNvSpPr/>
      </dsp:nvSpPr>
      <dsp:spPr>
        <a:xfrm>
          <a:off x="7537343" y="1998481"/>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HR manuals </a:t>
          </a:r>
        </a:p>
      </dsp:txBody>
      <dsp:txXfrm>
        <a:off x="7537343" y="1998481"/>
        <a:ext cx="1244791" cy="797268"/>
      </dsp:txXfrm>
    </dsp:sp>
    <dsp:sp modelId="{27CE103B-CDDE-CB4B-9444-90246ADE4A38}">
      <dsp:nvSpPr>
        <dsp:cNvPr id="0" name=""/>
        <dsp:cNvSpPr/>
      </dsp:nvSpPr>
      <dsp:spPr>
        <a:xfrm rot="1117980">
          <a:off x="5130888" y="2939957"/>
          <a:ext cx="2118475" cy="15478"/>
        </a:xfrm>
        <a:custGeom>
          <a:avLst/>
          <a:gdLst/>
          <a:ahLst/>
          <a:cxnLst/>
          <a:rect l="0" t="0" r="0" b="0"/>
          <a:pathLst>
            <a:path>
              <a:moveTo>
                <a:pt x="0" y="7739"/>
              </a:moveTo>
              <a:lnTo>
                <a:pt x="2118475"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6137164" y="2894734"/>
        <a:ext cx="105923" cy="105923"/>
      </dsp:txXfrm>
    </dsp:sp>
    <dsp:sp modelId="{459A117C-84E6-D14C-A45D-0AA6234C70FE}">
      <dsp:nvSpPr>
        <dsp:cNvPr id="0" name=""/>
        <dsp:cNvSpPr/>
      </dsp:nvSpPr>
      <dsp:spPr>
        <a:xfrm>
          <a:off x="7122188" y="3073191"/>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Grievances</a:t>
          </a:r>
        </a:p>
      </dsp:txBody>
      <dsp:txXfrm>
        <a:off x="7122188" y="3073191"/>
        <a:ext cx="1244791" cy="797268"/>
      </dsp:txXfrm>
    </dsp:sp>
    <dsp:sp modelId="{CE008DD3-321A-1148-A970-72AEDF95F9A0}">
      <dsp:nvSpPr>
        <dsp:cNvPr id="0" name=""/>
        <dsp:cNvSpPr/>
      </dsp:nvSpPr>
      <dsp:spPr>
        <a:xfrm rot="2377962">
          <a:off x="4880684" y="3107830"/>
          <a:ext cx="1181002" cy="15478"/>
        </a:xfrm>
        <a:custGeom>
          <a:avLst/>
          <a:gdLst/>
          <a:ahLst/>
          <a:cxnLst/>
          <a:rect l="0" t="0" r="0" b="0"/>
          <a:pathLst>
            <a:path>
              <a:moveTo>
                <a:pt x="0" y="7739"/>
              </a:moveTo>
              <a:lnTo>
                <a:pt x="1181002"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41660" y="3086045"/>
        <a:ext cx="59050" cy="59050"/>
      </dsp:txXfrm>
    </dsp:sp>
    <dsp:sp modelId="{1AEF88A6-AB36-654F-B6D6-7F60890BDD8D}">
      <dsp:nvSpPr>
        <dsp:cNvPr id="0" name=""/>
        <dsp:cNvSpPr/>
      </dsp:nvSpPr>
      <dsp:spPr>
        <a:xfrm>
          <a:off x="5684307" y="3408939"/>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On site specialists </a:t>
          </a:r>
        </a:p>
      </dsp:txBody>
      <dsp:txXfrm>
        <a:off x="5684307" y="3408939"/>
        <a:ext cx="1244791" cy="797268"/>
      </dsp:txXfrm>
    </dsp:sp>
    <dsp:sp modelId="{7312A7F5-59A4-D649-B18F-53DB30DEA287}">
      <dsp:nvSpPr>
        <dsp:cNvPr id="0" name=""/>
        <dsp:cNvSpPr/>
      </dsp:nvSpPr>
      <dsp:spPr>
        <a:xfrm rot="5358870">
          <a:off x="4307448" y="3151447"/>
          <a:ext cx="674043" cy="15478"/>
        </a:xfrm>
        <a:custGeom>
          <a:avLst/>
          <a:gdLst/>
          <a:ahLst/>
          <a:cxnLst/>
          <a:rect l="0" t="0" r="0" b="0"/>
          <a:pathLst>
            <a:path>
              <a:moveTo>
                <a:pt x="0" y="7739"/>
              </a:moveTo>
              <a:lnTo>
                <a:pt x="674043"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27619" y="3142335"/>
        <a:ext cx="33702" cy="33702"/>
      </dsp:txXfrm>
    </dsp:sp>
    <dsp:sp modelId="{895A0603-27CB-D147-904F-3613D9432068}">
      <dsp:nvSpPr>
        <dsp:cNvPr id="0" name=""/>
        <dsp:cNvSpPr/>
      </dsp:nvSpPr>
      <dsp:spPr>
        <a:xfrm>
          <a:off x="4030876" y="3496172"/>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Employment contracts</a:t>
          </a:r>
        </a:p>
      </dsp:txBody>
      <dsp:txXfrm>
        <a:off x="4030876" y="3496172"/>
        <a:ext cx="1244791" cy="797268"/>
      </dsp:txXfrm>
    </dsp:sp>
    <dsp:sp modelId="{FEB84859-A765-4348-A41C-398CCC4FA595}">
      <dsp:nvSpPr>
        <dsp:cNvPr id="0" name=""/>
        <dsp:cNvSpPr/>
      </dsp:nvSpPr>
      <dsp:spPr>
        <a:xfrm rot="8294238">
          <a:off x="3266528" y="3123673"/>
          <a:ext cx="1152840" cy="15478"/>
        </a:xfrm>
        <a:custGeom>
          <a:avLst/>
          <a:gdLst/>
          <a:ahLst/>
          <a:cxnLst/>
          <a:rect l="0" t="0" r="0" b="0"/>
          <a:pathLst>
            <a:path>
              <a:moveTo>
                <a:pt x="0" y="7739"/>
              </a:moveTo>
              <a:lnTo>
                <a:pt x="1152840"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14127" y="3102591"/>
        <a:ext cx="57642" cy="57642"/>
      </dsp:txXfrm>
    </dsp:sp>
    <dsp:sp modelId="{42CA2824-F9BD-A24B-B486-632C6D50BED8}">
      <dsp:nvSpPr>
        <dsp:cNvPr id="0" name=""/>
        <dsp:cNvSpPr/>
      </dsp:nvSpPr>
      <dsp:spPr>
        <a:xfrm>
          <a:off x="2428664" y="3440501"/>
          <a:ext cx="1243403"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Advisory service</a:t>
          </a:r>
        </a:p>
      </dsp:txBody>
      <dsp:txXfrm>
        <a:off x="2428664" y="3440501"/>
        <a:ext cx="1243403" cy="797268"/>
      </dsp:txXfrm>
    </dsp:sp>
    <dsp:sp modelId="{AB67C60F-C6D6-624E-860A-7A63563F90A8}">
      <dsp:nvSpPr>
        <dsp:cNvPr id="0" name=""/>
        <dsp:cNvSpPr/>
      </dsp:nvSpPr>
      <dsp:spPr>
        <a:xfrm rot="9691902">
          <a:off x="2143271" y="2915625"/>
          <a:ext cx="1991816" cy="15478"/>
        </a:xfrm>
        <a:custGeom>
          <a:avLst/>
          <a:gdLst/>
          <a:ahLst/>
          <a:cxnLst/>
          <a:rect l="0" t="0" r="0" b="0"/>
          <a:pathLst>
            <a:path>
              <a:moveTo>
                <a:pt x="0" y="7739"/>
              </a:moveTo>
              <a:lnTo>
                <a:pt x="1991816"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089383" y="2873569"/>
        <a:ext cx="99590" cy="99590"/>
      </dsp:txXfrm>
    </dsp:sp>
    <dsp:sp modelId="{B2871143-D15E-5642-80FB-D8ECB958E1AC}">
      <dsp:nvSpPr>
        <dsp:cNvPr id="0" name=""/>
        <dsp:cNvSpPr/>
      </dsp:nvSpPr>
      <dsp:spPr>
        <a:xfrm>
          <a:off x="1020293" y="3024528"/>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Training &amp; development</a:t>
          </a:r>
        </a:p>
      </dsp:txBody>
      <dsp:txXfrm>
        <a:off x="1020293" y="3024528"/>
        <a:ext cx="1244791" cy="797268"/>
      </dsp:txXfrm>
    </dsp:sp>
    <dsp:sp modelId="{C10B6944-1EAC-F743-A6E1-EFC3A0F9E4BA}">
      <dsp:nvSpPr>
        <dsp:cNvPr id="0" name=""/>
        <dsp:cNvSpPr/>
      </dsp:nvSpPr>
      <dsp:spPr>
        <a:xfrm rot="10828665">
          <a:off x="2085710" y="2402601"/>
          <a:ext cx="1927649" cy="15478"/>
        </a:xfrm>
        <a:custGeom>
          <a:avLst/>
          <a:gdLst/>
          <a:ahLst/>
          <a:cxnLst/>
          <a:rect l="0" t="0" r="0" b="0"/>
          <a:pathLst>
            <a:path>
              <a:moveTo>
                <a:pt x="0" y="7739"/>
              </a:moveTo>
              <a:lnTo>
                <a:pt x="1927649"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001343" y="2362149"/>
        <a:ext cx="96382" cy="96382"/>
      </dsp:txXfrm>
    </dsp:sp>
    <dsp:sp modelId="{39B01E1D-D71C-D545-B223-025DCBEF8AA6}">
      <dsp:nvSpPr>
        <dsp:cNvPr id="0" name=""/>
        <dsp:cNvSpPr/>
      </dsp:nvSpPr>
      <dsp:spPr>
        <a:xfrm>
          <a:off x="841005" y="1998480"/>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Collective bargaining</a:t>
          </a:r>
        </a:p>
      </dsp:txBody>
      <dsp:txXfrm>
        <a:off x="841005" y="1998480"/>
        <a:ext cx="1244791" cy="797268"/>
      </dsp:txXfrm>
    </dsp:sp>
    <dsp:sp modelId="{B32C2D7E-BD08-9247-842D-9BE0FC289C11}">
      <dsp:nvSpPr>
        <dsp:cNvPr id="0" name=""/>
        <dsp:cNvSpPr/>
      </dsp:nvSpPr>
      <dsp:spPr>
        <a:xfrm rot="12155616">
          <a:off x="2212521" y="1818850"/>
          <a:ext cx="1977103" cy="15478"/>
        </a:xfrm>
        <a:custGeom>
          <a:avLst/>
          <a:gdLst/>
          <a:ahLst/>
          <a:cxnLst/>
          <a:rect l="0" t="0" r="0" b="0"/>
          <a:pathLst>
            <a:path>
              <a:moveTo>
                <a:pt x="0" y="7739"/>
              </a:moveTo>
              <a:lnTo>
                <a:pt x="1977103"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151645" y="1777162"/>
        <a:ext cx="98855" cy="98855"/>
      </dsp:txXfrm>
    </dsp:sp>
    <dsp:sp modelId="{05F1BAEF-F0FE-CC4E-9A4D-00F0A3B454DB}">
      <dsp:nvSpPr>
        <dsp:cNvPr id="0" name=""/>
        <dsp:cNvSpPr/>
      </dsp:nvSpPr>
      <dsp:spPr>
        <a:xfrm>
          <a:off x="1144087" y="830980"/>
          <a:ext cx="1244783"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Unions </a:t>
          </a:r>
        </a:p>
      </dsp:txBody>
      <dsp:txXfrm>
        <a:off x="1144087" y="830980"/>
        <a:ext cx="1244783" cy="797268"/>
      </dsp:txXfrm>
    </dsp:sp>
    <dsp:sp modelId="{BFE825C9-B2A4-7D4B-B396-BC56D67E2BE5}">
      <dsp:nvSpPr>
        <dsp:cNvPr id="0" name=""/>
        <dsp:cNvSpPr/>
      </dsp:nvSpPr>
      <dsp:spPr>
        <a:xfrm rot="13625028">
          <a:off x="3250026" y="1608370"/>
          <a:ext cx="1269761" cy="15478"/>
        </a:xfrm>
        <a:custGeom>
          <a:avLst/>
          <a:gdLst/>
          <a:ahLst/>
          <a:cxnLst/>
          <a:rect l="0" t="0" r="0" b="0"/>
          <a:pathLst>
            <a:path>
              <a:moveTo>
                <a:pt x="0" y="7739"/>
              </a:moveTo>
              <a:lnTo>
                <a:pt x="1269761" y="7739"/>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53163" y="1584365"/>
        <a:ext cx="63488" cy="63488"/>
      </dsp:txXfrm>
    </dsp:sp>
    <dsp:sp modelId="{3D358C4C-FB8F-8746-9CB5-BF4A63259360}">
      <dsp:nvSpPr>
        <dsp:cNvPr id="0" name=""/>
        <dsp:cNvSpPr/>
      </dsp:nvSpPr>
      <dsp:spPr>
        <a:xfrm>
          <a:off x="2511750" y="410017"/>
          <a:ext cx="1244791" cy="79726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a:glow rad="228600">
            <a:schemeClr val="accent2">
              <a:satMod val="175000"/>
              <a:alpha val="40000"/>
            </a:schemeClr>
          </a:glow>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latin typeface="Garamond" panose="02020404030301010803" pitchFamily="18" charset="0"/>
            </a:rPr>
            <a:t>Compensation</a:t>
          </a:r>
        </a:p>
      </dsp:txBody>
      <dsp:txXfrm>
        <a:off x="2511750" y="410017"/>
        <a:ext cx="1244791" cy="797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59416-1792-C04A-AF0B-8EF6D49898ED}">
      <dsp:nvSpPr>
        <dsp:cNvPr id="0" name=""/>
        <dsp:cNvSpPr/>
      </dsp:nvSpPr>
      <dsp:spPr>
        <a:xfrm>
          <a:off x="50740" y="1603956"/>
          <a:ext cx="1390778" cy="655517"/>
        </a:xfrm>
        <a:prstGeom prst="roundRect">
          <a:avLst>
            <a:gd name="adj" fmla="val 10000"/>
          </a:avLst>
        </a:prstGeom>
        <a:solidFill>
          <a:schemeClr val="accent4">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Recruitment</a:t>
          </a:r>
          <a:r>
            <a:rPr lang="en-GB" sz="2000" kern="1200" dirty="0">
              <a:latin typeface="Garamond" panose="02020404030301010803" pitchFamily="18" charset="0"/>
            </a:rPr>
            <a:t> </a:t>
          </a:r>
        </a:p>
      </dsp:txBody>
      <dsp:txXfrm>
        <a:off x="69939" y="1623155"/>
        <a:ext cx="1352380" cy="617119"/>
      </dsp:txXfrm>
    </dsp:sp>
    <dsp:sp modelId="{46E14262-0CB1-984F-8768-2C5A7E38BCD0}">
      <dsp:nvSpPr>
        <dsp:cNvPr id="0" name=""/>
        <dsp:cNvSpPr/>
      </dsp:nvSpPr>
      <dsp:spPr>
        <a:xfrm rot="100">
          <a:off x="1652919" y="1686389"/>
          <a:ext cx="361494"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1652919" y="1779566"/>
        <a:ext cx="253046" cy="279539"/>
      </dsp:txXfrm>
    </dsp:sp>
    <dsp:sp modelId="{BBB5C839-8EF9-D844-986E-A181508D21A7}">
      <dsp:nvSpPr>
        <dsp:cNvPr id="0" name=""/>
        <dsp:cNvSpPr/>
      </dsp:nvSpPr>
      <dsp:spPr>
        <a:xfrm>
          <a:off x="2123428" y="1647206"/>
          <a:ext cx="1392374" cy="657320"/>
        </a:xfrm>
        <a:prstGeom prst="roundRect">
          <a:avLst>
            <a:gd name="adj" fmla="val 10000"/>
          </a:avLst>
        </a:prstGeom>
        <a:solidFill>
          <a:schemeClr val="accent3">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Selection</a:t>
          </a:r>
          <a:r>
            <a:rPr lang="en-GB" sz="2000" kern="1200" dirty="0">
              <a:latin typeface="Garamond" panose="02020404030301010803" pitchFamily="18" charset="0"/>
            </a:rPr>
            <a:t> </a:t>
          </a:r>
        </a:p>
      </dsp:txBody>
      <dsp:txXfrm>
        <a:off x="2142680" y="1666458"/>
        <a:ext cx="1353870" cy="618816"/>
      </dsp:txXfrm>
    </dsp:sp>
    <dsp:sp modelId="{4A813465-0CC0-864F-94F3-349771755145}">
      <dsp:nvSpPr>
        <dsp:cNvPr id="0" name=""/>
        <dsp:cNvSpPr/>
      </dsp:nvSpPr>
      <dsp:spPr>
        <a:xfrm>
          <a:off x="3736223" y="1742918"/>
          <a:ext cx="365061"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736223" y="1836097"/>
        <a:ext cx="255543" cy="279539"/>
      </dsp:txXfrm>
    </dsp:sp>
    <dsp:sp modelId="{4E9A958E-0D39-E14D-9CBC-A44A97996290}">
      <dsp:nvSpPr>
        <dsp:cNvPr id="0" name=""/>
        <dsp:cNvSpPr/>
      </dsp:nvSpPr>
      <dsp:spPr>
        <a:xfrm>
          <a:off x="4298232" y="1647206"/>
          <a:ext cx="1397785" cy="657320"/>
        </a:xfrm>
        <a:prstGeom prst="roundRect">
          <a:avLst>
            <a:gd name="adj" fmla="val 10000"/>
          </a:avLst>
        </a:prstGeom>
        <a:solidFill>
          <a:schemeClr val="accent2">
            <a:lumMod val="40000"/>
            <a:lumOff val="6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Training</a:t>
          </a:r>
        </a:p>
      </dsp:txBody>
      <dsp:txXfrm>
        <a:off x="4317484" y="1666458"/>
        <a:ext cx="1359281" cy="618816"/>
      </dsp:txXfrm>
    </dsp:sp>
    <dsp:sp modelId="{D869225F-333B-8649-B7C7-BA69117B9625}">
      <dsp:nvSpPr>
        <dsp:cNvPr id="0" name=""/>
        <dsp:cNvSpPr/>
      </dsp:nvSpPr>
      <dsp:spPr>
        <a:xfrm rot="1001">
          <a:off x="5892806" y="1743231"/>
          <a:ext cx="363496"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892806" y="1836394"/>
        <a:ext cx="254447" cy="279539"/>
      </dsp:txXfrm>
    </dsp:sp>
    <dsp:sp modelId="{0BC878C9-7476-3643-B08F-B49ADABD655D}">
      <dsp:nvSpPr>
        <dsp:cNvPr id="0" name=""/>
        <dsp:cNvSpPr/>
      </dsp:nvSpPr>
      <dsp:spPr>
        <a:xfrm>
          <a:off x="6431041" y="1648446"/>
          <a:ext cx="1391792" cy="656080"/>
        </a:xfrm>
        <a:prstGeom prst="roundRect">
          <a:avLst>
            <a:gd name="adj" fmla="val 10000"/>
          </a:avLst>
        </a:prstGeom>
        <a:solidFill>
          <a:schemeClr val="tx2">
            <a:lumMod val="60000"/>
            <a:lumOff val="40000"/>
          </a:schemeClr>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Assessing performance</a:t>
          </a:r>
        </a:p>
      </dsp:txBody>
      <dsp:txXfrm>
        <a:off x="6450257" y="1667662"/>
        <a:ext cx="1353360" cy="617648"/>
      </dsp:txXfrm>
    </dsp:sp>
    <dsp:sp modelId="{EA5C3818-885D-E940-BC32-C27F40B43C8B}">
      <dsp:nvSpPr>
        <dsp:cNvPr id="0" name=""/>
        <dsp:cNvSpPr/>
      </dsp:nvSpPr>
      <dsp:spPr>
        <a:xfrm rot="21571357">
          <a:off x="7969540" y="1734980"/>
          <a:ext cx="368863" cy="465897"/>
        </a:xfrm>
        <a:prstGeom prst="rightArrow">
          <a:avLst>
            <a:gd name="adj1" fmla="val 60000"/>
            <a:gd name="adj2" fmla="val 50000"/>
          </a:avLst>
        </a:prstGeom>
        <a:solidFill>
          <a:schemeClr val="tx1"/>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969542" y="1828620"/>
        <a:ext cx="258204" cy="279539"/>
      </dsp:txXfrm>
    </dsp:sp>
    <dsp:sp modelId="{A6FC96F7-4BA4-224D-9DBA-D60BC9C348CC}">
      <dsp:nvSpPr>
        <dsp:cNvPr id="0" name=""/>
        <dsp:cNvSpPr/>
      </dsp:nvSpPr>
      <dsp:spPr>
        <a:xfrm>
          <a:off x="8465822" y="1629543"/>
          <a:ext cx="1405036" cy="659868"/>
        </a:xfrm>
        <a:prstGeom prst="roundRect">
          <a:avLst>
            <a:gd name="adj" fmla="val 10000"/>
          </a:avLst>
        </a:prstGeom>
        <a:solidFill>
          <a:srgbClr val="B24BFD"/>
        </a:solidFill>
        <a:ln w="19050" cap="rnd" cmpd="sng" algn="ctr">
          <a:solidFill>
            <a:schemeClr val="tx1"/>
          </a:solidFill>
          <a:prstDash val="solid"/>
        </a:ln>
        <a:effectLst>
          <a:outerShdw blurRad="50800" dist="38100" dir="13500000" algn="br"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Garamond" panose="02020404030301010803" pitchFamily="18" charset="0"/>
            </a:rPr>
            <a:t>Motivation</a:t>
          </a:r>
        </a:p>
      </dsp:txBody>
      <dsp:txXfrm>
        <a:off x="8485149" y="1648870"/>
        <a:ext cx="1366382" cy="62121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7702E-D8E9-D345-8850-D79105BCB481}" type="datetimeFigureOut">
              <a:rPr lang="en-US" smtClean="0"/>
              <a:t>11/12/21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0C0132-BEBC-D548-AE13-C5212E15176E}" type="slidenum">
              <a:rPr lang="en-US" smtClean="0"/>
              <a:t>‹#›</a:t>
            </a:fld>
            <a:endParaRPr lang="en-US"/>
          </a:p>
        </p:txBody>
      </p:sp>
    </p:spTree>
    <p:extLst>
      <p:ext uri="{BB962C8B-B14F-4D97-AF65-F5344CB8AC3E}">
        <p14:creationId xmlns:p14="http://schemas.microsoft.com/office/powerpoint/2010/main" val="3223652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2</a:t>
            </a:fld>
            <a:endParaRPr lang="en-US"/>
          </a:p>
        </p:txBody>
      </p:sp>
    </p:spTree>
    <p:extLst>
      <p:ext uri="{BB962C8B-B14F-4D97-AF65-F5344CB8AC3E}">
        <p14:creationId xmlns:p14="http://schemas.microsoft.com/office/powerpoint/2010/main" val="2886108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400" dirty="0">
                <a:latin typeface="Garamond" panose="02020404030301010803" pitchFamily="18" charset="0"/>
              </a:rPr>
              <a:t>Employee resourcing concerns attracting and recruiting the right candidates, for the right positions at the right time in the most cost-effective way possible (CIPD, 2021).</a:t>
            </a:r>
          </a:p>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6</a:t>
            </a:fld>
            <a:endParaRPr lang="en-US"/>
          </a:p>
        </p:txBody>
      </p:sp>
    </p:spTree>
    <p:extLst>
      <p:ext uri="{BB962C8B-B14F-4D97-AF65-F5344CB8AC3E}">
        <p14:creationId xmlns:p14="http://schemas.microsoft.com/office/powerpoint/2010/main" val="207416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7</a:t>
            </a:fld>
            <a:endParaRPr lang="en-US"/>
          </a:p>
        </p:txBody>
      </p:sp>
    </p:spTree>
    <p:extLst>
      <p:ext uri="{BB962C8B-B14F-4D97-AF65-F5344CB8AC3E}">
        <p14:creationId xmlns:p14="http://schemas.microsoft.com/office/powerpoint/2010/main" val="323775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Garamond" panose="02020404030301010803" pitchFamily="18" charset="0"/>
              </a:rPr>
              <a:t>During the PM era employee relations was referred to as industrial relations and most organisations considered employees as resources instead of assets (LSJ Worldwide, 2021).</a:t>
            </a:r>
          </a:p>
        </p:txBody>
      </p:sp>
      <p:sp>
        <p:nvSpPr>
          <p:cNvPr id="4" name="Slide Number Placeholder 3"/>
          <p:cNvSpPr>
            <a:spLocks noGrp="1"/>
          </p:cNvSpPr>
          <p:nvPr>
            <p:ph type="sldNum" sz="quarter" idx="5"/>
          </p:nvPr>
        </p:nvSpPr>
        <p:spPr/>
        <p:txBody>
          <a:bodyPr/>
          <a:lstStyle/>
          <a:p>
            <a:fld id="{330C0132-BEBC-D548-AE13-C5212E15176E}" type="slidenum">
              <a:rPr lang="en-US" smtClean="0"/>
              <a:t>10</a:t>
            </a:fld>
            <a:endParaRPr lang="en-US"/>
          </a:p>
        </p:txBody>
      </p:sp>
    </p:spTree>
    <p:extLst>
      <p:ext uri="{BB962C8B-B14F-4D97-AF65-F5344CB8AC3E}">
        <p14:creationId xmlns:p14="http://schemas.microsoft.com/office/powerpoint/2010/main" val="32332199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0C0132-BEBC-D548-AE13-C5212E15176E}" type="slidenum">
              <a:rPr lang="en-US" smtClean="0"/>
              <a:t>14</a:t>
            </a:fld>
            <a:endParaRPr lang="en-US"/>
          </a:p>
        </p:txBody>
      </p:sp>
    </p:spTree>
    <p:extLst>
      <p:ext uri="{BB962C8B-B14F-4D97-AF65-F5344CB8AC3E}">
        <p14:creationId xmlns:p14="http://schemas.microsoft.com/office/powerpoint/2010/main" val="3205624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dirty="0">
                <a:latin typeface="Arial" panose="020B0604020202020204" pitchFamily="34" charset="0"/>
                <a:cs typeface="Arial" panose="020B0604020202020204" pitchFamily="34" charset="0"/>
              </a:rPr>
              <a:t>As illustrated by the model above Microsoft’s gender bias towards female employees, lack of training and development opportunities and ineffective HR policies resulted in staff becoming dissatisfied and demotivated and many workers left the company.</a:t>
            </a:r>
          </a:p>
        </p:txBody>
      </p:sp>
      <p:sp>
        <p:nvSpPr>
          <p:cNvPr id="4" name="Slide Number Placeholder 3"/>
          <p:cNvSpPr>
            <a:spLocks noGrp="1"/>
          </p:cNvSpPr>
          <p:nvPr>
            <p:ph type="sldNum" sz="quarter" idx="5"/>
          </p:nvPr>
        </p:nvSpPr>
        <p:spPr/>
        <p:txBody>
          <a:bodyPr/>
          <a:lstStyle/>
          <a:p>
            <a:fld id="{330C0132-BEBC-D548-AE13-C5212E15176E}" type="slidenum">
              <a:rPr lang="en-US" smtClean="0"/>
              <a:t>22</a:t>
            </a:fld>
            <a:endParaRPr lang="en-US"/>
          </a:p>
        </p:txBody>
      </p:sp>
    </p:spTree>
    <p:extLst>
      <p:ext uri="{BB962C8B-B14F-4D97-AF65-F5344CB8AC3E}">
        <p14:creationId xmlns:p14="http://schemas.microsoft.com/office/powerpoint/2010/main" val="863578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15429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6985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08132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89954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11/8/21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12682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11/8/21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79593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11/8/21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2715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5161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B334A90-EB03-42F3-8859-2C2B2724C058}" type="datetimeFigureOut">
              <a:rPr lang="en-US" smtClean="0"/>
              <a:t>11/8/21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67452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68504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398254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0299618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385609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C48EC7-AF6A-48D3-8284-14BACBEBDD84}"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4308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95873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11/8/21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17260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BC48EC7-AF6A-48D3-8284-14BACBEBDD84}" type="datetimeFigureOut">
              <a:rPr lang="en-US" smtClean="0"/>
              <a:t>11/8/21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7192607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esearchgate.net/figure/Human-Resources-Management-Process_fig3_340931714" TargetMode="External"/><Relationship Id="rId2" Type="http://schemas.openxmlformats.org/officeDocument/2006/relationships/hyperlink" Target="https://www.readkong.com/page/strategic-human-resource-management-back-to-the-future-520129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righthr.com/articles/equality-and-discrimination/equality-and-diversity-in-the-workplace" TargetMode="External"/><Relationship Id="rId2" Type="http://schemas.openxmlformats.org/officeDocument/2006/relationships/hyperlink" Target="https://www.businessinsider.com/coronavirus-microsoft-only-1-trillion-us-company-after-stocks-crash-2020-3?r=US&amp;IR=T" TargetMode="External"/><Relationship Id="rId1" Type="http://schemas.openxmlformats.org/officeDocument/2006/relationships/slideLayout" Target="../slideLayouts/slideLayout2.xml"/><Relationship Id="rId4" Type="http://schemas.openxmlformats.org/officeDocument/2006/relationships/hyperlink" Target="https://www.vox.com/policy-and-politics/2019/4/11/18304536/microsoft-women-discrimination-harassment-complaint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cipd.co.uk/knowledge/fundamentals/relations/employees/factsheet#gref" TargetMode="External"/><Relationship Id="rId2" Type="http://schemas.openxmlformats.org/officeDocument/2006/relationships/hyperlink" Target="https://www.ceridian.com/blog/support-diversity-and-inclusion-in-the-workplace" TargetMode="External"/><Relationship Id="rId1" Type="http://schemas.openxmlformats.org/officeDocument/2006/relationships/slideLayout" Target="../slideLayouts/slideLayout2.xml"/><Relationship Id="rId4" Type="http://schemas.openxmlformats.org/officeDocument/2006/relationships/hyperlink" Target="https://peopleprofession.cipd.org/profession-map/specialist-knowledge/resourcing#gre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co.uk/knowledge/strategy/resourcing/talent-factsheet#gref" TargetMode="External"/><Relationship Id="rId2" Type="http://schemas.openxmlformats.org/officeDocument/2006/relationships/hyperlink" Target="https://www.cipd.co.uk/knowledge/strategy/hr/strategic-hrm-factsheet#gref" TargetMode="External"/><Relationship Id="rId1" Type="http://schemas.openxmlformats.org/officeDocument/2006/relationships/slideLayout" Target="../slideLayouts/slideLayout2.xml"/><Relationship Id="rId4" Type="http://schemas.openxmlformats.org/officeDocument/2006/relationships/hyperlink" Target="https://www.comparably.com/companies/microsoft/retention"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everfi.com/blog/workplace-training/the-effects-of-sexual-harassment-in-the-workplace" TargetMode="External"/><Relationship Id="rId2" Type="http://schemas.openxmlformats.org/officeDocument/2006/relationships/hyperlink" Target="https://everfi.com/blog/workplace-training/promoting-diversity-helps-prevent-discriminatio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qz.com/1598345/microsoft-staff-are-openly-questioning-the-value-of-diversity/" TargetMode="External"/><Relationship Id="rId2" Type="http://schemas.openxmlformats.org/officeDocument/2006/relationships/hyperlink" Target="https://www.cio.com/article/2868419/how-to-improve-employee-retention.html" TargetMode="External"/><Relationship Id="rId1" Type="http://schemas.openxmlformats.org/officeDocument/2006/relationships/slideLayout" Target="../slideLayouts/slideLayout2.xml"/><Relationship Id="rId4" Type="http://schemas.openxmlformats.org/officeDocument/2006/relationships/hyperlink" Target="https://www.hrdconnect.com/2019/05/22/what-is-hr-management-in-an-organisatio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iedunote.com/two-factor-theory" TargetMode="External"/><Relationship Id="rId2" Type="http://schemas.openxmlformats.org/officeDocument/2006/relationships/hyperlink" Target="https://www.hrprofilingsolutions.com.au/blogs/aus-blog/employee-turnover-causes-effects-strategies/" TargetMode="External"/><Relationship Id="rId1" Type="http://schemas.openxmlformats.org/officeDocument/2006/relationships/slideLayout" Target="../slideLayouts/slideLayout2.xml"/><Relationship Id="rId4" Type="http://schemas.openxmlformats.org/officeDocument/2006/relationships/hyperlink" Target="https://www.weforum.org/agenda/2020/03/more-women-in-leadership-shouldnt-matter-but-it-really-doe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sites.google.com/a/my.shu.ac.uk/hr-group-8/specialist-hr-careers/employee-relations" TargetMode="External"/><Relationship Id="rId2" Type="http://schemas.openxmlformats.org/officeDocument/2006/relationships/hyperlink" Target="https://www.statista.com/statistics/273475/number-of-employees-at-the-microsoft-corporation-since-2005/"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mallbusiness.chron.com/negative-impacts-high-turnover-rate-20269.html" TargetMode="External"/><Relationship Id="rId2" Type="http://schemas.openxmlformats.org/officeDocument/2006/relationships/hyperlink" Target="https://courses.lumenlearning.com/boundless-management/chapter/purpose-of-human-resource-management/" TargetMode="External"/><Relationship Id="rId1" Type="http://schemas.openxmlformats.org/officeDocument/2006/relationships/slideLayout" Target="../slideLayouts/slideLayout2.xml"/><Relationship Id="rId4" Type="http://schemas.openxmlformats.org/officeDocument/2006/relationships/hyperlink" Target="https://www.highspeedtraining.co.uk/hub/lack-of-training-in-the-workplace/"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blog.vantagecircle.com/types-of-rewards/" TargetMode="External"/><Relationship Id="rId2" Type="http://schemas.openxmlformats.org/officeDocument/2006/relationships/hyperlink" Target="https://online.maryville.edu/blog/importance-of-training-and-development/" TargetMode="External"/><Relationship Id="rId1" Type="http://schemas.openxmlformats.org/officeDocument/2006/relationships/slideLayout" Target="../slideLayouts/slideLayout2.xml"/><Relationship Id="rId4" Type="http://schemas.openxmlformats.org/officeDocument/2006/relationships/hyperlink" Target="https://www.shrm.org/hr-today/news/hr-magazine/pages/0514-execbrief.aspx"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hrmars.com/papers_submitted/2727/Emerging_Challenges_of_HRM_in_21st_Century.pdf" TargetMode="External"/><Relationship Id="rId2" Type="http://schemas.openxmlformats.org/officeDocument/2006/relationships/hyperlink" Target="https://www.e-days.com/news/employee-turnover-rates-an-industry-comparison" TargetMode="External"/><Relationship Id="rId1" Type="http://schemas.openxmlformats.org/officeDocument/2006/relationships/slideLayout" Target="../slideLayouts/slideLayout2.xml"/><Relationship Id="rId4" Type="http://schemas.openxmlformats.org/officeDocument/2006/relationships/hyperlink" Target="https://www.shrm.org/resourcesandtools/hr-topics/organizational-and-employee-development/pages/key-steps-for-better-training-development-programs.aspx"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eajournals.org/wp-content/uploads/History-Evolution-and-Development-of-Human-Resource-Management-A-Contemporary-Perspective.pdf" TargetMode="External"/><Relationship Id="rId2" Type="http://schemas.openxmlformats.org/officeDocument/2006/relationships/hyperlink" Target="https://www.businessinsider.com/employee-retention-rate-top-tech-companies-2017-8?r=US&amp;IR=T" TargetMode="External"/><Relationship Id="rId1" Type="http://schemas.openxmlformats.org/officeDocument/2006/relationships/slideLayout" Target="../slideLayouts/slideLayout2.xml"/><Relationship Id="rId4" Type="http://schemas.openxmlformats.org/officeDocument/2006/relationships/hyperlink" Target="https://www.hrmexam.com/2020/01/13/strategic-human-resource-management-shrm-definition-importance-example-elements-overview/"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thehrdirector.com/business-news/talent_management/skills-gap-widening-hirings-not-answer/" TargetMode="External"/><Relationship Id="rId2" Type="http://schemas.openxmlformats.org/officeDocument/2006/relationships/hyperlink" Target="https://www.deputy.com/blog/7-steps-to-strategic-human-resource-management" TargetMode="External"/><Relationship Id="rId1" Type="http://schemas.openxmlformats.org/officeDocument/2006/relationships/slideLayout" Target="../slideLayouts/slideLayout2.xml"/><Relationship Id="rId4" Type="http://schemas.openxmlformats.org/officeDocument/2006/relationships/hyperlink" Target="https://www.huffpost.com/entry/inclusion-engagement-coll_b_5566445"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cnbc.com/2021/10/29/microsoft-passes-apple-to-become-the-worlds-most-valuable-company-.html" TargetMode="External"/><Relationship Id="rId2" Type="http://schemas.openxmlformats.org/officeDocument/2006/relationships/hyperlink" Target="https://www.frontiersin.org/articles/10.3389/fpsyg.2015.01400/ful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whatishumanresource.com/the-historical-background-of-human-resource-management" TargetMode="External"/><Relationship Id="rId2" Type="http://schemas.openxmlformats.org/officeDocument/2006/relationships/hyperlink" Target="https://www.valamis.com/hub/talent-management" TargetMode="External"/><Relationship Id="rId1" Type="http://schemas.openxmlformats.org/officeDocument/2006/relationships/slideLayout" Target="../slideLayouts/slideLayout2.xml"/><Relationship Id="rId4" Type="http://schemas.openxmlformats.org/officeDocument/2006/relationships/hyperlink" Target="https://www.forbes.com/sites/forbesbusinesscouncil/2020/02/03/five-recommendations-for-human-resource-management/?sh=22a9b40f39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0732-BFD9-774F-906E-C7C0078D13F9}"/>
              </a:ext>
            </a:extLst>
          </p:cNvPr>
          <p:cNvSpPr>
            <a:spLocks noGrp="1"/>
          </p:cNvSpPr>
          <p:nvPr>
            <p:ph type="title"/>
          </p:nvPr>
        </p:nvSpPr>
        <p:spPr>
          <a:xfrm>
            <a:off x="677334" y="609600"/>
            <a:ext cx="8804596" cy="5652052"/>
          </a:xfrm>
        </p:spPr>
        <p:txBody>
          <a:bodyPr>
            <a:normAutofit fontScale="90000"/>
          </a:bodyPr>
          <a:lstStyle/>
          <a:p>
            <a:pPr algn="ctr"/>
            <a:br>
              <a:rPr lang="en-US" sz="4400" dirty="0">
                <a:latin typeface="Garamond" panose="02020404030301010803" pitchFamily="18" charset="0"/>
              </a:rPr>
            </a:br>
            <a:r>
              <a:rPr lang="en-US" sz="4400" b="1" dirty="0">
                <a:latin typeface="Garamond" panose="02020404030301010803" pitchFamily="18" charset="0"/>
              </a:rPr>
              <a:t>CHERYL ALI</a:t>
            </a:r>
            <a:br>
              <a:rPr lang="en-US" sz="4400" b="1" dirty="0">
                <a:latin typeface="Garamond" panose="02020404030301010803" pitchFamily="18" charset="0"/>
              </a:rPr>
            </a:br>
            <a:r>
              <a:rPr lang="en-US" sz="4400" b="1" dirty="0">
                <a:latin typeface="Garamond" panose="02020404030301010803" pitchFamily="18" charset="0"/>
              </a:rPr>
              <a:t>1711725</a:t>
            </a:r>
            <a:br>
              <a:rPr lang="en-US" sz="4400" b="1" dirty="0">
                <a:latin typeface="Garamond" panose="02020404030301010803" pitchFamily="18" charset="0"/>
              </a:rPr>
            </a:br>
            <a:r>
              <a:rPr lang="en-US" sz="4400" b="1" dirty="0">
                <a:latin typeface="Garamond" panose="02020404030301010803" pitchFamily="18" charset="0"/>
              </a:rPr>
              <a:t>LCMB7000 </a:t>
            </a:r>
            <a:br>
              <a:rPr lang="en-US" sz="4400" b="1" dirty="0">
                <a:latin typeface="Garamond" panose="02020404030301010803" pitchFamily="18" charset="0"/>
              </a:rPr>
            </a:br>
            <a:r>
              <a:rPr lang="en-US" sz="4400" b="1" dirty="0">
                <a:latin typeface="Garamond" panose="02020404030301010803" pitchFamily="18" charset="0"/>
              </a:rPr>
              <a:t>HUMAN RESOURCE MANAGEMENT</a:t>
            </a:r>
            <a:br>
              <a:rPr lang="en-US" sz="4400" b="1" dirty="0">
                <a:latin typeface="Garamond" panose="02020404030301010803" pitchFamily="18" charset="0"/>
              </a:rPr>
            </a:br>
            <a:r>
              <a:rPr lang="en-US" sz="4400" b="1" dirty="0">
                <a:latin typeface="Garamond" panose="02020404030301010803" pitchFamily="18" charset="0"/>
              </a:rPr>
              <a:t>PART 2: PRESENTATION</a:t>
            </a:r>
            <a:br>
              <a:rPr lang="en-US" sz="4400" b="1" dirty="0">
                <a:latin typeface="Garamond" panose="02020404030301010803" pitchFamily="18" charset="0"/>
              </a:rPr>
            </a:br>
            <a:r>
              <a:rPr lang="en-US" sz="4400" b="1" dirty="0">
                <a:latin typeface="Garamond" panose="02020404030301010803" pitchFamily="18" charset="0"/>
              </a:rPr>
              <a:t>LECTURER: UJU UGOCHUKWU</a:t>
            </a:r>
            <a:br>
              <a:rPr lang="en-US" sz="3200" dirty="0">
                <a:latin typeface="Garamond" panose="02020404030301010803" pitchFamily="18" charset="0"/>
              </a:rPr>
            </a:br>
            <a:br>
              <a:rPr lang="en-US" sz="3200" dirty="0">
                <a:latin typeface="Garamond" panose="02020404030301010803" pitchFamily="18" charset="0"/>
              </a:rPr>
            </a:br>
            <a:endParaRPr lang="en-US" sz="3200" dirty="0">
              <a:latin typeface="Garamond" panose="02020404030301010803" pitchFamily="18" charset="0"/>
            </a:endParaRPr>
          </a:p>
        </p:txBody>
      </p:sp>
    </p:spTree>
    <p:extLst>
      <p:ext uri="{BB962C8B-B14F-4D97-AF65-F5344CB8AC3E}">
        <p14:creationId xmlns:p14="http://schemas.microsoft.com/office/powerpoint/2010/main" val="3998884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EE6DD-47F7-824D-8A41-C1A6EFB95BC1}"/>
              </a:ext>
            </a:extLst>
          </p:cNvPr>
          <p:cNvSpPr>
            <a:spLocks noGrp="1"/>
          </p:cNvSpPr>
          <p:nvPr>
            <p:ph type="title"/>
          </p:nvPr>
        </p:nvSpPr>
        <p:spPr>
          <a:xfrm>
            <a:off x="677333" y="248262"/>
            <a:ext cx="8596800" cy="774000"/>
          </a:xfrm>
        </p:spPr>
        <p:txBody>
          <a:bodyPr>
            <a:normAutofit/>
          </a:bodyPr>
          <a:lstStyle/>
          <a:p>
            <a:pPr algn="ctr"/>
            <a:r>
              <a:rPr lang="en-US" sz="2800" b="1" dirty="0">
                <a:latin typeface="Garamond" panose="02020404030301010803" pitchFamily="18" charset="0"/>
              </a:rPr>
              <a:t>INTRODUCTION </a:t>
            </a:r>
            <a:endParaRPr lang="en-US" sz="2800" b="1" i="1" dirty="0">
              <a:latin typeface="Garamond" panose="02020404030301010803" pitchFamily="18" charset="0"/>
            </a:endParaRPr>
          </a:p>
        </p:txBody>
      </p:sp>
      <p:sp>
        <p:nvSpPr>
          <p:cNvPr id="3" name="Content Placeholder 2">
            <a:extLst>
              <a:ext uri="{FF2B5EF4-FFF2-40B4-BE49-F238E27FC236}">
                <a16:creationId xmlns:a16="http://schemas.microsoft.com/office/drawing/2014/main" id="{7E03C7E9-EF78-2B43-87A0-09869B9DB882}"/>
              </a:ext>
            </a:extLst>
          </p:cNvPr>
          <p:cNvSpPr>
            <a:spLocks noGrp="1"/>
          </p:cNvSpPr>
          <p:nvPr>
            <p:ph idx="1"/>
          </p:nvPr>
        </p:nvSpPr>
        <p:spPr>
          <a:xfrm>
            <a:off x="677333" y="1077686"/>
            <a:ext cx="8869437" cy="5412566"/>
          </a:xfrm>
        </p:spPr>
        <p:txBody>
          <a:bodyPr>
            <a:normAutofit fontScale="92500" lnSpcReduction="10000"/>
          </a:bodyPr>
          <a:lstStyle/>
          <a:p>
            <a:r>
              <a:rPr lang="en-US" sz="2600" dirty="0">
                <a:solidFill>
                  <a:schemeClr val="tx1"/>
                </a:solidFill>
                <a:latin typeface="Garamond" panose="02020404030301010803" pitchFamily="18" charset="0"/>
                <a:cs typeface="Arial" panose="020B0604020202020204" pitchFamily="34" charset="0"/>
              </a:rPr>
              <a:t>HRD Connect (2019) explains that to operate successfully organisations rely on three essential resources: </a:t>
            </a:r>
          </a:p>
          <a:p>
            <a:pPr lvl="1">
              <a:buFont typeface="Wingdings" pitchFamily="2" charset="2"/>
              <a:buChar char="Ø"/>
            </a:pPr>
            <a:r>
              <a:rPr lang="en-US" sz="2600" dirty="0">
                <a:solidFill>
                  <a:schemeClr val="tx1"/>
                </a:solidFill>
                <a:latin typeface="Garamond" panose="02020404030301010803" pitchFamily="18" charset="0"/>
                <a:cs typeface="Arial" panose="020B0604020202020204" pitchFamily="34" charset="0"/>
              </a:rPr>
              <a:t>Physical resources (like equipment and materials)</a:t>
            </a:r>
          </a:p>
          <a:p>
            <a:pPr lvl="1">
              <a:buFont typeface="Wingdings" pitchFamily="2" charset="2"/>
              <a:buChar char="Ø"/>
            </a:pPr>
            <a:r>
              <a:rPr lang="en-US" sz="2600" dirty="0">
                <a:solidFill>
                  <a:schemeClr val="tx1"/>
                </a:solidFill>
                <a:latin typeface="Garamond" panose="02020404030301010803" pitchFamily="18" charset="0"/>
                <a:cs typeface="Arial" panose="020B0604020202020204" pitchFamily="34" charset="0"/>
              </a:rPr>
              <a:t>Monetary resources (like cash and solvency) </a:t>
            </a:r>
          </a:p>
          <a:p>
            <a:pPr lvl="1">
              <a:buFont typeface="Wingdings" pitchFamily="2" charset="2"/>
              <a:buChar char="Ø"/>
            </a:pPr>
            <a:r>
              <a:rPr lang="en-US" sz="2600" i="1" dirty="0">
                <a:solidFill>
                  <a:schemeClr val="tx1"/>
                </a:solidFill>
                <a:latin typeface="Garamond" panose="02020404030301010803" pitchFamily="18" charset="0"/>
                <a:cs typeface="Arial" panose="020B0604020202020204" pitchFamily="34" charset="0"/>
              </a:rPr>
              <a:t>People (like human capital).</a:t>
            </a:r>
          </a:p>
          <a:p>
            <a:pPr marL="457200" lvl="1" indent="0">
              <a:buNone/>
            </a:pPr>
            <a:endParaRPr lang="en-US" sz="2600" dirty="0">
              <a:solidFill>
                <a:schemeClr val="tx1"/>
              </a:solidFill>
              <a:latin typeface="Garamond" panose="02020404030301010803" pitchFamily="18" charset="0"/>
              <a:cs typeface="Arial" panose="020B0604020202020204" pitchFamily="34" charset="0"/>
            </a:endParaRPr>
          </a:p>
          <a:p>
            <a:r>
              <a:rPr lang="en-US" sz="2600" dirty="0">
                <a:solidFill>
                  <a:schemeClr val="tx1"/>
                </a:solidFill>
                <a:latin typeface="Garamond" panose="02020404030301010803" pitchFamily="18" charset="0"/>
                <a:cs typeface="Arial" panose="020B0604020202020204" pitchFamily="34" charset="0"/>
              </a:rPr>
              <a:t>HRM is the effective management of people in an organization, it focuses on the relationship between employers and employees who are considered their most valuable assets. Managers must ensure they build trust-based relationships with employees, which plays an important part both individually and collectively towards the accomplishment of business objectives (Chartered Institute of Personnel and Development (CIPD), 2021).</a:t>
            </a:r>
          </a:p>
          <a:p>
            <a:pPr marL="0" indent="0">
              <a:buNone/>
            </a:pPr>
            <a:endParaRPr lang="en-US" sz="1600" dirty="0">
              <a:solidFill>
                <a:schemeClr val="tx1"/>
              </a:solidFill>
              <a:latin typeface="Garamond" panose="02020404030301010803" pitchFamily="18" charset="0"/>
              <a:cs typeface="Arial" panose="020B0604020202020204" pitchFamily="34" charset="0"/>
            </a:endParaRPr>
          </a:p>
        </p:txBody>
      </p:sp>
    </p:spTree>
    <p:extLst>
      <p:ext uri="{BB962C8B-B14F-4D97-AF65-F5344CB8AC3E}">
        <p14:creationId xmlns:p14="http://schemas.microsoft.com/office/powerpoint/2010/main" val="2138189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F9115-2A4C-D641-88F6-8C132DF4A73C}"/>
              </a:ext>
            </a:extLst>
          </p:cNvPr>
          <p:cNvSpPr>
            <a:spLocks noGrp="1"/>
          </p:cNvSpPr>
          <p:nvPr>
            <p:ph idx="1"/>
          </p:nvPr>
        </p:nvSpPr>
        <p:spPr>
          <a:xfrm>
            <a:off x="677334" y="365760"/>
            <a:ext cx="8870400" cy="6134431"/>
          </a:xfrm>
        </p:spPr>
        <p:txBody>
          <a:bodyPr/>
          <a:lstStyle/>
          <a:p>
            <a:r>
              <a:rPr lang="en-US" sz="2400" dirty="0">
                <a:solidFill>
                  <a:schemeClr val="tx1"/>
                </a:solidFill>
                <a:latin typeface="Garamond" panose="02020404030301010803" pitchFamily="18" charset="0"/>
                <a:cs typeface="Arial" panose="020B0604020202020204" pitchFamily="34" charset="0"/>
              </a:rPr>
              <a:t>HRM is so significant that it is often referred to as the heart and soul of an organization (Lumen Learning, 2017). Collaboration, motivation, inclusion and engagement should be the norm in organizational behaviour and culture, these ideals generate added value and improve company-wide performance (</a:t>
            </a:r>
            <a:r>
              <a:rPr lang="en-US" sz="2400" dirty="0" err="1">
                <a:solidFill>
                  <a:schemeClr val="tx1"/>
                </a:solidFill>
                <a:latin typeface="Garamond" panose="02020404030301010803" pitchFamily="18" charset="0"/>
                <a:cs typeface="Arial" panose="020B0604020202020204" pitchFamily="34" charset="0"/>
              </a:rPr>
              <a:t>Storey</a:t>
            </a:r>
            <a:r>
              <a:rPr lang="en-US" sz="2400" dirty="0">
                <a:solidFill>
                  <a:schemeClr val="tx1"/>
                </a:solidFill>
                <a:latin typeface="Garamond" panose="02020404030301010803" pitchFamily="18" charset="0"/>
                <a:cs typeface="Arial" panose="020B0604020202020204" pitchFamily="34" charset="0"/>
              </a:rPr>
              <a:t>, 2014).</a:t>
            </a: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solidFill>
                <a:schemeClr val="tx1"/>
              </a:solidFill>
              <a:latin typeface="Garamond" panose="02020404030301010803" pitchFamily="18" charset="0"/>
              <a:cs typeface="Arial" panose="020B0604020202020204" pitchFamily="34" charset="0"/>
            </a:endParaRPr>
          </a:p>
          <a:p>
            <a:endParaRPr lang="en-US" dirty="0">
              <a:solidFill>
                <a:schemeClr val="tx1"/>
              </a:solidFill>
              <a:latin typeface="Garamond" panose="02020404030301010803" pitchFamily="18" charset="0"/>
              <a:cs typeface="Arial" panose="020B0604020202020204" pitchFamily="34" charset="0"/>
            </a:endParaRPr>
          </a:p>
          <a:p>
            <a:pPr lvl="8"/>
            <a:endParaRPr lang="en-US" dirty="0"/>
          </a:p>
        </p:txBody>
      </p:sp>
      <p:sp>
        <p:nvSpPr>
          <p:cNvPr id="4" name="Process 3">
            <a:extLst>
              <a:ext uri="{FF2B5EF4-FFF2-40B4-BE49-F238E27FC236}">
                <a16:creationId xmlns:a16="http://schemas.microsoft.com/office/drawing/2014/main" id="{0F40C575-9BDC-0E41-96DF-BAB93182E5EF}"/>
              </a:ext>
            </a:extLst>
          </p:cNvPr>
          <p:cNvSpPr/>
          <p:nvPr/>
        </p:nvSpPr>
        <p:spPr>
          <a:xfrm>
            <a:off x="1111279" y="2692689"/>
            <a:ext cx="7749689" cy="888709"/>
          </a:xfrm>
          <a:prstGeom prst="flowChartProcess">
            <a:avLst/>
          </a:prstGeom>
          <a:solidFill>
            <a:schemeClr val="accent3">
              <a:lumMod val="20000"/>
              <a:lumOff val="8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Inclusion = Value people</a:t>
            </a:r>
          </a:p>
        </p:txBody>
      </p:sp>
      <p:sp>
        <p:nvSpPr>
          <p:cNvPr id="5" name="Process 4">
            <a:extLst>
              <a:ext uri="{FF2B5EF4-FFF2-40B4-BE49-F238E27FC236}">
                <a16:creationId xmlns:a16="http://schemas.microsoft.com/office/drawing/2014/main" id="{A87F0AA1-66C7-054D-B615-A1D40575F3B2}"/>
              </a:ext>
            </a:extLst>
          </p:cNvPr>
          <p:cNvSpPr/>
          <p:nvPr/>
        </p:nvSpPr>
        <p:spPr>
          <a:xfrm>
            <a:off x="1111279" y="4058848"/>
            <a:ext cx="7749689" cy="888709"/>
          </a:xfrm>
          <a:prstGeom prst="flowChartProcess">
            <a:avLst/>
          </a:prstGeom>
          <a:solidFill>
            <a:schemeClr val="accent3">
              <a:lumMod val="40000"/>
              <a:lumOff val="6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Engagement = Involve people</a:t>
            </a:r>
          </a:p>
        </p:txBody>
      </p:sp>
      <p:sp>
        <p:nvSpPr>
          <p:cNvPr id="6" name="Process 5">
            <a:extLst>
              <a:ext uri="{FF2B5EF4-FFF2-40B4-BE49-F238E27FC236}">
                <a16:creationId xmlns:a16="http://schemas.microsoft.com/office/drawing/2014/main" id="{03B57E43-E735-7544-89BF-AEAB7F977A79}"/>
              </a:ext>
            </a:extLst>
          </p:cNvPr>
          <p:cNvSpPr/>
          <p:nvPr/>
        </p:nvSpPr>
        <p:spPr>
          <a:xfrm>
            <a:off x="1111281" y="5425007"/>
            <a:ext cx="7749688" cy="889200"/>
          </a:xfrm>
          <a:prstGeom prst="flowChartProcess">
            <a:avLst/>
          </a:prstGeom>
          <a:solidFill>
            <a:schemeClr val="accent3">
              <a:lumMod val="60000"/>
              <a:lumOff val="40000"/>
            </a:schemeClr>
          </a:solidFill>
          <a:ln>
            <a:solidFill>
              <a:schemeClr val="tx1"/>
            </a:solidFill>
          </a:ln>
          <a:effectLst>
            <a:outerShdw blurRad="76200" dist="12700" dir="2700000" sy="-23000" kx="-8004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Garamond" panose="02020404030301010803" pitchFamily="18" charset="0"/>
              </a:rPr>
              <a:t>Collaboration = Work well with people</a:t>
            </a:r>
          </a:p>
        </p:txBody>
      </p:sp>
    </p:spTree>
    <p:extLst>
      <p:ext uri="{BB962C8B-B14F-4D97-AF65-F5344CB8AC3E}">
        <p14:creationId xmlns:p14="http://schemas.microsoft.com/office/powerpoint/2010/main" val="2168439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B85A2-47DE-AA46-AB28-8A3BB19F64A6}"/>
              </a:ext>
            </a:extLst>
          </p:cNvPr>
          <p:cNvSpPr>
            <a:spLocks noGrp="1"/>
          </p:cNvSpPr>
          <p:nvPr>
            <p:ph idx="1"/>
          </p:nvPr>
        </p:nvSpPr>
        <p:spPr>
          <a:xfrm>
            <a:off x="776724" y="327991"/>
            <a:ext cx="8615754" cy="5923722"/>
          </a:xfrm>
        </p:spPr>
        <p:txBody>
          <a:bodyPr>
            <a:noAutofit/>
          </a:bodyPr>
          <a:lstStyle/>
          <a:p>
            <a:r>
              <a:rPr lang="en-US" sz="2400" dirty="0">
                <a:solidFill>
                  <a:schemeClr val="tx1"/>
                </a:solidFill>
                <a:latin typeface="Garamond" panose="02020404030301010803" pitchFamily="18" charset="0"/>
              </a:rPr>
              <a:t>According to </a:t>
            </a:r>
            <a:r>
              <a:rPr lang="en-US" sz="2400" dirty="0" err="1">
                <a:solidFill>
                  <a:schemeClr val="tx1"/>
                </a:solidFill>
                <a:latin typeface="Garamond" panose="02020404030301010803" pitchFamily="18" charset="0"/>
              </a:rPr>
              <a:t>Meinert</a:t>
            </a:r>
            <a:r>
              <a:rPr lang="en-US" sz="2400" dirty="0">
                <a:solidFill>
                  <a:schemeClr val="tx1"/>
                </a:solidFill>
                <a:latin typeface="Garamond" panose="02020404030301010803" pitchFamily="18" charset="0"/>
              </a:rPr>
              <a:t> (2014) the principal HRM challenges happening in today’s firms are:</a:t>
            </a:r>
          </a:p>
          <a:p>
            <a:pPr lvl="1">
              <a:buFont typeface="Wingdings" pitchFamily="2" charset="2"/>
              <a:buChar char="Ø"/>
            </a:pPr>
            <a:r>
              <a:rPr lang="en-US" sz="2400" dirty="0">
                <a:solidFill>
                  <a:schemeClr val="tx1"/>
                </a:solidFill>
                <a:latin typeface="Garamond" panose="02020404030301010803" pitchFamily="18" charset="0"/>
              </a:rPr>
              <a:t>Globalization					</a:t>
            </a:r>
          </a:p>
          <a:p>
            <a:pPr lvl="1">
              <a:buFont typeface="Wingdings" pitchFamily="2" charset="2"/>
              <a:buChar char="Ø"/>
            </a:pPr>
            <a:r>
              <a:rPr lang="en-US" sz="2400" dirty="0">
                <a:solidFill>
                  <a:schemeClr val="tx1"/>
                </a:solidFill>
                <a:latin typeface="Garamond" panose="02020404030301010803" pitchFamily="18" charset="0"/>
              </a:rPr>
              <a:t>HR technological advances</a:t>
            </a:r>
          </a:p>
          <a:p>
            <a:pPr lvl="1">
              <a:buFont typeface="Wingdings" pitchFamily="2" charset="2"/>
              <a:buChar char="Ø"/>
            </a:pPr>
            <a:r>
              <a:rPr lang="en-US" sz="2400" dirty="0">
                <a:solidFill>
                  <a:schemeClr val="tx1"/>
                </a:solidFill>
                <a:latin typeface="Garamond" panose="02020404030301010803" pitchFamily="18" charset="0"/>
              </a:rPr>
              <a:t>Change management </a:t>
            </a:r>
          </a:p>
          <a:p>
            <a:pPr lvl="1">
              <a:buFont typeface="Wingdings" pitchFamily="2" charset="2"/>
              <a:buChar char="Ø"/>
            </a:pPr>
            <a:r>
              <a:rPr lang="en-US" sz="2400" dirty="0">
                <a:solidFill>
                  <a:schemeClr val="tx1"/>
                </a:solidFill>
                <a:latin typeface="Garamond" panose="02020404030301010803" pitchFamily="18" charset="0"/>
              </a:rPr>
              <a:t>Succession planning</a:t>
            </a:r>
          </a:p>
          <a:p>
            <a:pPr lvl="1">
              <a:buFont typeface="Wingdings" pitchFamily="2" charset="2"/>
              <a:buChar char="Ø"/>
            </a:pPr>
            <a:r>
              <a:rPr lang="en-US" sz="2400" dirty="0">
                <a:solidFill>
                  <a:schemeClr val="tx1"/>
                </a:solidFill>
                <a:latin typeface="Garamond" panose="02020404030301010803" pitchFamily="18" charset="0"/>
              </a:rPr>
              <a:t>Cost management</a:t>
            </a:r>
          </a:p>
          <a:p>
            <a:pPr lvl="1">
              <a:buFont typeface="Wingdings" pitchFamily="2" charset="2"/>
              <a:buChar char="Ø"/>
            </a:pPr>
            <a:r>
              <a:rPr lang="en-US" sz="2400" dirty="0">
                <a:solidFill>
                  <a:schemeClr val="tx1"/>
                </a:solidFill>
                <a:latin typeface="Garamond" panose="02020404030301010803" pitchFamily="18" charset="0"/>
              </a:rPr>
              <a:t>Learning and development</a:t>
            </a:r>
          </a:p>
          <a:p>
            <a:pPr lvl="1">
              <a:buFont typeface="Wingdings" pitchFamily="2" charset="2"/>
              <a:buChar char="Ø"/>
            </a:pPr>
            <a:r>
              <a:rPr lang="en-US" sz="2400" dirty="0">
                <a:solidFill>
                  <a:schemeClr val="tx1"/>
                </a:solidFill>
                <a:latin typeface="Garamond" panose="02020404030301010803" pitchFamily="18" charset="0"/>
              </a:rPr>
              <a:t>Retention and engagement</a:t>
            </a:r>
          </a:p>
          <a:p>
            <a:pPr lvl="1">
              <a:buFont typeface="Wingdings" pitchFamily="2" charset="2"/>
              <a:buChar char="Ø"/>
            </a:pPr>
            <a:r>
              <a:rPr lang="en-US" sz="2400" dirty="0">
                <a:solidFill>
                  <a:schemeClr val="tx1"/>
                </a:solidFill>
                <a:latin typeface="Garamond" panose="02020404030301010803" pitchFamily="18" charset="0"/>
              </a:rPr>
              <a:t>Leadership development</a:t>
            </a:r>
          </a:p>
          <a:p>
            <a:pPr lvl="1">
              <a:buFont typeface="Wingdings" pitchFamily="2" charset="2"/>
              <a:buChar char="Ø"/>
            </a:pPr>
            <a:r>
              <a:rPr lang="en-US" sz="2400" dirty="0">
                <a:solidFill>
                  <a:schemeClr val="tx1"/>
                </a:solidFill>
                <a:latin typeface="Garamond" panose="02020404030301010803" pitchFamily="18" charset="0"/>
              </a:rPr>
              <a:t>Diversity and inclusion</a:t>
            </a:r>
          </a:p>
          <a:p>
            <a:pPr lvl="1">
              <a:buFont typeface="Wingdings" pitchFamily="2" charset="2"/>
              <a:buChar char="Ø"/>
            </a:pPr>
            <a:r>
              <a:rPr lang="en-US" sz="2400" dirty="0">
                <a:solidFill>
                  <a:schemeClr val="tx1"/>
                </a:solidFill>
                <a:latin typeface="Garamond" panose="02020404030301010803" pitchFamily="18" charset="0"/>
              </a:rPr>
              <a:t>Re-skilling HR functions</a:t>
            </a:r>
          </a:p>
          <a:p>
            <a:endParaRPr lang="en-US" sz="2400" dirty="0">
              <a:latin typeface="Garamond" panose="02020404030301010803" pitchFamily="18" charset="0"/>
            </a:endParaRPr>
          </a:p>
        </p:txBody>
      </p:sp>
    </p:spTree>
    <p:extLst>
      <p:ext uri="{BB962C8B-B14F-4D97-AF65-F5344CB8AC3E}">
        <p14:creationId xmlns:p14="http://schemas.microsoft.com/office/powerpoint/2010/main" val="549051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3E67D-5FE2-E04B-9CD5-0ABF49DCD227}"/>
              </a:ext>
            </a:extLst>
          </p:cNvPr>
          <p:cNvSpPr>
            <a:spLocks noGrp="1"/>
          </p:cNvSpPr>
          <p:nvPr>
            <p:ph idx="1"/>
          </p:nvPr>
        </p:nvSpPr>
        <p:spPr>
          <a:xfrm>
            <a:off x="677334" y="377687"/>
            <a:ext cx="8744962" cy="5663675"/>
          </a:xfrm>
        </p:spPr>
        <p:txBody>
          <a:bodyPr/>
          <a:lstStyle/>
          <a:p>
            <a:r>
              <a:rPr lang="en-US" sz="2400" dirty="0">
                <a:solidFill>
                  <a:schemeClr val="tx1"/>
                </a:solidFill>
                <a:latin typeface="Garamond" panose="02020404030301010803" pitchFamily="18" charset="0"/>
              </a:rPr>
              <a:t>The objective of this presentation is to review part one of the research paper, elaborate on the emerging HRM issues and challenges facing organisations in the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and suggest some suitable resolutions for overcoming these challenges.</a:t>
            </a:r>
          </a:p>
          <a:p>
            <a:endParaRPr lang="en-US" dirty="0"/>
          </a:p>
        </p:txBody>
      </p:sp>
    </p:spTree>
    <p:extLst>
      <p:ext uri="{BB962C8B-B14F-4D97-AF65-F5344CB8AC3E}">
        <p14:creationId xmlns:p14="http://schemas.microsoft.com/office/powerpoint/2010/main" val="1855812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DC5D3-E847-1540-84AA-57632D19C5A3}"/>
              </a:ext>
            </a:extLst>
          </p:cNvPr>
          <p:cNvSpPr>
            <a:spLocks noGrp="1"/>
          </p:cNvSpPr>
          <p:nvPr>
            <p:ph type="title"/>
          </p:nvPr>
        </p:nvSpPr>
        <p:spPr>
          <a:xfrm>
            <a:off x="911954" y="245442"/>
            <a:ext cx="8596668" cy="777600"/>
          </a:xfrm>
        </p:spPr>
        <p:txBody>
          <a:bodyPr>
            <a:normAutofit/>
          </a:bodyPr>
          <a:lstStyle/>
          <a:p>
            <a:pPr algn="ctr"/>
            <a:r>
              <a:rPr lang="en-US" sz="2800" b="1" dirty="0">
                <a:latin typeface="Garamond" panose="02020404030301010803" pitchFamily="18" charset="0"/>
              </a:rPr>
              <a:t>TALENT MANAGEMENT PROCESS</a:t>
            </a:r>
          </a:p>
        </p:txBody>
      </p:sp>
      <p:graphicFrame>
        <p:nvGraphicFramePr>
          <p:cNvPr id="4" name="Content Placeholder 4">
            <a:extLst>
              <a:ext uri="{FF2B5EF4-FFF2-40B4-BE49-F238E27FC236}">
                <a16:creationId xmlns:a16="http://schemas.microsoft.com/office/drawing/2014/main" id="{833A6D36-A7DB-A345-BC39-2DB003B42A12}"/>
              </a:ext>
            </a:extLst>
          </p:cNvPr>
          <p:cNvGraphicFramePr>
            <a:graphicFrameLocks noGrp="1"/>
          </p:cNvGraphicFramePr>
          <p:nvPr>
            <p:ph idx="1"/>
            <p:extLst>
              <p:ext uri="{D42A27DB-BD31-4B8C-83A1-F6EECF244321}">
                <p14:modId xmlns:p14="http://schemas.microsoft.com/office/powerpoint/2010/main" val="4070513862"/>
              </p:ext>
            </p:extLst>
          </p:nvPr>
        </p:nvGraphicFramePr>
        <p:xfrm>
          <a:off x="588580" y="944217"/>
          <a:ext cx="9343160" cy="5172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124E850F-6102-A14B-A485-FC2EB66614FE}"/>
              </a:ext>
            </a:extLst>
          </p:cNvPr>
          <p:cNvSpPr/>
          <p:nvPr/>
        </p:nvSpPr>
        <p:spPr>
          <a:xfrm>
            <a:off x="1004804" y="3657605"/>
            <a:ext cx="1480456" cy="1066800"/>
          </a:xfrm>
          <a:prstGeom prst="rect">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bg1"/>
                </a:solidFill>
                <a:latin typeface="Garamond" panose="02020404030301010803" pitchFamily="18" charset="0"/>
              </a:rPr>
              <a:t>Organisational strategy</a:t>
            </a:r>
          </a:p>
        </p:txBody>
      </p:sp>
      <p:sp>
        <p:nvSpPr>
          <p:cNvPr id="6" name="Rectangle 5">
            <a:extLst>
              <a:ext uri="{FF2B5EF4-FFF2-40B4-BE49-F238E27FC236}">
                <a16:creationId xmlns:a16="http://schemas.microsoft.com/office/drawing/2014/main" id="{5502D56C-F68A-E147-A56B-52595574BA35}"/>
              </a:ext>
            </a:extLst>
          </p:cNvPr>
          <p:cNvSpPr/>
          <p:nvPr/>
        </p:nvSpPr>
        <p:spPr>
          <a:xfrm>
            <a:off x="7794074" y="3712031"/>
            <a:ext cx="1480456" cy="1066800"/>
          </a:xfrm>
          <a:prstGeom prst="rect">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bg1"/>
                </a:solidFill>
                <a:latin typeface="Garamond" panose="02020404030301010803" pitchFamily="18" charset="0"/>
              </a:rPr>
              <a:t>Organisational performance and results</a:t>
            </a:r>
          </a:p>
        </p:txBody>
      </p:sp>
      <p:sp>
        <p:nvSpPr>
          <p:cNvPr id="7" name="Right Arrow 6">
            <a:extLst>
              <a:ext uri="{FF2B5EF4-FFF2-40B4-BE49-F238E27FC236}">
                <a16:creationId xmlns:a16="http://schemas.microsoft.com/office/drawing/2014/main" id="{5502EBB6-60B1-DF4B-971A-B35ACF180AD3}"/>
              </a:ext>
            </a:extLst>
          </p:cNvPr>
          <p:cNvSpPr/>
          <p:nvPr/>
        </p:nvSpPr>
        <p:spPr>
          <a:xfrm>
            <a:off x="2496146" y="4038605"/>
            <a:ext cx="450000" cy="304800"/>
          </a:xfrm>
          <a:prstGeom prst="rightArrow">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a:extLst>
              <a:ext uri="{FF2B5EF4-FFF2-40B4-BE49-F238E27FC236}">
                <a16:creationId xmlns:a16="http://schemas.microsoft.com/office/drawing/2014/main" id="{2B0C1A58-6B35-D74D-B332-366F1F50E237}"/>
              </a:ext>
            </a:extLst>
          </p:cNvPr>
          <p:cNvSpPr/>
          <p:nvPr/>
        </p:nvSpPr>
        <p:spPr>
          <a:xfrm>
            <a:off x="9285416" y="4093031"/>
            <a:ext cx="446413" cy="304800"/>
          </a:xfrm>
          <a:prstGeom prst="rightArrow">
            <a:avLst/>
          </a:prstGeom>
          <a:solidFill>
            <a:schemeClr val="accent5">
              <a:lumMod val="60000"/>
              <a:lumOff val="40000"/>
            </a:schemeClr>
          </a:solidFill>
          <a:ln>
            <a:solidFill>
              <a:schemeClr val="bg1">
                <a:lumMod val="65000"/>
              </a:schemeClr>
            </a:solidFill>
          </a:ln>
          <a:effectLst>
            <a:glow rad="1397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B5C7741-2BEC-764F-B9D8-5194D4142755}"/>
              </a:ext>
            </a:extLst>
          </p:cNvPr>
          <p:cNvSpPr/>
          <p:nvPr/>
        </p:nvSpPr>
        <p:spPr>
          <a:xfrm>
            <a:off x="438215" y="6185975"/>
            <a:ext cx="6419785" cy="461665"/>
          </a:xfrm>
          <a:prstGeom prst="rect">
            <a:avLst/>
          </a:prstGeom>
          <a:noFill/>
        </p:spPr>
        <p:txBody>
          <a:bodyPr wrap="squar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1 – Talent management (</a:t>
            </a:r>
            <a:r>
              <a:rPr lang="en-GB" sz="2000" dirty="0" err="1">
                <a:ln w="0"/>
                <a:effectLst>
                  <a:outerShdw blurRad="38100" dist="19050" dir="2700000" algn="tl" rotWithShape="0">
                    <a:schemeClr val="dk1">
                      <a:alpha val="40000"/>
                    </a:schemeClr>
                  </a:outerShdw>
                </a:effectLst>
                <a:latin typeface="Garamond" panose="02020404030301010803" pitchFamily="18" charset="0"/>
              </a:rPr>
              <a:t>Valamis</a:t>
            </a:r>
            <a:r>
              <a:rPr lang="en-GB" sz="2000" dirty="0">
                <a:ln w="0"/>
                <a:effectLst>
                  <a:outerShdw blurRad="38100" dist="19050" dir="2700000" algn="tl" rotWithShape="0">
                    <a:schemeClr val="dk1">
                      <a:alpha val="40000"/>
                    </a:schemeClr>
                  </a:outerShdw>
                </a:effectLst>
                <a:latin typeface="Garamond" panose="02020404030301010803" pitchFamily="18" charset="0"/>
              </a:rPr>
              <a:t>, 2021; CIPD, 2021</a:t>
            </a:r>
            <a:r>
              <a:rPr lang="en-GB" sz="2400" dirty="0">
                <a:ln w="0"/>
                <a:effectLst>
                  <a:outerShdw blurRad="38100" dist="19050" dir="2700000" algn="tl" rotWithShape="0">
                    <a:schemeClr val="dk1">
                      <a:alpha val="40000"/>
                    </a:schemeClr>
                  </a:outerShdw>
                </a:effectLst>
                <a:latin typeface="Garamond" panose="02020404030301010803" pitchFamily="18" charset="0"/>
              </a:rPr>
              <a:t>) </a:t>
            </a:r>
          </a:p>
        </p:txBody>
      </p:sp>
    </p:spTree>
    <p:extLst>
      <p:ext uri="{BB962C8B-B14F-4D97-AF65-F5344CB8AC3E}">
        <p14:creationId xmlns:p14="http://schemas.microsoft.com/office/powerpoint/2010/main" val="3821234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2B11-96F8-3749-9912-D16AD0584675}"/>
              </a:ext>
            </a:extLst>
          </p:cNvPr>
          <p:cNvSpPr>
            <a:spLocks noGrp="1"/>
          </p:cNvSpPr>
          <p:nvPr>
            <p:ph type="title"/>
          </p:nvPr>
        </p:nvSpPr>
        <p:spPr>
          <a:xfrm>
            <a:off x="677334" y="296701"/>
            <a:ext cx="8596668" cy="774000"/>
          </a:xfrm>
        </p:spPr>
        <p:txBody>
          <a:bodyPr>
            <a:normAutofit/>
          </a:bodyPr>
          <a:lstStyle/>
          <a:p>
            <a:pPr algn="ctr"/>
            <a:r>
              <a:rPr lang="en-US" sz="2800" b="1" dirty="0">
                <a:latin typeface="Garamond" panose="02020404030301010803" pitchFamily="18" charset="0"/>
              </a:rPr>
              <a:t>THE EVOLUTION OF HRM</a:t>
            </a:r>
          </a:p>
        </p:txBody>
      </p:sp>
      <p:sp>
        <p:nvSpPr>
          <p:cNvPr id="3" name="Content Placeholder 2">
            <a:extLst>
              <a:ext uri="{FF2B5EF4-FFF2-40B4-BE49-F238E27FC236}">
                <a16:creationId xmlns:a16="http://schemas.microsoft.com/office/drawing/2014/main" id="{032004DB-164B-0948-B536-1EC4B28FBC0B}"/>
              </a:ext>
            </a:extLst>
          </p:cNvPr>
          <p:cNvSpPr>
            <a:spLocks noGrp="1"/>
          </p:cNvSpPr>
          <p:nvPr>
            <p:ph idx="1"/>
          </p:nvPr>
        </p:nvSpPr>
        <p:spPr>
          <a:xfrm>
            <a:off x="677333" y="990601"/>
            <a:ext cx="8907715" cy="5030830"/>
          </a:xfrm>
        </p:spPr>
        <p:txBody>
          <a:bodyPr/>
          <a:lstStyle/>
          <a:p>
            <a:r>
              <a:rPr lang="en-US" sz="2400" dirty="0">
                <a:solidFill>
                  <a:schemeClr val="tx1"/>
                </a:solidFill>
                <a:latin typeface="Garamond" panose="02020404030301010803" pitchFamily="18" charset="0"/>
                <a:cs typeface="Arial" panose="020B0604020202020204" pitchFamily="34" charset="0"/>
              </a:rPr>
              <a:t>Factors such as globalization, advances in technology, deregulation and the human relations movement have contributed to the transformation of HRM (What Is Human Resource, n.d.). </a:t>
            </a:r>
          </a:p>
          <a:p>
            <a:pPr marL="0" indent="0">
              <a:buNone/>
            </a:pPr>
            <a:endParaRPr lang="en-US" dirty="0"/>
          </a:p>
        </p:txBody>
      </p:sp>
      <p:cxnSp>
        <p:nvCxnSpPr>
          <p:cNvPr id="4" name="Straight Connector 3">
            <a:extLst>
              <a:ext uri="{FF2B5EF4-FFF2-40B4-BE49-F238E27FC236}">
                <a16:creationId xmlns:a16="http://schemas.microsoft.com/office/drawing/2014/main" id="{0AEE2C4A-BB15-F940-9A15-2F8EDF970B86}"/>
              </a:ext>
            </a:extLst>
          </p:cNvPr>
          <p:cNvCxnSpPr/>
          <p:nvPr/>
        </p:nvCxnSpPr>
        <p:spPr>
          <a:xfrm>
            <a:off x="1856183" y="2440405"/>
            <a:ext cx="0" cy="2783852"/>
          </a:xfrm>
          <a:prstGeom prst="line">
            <a:avLst/>
          </a:prstGeom>
        </p:spPr>
        <p:style>
          <a:lnRef idx="3">
            <a:schemeClr val="accent1"/>
          </a:lnRef>
          <a:fillRef idx="0">
            <a:schemeClr val="accent1"/>
          </a:fillRef>
          <a:effectRef idx="2">
            <a:schemeClr val="accent1"/>
          </a:effectRef>
          <a:fontRef idx="minor">
            <a:schemeClr val="tx1"/>
          </a:fontRef>
        </p:style>
      </p:cxnSp>
      <p:cxnSp>
        <p:nvCxnSpPr>
          <p:cNvPr id="5" name="Straight Arrow Connector 4">
            <a:extLst>
              <a:ext uri="{FF2B5EF4-FFF2-40B4-BE49-F238E27FC236}">
                <a16:creationId xmlns:a16="http://schemas.microsoft.com/office/drawing/2014/main" id="{4BBFB13D-A8E2-044D-9388-9A411C09F437}"/>
              </a:ext>
            </a:extLst>
          </p:cNvPr>
          <p:cNvCxnSpPr>
            <a:cxnSpLocks/>
          </p:cNvCxnSpPr>
          <p:nvPr/>
        </p:nvCxnSpPr>
        <p:spPr>
          <a:xfrm flipV="1">
            <a:off x="1888179" y="2481171"/>
            <a:ext cx="5203239" cy="2264656"/>
          </a:xfrm>
          <a:prstGeom prst="straightConnector1">
            <a:avLst/>
          </a:prstGeom>
          <a:ln>
            <a:headEnd type="none" w="med" len="med"/>
            <a:tailEnd type="arrow" w="med" len="med"/>
          </a:ln>
        </p:spPr>
        <p:style>
          <a:lnRef idx="3">
            <a:schemeClr val="accent1"/>
          </a:lnRef>
          <a:fillRef idx="0">
            <a:schemeClr val="accent1"/>
          </a:fillRef>
          <a:effectRef idx="2">
            <a:schemeClr val="accent1"/>
          </a:effectRef>
          <a:fontRef idx="minor">
            <a:schemeClr val="tx1"/>
          </a:fontRef>
        </p:style>
      </p:cxnSp>
      <p:cxnSp>
        <p:nvCxnSpPr>
          <p:cNvPr id="6" name="Straight Connector 5">
            <a:extLst>
              <a:ext uri="{FF2B5EF4-FFF2-40B4-BE49-F238E27FC236}">
                <a16:creationId xmlns:a16="http://schemas.microsoft.com/office/drawing/2014/main" id="{4F244E0C-1484-1442-ADA7-0D3734F5F877}"/>
              </a:ext>
            </a:extLst>
          </p:cNvPr>
          <p:cNvCxnSpPr/>
          <p:nvPr/>
        </p:nvCxnSpPr>
        <p:spPr>
          <a:xfrm>
            <a:off x="1856183" y="5255266"/>
            <a:ext cx="6177474" cy="0"/>
          </a:xfrm>
          <a:prstGeom prst="line">
            <a:avLst/>
          </a:prstGeom>
        </p:spPr>
        <p:style>
          <a:lnRef idx="3">
            <a:schemeClr val="accent1"/>
          </a:lnRef>
          <a:fillRef idx="0">
            <a:schemeClr val="accent1"/>
          </a:fillRef>
          <a:effectRef idx="2">
            <a:schemeClr val="accent1"/>
          </a:effectRef>
          <a:fontRef idx="minor">
            <a:schemeClr val="tx1"/>
          </a:fontRef>
        </p:style>
      </p:cxnSp>
      <p:sp>
        <p:nvSpPr>
          <p:cNvPr id="9" name="Rectangle 8">
            <a:extLst>
              <a:ext uri="{FF2B5EF4-FFF2-40B4-BE49-F238E27FC236}">
                <a16:creationId xmlns:a16="http://schemas.microsoft.com/office/drawing/2014/main" id="{712A6681-6102-0C4B-9478-959C7CD1FB33}"/>
              </a:ext>
            </a:extLst>
          </p:cNvPr>
          <p:cNvSpPr/>
          <p:nvPr/>
        </p:nvSpPr>
        <p:spPr>
          <a:xfrm>
            <a:off x="1228559" y="2232530"/>
            <a:ext cx="686406"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High</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0" name="Rectangle 9">
            <a:extLst>
              <a:ext uri="{FF2B5EF4-FFF2-40B4-BE49-F238E27FC236}">
                <a16:creationId xmlns:a16="http://schemas.microsoft.com/office/drawing/2014/main" id="{4259533B-1EBF-2A47-B9F7-1F5A10913FE8}"/>
              </a:ext>
            </a:extLst>
          </p:cNvPr>
          <p:cNvSpPr/>
          <p:nvPr/>
        </p:nvSpPr>
        <p:spPr>
          <a:xfrm>
            <a:off x="1269897" y="5031646"/>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Low</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1" name="Rectangle 10">
            <a:extLst>
              <a:ext uri="{FF2B5EF4-FFF2-40B4-BE49-F238E27FC236}">
                <a16:creationId xmlns:a16="http://schemas.microsoft.com/office/drawing/2014/main" id="{48109AFE-CA49-574F-AAFA-BE99A72C71E2}"/>
              </a:ext>
            </a:extLst>
          </p:cNvPr>
          <p:cNvSpPr/>
          <p:nvPr/>
        </p:nvSpPr>
        <p:spPr>
          <a:xfrm>
            <a:off x="963758" y="2656926"/>
            <a:ext cx="492443" cy="2418291"/>
          </a:xfrm>
          <a:prstGeom prst="rect">
            <a:avLst/>
          </a:prstGeom>
          <a:noFill/>
        </p:spPr>
        <p:txBody>
          <a:bodyPr vert="vert270" wrap="none" lIns="91440" tIns="45720" rIns="91440" bIns="45720">
            <a:spAutoFit/>
          </a:bodyPr>
          <a:lstStyle/>
          <a:p>
            <a:pPr algn="ctr"/>
            <a:r>
              <a:rPr lang="en-GB" sz="2000" b="1"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Organisational Scope</a:t>
            </a:r>
            <a:endParaRPr lang="en-GB" sz="20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2" name="Rectangle 11">
            <a:extLst>
              <a:ext uri="{FF2B5EF4-FFF2-40B4-BE49-F238E27FC236}">
                <a16:creationId xmlns:a16="http://schemas.microsoft.com/office/drawing/2014/main" id="{76894B96-743E-AB4C-924B-F2CD779AF262}"/>
              </a:ext>
            </a:extLst>
          </p:cNvPr>
          <p:cNvSpPr/>
          <p:nvPr/>
        </p:nvSpPr>
        <p:spPr>
          <a:xfrm>
            <a:off x="2606951" y="5305342"/>
            <a:ext cx="1226618"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1940-1980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4" name="Rectangle 13">
            <a:extLst>
              <a:ext uri="{FF2B5EF4-FFF2-40B4-BE49-F238E27FC236}">
                <a16:creationId xmlns:a16="http://schemas.microsoft.com/office/drawing/2014/main" id="{1BA5EC51-F1CA-AE49-8543-E25598CFEB70}"/>
              </a:ext>
            </a:extLst>
          </p:cNvPr>
          <p:cNvSpPr/>
          <p:nvPr/>
        </p:nvSpPr>
        <p:spPr>
          <a:xfrm>
            <a:off x="4567826" y="5286276"/>
            <a:ext cx="1226618"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1980-1990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5" name="Rectangle 14">
            <a:extLst>
              <a:ext uri="{FF2B5EF4-FFF2-40B4-BE49-F238E27FC236}">
                <a16:creationId xmlns:a16="http://schemas.microsoft.com/office/drawing/2014/main" id="{834A5EB7-44C1-2E4C-8AE2-FE5A4A4CA3ED}"/>
              </a:ext>
            </a:extLst>
          </p:cNvPr>
          <p:cNvSpPr/>
          <p:nvPr/>
        </p:nvSpPr>
        <p:spPr>
          <a:xfrm>
            <a:off x="6547135" y="5251671"/>
            <a:ext cx="665567"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2000</a:t>
            </a:r>
            <a:endParaRPr lang="en-GB" sz="200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6" name="Rectangle 15">
            <a:extLst>
              <a:ext uri="{FF2B5EF4-FFF2-40B4-BE49-F238E27FC236}">
                <a16:creationId xmlns:a16="http://schemas.microsoft.com/office/drawing/2014/main" id="{BE721AF3-C15C-8546-83D0-6A492D497495}"/>
              </a:ext>
            </a:extLst>
          </p:cNvPr>
          <p:cNvSpPr/>
          <p:nvPr/>
        </p:nvSpPr>
        <p:spPr>
          <a:xfrm>
            <a:off x="4046559" y="5621320"/>
            <a:ext cx="2018438" cy="400110"/>
          </a:xfrm>
          <a:prstGeom prst="rect">
            <a:avLst/>
          </a:prstGeom>
          <a:noFill/>
        </p:spPr>
        <p:txBody>
          <a:bodyPr wrap="none" lIns="91440" tIns="45720" rIns="91440" bIns="45720">
            <a:spAutoFit/>
          </a:bodyPr>
          <a:lstStyle/>
          <a:p>
            <a:pPr algn="ctr"/>
            <a:r>
              <a:rPr lang="en-GB" sz="2000" b="1"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Timeline/Period</a:t>
            </a:r>
            <a:endParaRPr lang="en-GB" sz="20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endParaRPr>
          </a:p>
        </p:txBody>
      </p:sp>
      <p:sp>
        <p:nvSpPr>
          <p:cNvPr id="17" name="Rectangle 16">
            <a:extLst>
              <a:ext uri="{FF2B5EF4-FFF2-40B4-BE49-F238E27FC236}">
                <a16:creationId xmlns:a16="http://schemas.microsoft.com/office/drawing/2014/main" id="{1B9358F2-249A-B24A-A89F-C779A09521DD}"/>
              </a:ext>
            </a:extLst>
          </p:cNvPr>
          <p:cNvSpPr/>
          <p:nvPr/>
        </p:nvSpPr>
        <p:spPr>
          <a:xfrm>
            <a:off x="2510402" y="4256027"/>
            <a:ext cx="1523880" cy="1015663"/>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Personnel</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management </a:t>
            </a:r>
          </a:p>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(PM)</a:t>
            </a:r>
          </a:p>
        </p:txBody>
      </p:sp>
      <p:sp>
        <p:nvSpPr>
          <p:cNvPr id="18" name="Rectangle 17">
            <a:extLst>
              <a:ext uri="{FF2B5EF4-FFF2-40B4-BE49-F238E27FC236}">
                <a16:creationId xmlns:a16="http://schemas.microsoft.com/office/drawing/2014/main" id="{56D85469-E3C4-0546-A169-438B07356759}"/>
              </a:ext>
            </a:extLst>
          </p:cNvPr>
          <p:cNvSpPr/>
          <p:nvPr/>
        </p:nvSpPr>
        <p:spPr>
          <a:xfrm>
            <a:off x="4619867" y="3481933"/>
            <a:ext cx="769763"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HRM</a:t>
            </a:r>
          </a:p>
        </p:txBody>
      </p:sp>
      <p:sp>
        <p:nvSpPr>
          <p:cNvPr id="19" name="Rectangle 18">
            <a:extLst>
              <a:ext uri="{FF2B5EF4-FFF2-40B4-BE49-F238E27FC236}">
                <a16:creationId xmlns:a16="http://schemas.microsoft.com/office/drawing/2014/main" id="{9E03133D-03F7-4445-A5CF-D124BEF8A8E3}"/>
              </a:ext>
            </a:extLst>
          </p:cNvPr>
          <p:cNvSpPr/>
          <p:nvPr/>
        </p:nvSpPr>
        <p:spPr>
          <a:xfrm>
            <a:off x="6007850" y="2828134"/>
            <a:ext cx="1523880" cy="163121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Strategic </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human</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resource</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m</a:t>
            </a: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anagement </a:t>
            </a:r>
          </a:p>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(SHRM)</a:t>
            </a:r>
          </a:p>
        </p:txBody>
      </p:sp>
      <p:sp>
        <p:nvSpPr>
          <p:cNvPr id="20" name="TextBox 19">
            <a:extLst>
              <a:ext uri="{FF2B5EF4-FFF2-40B4-BE49-F238E27FC236}">
                <a16:creationId xmlns:a16="http://schemas.microsoft.com/office/drawing/2014/main" id="{8FFB4582-6B18-A649-8703-3D5C9235D502}"/>
              </a:ext>
            </a:extLst>
          </p:cNvPr>
          <p:cNvSpPr txBox="1"/>
          <p:nvPr/>
        </p:nvSpPr>
        <p:spPr>
          <a:xfrm>
            <a:off x="602814" y="5957619"/>
            <a:ext cx="7755619" cy="677108"/>
          </a:xfrm>
          <a:prstGeom prst="rect">
            <a:avLst/>
          </a:prstGeom>
          <a:noFill/>
        </p:spPr>
        <p:txBody>
          <a:bodyPr wrap="square" rtlCol="0">
            <a:spAutoFit/>
          </a:bodyPr>
          <a:lstStyle/>
          <a:p>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Figure 2 – The evolution of HRM (</a:t>
            </a:r>
            <a:r>
              <a:rPr lang="en-GB" sz="2000" dirty="0" err="1">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Kumareswaran</a:t>
            </a:r>
            <a:r>
              <a:rPr lang="en-GB" sz="2000" dirty="0">
                <a:ln w="0"/>
                <a:effectLst>
                  <a:outerShdw blurRad="38100" dist="19050" dir="2700000" algn="tl" rotWithShape="0">
                    <a:schemeClr val="dk1">
                      <a:alpha val="40000"/>
                    </a:schemeClr>
                  </a:outerShdw>
                </a:effectLst>
                <a:latin typeface="Garamond" panose="02020404030301010803" pitchFamily="18" charset="0"/>
                <a:cs typeface="Arial" panose="020B0604020202020204" pitchFamily="34" charset="0"/>
              </a:rPr>
              <a:t>, 2018)</a:t>
            </a:r>
          </a:p>
          <a:p>
            <a:endParaRPr lang="en-US" dirty="0"/>
          </a:p>
        </p:txBody>
      </p:sp>
    </p:spTree>
    <p:extLst>
      <p:ext uri="{BB962C8B-B14F-4D97-AF65-F5344CB8AC3E}">
        <p14:creationId xmlns:p14="http://schemas.microsoft.com/office/powerpoint/2010/main" val="1710087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57204-9D2C-BB4A-9DD8-9349510EC771}"/>
              </a:ext>
            </a:extLst>
          </p:cNvPr>
          <p:cNvSpPr>
            <a:spLocks noGrp="1"/>
          </p:cNvSpPr>
          <p:nvPr>
            <p:ph type="title"/>
          </p:nvPr>
        </p:nvSpPr>
        <p:spPr>
          <a:xfrm>
            <a:off x="677334" y="377952"/>
            <a:ext cx="8596668" cy="777600"/>
          </a:xfrm>
        </p:spPr>
        <p:txBody>
          <a:bodyPr>
            <a:normAutofit/>
          </a:bodyPr>
          <a:lstStyle/>
          <a:p>
            <a:pPr algn="ctr"/>
            <a:r>
              <a:rPr lang="en-US" sz="2800" b="1" dirty="0">
                <a:latin typeface="Garamond" panose="02020404030301010803" pitchFamily="18" charset="0"/>
              </a:rPr>
              <a:t>STRATEGIC HRM (SHRM)</a:t>
            </a:r>
          </a:p>
        </p:txBody>
      </p:sp>
      <p:sp>
        <p:nvSpPr>
          <p:cNvPr id="3" name="Content Placeholder 2">
            <a:extLst>
              <a:ext uri="{FF2B5EF4-FFF2-40B4-BE49-F238E27FC236}">
                <a16:creationId xmlns:a16="http://schemas.microsoft.com/office/drawing/2014/main" id="{71EF8F9A-A34F-064B-8502-000F0B32A32A}"/>
              </a:ext>
            </a:extLst>
          </p:cNvPr>
          <p:cNvSpPr>
            <a:spLocks noGrp="1"/>
          </p:cNvSpPr>
          <p:nvPr>
            <p:ph idx="1"/>
          </p:nvPr>
        </p:nvSpPr>
        <p:spPr>
          <a:xfrm>
            <a:off x="677334" y="1053548"/>
            <a:ext cx="8874170" cy="5506278"/>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SHRM is the link between corporate strategies and HR strategies (i.e., people management) to enhance business performance (through innovation), achieve long-term organisational goals and gain a competitive advantage (Sawyer, 2019; CIPD 2021).</a:t>
            </a:r>
          </a:p>
          <a:p>
            <a:r>
              <a:rPr lang="en-US" sz="2400" dirty="0">
                <a:solidFill>
                  <a:schemeClr val="tx1"/>
                </a:solidFill>
                <a:latin typeface="Garamond" panose="02020404030301010803" pitchFamily="18" charset="0"/>
                <a:cs typeface="Arial" panose="020B0604020202020204" pitchFamily="34" charset="0"/>
              </a:rPr>
              <a:t>Top companies’ place great emphasis on the driving forces of their internal competitive advantage (i.e., employees) and implement remarkable HRM processes that: create a positive work environment; promote job satisfaction; boost productivity; foster a learning culture; build collaboration; facilitate change management; comply with employee laws and maintain an excellent corporate image (Lumen Learning, 2017).</a:t>
            </a:r>
          </a:p>
          <a:p>
            <a:endParaRPr lang="en-US" sz="2400" dirty="0">
              <a:solidFill>
                <a:schemeClr val="tx1"/>
              </a:solidFill>
              <a:latin typeface="Garamond" panose="02020404030301010803"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604701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BEED-94C6-E84F-9134-D58B076FF381}"/>
              </a:ext>
            </a:extLst>
          </p:cNvPr>
          <p:cNvSpPr>
            <a:spLocks noGrp="1"/>
          </p:cNvSpPr>
          <p:nvPr>
            <p:ph type="title"/>
          </p:nvPr>
        </p:nvSpPr>
        <p:spPr>
          <a:xfrm>
            <a:off x="677334" y="296871"/>
            <a:ext cx="8596668" cy="777600"/>
          </a:xfrm>
        </p:spPr>
        <p:txBody>
          <a:bodyPr>
            <a:normAutofit/>
          </a:bodyPr>
          <a:lstStyle/>
          <a:p>
            <a:pPr algn="ctr"/>
            <a:r>
              <a:rPr lang="en-US" sz="2800" b="1" dirty="0">
                <a:latin typeface="Garamond" panose="02020404030301010803" pitchFamily="18" charset="0"/>
              </a:rPr>
              <a:t>SHRM PROCESS</a:t>
            </a:r>
          </a:p>
        </p:txBody>
      </p:sp>
      <p:graphicFrame>
        <p:nvGraphicFramePr>
          <p:cNvPr id="4" name="Content Placeholder 3">
            <a:extLst>
              <a:ext uri="{FF2B5EF4-FFF2-40B4-BE49-F238E27FC236}">
                <a16:creationId xmlns:a16="http://schemas.microsoft.com/office/drawing/2014/main" id="{9D4A89CE-F6DE-D647-B0A9-3713151E5D23}"/>
              </a:ext>
            </a:extLst>
          </p:cNvPr>
          <p:cNvGraphicFramePr>
            <a:graphicFrameLocks noGrp="1"/>
          </p:cNvGraphicFramePr>
          <p:nvPr>
            <p:ph idx="1"/>
            <p:extLst>
              <p:ext uri="{D42A27DB-BD31-4B8C-83A1-F6EECF244321}">
                <p14:modId xmlns:p14="http://schemas.microsoft.com/office/powerpoint/2010/main" val="1637988878"/>
              </p:ext>
            </p:extLst>
          </p:nvPr>
        </p:nvGraphicFramePr>
        <p:xfrm>
          <a:off x="677863" y="1093304"/>
          <a:ext cx="9619076" cy="5078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rminator 4">
            <a:extLst>
              <a:ext uri="{FF2B5EF4-FFF2-40B4-BE49-F238E27FC236}">
                <a16:creationId xmlns:a16="http://schemas.microsoft.com/office/drawing/2014/main" id="{4171A55F-792C-484D-A95C-1DB28507E2E0}"/>
              </a:ext>
            </a:extLst>
          </p:cNvPr>
          <p:cNvSpPr/>
          <p:nvPr/>
        </p:nvSpPr>
        <p:spPr>
          <a:xfrm>
            <a:off x="2499840" y="3219455"/>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Job design</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Plans</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Policies</a:t>
            </a:r>
          </a:p>
        </p:txBody>
      </p:sp>
      <p:sp>
        <p:nvSpPr>
          <p:cNvPr id="6" name="Terminator 5">
            <a:extLst>
              <a:ext uri="{FF2B5EF4-FFF2-40B4-BE49-F238E27FC236}">
                <a16:creationId xmlns:a16="http://schemas.microsoft.com/office/drawing/2014/main" id="{DC4506CC-BD55-294B-8E03-9EB44508DD86}"/>
              </a:ext>
            </a:extLst>
          </p:cNvPr>
          <p:cNvSpPr/>
          <p:nvPr/>
        </p:nvSpPr>
        <p:spPr>
          <a:xfrm>
            <a:off x="4464651" y="3219767"/>
            <a:ext cx="1822173" cy="1749288"/>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US" sz="1600" dirty="0">
              <a:latin typeface="Garamond" panose="02020404030301010803" pitchFamily="18" charset="0"/>
            </a:endParaRPr>
          </a:p>
          <a:p>
            <a:pPr marL="285750" indent="-285750">
              <a:buFont typeface="Arial" panose="020B0604020202020204" pitchFamily="34" charset="0"/>
              <a:buChar char="•"/>
            </a:pPr>
            <a:r>
              <a:rPr lang="en-US" sz="1600" dirty="0">
                <a:solidFill>
                  <a:schemeClr val="tx1"/>
                </a:solidFill>
                <a:latin typeface="Garamond" panose="02020404030301010803" pitchFamily="18" charset="0"/>
              </a:rPr>
              <a:t>Recruitment</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Training &amp; development </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Performance management</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 Rewards &amp; compensation</a:t>
            </a:r>
          </a:p>
          <a:p>
            <a:pPr marL="285750" indent="-285750">
              <a:buFont typeface="Arial" panose="020B0604020202020204" pitchFamily="34" charset="0"/>
              <a:buChar char="•"/>
            </a:pPr>
            <a:endParaRPr lang="en-US" sz="1600" dirty="0">
              <a:latin typeface="Garamond" panose="02020404030301010803" pitchFamily="18" charset="0"/>
            </a:endParaRPr>
          </a:p>
        </p:txBody>
      </p:sp>
      <p:sp>
        <p:nvSpPr>
          <p:cNvPr id="7" name="Terminator 6">
            <a:extLst>
              <a:ext uri="{FF2B5EF4-FFF2-40B4-BE49-F238E27FC236}">
                <a16:creationId xmlns:a16="http://schemas.microsoft.com/office/drawing/2014/main" id="{0075DF5C-2383-004D-95AA-DD6BB588008E}"/>
              </a:ext>
            </a:extLst>
          </p:cNvPr>
          <p:cNvSpPr/>
          <p:nvPr/>
        </p:nvSpPr>
        <p:spPr>
          <a:xfrm>
            <a:off x="6398389" y="3227867"/>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Productivity</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Cost-effectiveness</a:t>
            </a:r>
          </a:p>
        </p:txBody>
      </p:sp>
      <p:sp>
        <p:nvSpPr>
          <p:cNvPr id="8" name="Terminator 7">
            <a:extLst>
              <a:ext uri="{FF2B5EF4-FFF2-40B4-BE49-F238E27FC236}">
                <a16:creationId xmlns:a16="http://schemas.microsoft.com/office/drawing/2014/main" id="{D4204990-AEF1-F44B-A2E9-4C44DD177083}"/>
              </a:ext>
            </a:extLst>
          </p:cNvPr>
          <p:cNvSpPr/>
          <p:nvPr/>
        </p:nvSpPr>
        <p:spPr>
          <a:xfrm>
            <a:off x="8302854" y="3227867"/>
            <a:ext cx="1821600" cy="1749600"/>
          </a:xfrm>
          <a:prstGeom prst="flowChartTerminator">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Garamond" panose="02020404030301010803" pitchFamily="18" charset="0"/>
              </a:rPr>
              <a:t>Profitability</a:t>
            </a:r>
          </a:p>
          <a:p>
            <a:pPr marL="285750" indent="-285750">
              <a:buFont typeface="Arial" panose="020B0604020202020204" pitchFamily="34" charset="0"/>
              <a:buChar char="•"/>
            </a:pPr>
            <a:r>
              <a:rPr lang="en-US" sz="1600" dirty="0">
                <a:solidFill>
                  <a:schemeClr val="tx1"/>
                </a:solidFill>
                <a:latin typeface="Garamond" panose="02020404030301010803" pitchFamily="18" charset="0"/>
              </a:rPr>
              <a:t>Results</a:t>
            </a:r>
          </a:p>
        </p:txBody>
      </p:sp>
      <p:sp>
        <p:nvSpPr>
          <p:cNvPr id="9" name="Terminator 8">
            <a:extLst>
              <a:ext uri="{FF2B5EF4-FFF2-40B4-BE49-F238E27FC236}">
                <a16:creationId xmlns:a16="http://schemas.microsoft.com/office/drawing/2014/main" id="{2C2D00DA-C520-E246-BB65-8D3AA5D85B44}"/>
              </a:ext>
            </a:extLst>
          </p:cNvPr>
          <p:cNvSpPr/>
          <p:nvPr/>
        </p:nvSpPr>
        <p:spPr>
          <a:xfrm>
            <a:off x="965456" y="3195899"/>
            <a:ext cx="1351722" cy="646043"/>
          </a:xfrm>
          <a:prstGeom prst="flowChartTerminator">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Garamond" panose="02020404030301010803" pitchFamily="18" charset="0"/>
              </a:rPr>
              <a:t>Internal environment</a:t>
            </a:r>
          </a:p>
        </p:txBody>
      </p:sp>
      <p:sp>
        <p:nvSpPr>
          <p:cNvPr id="10" name="Terminator 9">
            <a:extLst>
              <a:ext uri="{FF2B5EF4-FFF2-40B4-BE49-F238E27FC236}">
                <a16:creationId xmlns:a16="http://schemas.microsoft.com/office/drawing/2014/main" id="{3921DDB5-C209-4A43-9791-FC9851AFFE4E}"/>
              </a:ext>
            </a:extLst>
          </p:cNvPr>
          <p:cNvSpPr/>
          <p:nvPr/>
        </p:nvSpPr>
        <p:spPr>
          <a:xfrm>
            <a:off x="947541" y="1219915"/>
            <a:ext cx="1351722" cy="646043"/>
          </a:xfrm>
          <a:prstGeom prst="flowChartTerminator">
            <a:avLst/>
          </a:prstGeom>
          <a:solidFill>
            <a:schemeClr val="accent3">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latin typeface="Garamond" panose="02020404030301010803" pitchFamily="18" charset="0"/>
              </a:rPr>
              <a:t>External environment</a:t>
            </a:r>
          </a:p>
        </p:txBody>
      </p:sp>
      <p:sp>
        <p:nvSpPr>
          <p:cNvPr id="11" name="Explosion 2 10">
            <a:extLst>
              <a:ext uri="{FF2B5EF4-FFF2-40B4-BE49-F238E27FC236}">
                <a16:creationId xmlns:a16="http://schemas.microsoft.com/office/drawing/2014/main" id="{E61514E9-D9B9-C44E-AC3C-29F7D01768CF}"/>
              </a:ext>
            </a:extLst>
          </p:cNvPr>
          <p:cNvSpPr/>
          <p:nvPr/>
        </p:nvSpPr>
        <p:spPr>
          <a:xfrm>
            <a:off x="2299263" y="5205110"/>
            <a:ext cx="6556513" cy="868008"/>
          </a:xfrm>
          <a:prstGeom prst="irregularSeal2">
            <a:avLst/>
          </a:prstGeom>
          <a:solidFill>
            <a:srgbClr val="C00000"/>
          </a:solidFill>
          <a:ln>
            <a:solidFill>
              <a:schemeClr val="bg1">
                <a:lumMod val="50000"/>
              </a:schemeClr>
            </a:solidFill>
          </a:ln>
          <a:effectLst>
            <a:glow rad="228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Garamond" panose="02020404030301010803" pitchFamily="18" charset="0"/>
              </a:rPr>
              <a:t>Competitive advantage</a:t>
            </a:r>
          </a:p>
          <a:p>
            <a:pPr algn="ctr"/>
            <a:r>
              <a:rPr lang="en-US" sz="1600" b="1" dirty="0">
                <a:solidFill>
                  <a:schemeClr val="tx1"/>
                </a:solidFill>
                <a:latin typeface="Garamond" panose="02020404030301010803" pitchFamily="18" charset="0"/>
              </a:rPr>
              <a:t>Value</a:t>
            </a:r>
          </a:p>
        </p:txBody>
      </p:sp>
      <p:cxnSp>
        <p:nvCxnSpPr>
          <p:cNvPr id="17" name="Straight Arrow Connector 16">
            <a:extLst>
              <a:ext uri="{FF2B5EF4-FFF2-40B4-BE49-F238E27FC236}">
                <a16:creationId xmlns:a16="http://schemas.microsoft.com/office/drawing/2014/main" id="{63518C20-9BFB-7043-8ABD-44D1FD5B4552}"/>
              </a:ext>
            </a:extLst>
          </p:cNvPr>
          <p:cNvCxnSpPr/>
          <p:nvPr/>
        </p:nvCxnSpPr>
        <p:spPr>
          <a:xfrm flipV="1">
            <a:off x="1623402" y="1865958"/>
            <a:ext cx="0" cy="324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9" name="Straight Arrow Connector 18">
            <a:extLst>
              <a:ext uri="{FF2B5EF4-FFF2-40B4-BE49-F238E27FC236}">
                <a16:creationId xmlns:a16="http://schemas.microsoft.com/office/drawing/2014/main" id="{B884207A-68FE-4648-8B50-C1CAFAD8ACB7}"/>
              </a:ext>
            </a:extLst>
          </p:cNvPr>
          <p:cNvCxnSpPr/>
          <p:nvPr/>
        </p:nvCxnSpPr>
        <p:spPr>
          <a:xfrm>
            <a:off x="1641317" y="2871899"/>
            <a:ext cx="0" cy="324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4827866B-B6DD-894E-9480-D683986BC5D6}"/>
              </a:ext>
            </a:extLst>
          </p:cNvPr>
          <p:cNvCxnSpPr>
            <a:cxnSpLocks/>
          </p:cNvCxnSpPr>
          <p:nvPr/>
        </p:nvCxnSpPr>
        <p:spPr>
          <a:xfrm>
            <a:off x="3411212" y="2871899"/>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14A0D0BA-D070-3D49-A818-9D3857CD2EA4}"/>
              </a:ext>
            </a:extLst>
          </p:cNvPr>
          <p:cNvCxnSpPr>
            <a:cxnSpLocks/>
          </p:cNvCxnSpPr>
          <p:nvPr/>
        </p:nvCxnSpPr>
        <p:spPr>
          <a:xfrm>
            <a:off x="5375738" y="2859965"/>
            <a:ext cx="1" cy="34786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10DE0C4C-8C93-8343-8EC9-D4A383F7F08D}"/>
              </a:ext>
            </a:extLst>
          </p:cNvPr>
          <p:cNvCxnSpPr/>
          <p:nvPr/>
        </p:nvCxnSpPr>
        <p:spPr>
          <a:xfrm>
            <a:off x="7309189" y="2859965"/>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FF9B241-8CCD-6842-8B91-D0E044454AE7}"/>
              </a:ext>
            </a:extLst>
          </p:cNvPr>
          <p:cNvCxnSpPr/>
          <p:nvPr/>
        </p:nvCxnSpPr>
        <p:spPr>
          <a:xfrm>
            <a:off x="9213654" y="2848343"/>
            <a:ext cx="0" cy="3475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8" name="Rectangle 27">
            <a:extLst>
              <a:ext uri="{FF2B5EF4-FFF2-40B4-BE49-F238E27FC236}">
                <a16:creationId xmlns:a16="http://schemas.microsoft.com/office/drawing/2014/main" id="{19B13E8D-289A-1F43-980C-7823D4E92CFB}"/>
              </a:ext>
            </a:extLst>
          </p:cNvPr>
          <p:cNvSpPr/>
          <p:nvPr/>
        </p:nvSpPr>
        <p:spPr>
          <a:xfrm>
            <a:off x="498368" y="6313011"/>
            <a:ext cx="9619076" cy="400110"/>
          </a:xfrm>
          <a:prstGeom prst="rect">
            <a:avLst/>
          </a:prstGeom>
          <a:noFill/>
        </p:spPr>
        <p:txBody>
          <a:bodyPr wrap="square" lIns="91440" tIns="45720" rIns="91440" bIns="45720">
            <a:spAutoFit/>
          </a:bodyPr>
          <a:lstStyle/>
          <a:p>
            <a:pPr algn="ctr"/>
            <a:r>
              <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Fig</a:t>
            </a:r>
            <a:r>
              <a:rPr lang="en-GB" sz="2000" dirty="0">
                <a:ln w="0"/>
                <a:effectLst>
                  <a:outerShdw blurRad="38100" dist="19050" dir="2700000" algn="tl" rotWithShape="0">
                    <a:schemeClr val="dk1">
                      <a:alpha val="40000"/>
                    </a:schemeClr>
                  </a:outerShdw>
                </a:effectLst>
                <a:latin typeface="Garamond" panose="02020404030301010803" pitchFamily="18" charset="0"/>
              </a:rPr>
              <a:t>ure 3 – The strategic human resource management process (Armstrong and Brown, 2019)</a:t>
            </a:r>
          </a:p>
        </p:txBody>
      </p:sp>
    </p:spTree>
    <p:extLst>
      <p:ext uri="{BB962C8B-B14F-4D97-AF65-F5344CB8AC3E}">
        <p14:creationId xmlns:p14="http://schemas.microsoft.com/office/powerpoint/2010/main" val="1293781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A1D6-75D7-EA42-B307-072740272A44}"/>
              </a:ext>
            </a:extLst>
          </p:cNvPr>
          <p:cNvSpPr>
            <a:spLocks noGrp="1"/>
          </p:cNvSpPr>
          <p:nvPr>
            <p:ph type="title"/>
          </p:nvPr>
        </p:nvSpPr>
        <p:spPr>
          <a:xfrm>
            <a:off x="774870" y="256848"/>
            <a:ext cx="8596668" cy="777600"/>
          </a:xfrm>
        </p:spPr>
        <p:txBody>
          <a:bodyPr>
            <a:normAutofit/>
          </a:bodyPr>
          <a:lstStyle/>
          <a:p>
            <a:pPr algn="ctr"/>
            <a:r>
              <a:rPr lang="en-US" sz="2800" b="1" dirty="0">
                <a:latin typeface="Garamond" panose="02020404030301010803" pitchFamily="18" charset="0"/>
              </a:rPr>
              <a:t>EMPLOYEE RELATIONS </a:t>
            </a:r>
          </a:p>
        </p:txBody>
      </p:sp>
      <p:graphicFrame>
        <p:nvGraphicFramePr>
          <p:cNvPr id="19" name="Diagram 18">
            <a:extLst>
              <a:ext uri="{FF2B5EF4-FFF2-40B4-BE49-F238E27FC236}">
                <a16:creationId xmlns:a16="http://schemas.microsoft.com/office/drawing/2014/main" id="{2C9616DB-2461-A64E-96FE-536F6E8A2E7A}"/>
              </a:ext>
            </a:extLst>
          </p:cNvPr>
          <p:cNvGraphicFramePr/>
          <p:nvPr>
            <p:extLst>
              <p:ext uri="{D42A27DB-BD31-4B8C-83A1-F6EECF244321}">
                <p14:modId xmlns:p14="http://schemas.microsoft.com/office/powerpoint/2010/main" val="1296736915"/>
              </p:ext>
            </p:extLst>
          </p:nvPr>
        </p:nvGraphicFramePr>
        <p:xfrm>
          <a:off x="677335" y="1170433"/>
          <a:ext cx="9271338" cy="4847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Rectangle 19">
            <a:extLst>
              <a:ext uri="{FF2B5EF4-FFF2-40B4-BE49-F238E27FC236}">
                <a16:creationId xmlns:a16="http://schemas.microsoft.com/office/drawing/2014/main" id="{D1EE57DC-21D5-3141-AE34-9DD3161BF402}"/>
              </a:ext>
            </a:extLst>
          </p:cNvPr>
          <p:cNvSpPr/>
          <p:nvPr/>
        </p:nvSpPr>
        <p:spPr>
          <a:xfrm>
            <a:off x="538187" y="6021960"/>
            <a:ext cx="548695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4 – Employee relations (LSJ Worldwide, 2021)</a:t>
            </a:r>
          </a:p>
        </p:txBody>
      </p:sp>
    </p:spTree>
    <p:extLst>
      <p:ext uri="{BB962C8B-B14F-4D97-AF65-F5344CB8AC3E}">
        <p14:creationId xmlns:p14="http://schemas.microsoft.com/office/powerpoint/2010/main" val="862212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B5B1-F4DA-D342-84BF-B9C653833CDB}"/>
              </a:ext>
            </a:extLst>
          </p:cNvPr>
          <p:cNvSpPr>
            <a:spLocks noGrp="1"/>
          </p:cNvSpPr>
          <p:nvPr>
            <p:ph type="title"/>
          </p:nvPr>
        </p:nvSpPr>
        <p:spPr>
          <a:xfrm>
            <a:off x="677334" y="249710"/>
            <a:ext cx="8596800" cy="847570"/>
          </a:xfrm>
        </p:spPr>
        <p:txBody>
          <a:bodyPr>
            <a:noAutofit/>
          </a:bodyPr>
          <a:lstStyle/>
          <a:p>
            <a:pPr algn="ctr"/>
            <a:r>
              <a:rPr lang="en-US" sz="2800" b="1" dirty="0">
                <a:latin typeface="Garamond" panose="02020404030301010803" pitchFamily="18" charset="0"/>
              </a:rPr>
              <a:t>AN OVERVIEW AND HISTORY OF MICROSOFT CORPORATION</a:t>
            </a:r>
          </a:p>
        </p:txBody>
      </p:sp>
      <p:sp>
        <p:nvSpPr>
          <p:cNvPr id="3" name="Content Placeholder 2">
            <a:extLst>
              <a:ext uri="{FF2B5EF4-FFF2-40B4-BE49-F238E27FC236}">
                <a16:creationId xmlns:a16="http://schemas.microsoft.com/office/drawing/2014/main" id="{CDEAA9AC-FD3C-2E4B-B7B5-47401FB7F3C5}"/>
              </a:ext>
            </a:extLst>
          </p:cNvPr>
          <p:cNvSpPr>
            <a:spLocks noGrp="1"/>
          </p:cNvSpPr>
          <p:nvPr>
            <p:ph idx="1"/>
          </p:nvPr>
        </p:nvSpPr>
        <p:spPr>
          <a:xfrm>
            <a:off x="677334" y="1426464"/>
            <a:ext cx="8596668" cy="4986753"/>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Microsoft is an American multinational firm launched by Bill Gates and Paul Allen in 1975. It is the largest computer technology and software company in the world.</a:t>
            </a:r>
          </a:p>
          <a:p>
            <a:r>
              <a:rPr lang="en-US" sz="2400" dirty="0">
                <a:solidFill>
                  <a:schemeClr val="tx1"/>
                </a:solidFill>
                <a:latin typeface="Garamond" panose="02020404030301010803" pitchFamily="18" charset="0"/>
                <a:cs typeface="Arial" panose="020B0604020202020204" pitchFamily="34" charset="0"/>
              </a:rPr>
              <a:t>As of 2021 Microsoft is the only US company with a market value worth more than $1 trillion, their exceptional market share is approximately 73 percent .</a:t>
            </a:r>
          </a:p>
          <a:p>
            <a:r>
              <a:rPr lang="en-US" sz="2400" dirty="0">
                <a:solidFill>
                  <a:schemeClr val="tx1"/>
                </a:solidFill>
                <a:latin typeface="Garamond" panose="02020404030301010803" pitchFamily="18" charset="0"/>
                <a:cs typeface="Arial" panose="020B0604020202020204" pitchFamily="34" charset="0"/>
              </a:rPr>
              <a:t>Microsoft employs about 181,000 full-time employees worldwide.</a:t>
            </a:r>
          </a:p>
          <a:p>
            <a:r>
              <a:rPr lang="en-US" sz="2400" dirty="0">
                <a:solidFill>
                  <a:schemeClr val="tx1"/>
                </a:solidFill>
                <a:latin typeface="Garamond" panose="02020404030301010803" pitchFamily="18" charset="0"/>
                <a:cs typeface="Arial" panose="020B0604020202020204" pitchFamily="34" charset="0"/>
              </a:rPr>
              <a:t>Microsoft is the most prominent company in the world however it is not unsusceptible from the numerous challenges encountered by HRM in today’s dynamic markets (Baker, 2020; </a:t>
            </a:r>
            <a:r>
              <a:rPr lang="en-US" sz="2400" dirty="0" err="1">
                <a:solidFill>
                  <a:schemeClr val="tx1"/>
                </a:solidFill>
                <a:latin typeface="Garamond" panose="02020404030301010803" pitchFamily="18" charset="0"/>
                <a:cs typeface="Arial" panose="020B0604020202020204" pitchFamily="34" charset="0"/>
              </a:rPr>
              <a:t>Subin</a:t>
            </a:r>
            <a:r>
              <a:rPr lang="en-US" sz="2400" dirty="0">
                <a:solidFill>
                  <a:schemeClr val="tx1"/>
                </a:solidFill>
                <a:latin typeface="Garamond" panose="02020404030301010803" pitchFamily="18" charset="0"/>
                <a:cs typeface="Arial" panose="020B0604020202020204" pitchFamily="34" charset="0"/>
              </a:rPr>
              <a:t>, 2021; Liu, 2021). </a:t>
            </a:r>
          </a:p>
        </p:txBody>
      </p:sp>
    </p:spTree>
    <p:extLst>
      <p:ext uri="{BB962C8B-B14F-4D97-AF65-F5344CB8AC3E}">
        <p14:creationId xmlns:p14="http://schemas.microsoft.com/office/powerpoint/2010/main" val="2940117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3F267-23F3-DA4A-89B2-96F6A5593D28}"/>
              </a:ext>
            </a:extLst>
          </p:cNvPr>
          <p:cNvSpPr>
            <a:spLocks noGrp="1"/>
          </p:cNvSpPr>
          <p:nvPr>
            <p:ph type="title"/>
          </p:nvPr>
        </p:nvSpPr>
        <p:spPr>
          <a:xfrm>
            <a:off x="677334" y="321244"/>
            <a:ext cx="8596668" cy="849600"/>
          </a:xfrm>
        </p:spPr>
        <p:txBody>
          <a:bodyPr>
            <a:normAutofit/>
          </a:bodyPr>
          <a:lstStyle/>
          <a:p>
            <a:pPr algn="ctr"/>
            <a:r>
              <a:rPr lang="en-US" sz="2800" b="1" dirty="0">
                <a:latin typeface="Garamond" panose="02020404030301010803" pitchFamily="18" charset="0"/>
              </a:rPr>
              <a:t>HRM PROCESS</a:t>
            </a:r>
          </a:p>
        </p:txBody>
      </p:sp>
      <p:graphicFrame>
        <p:nvGraphicFramePr>
          <p:cNvPr id="4" name="Content Placeholder 3">
            <a:extLst>
              <a:ext uri="{FF2B5EF4-FFF2-40B4-BE49-F238E27FC236}">
                <a16:creationId xmlns:a16="http://schemas.microsoft.com/office/drawing/2014/main" id="{17960635-7113-BE46-9980-2258D6678223}"/>
              </a:ext>
            </a:extLst>
          </p:cNvPr>
          <p:cNvGraphicFramePr>
            <a:graphicFrameLocks noGrp="1"/>
          </p:cNvGraphicFramePr>
          <p:nvPr>
            <p:ph idx="1"/>
            <p:extLst>
              <p:ext uri="{D42A27DB-BD31-4B8C-83A1-F6EECF244321}">
                <p14:modId xmlns:p14="http://schemas.microsoft.com/office/powerpoint/2010/main" val="2415605625"/>
              </p:ext>
            </p:extLst>
          </p:nvPr>
        </p:nvGraphicFramePr>
        <p:xfrm>
          <a:off x="506564" y="1030399"/>
          <a:ext cx="9993269" cy="50385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Manual Input 6">
            <a:extLst>
              <a:ext uri="{FF2B5EF4-FFF2-40B4-BE49-F238E27FC236}">
                <a16:creationId xmlns:a16="http://schemas.microsoft.com/office/drawing/2014/main" id="{CB8D646F-3417-7B46-8433-D949D53850D6}"/>
              </a:ext>
            </a:extLst>
          </p:cNvPr>
          <p:cNvSpPr/>
          <p:nvPr/>
        </p:nvSpPr>
        <p:spPr>
          <a:xfrm>
            <a:off x="662154" y="1561779"/>
            <a:ext cx="1030013" cy="476469"/>
          </a:xfrm>
          <a:prstGeom prst="flowChartManualInput">
            <a:avLst/>
          </a:prstGeom>
          <a:solidFill>
            <a:srgbClr val="E6D6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Internal</a:t>
            </a:r>
          </a:p>
        </p:txBody>
      </p:sp>
      <p:sp>
        <p:nvSpPr>
          <p:cNvPr id="8" name="Manual Input 7">
            <a:extLst>
              <a:ext uri="{FF2B5EF4-FFF2-40B4-BE49-F238E27FC236}">
                <a16:creationId xmlns:a16="http://schemas.microsoft.com/office/drawing/2014/main" id="{129FFC70-4111-984D-9706-0FDF4DC37D59}"/>
              </a:ext>
            </a:extLst>
          </p:cNvPr>
          <p:cNvSpPr/>
          <p:nvPr/>
        </p:nvSpPr>
        <p:spPr>
          <a:xfrm>
            <a:off x="677334" y="3821943"/>
            <a:ext cx="1033200" cy="476469"/>
          </a:xfrm>
          <a:prstGeom prst="flowChartManualInput">
            <a:avLst/>
          </a:prstGeom>
          <a:solidFill>
            <a:srgbClr val="E6D6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External</a:t>
            </a:r>
          </a:p>
        </p:txBody>
      </p:sp>
      <p:sp>
        <p:nvSpPr>
          <p:cNvPr id="13" name="Oval 12">
            <a:extLst>
              <a:ext uri="{FF2B5EF4-FFF2-40B4-BE49-F238E27FC236}">
                <a16:creationId xmlns:a16="http://schemas.microsoft.com/office/drawing/2014/main" id="{5713707E-65FD-4841-9CBD-197FAA182E1B}"/>
              </a:ext>
            </a:extLst>
          </p:cNvPr>
          <p:cNvSpPr/>
          <p:nvPr/>
        </p:nvSpPr>
        <p:spPr>
          <a:xfrm>
            <a:off x="4156638" y="1785021"/>
            <a:ext cx="1252800" cy="660403"/>
          </a:xfrm>
          <a:prstGeom prst="ellipse">
            <a:avLst/>
          </a:prstGeom>
          <a:solidFill>
            <a:srgbClr val="E503CA"/>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On the job</a:t>
            </a:r>
          </a:p>
        </p:txBody>
      </p:sp>
      <p:sp>
        <p:nvSpPr>
          <p:cNvPr id="14" name="Oval 13">
            <a:extLst>
              <a:ext uri="{FF2B5EF4-FFF2-40B4-BE49-F238E27FC236}">
                <a16:creationId xmlns:a16="http://schemas.microsoft.com/office/drawing/2014/main" id="{74378E67-8FFA-2945-B654-6A2E73A562C9}"/>
              </a:ext>
            </a:extLst>
          </p:cNvPr>
          <p:cNvSpPr/>
          <p:nvPr/>
        </p:nvSpPr>
        <p:spPr>
          <a:xfrm>
            <a:off x="5418756" y="1781794"/>
            <a:ext cx="1250730" cy="660402"/>
          </a:xfrm>
          <a:prstGeom prst="ellipse">
            <a:avLst/>
          </a:prstGeom>
          <a:solidFill>
            <a:srgbClr val="E503CA"/>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Off the job</a:t>
            </a:r>
          </a:p>
        </p:txBody>
      </p:sp>
      <p:sp>
        <p:nvSpPr>
          <p:cNvPr id="15" name="Rectangle 14">
            <a:extLst>
              <a:ext uri="{FF2B5EF4-FFF2-40B4-BE49-F238E27FC236}">
                <a16:creationId xmlns:a16="http://schemas.microsoft.com/office/drawing/2014/main" id="{B5AE15E8-1950-FE45-A2FC-7583C7097F33}"/>
              </a:ext>
            </a:extLst>
          </p:cNvPr>
          <p:cNvSpPr/>
          <p:nvPr/>
        </p:nvSpPr>
        <p:spPr>
          <a:xfrm>
            <a:off x="6352500" y="3833206"/>
            <a:ext cx="1250730" cy="567559"/>
          </a:xfrm>
          <a:prstGeom prst="rect">
            <a:avLst/>
          </a:prstGeom>
          <a:solidFill>
            <a:srgbClr val="00AB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Traditional methods </a:t>
            </a:r>
          </a:p>
        </p:txBody>
      </p:sp>
      <p:sp>
        <p:nvSpPr>
          <p:cNvPr id="17" name="Rectangle 16">
            <a:extLst>
              <a:ext uri="{FF2B5EF4-FFF2-40B4-BE49-F238E27FC236}">
                <a16:creationId xmlns:a16="http://schemas.microsoft.com/office/drawing/2014/main" id="{F8BE9A08-9BDB-D94A-9A35-D1AE84D79787}"/>
              </a:ext>
            </a:extLst>
          </p:cNvPr>
          <p:cNvSpPr/>
          <p:nvPr/>
        </p:nvSpPr>
        <p:spPr>
          <a:xfrm>
            <a:off x="7746971" y="3833206"/>
            <a:ext cx="1250731" cy="567559"/>
          </a:xfrm>
          <a:prstGeom prst="rect">
            <a:avLst/>
          </a:prstGeom>
          <a:solidFill>
            <a:srgbClr val="00AB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Modern methods </a:t>
            </a:r>
          </a:p>
        </p:txBody>
      </p:sp>
      <p:sp>
        <p:nvSpPr>
          <p:cNvPr id="18" name="Snip and Round Single Corner of Rectangle 17">
            <a:extLst>
              <a:ext uri="{FF2B5EF4-FFF2-40B4-BE49-F238E27FC236}">
                <a16:creationId xmlns:a16="http://schemas.microsoft.com/office/drawing/2014/main" id="{7122A963-0523-8447-96F8-3C48FD4843DD}"/>
              </a:ext>
            </a:extLst>
          </p:cNvPr>
          <p:cNvSpPr/>
          <p:nvPr/>
        </p:nvSpPr>
        <p:spPr>
          <a:xfrm>
            <a:off x="7591101" y="1447565"/>
            <a:ext cx="1342800" cy="654271"/>
          </a:xfrm>
          <a:prstGeom prst="snipRoundRect">
            <a:avLst/>
          </a:prstGeom>
          <a:solidFill>
            <a:srgbClr val="00C3E5"/>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Rewards &amp; benefits</a:t>
            </a:r>
          </a:p>
        </p:txBody>
      </p:sp>
      <p:sp>
        <p:nvSpPr>
          <p:cNvPr id="19" name="Snip and Round Single Corner of Rectangle 18">
            <a:extLst>
              <a:ext uri="{FF2B5EF4-FFF2-40B4-BE49-F238E27FC236}">
                <a16:creationId xmlns:a16="http://schemas.microsoft.com/office/drawing/2014/main" id="{460604CC-9018-0C43-9BC8-3FEA2467A438}"/>
              </a:ext>
            </a:extLst>
          </p:cNvPr>
          <p:cNvSpPr/>
          <p:nvPr/>
        </p:nvSpPr>
        <p:spPr>
          <a:xfrm>
            <a:off x="9049425" y="1463270"/>
            <a:ext cx="1341544" cy="654271"/>
          </a:xfrm>
          <a:prstGeom prst="snipRoundRect">
            <a:avLst/>
          </a:prstGeom>
          <a:solidFill>
            <a:srgbClr val="00C3E5"/>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Recognition</a:t>
            </a:r>
          </a:p>
        </p:txBody>
      </p:sp>
      <p:sp>
        <p:nvSpPr>
          <p:cNvPr id="20" name="Terminator 19">
            <a:extLst>
              <a:ext uri="{FF2B5EF4-FFF2-40B4-BE49-F238E27FC236}">
                <a16:creationId xmlns:a16="http://schemas.microsoft.com/office/drawing/2014/main" id="{F85D932A-070C-C547-BBC4-DC7BA8587320}"/>
              </a:ext>
            </a:extLst>
          </p:cNvPr>
          <p:cNvSpPr/>
          <p:nvPr/>
        </p:nvSpPr>
        <p:spPr>
          <a:xfrm>
            <a:off x="620068" y="5112618"/>
            <a:ext cx="1965435" cy="567558"/>
          </a:xfrm>
          <a:prstGeom prst="flowChartTerminator">
            <a:avLst/>
          </a:prstGeom>
          <a:solidFill>
            <a:srgbClr val="FFFF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Conform to employment laws</a:t>
            </a:r>
          </a:p>
        </p:txBody>
      </p:sp>
      <p:sp>
        <p:nvSpPr>
          <p:cNvPr id="21" name="Terminator 20">
            <a:extLst>
              <a:ext uri="{FF2B5EF4-FFF2-40B4-BE49-F238E27FC236}">
                <a16:creationId xmlns:a16="http://schemas.microsoft.com/office/drawing/2014/main" id="{5D441391-9537-C441-BBE7-8CA9DF0B477B}"/>
              </a:ext>
            </a:extLst>
          </p:cNvPr>
          <p:cNvSpPr/>
          <p:nvPr/>
        </p:nvSpPr>
        <p:spPr>
          <a:xfrm>
            <a:off x="3219710" y="5145788"/>
            <a:ext cx="1965600" cy="568800"/>
          </a:xfrm>
          <a:prstGeom prst="flowChartTerminator">
            <a:avLst/>
          </a:prstGeom>
          <a:solidFill>
            <a:srgbClr val="5375E4"/>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Health, safety &amp; well-being</a:t>
            </a:r>
          </a:p>
        </p:txBody>
      </p:sp>
      <p:sp>
        <p:nvSpPr>
          <p:cNvPr id="22" name="Terminator 21">
            <a:extLst>
              <a:ext uri="{FF2B5EF4-FFF2-40B4-BE49-F238E27FC236}">
                <a16:creationId xmlns:a16="http://schemas.microsoft.com/office/drawing/2014/main" id="{5DEBABA7-64D7-0446-9A7C-9E84886EA9FE}"/>
              </a:ext>
            </a:extLst>
          </p:cNvPr>
          <p:cNvSpPr/>
          <p:nvPr/>
        </p:nvSpPr>
        <p:spPr>
          <a:xfrm>
            <a:off x="5770880" y="5140732"/>
            <a:ext cx="1965600" cy="568800"/>
          </a:xfrm>
          <a:prstGeom prst="flowChartTerminator">
            <a:avLst/>
          </a:prstGeom>
          <a:solidFill>
            <a:srgbClr val="ACB000"/>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Labour relations</a:t>
            </a:r>
          </a:p>
        </p:txBody>
      </p:sp>
      <p:sp>
        <p:nvSpPr>
          <p:cNvPr id="23" name="Terminator 22">
            <a:extLst>
              <a:ext uri="{FF2B5EF4-FFF2-40B4-BE49-F238E27FC236}">
                <a16:creationId xmlns:a16="http://schemas.microsoft.com/office/drawing/2014/main" id="{739D7E52-EE8C-DF4B-812C-1E71EAE442A3}"/>
              </a:ext>
            </a:extLst>
          </p:cNvPr>
          <p:cNvSpPr/>
          <p:nvPr/>
        </p:nvSpPr>
        <p:spPr>
          <a:xfrm>
            <a:off x="8387255" y="5145788"/>
            <a:ext cx="1965600" cy="568800"/>
          </a:xfrm>
          <a:prstGeom prst="flowChartTerminator">
            <a:avLst/>
          </a:prstGeom>
          <a:solidFill>
            <a:schemeClr val="accent6">
              <a:lumMod val="60000"/>
              <a:lumOff val="40000"/>
            </a:schemeClr>
          </a:solidFill>
          <a:ln>
            <a:solidFill>
              <a:schemeClr val="tx1"/>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Garamond" panose="02020404030301010803" pitchFamily="18" charset="0"/>
              </a:rPr>
              <a:t>Compensating</a:t>
            </a:r>
          </a:p>
        </p:txBody>
      </p:sp>
      <p:cxnSp>
        <p:nvCxnSpPr>
          <p:cNvPr id="25" name="Straight Arrow Connector 24">
            <a:extLst>
              <a:ext uri="{FF2B5EF4-FFF2-40B4-BE49-F238E27FC236}">
                <a16:creationId xmlns:a16="http://schemas.microsoft.com/office/drawing/2014/main" id="{528534AA-31A6-E844-8F3D-15C38C25CD8A}"/>
              </a:ext>
            </a:extLst>
          </p:cNvPr>
          <p:cNvCxnSpPr/>
          <p:nvPr/>
        </p:nvCxnSpPr>
        <p:spPr>
          <a:xfrm flipV="1">
            <a:off x="1138780" y="2031192"/>
            <a:ext cx="0" cy="5688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FB20A972-034A-E74E-856A-03D17D7E11A3}"/>
              </a:ext>
            </a:extLst>
          </p:cNvPr>
          <p:cNvCxnSpPr/>
          <p:nvPr/>
        </p:nvCxnSpPr>
        <p:spPr>
          <a:xfrm>
            <a:off x="1138780" y="3302991"/>
            <a:ext cx="0" cy="5627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37A36DD0-0049-FE40-93C8-201052A15B91}"/>
              </a:ext>
            </a:extLst>
          </p:cNvPr>
          <p:cNvCxnSpPr/>
          <p:nvPr/>
        </p:nvCxnSpPr>
        <p:spPr>
          <a:xfrm flipH="1" flipV="1">
            <a:off x="4806393" y="2451368"/>
            <a:ext cx="325821" cy="19673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8210E143-2038-D246-9831-6BAD7A197EB2}"/>
              </a:ext>
            </a:extLst>
          </p:cNvPr>
          <p:cNvCxnSpPr/>
          <p:nvPr/>
        </p:nvCxnSpPr>
        <p:spPr>
          <a:xfrm flipV="1">
            <a:off x="5680232" y="2448933"/>
            <a:ext cx="327600" cy="2016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3" name="Straight Arrow Connector 32">
            <a:extLst>
              <a:ext uri="{FF2B5EF4-FFF2-40B4-BE49-F238E27FC236}">
                <a16:creationId xmlns:a16="http://schemas.microsoft.com/office/drawing/2014/main" id="{A48CCA5B-D506-AC4A-9EBC-F7066DBBF668}"/>
              </a:ext>
            </a:extLst>
          </p:cNvPr>
          <p:cNvCxnSpPr>
            <a:cxnSpLocks/>
          </p:cNvCxnSpPr>
          <p:nvPr/>
        </p:nvCxnSpPr>
        <p:spPr>
          <a:xfrm flipH="1" flipV="1">
            <a:off x="8412825" y="2108098"/>
            <a:ext cx="712800" cy="522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5" name="Straight Arrow Connector 34">
            <a:extLst>
              <a:ext uri="{FF2B5EF4-FFF2-40B4-BE49-F238E27FC236}">
                <a16:creationId xmlns:a16="http://schemas.microsoft.com/office/drawing/2014/main" id="{EE852E70-6598-6F4E-90E0-637F03D4373A}"/>
              </a:ext>
            </a:extLst>
          </p:cNvPr>
          <p:cNvCxnSpPr>
            <a:cxnSpLocks/>
          </p:cNvCxnSpPr>
          <p:nvPr/>
        </p:nvCxnSpPr>
        <p:spPr>
          <a:xfrm flipV="1">
            <a:off x="9237599" y="2126098"/>
            <a:ext cx="709750" cy="5220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7" name="Straight Arrow Connector 36">
            <a:extLst>
              <a:ext uri="{FF2B5EF4-FFF2-40B4-BE49-F238E27FC236}">
                <a16:creationId xmlns:a16="http://schemas.microsoft.com/office/drawing/2014/main" id="{679F51B6-AAE4-D242-8A29-BD4651065229}"/>
              </a:ext>
            </a:extLst>
          </p:cNvPr>
          <p:cNvCxnSpPr/>
          <p:nvPr/>
        </p:nvCxnSpPr>
        <p:spPr>
          <a:xfrm flipH="1">
            <a:off x="6909718" y="3339044"/>
            <a:ext cx="486000" cy="4752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9" name="Straight Arrow Connector 38">
            <a:extLst>
              <a:ext uri="{FF2B5EF4-FFF2-40B4-BE49-F238E27FC236}">
                <a16:creationId xmlns:a16="http://schemas.microsoft.com/office/drawing/2014/main" id="{7EEB6996-19BF-0B4A-AAD6-CBB460CABEA0}"/>
              </a:ext>
            </a:extLst>
          </p:cNvPr>
          <p:cNvCxnSpPr/>
          <p:nvPr/>
        </p:nvCxnSpPr>
        <p:spPr>
          <a:xfrm>
            <a:off x="7764429" y="3339044"/>
            <a:ext cx="482070" cy="47082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41" name="Straight Arrow Connector 40">
            <a:extLst>
              <a:ext uri="{FF2B5EF4-FFF2-40B4-BE49-F238E27FC236}">
                <a16:creationId xmlns:a16="http://schemas.microsoft.com/office/drawing/2014/main" id="{2C04F31C-4EE0-7E48-A35F-65EA918D8A48}"/>
              </a:ext>
            </a:extLst>
          </p:cNvPr>
          <p:cNvCxnSpPr>
            <a:cxnSpLocks/>
          </p:cNvCxnSpPr>
          <p:nvPr/>
        </p:nvCxnSpPr>
        <p:spPr>
          <a:xfrm>
            <a:off x="9564414" y="3339044"/>
            <a:ext cx="0" cy="17810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2" name="Left Arrow 41">
            <a:extLst>
              <a:ext uri="{FF2B5EF4-FFF2-40B4-BE49-F238E27FC236}">
                <a16:creationId xmlns:a16="http://schemas.microsoft.com/office/drawing/2014/main" id="{EFDDC59A-F3DC-D246-96ED-F12C463E8D00}"/>
              </a:ext>
            </a:extLst>
          </p:cNvPr>
          <p:cNvSpPr/>
          <p:nvPr/>
        </p:nvSpPr>
        <p:spPr>
          <a:xfrm>
            <a:off x="7874299" y="5196188"/>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Left Arrow 42">
            <a:extLst>
              <a:ext uri="{FF2B5EF4-FFF2-40B4-BE49-F238E27FC236}">
                <a16:creationId xmlns:a16="http://schemas.microsoft.com/office/drawing/2014/main" id="{F7DF94CD-7A59-B14E-8228-B46A3C77F913}"/>
              </a:ext>
            </a:extLst>
          </p:cNvPr>
          <p:cNvSpPr/>
          <p:nvPr/>
        </p:nvSpPr>
        <p:spPr>
          <a:xfrm>
            <a:off x="5290895" y="5202932"/>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Left Arrow 43">
            <a:extLst>
              <a:ext uri="{FF2B5EF4-FFF2-40B4-BE49-F238E27FC236}">
                <a16:creationId xmlns:a16="http://schemas.microsoft.com/office/drawing/2014/main" id="{985908E0-621D-B741-9052-70952F7F9AA8}"/>
              </a:ext>
            </a:extLst>
          </p:cNvPr>
          <p:cNvSpPr/>
          <p:nvPr/>
        </p:nvSpPr>
        <p:spPr>
          <a:xfrm>
            <a:off x="2691810" y="5184946"/>
            <a:ext cx="370800" cy="468000"/>
          </a:xfrm>
          <a:prstGeom prst="lef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633BF8-5FA4-7445-AB9B-6FB43E0046BB}"/>
              </a:ext>
            </a:extLst>
          </p:cNvPr>
          <p:cNvSpPr/>
          <p:nvPr/>
        </p:nvSpPr>
        <p:spPr>
          <a:xfrm>
            <a:off x="2938215" y="5756333"/>
            <a:ext cx="248786"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 </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46" name="Rectangle 45">
            <a:extLst>
              <a:ext uri="{FF2B5EF4-FFF2-40B4-BE49-F238E27FC236}">
                <a16:creationId xmlns:a16="http://schemas.microsoft.com/office/drawing/2014/main" id="{FAC19024-5BC5-534C-A38A-13DBFD56A0AB}"/>
              </a:ext>
            </a:extLst>
          </p:cNvPr>
          <p:cNvSpPr/>
          <p:nvPr/>
        </p:nvSpPr>
        <p:spPr>
          <a:xfrm>
            <a:off x="447933" y="6076931"/>
            <a:ext cx="4023537"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5 – HRM process (</a:t>
            </a:r>
            <a:r>
              <a:rPr lang="en-GB" sz="2000" dirty="0" err="1">
                <a:ln w="0"/>
                <a:effectLst>
                  <a:outerShdw blurRad="38100" dist="19050" dir="2700000" algn="tl" rotWithShape="0">
                    <a:schemeClr val="dk1">
                      <a:alpha val="40000"/>
                    </a:schemeClr>
                  </a:outerShdw>
                </a:effectLst>
                <a:latin typeface="Garamond" panose="02020404030301010803" pitchFamily="18" charset="0"/>
              </a:rPr>
              <a:t>Awad</a:t>
            </a:r>
            <a:r>
              <a:rPr lang="en-GB" sz="2000" dirty="0">
                <a:ln w="0"/>
                <a:effectLst>
                  <a:outerShdw blurRad="38100" dist="19050" dir="2700000" algn="tl" rotWithShape="0">
                    <a:schemeClr val="dk1">
                      <a:alpha val="40000"/>
                    </a:schemeClr>
                  </a:outerShdw>
                </a:effectLst>
                <a:latin typeface="Garamond" panose="02020404030301010803" pitchFamily="18" charset="0"/>
              </a:rPr>
              <a:t>, 2019)</a:t>
            </a:r>
          </a:p>
        </p:txBody>
      </p:sp>
    </p:spTree>
    <p:extLst>
      <p:ext uri="{BB962C8B-B14F-4D97-AF65-F5344CB8AC3E}">
        <p14:creationId xmlns:p14="http://schemas.microsoft.com/office/powerpoint/2010/main" val="2399140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C292-4536-9743-B1DB-72B3FDE5E93C}"/>
              </a:ext>
            </a:extLst>
          </p:cNvPr>
          <p:cNvSpPr>
            <a:spLocks noGrp="1"/>
          </p:cNvSpPr>
          <p:nvPr>
            <p:ph type="title"/>
          </p:nvPr>
        </p:nvSpPr>
        <p:spPr>
          <a:xfrm>
            <a:off x="677334" y="243840"/>
            <a:ext cx="8596800" cy="1060704"/>
          </a:xfrm>
        </p:spPr>
        <p:txBody>
          <a:bodyPr>
            <a:normAutofit/>
          </a:bodyPr>
          <a:lstStyle/>
          <a:p>
            <a:pPr algn="ctr"/>
            <a:r>
              <a:rPr lang="en-US" sz="2800" b="1" dirty="0">
                <a:latin typeface="Garamond" panose="02020404030301010803" pitchFamily="18" charset="0"/>
              </a:rPr>
              <a:t>MICROSOFT CASE STUDY – HRM ISSUES AND CHALLENEGS</a:t>
            </a:r>
          </a:p>
        </p:txBody>
      </p:sp>
      <p:sp>
        <p:nvSpPr>
          <p:cNvPr id="3" name="Content Placeholder 2">
            <a:extLst>
              <a:ext uri="{FF2B5EF4-FFF2-40B4-BE49-F238E27FC236}">
                <a16:creationId xmlns:a16="http://schemas.microsoft.com/office/drawing/2014/main" id="{59ECC5E5-C4E2-B449-A0BD-1801D93E38FE}"/>
              </a:ext>
            </a:extLst>
          </p:cNvPr>
          <p:cNvSpPr>
            <a:spLocks noGrp="1"/>
          </p:cNvSpPr>
          <p:nvPr>
            <p:ph idx="1"/>
          </p:nvPr>
        </p:nvSpPr>
        <p:spPr>
          <a:xfrm>
            <a:off x="677334" y="1304544"/>
            <a:ext cx="8942154" cy="5309616"/>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The three critical HRM concerns at Microsoft discovered in part one of the case study include:</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Lack of workplace diversity leading to discrimination and sexual harassment (</a:t>
            </a:r>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Training and development issues caused by restricting female employee promotion and the firm’s preferential treatment towards mangers training requirements. </a:t>
            </a:r>
          </a:p>
          <a:p>
            <a:pPr lvl="1">
              <a:buFont typeface="Wingdings" pitchFamily="2" charset="2"/>
              <a:buChar char="Ø"/>
            </a:pPr>
            <a:r>
              <a:rPr lang="en-US" sz="2400" dirty="0">
                <a:solidFill>
                  <a:schemeClr val="tx1"/>
                </a:solidFill>
                <a:latin typeface="Garamond" panose="02020404030301010803" pitchFamily="18" charset="0"/>
                <a:cs typeface="Arial" panose="020B0604020202020204" pitchFamily="34" charset="0"/>
              </a:rPr>
              <a:t>Poor employee retention rates triggering high turnover as a result of inadequate, discriminatory HRM practices (</a:t>
            </a:r>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2019). </a:t>
            </a:r>
          </a:p>
          <a:p>
            <a:r>
              <a:rPr lang="en-US" sz="2400" dirty="0">
                <a:solidFill>
                  <a:schemeClr val="tx1"/>
                </a:solidFill>
                <a:latin typeface="Garamond" panose="02020404030301010803" pitchFamily="18" charset="0"/>
                <a:cs typeface="Arial" panose="020B0604020202020204" pitchFamily="34" charset="0"/>
              </a:rPr>
              <a:t>These factors have a negative, knock- on effect on other HRM functions such as equal employment opportunity, employment rights, conflict management and employee well-being.</a:t>
            </a:r>
          </a:p>
        </p:txBody>
      </p:sp>
    </p:spTree>
    <p:extLst>
      <p:ext uri="{BB962C8B-B14F-4D97-AF65-F5344CB8AC3E}">
        <p14:creationId xmlns:p14="http://schemas.microsoft.com/office/powerpoint/2010/main" val="2286955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E780A-39AC-F94E-9797-5D4C29AECBC0}"/>
              </a:ext>
            </a:extLst>
          </p:cNvPr>
          <p:cNvSpPr>
            <a:spLocks noGrp="1"/>
          </p:cNvSpPr>
          <p:nvPr>
            <p:ph type="title"/>
          </p:nvPr>
        </p:nvSpPr>
        <p:spPr>
          <a:xfrm>
            <a:off x="677333" y="331076"/>
            <a:ext cx="8596800" cy="1062000"/>
          </a:xfrm>
        </p:spPr>
        <p:txBody>
          <a:bodyPr>
            <a:normAutofit/>
          </a:bodyPr>
          <a:lstStyle/>
          <a:p>
            <a:pPr algn="ctr"/>
            <a:r>
              <a:rPr lang="en-US" sz="2800" b="1" dirty="0">
                <a:latin typeface="Garamond" panose="02020404030301010803" pitchFamily="18" charset="0"/>
              </a:rPr>
              <a:t>DIVERSITY AND DISCRIMINATION</a:t>
            </a:r>
          </a:p>
        </p:txBody>
      </p:sp>
      <p:sp>
        <p:nvSpPr>
          <p:cNvPr id="3" name="Content Placeholder 2">
            <a:extLst>
              <a:ext uri="{FF2B5EF4-FFF2-40B4-BE49-F238E27FC236}">
                <a16:creationId xmlns:a16="http://schemas.microsoft.com/office/drawing/2014/main" id="{6ABA94BA-1D12-7742-A732-43F0F03AFFD7}"/>
              </a:ext>
            </a:extLst>
          </p:cNvPr>
          <p:cNvSpPr>
            <a:spLocks noGrp="1"/>
          </p:cNvSpPr>
          <p:nvPr>
            <p:ph idx="1"/>
          </p:nvPr>
        </p:nvSpPr>
        <p:spPr>
          <a:xfrm>
            <a:off x="677334" y="1267968"/>
            <a:ext cx="8933806" cy="5258956"/>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Recently Microsoft was criticized about their inadequate HRM practices regarding gender inequality at the male-dominated firm . Female employees including one who had just returned from maternity leave proclaimed that they were denied a promotion on the grounds of their gender, hindering career progression (Campbell, 2019). Organisations who ignore the importance of diversity in the workplace are less creative, worse at problem-solving, and neglect opportunities to overcome language barriers in the cross-cultural, global business environment. This stigmatization could discourage talented overseas job applicants and negatively impact the recruitment and selection processes and Microsoft’s international human resources departments.</a:t>
            </a:r>
          </a:p>
          <a:p>
            <a:endParaRPr lang="en-US" sz="2000" b="1" dirty="0">
              <a:solidFill>
                <a:schemeClr val="accent1"/>
              </a:solidFill>
              <a:latin typeface="Arial" panose="020B0604020202020204" pitchFamily="34" charset="0"/>
              <a:cs typeface="Arial" panose="020B0604020202020204" pitchFamily="34" charset="0"/>
            </a:endParaRPr>
          </a:p>
          <a:p>
            <a:pPr marL="0" indent="0">
              <a:buNone/>
            </a:pPr>
            <a:endParaRPr lang="en-US" sz="2000" b="1"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1078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4A22B7-BD80-054E-A174-77CD63AF7852}"/>
              </a:ext>
            </a:extLst>
          </p:cNvPr>
          <p:cNvSpPr>
            <a:spLocks noGrp="1"/>
          </p:cNvSpPr>
          <p:nvPr>
            <p:ph idx="1"/>
          </p:nvPr>
        </p:nvSpPr>
        <p:spPr>
          <a:xfrm>
            <a:off x="677333" y="572569"/>
            <a:ext cx="8813507" cy="5870272"/>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There were several complaints from female employees regarding incidents of sexual harassment and their grievances were disregarded by HRM. Women say Microsoft is a harmful place to work; the tech giant is now facing a massive HRM, and public relations scandal and their reputation has been tainted (Campbell, 2019). Research indicates that sexual harassment has serious ramifications on employee health and well-being, it reduces productivity, provokes disengagement and job dissatisfaction, and lowers performance (</a:t>
            </a:r>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a:t>
            </a:r>
          </a:p>
          <a:p>
            <a:r>
              <a:rPr lang="en-US" sz="2400" dirty="0">
                <a:solidFill>
                  <a:schemeClr val="tx1"/>
                </a:solidFill>
                <a:latin typeface="Garamond" panose="02020404030301010803" pitchFamily="18" charset="0"/>
                <a:cs typeface="Arial" panose="020B0604020202020204" pitchFamily="34" charset="0"/>
              </a:rPr>
              <a:t>Furthermore, the legal and financial implications associated with workplace discrimination are immense. For example, multiple women have sued Microsoft and according to court documents 118 cases of gender discrimination were filed between 2010 and 2016. If Microsoft were to lose the lawsuit, they would be compelled to develop new HR strategies that tackle the discrimination issues (Campbell, 2019).</a:t>
            </a:r>
          </a:p>
          <a:p>
            <a:endParaRPr lang="en-US" dirty="0"/>
          </a:p>
        </p:txBody>
      </p:sp>
    </p:spTree>
    <p:extLst>
      <p:ext uri="{BB962C8B-B14F-4D97-AF65-F5344CB8AC3E}">
        <p14:creationId xmlns:p14="http://schemas.microsoft.com/office/powerpoint/2010/main" val="1186800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DA3A3-527C-464B-B7F2-CC6537CE5194}"/>
              </a:ext>
            </a:extLst>
          </p:cNvPr>
          <p:cNvSpPr>
            <a:spLocks noGrp="1"/>
          </p:cNvSpPr>
          <p:nvPr>
            <p:ph idx="1"/>
          </p:nvPr>
        </p:nvSpPr>
        <p:spPr>
          <a:xfrm>
            <a:off x="677333" y="532015"/>
            <a:ext cx="8784719" cy="6036951"/>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A female manager at Microsoft stated that superiors were stricter on female employees during performance appraisals and that their work is undervalued in comparison to their male counterparts. Gender discrimination can be systematized into HR policies and used to assess job performance resulting in unfair gender disparities. Gender bias in the workplace negatively affects the intrinsic and non-financial rewards system such as opportunities for promotion, praises etc., causing employees to become disengaged, demotivated, and disloyal which could harm organizational success (Campbell, 2019; </a:t>
            </a:r>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and Hing, 2015; </a:t>
            </a:r>
            <a:r>
              <a:rPr lang="en-US" sz="2400" dirty="0" err="1">
                <a:solidFill>
                  <a:schemeClr val="tx1"/>
                </a:solidFill>
                <a:latin typeface="Garamond" panose="02020404030301010803" pitchFamily="18" charset="0"/>
                <a:cs typeface="Arial" panose="020B0604020202020204" pitchFamily="34" charset="0"/>
              </a:rPr>
              <a:t>Medhi</a:t>
            </a:r>
            <a:r>
              <a:rPr lang="en-US" sz="2400" dirty="0">
                <a:solidFill>
                  <a:schemeClr val="tx1"/>
                </a:solidFill>
                <a:latin typeface="Garamond" panose="02020404030301010803" pitchFamily="18" charset="0"/>
                <a:cs typeface="Arial" panose="020B0604020202020204" pitchFamily="34" charset="0"/>
              </a:rPr>
              <a:t>, 2021).</a:t>
            </a:r>
          </a:p>
        </p:txBody>
      </p:sp>
    </p:spTree>
    <p:extLst>
      <p:ext uri="{BB962C8B-B14F-4D97-AF65-F5344CB8AC3E}">
        <p14:creationId xmlns:p14="http://schemas.microsoft.com/office/powerpoint/2010/main" val="5974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1F85-C4B4-B34D-9BDE-8A5E36C6239D}"/>
              </a:ext>
            </a:extLst>
          </p:cNvPr>
          <p:cNvSpPr>
            <a:spLocks noGrp="1"/>
          </p:cNvSpPr>
          <p:nvPr>
            <p:ph type="title"/>
          </p:nvPr>
        </p:nvSpPr>
        <p:spPr>
          <a:xfrm>
            <a:off x="677334" y="267473"/>
            <a:ext cx="8596668" cy="1062000"/>
          </a:xfrm>
        </p:spPr>
        <p:txBody>
          <a:bodyPr>
            <a:normAutofit/>
          </a:bodyPr>
          <a:lstStyle/>
          <a:p>
            <a:pPr algn="ctr"/>
            <a:r>
              <a:rPr lang="en-US" sz="2800" b="1" dirty="0">
                <a:latin typeface="Garamond" panose="02020404030301010803" pitchFamily="18" charset="0"/>
                <a:cs typeface="Arial" panose="020B0604020202020204" pitchFamily="34" charset="0"/>
              </a:rPr>
              <a:t>TRAINING AND DEVELOPMENT</a:t>
            </a:r>
          </a:p>
        </p:txBody>
      </p:sp>
      <p:sp>
        <p:nvSpPr>
          <p:cNvPr id="3" name="Content Placeholder 2">
            <a:extLst>
              <a:ext uri="{FF2B5EF4-FFF2-40B4-BE49-F238E27FC236}">
                <a16:creationId xmlns:a16="http://schemas.microsoft.com/office/drawing/2014/main" id="{782A9859-D082-E743-872B-BCB4E6D36548}"/>
              </a:ext>
            </a:extLst>
          </p:cNvPr>
          <p:cNvSpPr>
            <a:spLocks noGrp="1"/>
          </p:cNvSpPr>
          <p:nvPr>
            <p:ph idx="1"/>
          </p:nvPr>
        </p:nvSpPr>
        <p:spPr>
          <a:xfrm>
            <a:off x="677334" y="1249960"/>
            <a:ext cx="8596668" cy="5213901"/>
          </a:xfrm>
        </p:spPr>
        <p:txBody>
          <a:bodyPr>
            <a:noAutofit/>
          </a:bodyPr>
          <a:lstStyle/>
          <a:p>
            <a:r>
              <a:rPr lang="en-US" sz="2400" dirty="0">
                <a:solidFill>
                  <a:schemeClr val="tx1"/>
                </a:solidFill>
                <a:latin typeface="Garamond" panose="02020404030301010803" pitchFamily="18" charset="0"/>
                <a:cs typeface="Arial" panose="020B0604020202020204" pitchFamily="34" charset="0"/>
              </a:rPr>
              <a:t>Human resource development (HRD) is a fundamental part of HRM which involves improving employees' skills, capabilities, knowledge, competencies, performance, growth, potential and self fulfilment through resourceful training and development programmes. Although Microsoft possesses many highly proficient female staff members, their perspective that women aren’t suited for the technology sector is widening the skills gap making it more difficult to carry out jobs efficiently (</a:t>
            </a:r>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2019; Campbell, 2019; Smith 2021). </a:t>
            </a:r>
          </a:p>
        </p:txBody>
      </p:sp>
    </p:spTree>
    <p:extLst>
      <p:ext uri="{BB962C8B-B14F-4D97-AF65-F5344CB8AC3E}">
        <p14:creationId xmlns:p14="http://schemas.microsoft.com/office/powerpoint/2010/main" val="272082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F597CC-644A-184B-9ECB-2A4ED804FFCA}"/>
              </a:ext>
            </a:extLst>
          </p:cNvPr>
          <p:cNvSpPr>
            <a:spLocks noGrp="1"/>
          </p:cNvSpPr>
          <p:nvPr>
            <p:ph idx="1"/>
          </p:nvPr>
        </p:nvSpPr>
        <p:spPr>
          <a:xfrm>
            <a:off x="677334" y="470019"/>
            <a:ext cx="8764840" cy="5571343"/>
          </a:xfrm>
        </p:spPr>
        <p:txBody>
          <a:bodyPr>
            <a:normAutofit lnSpcReduction="10000"/>
          </a:bodyPr>
          <a:lstStyle/>
          <a:p>
            <a:r>
              <a:rPr lang="en-US" sz="2400" dirty="0">
                <a:solidFill>
                  <a:schemeClr val="tx1"/>
                </a:solidFill>
                <a:latin typeface="Garamond" panose="02020404030301010803" pitchFamily="18" charset="0"/>
                <a:cs typeface="Arial" panose="020B0604020202020204" pitchFamily="34" charset="0"/>
              </a:rPr>
              <a:t>According to </a:t>
            </a:r>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and Hing (2015) when women are given less career and training opportunities than men it engenders the under-representation of females in management and leadership positions. Research indicates that the STEM sector is in dire need of female leaders to create a balance and cope with the rise of the fourth industrial revolution because inclusion in the workplace boosts innovation and ultimately the bottom line (Kemp, 2020).</a:t>
            </a:r>
          </a:p>
          <a:p>
            <a:r>
              <a:rPr lang="en-US" sz="2400" dirty="0">
                <a:solidFill>
                  <a:schemeClr val="tx1"/>
                </a:solidFill>
                <a:latin typeface="Garamond" panose="02020404030301010803" pitchFamily="18" charset="0"/>
                <a:cs typeface="Arial" panose="020B0604020202020204" pitchFamily="34" charset="0"/>
              </a:rPr>
              <a:t>Microsoft is failing to provide equal training and development opportunities for all. The ever-changing business environment necessitates effective training to help employees stay informed and keep them engaged and more productive. Deficient investment in training creates an unsafe work environment and increases staff turnover, it makes employees feel less valued and uncommitted to their job roles, and staff are more likely to make mistakes which is costly for the business (Martinelli, 2018).</a:t>
            </a:r>
          </a:p>
          <a:p>
            <a:endParaRPr lang="en-US" dirty="0"/>
          </a:p>
        </p:txBody>
      </p:sp>
    </p:spTree>
    <p:extLst>
      <p:ext uri="{BB962C8B-B14F-4D97-AF65-F5344CB8AC3E}">
        <p14:creationId xmlns:p14="http://schemas.microsoft.com/office/powerpoint/2010/main" val="4101705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03743A-A66F-8941-855E-1DB79DE258DD}"/>
              </a:ext>
            </a:extLst>
          </p:cNvPr>
          <p:cNvSpPr>
            <a:spLocks noGrp="1"/>
          </p:cNvSpPr>
          <p:nvPr>
            <p:ph idx="1"/>
          </p:nvPr>
        </p:nvSpPr>
        <p:spPr>
          <a:xfrm>
            <a:off x="677333" y="374905"/>
            <a:ext cx="8774779" cy="5666458"/>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Coaching and mentoring initiatives should form part of HRM strategies to encourage professional career development and  contribute towards a positive culture, which is crucial for </a:t>
            </a:r>
            <a:r>
              <a:rPr lang="en-US" sz="2400" dirty="0" err="1">
                <a:solidFill>
                  <a:schemeClr val="tx1"/>
                </a:solidFill>
                <a:latin typeface="Garamond" panose="02020404030301010803" pitchFamily="18" charset="0"/>
                <a:cs typeface="Arial" panose="020B0604020202020204" pitchFamily="34" charset="0"/>
              </a:rPr>
              <a:t>orgainsational</a:t>
            </a:r>
            <a:r>
              <a:rPr lang="en-US" sz="2400" dirty="0">
                <a:solidFill>
                  <a:schemeClr val="tx1"/>
                </a:solidFill>
                <a:latin typeface="Garamond" panose="02020404030301010803" pitchFamily="18" charset="0"/>
                <a:cs typeface="Arial" panose="020B0604020202020204" pitchFamily="34" charset="0"/>
              </a:rPr>
              <a:t> survival (Maryville University, 2021). Therefore, Microsoft’s flawed discriminatory practices could jeopardize their ongoing success. </a:t>
            </a:r>
          </a:p>
          <a:p>
            <a:r>
              <a:rPr lang="en-US" sz="2400" dirty="0">
                <a:solidFill>
                  <a:schemeClr val="tx1"/>
                </a:solidFill>
                <a:latin typeface="Garamond" panose="02020404030301010803" pitchFamily="18" charset="0"/>
                <a:cs typeface="Arial" panose="020B0604020202020204" pitchFamily="34" charset="0"/>
              </a:rPr>
              <a:t>According to Bright HR (2021) gender/sex is one of the nine protected characteristics in the Equality Act 2010. </a:t>
            </a:r>
            <a:r>
              <a:rPr lang="en-US" sz="2400" dirty="0">
                <a:solidFill>
                  <a:schemeClr val="tx1"/>
                </a:solidFill>
                <a:latin typeface="Garamond" panose="02020404030301010803" pitchFamily="18" charset="0"/>
              </a:rPr>
              <a:t>Furthermore, the case study notes that Microsoft emphasized commencing management training to deal with the HRM issues; however, the Equality Act 2010 clearly states that </a:t>
            </a:r>
            <a:r>
              <a:rPr lang="en-US" sz="2400" i="1" dirty="0">
                <a:solidFill>
                  <a:schemeClr val="tx1"/>
                </a:solidFill>
                <a:latin typeface="Garamond" panose="02020404030301010803" pitchFamily="18" charset="0"/>
              </a:rPr>
              <a:t>employers must take positive action to avoid unlawful discrimination </a:t>
            </a:r>
            <a:r>
              <a:rPr lang="en-US" sz="2400" dirty="0">
                <a:solidFill>
                  <a:schemeClr val="tx1"/>
                </a:solidFill>
                <a:latin typeface="Garamond" panose="02020404030301010803" pitchFamily="18" charset="0"/>
              </a:rPr>
              <a:t>when offering training, development and promotion opportunities (Equality and Human Rights Commission, 2014). </a:t>
            </a:r>
          </a:p>
        </p:txBody>
      </p:sp>
    </p:spTree>
    <p:extLst>
      <p:ext uri="{BB962C8B-B14F-4D97-AF65-F5344CB8AC3E}">
        <p14:creationId xmlns:p14="http://schemas.microsoft.com/office/powerpoint/2010/main" val="528543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064A-40CF-4444-8F20-147657D7159D}"/>
              </a:ext>
            </a:extLst>
          </p:cNvPr>
          <p:cNvSpPr>
            <a:spLocks noGrp="1"/>
          </p:cNvSpPr>
          <p:nvPr>
            <p:ph type="title"/>
          </p:nvPr>
        </p:nvSpPr>
        <p:spPr>
          <a:xfrm>
            <a:off x="677334" y="206124"/>
            <a:ext cx="8596800" cy="1062000"/>
          </a:xfrm>
        </p:spPr>
        <p:txBody>
          <a:bodyPr>
            <a:normAutofit/>
          </a:bodyPr>
          <a:lstStyle/>
          <a:p>
            <a:pPr algn="ctr"/>
            <a:r>
              <a:rPr lang="en-US" sz="2800" b="1" dirty="0">
                <a:latin typeface="Garamond" panose="02020404030301010803" pitchFamily="18" charset="0"/>
                <a:cs typeface="Arial" panose="020B0604020202020204" pitchFamily="34" charset="0"/>
              </a:rPr>
              <a:t>EMPLOYEE RETENTION</a:t>
            </a:r>
          </a:p>
        </p:txBody>
      </p:sp>
      <p:sp>
        <p:nvSpPr>
          <p:cNvPr id="3" name="Content Placeholder 2">
            <a:extLst>
              <a:ext uri="{FF2B5EF4-FFF2-40B4-BE49-F238E27FC236}">
                <a16:creationId xmlns:a16="http://schemas.microsoft.com/office/drawing/2014/main" id="{272614FA-2945-8744-ABAD-FC37CC4498BA}"/>
              </a:ext>
            </a:extLst>
          </p:cNvPr>
          <p:cNvSpPr>
            <a:spLocks noGrp="1"/>
          </p:cNvSpPr>
          <p:nvPr>
            <p:ph idx="1"/>
          </p:nvPr>
        </p:nvSpPr>
        <p:spPr>
          <a:xfrm>
            <a:off x="677333" y="844826"/>
            <a:ext cx="8844353" cy="5196537"/>
          </a:xfrm>
        </p:spPr>
        <p:txBody>
          <a:bodyPr>
            <a:normAutofit/>
          </a:bodyPr>
          <a:lstStyle/>
          <a:p>
            <a:r>
              <a:rPr lang="en-US" sz="2400" dirty="0">
                <a:solidFill>
                  <a:schemeClr val="tx1"/>
                </a:solidFill>
                <a:latin typeface="Garamond" panose="02020404030301010803" pitchFamily="18" charset="0"/>
              </a:rPr>
              <a:t>The case study indicates that the situation at Microsoft escalated, and employees became dissatisfied and demotivated due to empty promises, unaccomplished changes and unprofessional HRM conduct, hence numerous staff members resigned.</a:t>
            </a:r>
          </a:p>
          <a:p>
            <a:r>
              <a:rPr lang="en-US" sz="2400" dirty="0">
                <a:solidFill>
                  <a:schemeClr val="tx1"/>
                </a:solidFill>
                <a:latin typeface="Garamond" panose="02020404030301010803" pitchFamily="18" charset="0"/>
              </a:rPr>
              <a:t>The costs associated with high employee turnover are massive to the tune of approximately 33 percent of an employee's compensation package negatively affecting return on investment (ROI). Contrastingly, organisations with low turnover are up to four times more profitable (Munns, 2021). Statistics show that employees stay with Microsoft for an average of 1.81 years and their retention score is 76 out of 100 (Peterson, 2017; Comparably, 2021).</a:t>
            </a:r>
          </a:p>
        </p:txBody>
      </p:sp>
    </p:spTree>
    <p:extLst>
      <p:ext uri="{BB962C8B-B14F-4D97-AF65-F5344CB8AC3E}">
        <p14:creationId xmlns:p14="http://schemas.microsoft.com/office/powerpoint/2010/main" val="3510712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DB10DF-79A2-3946-B587-8C6445F4968F}"/>
              </a:ext>
            </a:extLst>
          </p:cNvPr>
          <p:cNvSpPr>
            <a:spLocks noGrp="1"/>
          </p:cNvSpPr>
          <p:nvPr>
            <p:ph idx="1"/>
          </p:nvPr>
        </p:nvSpPr>
        <p:spPr>
          <a:xfrm>
            <a:off x="677334" y="397565"/>
            <a:ext cx="8715144" cy="5643798"/>
          </a:xfrm>
        </p:spPr>
        <p:txBody>
          <a:bodyPr>
            <a:normAutofit/>
          </a:bodyPr>
          <a:lstStyle/>
          <a:p>
            <a:r>
              <a:rPr lang="en-US" sz="2400" dirty="0">
                <a:solidFill>
                  <a:schemeClr val="tx1"/>
                </a:solidFill>
                <a:latin typeface="Garamond" panose="02020404030301010803" pitchFamily="18" charset="0"/>
              </a:rPr>
              <a:t>Microsoft’s toxic and bias workplace culture, obstacles to career progression and growth possibilities, disapproval towards management and HR, and stressful environment is causing a huge amount of conflict and loss of talent (HR Profiling Solutions, 2021). HRM would have to spend a lot of time and money on recruiting and training new employees to replace lost staff members. </a:t>
            </a:r>
          </a:p>
          <a:p>
            <a:r>
              <a:rPr lang="en-US" sz="2400" dirty="0">
                <a:solidFill>
                  <a:schemeClr val="tx1"/>
                </a:solidFill>
                <a:latin typeface="Garamond" panose="02020404030301010803" pitchFamily="18" charset="0"/>
              </a:rPr>
              <a:t>As previously discussed, the discrimination, training and development problems have a ripple effect on Microsoft’s ability to retain staff and the productivity of its workforce. Long-term employees tend to be more dedicated, experienced and likely to exceed the expectations of the business. A high turnover can cause low morale, increased absenteeism and passive behaviour amongst existing employees which impacts service quality (Markovich, 2019).</a:t>
            </a:r>
          </a:p>
        </p:txBody>
      </p:sp>
    </p:spTree>
    <p:extLst>
      <p:ext uri="{BB962C8B-B14F-4D97-AF65-F5344CB8AC3E}">
        <p14:creationId xmlns:p14="http://schemas.microsoft.com/office/powerpoint/2010/main" val="3380536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281D-01DE-434B-AFEF-E28F056E53E3}"/>
              </a:ext>
            </a:extLst>
          </p:cNvPr>
          <p:cNvSpPr>
            <a:spLocks noGrp="1"/>
          </p:cNvSpPr>
          <p:nvPr>
            <p:ph type="title"/>
          </p:nvPr>
        </p:nvSpPr>
        <p:spPr>
          <a:xfrm>
            <a:off x="677334" y="183468"/>
            <a:ext cx="8596668" cy="1062000"/>
          </a:xfrm>
        </p:spPr>
        <p:txBody>
          <a:bodyPr>
            <a:noAutofit/>
          </a:bodyPr>
          <a:lstStyle/>
          <a:p>
            <a:pPr algn="ctr"/>
            <a:r>
              <a:rPr lang="en-US" sz="2800" b="1" dirty="0">
                <a:latin typeface="Garamond" panose="02020404030301010803" pitchFamily="18" charset="0"/>
                <a:cs typeface="Vrinda" panose="020B0604020202020204" pitchFamily="34" charset="0"/>
              </a:rPr>
              <a:t>HERZBERG’S TWO-FACTOR THEORY OF MOTIVATION</a:t>
            </a:r>
          </a:p>
        </p:txBody>
      </p:sp>
      <p:sp>
        <p:nvSpPr>
          <p:cNvPr id="3" name="Content Placeholder 2">
            <a:extLst>
              <a:ext uri="{FF2B5EF4-FFF2-40B4-BE49-F238E27FC236}">
                <a16:creationId xmlns:a16="http://schemas.microsoft.com/office/drawing/2014/main" id="{2AB20B54-A205-A54C-B8B9-7685A150F4A3}"/>
              </a:ext>
            </a:extLst>
          </p:cNvPr>
          <p:cNvSpPr>
            <a:spLocks noGrp="1"/>
          </p:cNvSpPr>
          <p:nvPr>
            <p:ph idx="1"/>
          </p:nvPr>
        </p:nvSpPr>
        <p:spPr>
          <a:xfrm>
            <a:off x="677334" y="1200470"/>
            <a:ext cx="8596668" cy="5387446"/>
          </a:xfr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lstStyle/>
          <a:p>
            <a:pPr marL="0" indent="0">
              <a:buNone/>
            </a:pPr>
            <a:endParaRPr lang="en-US" dirty="0">
              <a:latin typeface="Palatino" pitchFamily="2" charset="77"/>
              <a:ea typeface="Palatino" pitchFamily="2" charset="77"/>
            </a:endParaRPr>
          </a:p>
        </p:txBody>
      </p:sp>
      <p:sp>
        <p:nvSpPr>
          <p:cNvPr id="4" name="Rectangle 3">
            <a:extLst>
              <a:ext uri="{FF2B5EF4-FFF2-40B4-BE49-F238E27FC236}">
                <a16:creationId xmlns:a16="http://schemas.microsoft.com/office/drawing/2014/main" id="{413AEB5C-7D47-F942-9AF5-BD5E3FAE6E91}"/>
              </a:ext>
            </a:extLst>
          </p:cNvPr>
          <p:cNvSpPr/>
          <p:nvPr/>
        </p:nvSpPr>
        <p:spPr>
          <a:xfrm>
            <a:off x="764926" y="1282951"/>
            <a:ext cx="2880000" cy="2664000"/>
          </a:xfrm>
          <a:prstGeom prst="rect">
            <a:avLst/>
          </a:prstGeom>
          <a:solidFill>
            <a:srgbClr val="A144E5"/>
          </a:solidFill>
          <a:ln>
            <a:solidFill>
              <a:schemeClr val="tx1"/>
            </a:solidFill>
          </a:ln>
          <a:effectLst>
            <a:outerShdw blurRad="50800" dist="38100" dir="18900000" algn="bl" rotWithShape="0">
              <a:prstClr val="black">
                <a:alpha val="40000"/>
              </a:prstClr>
            </a:outerShdw>
          </a:effectLst>
          <a:scene3d>
            <a:camera prst="obliqueTopLeft"/>
            <a:lightRig rig="threePt" dir="t"/>
          </a:scene3d>
          <a:sp3d>
            <a:bevelT w="1016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Garamond" panose="02020404030301010803" pitchFamily="18" charset="0"/>
                <a:ea typeface="Palatino" pitchFamily="2" charset="77"/>
              </a:rPr>
              <a:t>Hygiene factors</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Quality of supervision</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Pay</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Work environment</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Policies and rules</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Co-worker relations </a:t>
            </a:r>
          </a:p>
          <a:p>
            <a:pPr marL="342900" indent="-342900">
              <a:buFont typeface="Arial" panose="020B0604020202020204" pitchFamily="34" charset="0"/>
              <a:buChar char="•"/>
            </a:pPr>
            <a:r>
              <a:rPr lang="en-US" sz="2000" dirty="0">
                <a:solidFill>
                  <a:schemeClr val="tx1"/>
                </a:solidFill>
                <a:latin typeface="Garamond" panose="02020404030301010803" pitchFamily="18" charset="0"/>
                <a:ea typeface="Palatino" pitchFamily="2" charset="77"/>
              </a:rPr>
              <a:t>Job security</a:t>
            </a:r>
          </a:p>
          <a:p>
            <a:pPr algn="ctr"/>
            <a:endParaRPr lang="en-US" dirty="0"/>
          </a:p>
        </p:txBody>
      </p:sp>
      <p:sp>
        <p:nvSpPr>
          <p:cNvPr id="6" name="Rectangle 5">
            <a:extLst>
              <a:ext uri="{FF2B5EF4-FFF2-40B4-BE49-F238E27FC236}">
                <a16:creationId xmlns:a16="http://schemas.microsoft.com/office/drawing/2014/main" id="{F5F832B7-8134-A647-B77F-9A7D5DE891E2}"/>
              </a:ext>
            </a:extLst>
          </p:cNvPr>
          <p:cNvSpPr/>
          <p:nvPr/>
        </p:nvSpPr>
        <p:spPr>
          <a:xfrm>
            <a:off x="4896413" y="3306532"/>
            <a:ext cx="2883600" cy="2665119"/>
          </a:xfrm>
          <a:prstGeom prst="rect">
            <a:avLst/>
          </a:prstGeom>
          <a:solidFill>
            <a:srgbClr val="FFC000"/>
          </a:solidFill>
          <a:ln>
            <a:solidFill>
              <a:schemeClr val="tx1"/>
            </a:solidFill>
          </a:ln>
          <a:effectLst>
            <a:outerShdw blurRad="50800" dist="38100" dir="18900000" algn="bl" rotWithShape="0">
              <a:prstClr val="black">
                <a:alpha val="40000"/>
              </a:prstClr>
            </a:outerShdw>
          </a:effectLst>
          <a:scene3d>
            <a:camera prst="obliqueTopLeft"/>
            <a:lightRig rig="threePt" dir="t"/>
          </a:scene3d>
          <a:sp3d>
            <a:bevelT w="101600" prst="ribl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Garamond" panose="02020404030301010803" pitchFamily="18" charset="0"/>
              </a:rPr>
              <a:t>Motivation factors </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Promotion  </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Personal growth</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Recognition</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Responsibility</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Achievement</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Meaningful work</a:t>
            </a:r>
          </a:p>
          <a:p>
            <a:pPr marL="342900" indent="-342900">
              <a:buFont typeface="Arial" panose="020B0604020202020204" pitchFamily="34" charset="0"/>
              <a:buChar char="•"/>
            </a:pPr>
            <a:r>
              <a:rPr lang="en-US" sz="2000" dirty="0">
                <a:solidFill>
                  <a:schemeClr val="tx1"/>
                </a:solidFill>
                <a:latin typeface="Garamond" panose="02020404030301010803" pitchFamily="18" charset="0"/>
              </a:rPr>
              <a:t>Advancement</a:t>
            </a:r>
            <a:endParaRPr lang="en-US" sz="2000" dirty="0">
              <a:solidFill>
                <a:schemeClr val="tx1"/>
              </a:solidFill>
            </a:endParaRPr>
          </a:p>
        </p:txBody>
      </p:sp>
      <p:sp>
        <p:nvSpPr>
          <p:cNvPr id="9" name="Down Arrow 8">
            <a:extLst>
              <a:ext uri="{FF2B5EF4-FFF2-40B4-BE49-F238E27FC236}">
                <a16:creationId xmlns:a16="http://schemas.microsoft.com/office/drawing/2014/main" id="{F4BE1185-01C1-0849-9137-5E5D241DB38F}"/>
              </a:ext>
            </a:extLst>
          </p:cNvPr>
          <p:cNvSpPr/>
          <p:nvPr/>
        </p:nvSpPr>
        <p:spPr>
          <a:xfrm>
            <a:off x="2265828" y="4172208"/>
            <a:ext cx="228600" cy="464820"/>
          </a:xfrm>
          <a:prstGeom prst="downArrow">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Up Arrow 11">
            <a:extLst>
              <a:ext uri="{FF2B5EF4-FFF2-40B4-BE49-F238E27FC236}">
                <a16:creationId xmlns:a16="http://schemas.microsoft.com/office/drawing/2014/main" id="{0B7DE71D-6CF6-3D48-9EC0-B47D4AD1EE20}"/>
              </a:ext>
            </a:extLst>
          </p:cNvPr>
          <p:cNvSpPr/>
          <p:nvPr/>
        </p:nvSpPr>
        <p:spPr>
          <a:xfrm>
            <a:off x="6223013" y="2831202"/>
            <a:ext cx="230400" cy="464400"/>
          </a:xfrm>
          <a:prstGeom prst="upArrow">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972C6E5-EB43-1D45-8067-3DD642EBB72E}"/>
              </a:ext>
            </a:extLst>
          </p:cNvPr>
          <p:cNvSpPr/>
          <p:nvPr/>
        </p:nvSpPr>
        <p:spPr>
          <a:xfrm>
            <a:off x="1172842" y="4588326"/>
            <a:ext cx="2414572" cy="70788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Job dissatisfaction and</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Demotivation </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22" name="Rectangle 21">
            <a:extLst>
              <a:ext uri="{FF2B5EF4-FFF2-40B4-BE49-F238E27FC236}">
                <a16:creationId xmlns:a16="http://schemas.microsoft.com/office/drawing/2014/main" id="{006B38D9-697D-9A43-A511-24CE8AB6917D}"/>
              </a:ext>
            </a:extLst>
          </p:cNvPr>
          <p:cNvSpPr/>
          <p:nvPr/>
        </p:nvSpPr>
        <p:spPr>
          <a:xfrm>
            <a:off x="5239129" y="2199872"/>
            <a:ext cx="2198167" cy="707886"/>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Job satisfaction and </a:t>
            </a:r>
          </a:p>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Motivation</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cxnSp>
        <p:nvCxnSpPr>
          <p:cNvPr id="24" name="Straight Arrow Connector 23">
            <a:extLst>
              <a:ext uri="{FF2B5EF4-FFF2-40B4-BE49-F238E27FC236}">
                <a16:creationId xmlns:a16="http://schemas.microsoft.com/office/drawing/2014/main" id="{32938862-4A86-D446-9CD6-6BC0882BC67C}"/>
              </a:ext>
            </a:extLst>
          </p:cNvPr>
          <p:cNvCxnSpPr/>
          <p:nvPr/>
        </p:nvCxnSpPr>
        <p:spPr>
          <a:xfrm>
            <a:off x="1128037" y="5296212"/>
            <a:ext cx="2385392" cy="0"/>
          </a:xfrm>
          <a:prstGeom prst="straightConnector1">
            <a:avLst/>
          </a:prstGeom>
          <a:ln>
            <a:gradFill flip="none" rotWithShape="1">
              <a:gsLst>
                <a:gs pos="0">
                  <a:schemeClr val="accent1">
                    <a:lumMod val="5000"/>
                    <a:lumOff val="95000"/>
                  </a:schemeClr>
                </a:gs>
                <a:gs pos="74000">
                  <a:schemeClr val="accent1">
                    <a:lumMod val="45000"/>
                    <a:lumOff val="55000"/>
                  </a:schemeClr>
                </a:gs>
                <a:gs pos="80000">
                  <a:schemeClr val="accent1">
                    <a:lumMod val="45000"/>
                    <a:lumOff val="55000"/>
                  </a:schemeClr>
                </a:gs>
                <a:gs pos="0">
                  <a:schemeClr val="bg1">
                    <a:lumMod val="50000"/>
                  </a:schemeClr>
                </a:gs>
              </a:gsLst>
              <a:path path="circle">
                <a:fillToRect l="100000" t="100000"/>
              </a:path>
              <a:tileRect r="-100000" b="-100000"/>
            </a:gra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4E1DF3FE-068C-AA47-BB54-7AC95E181862}"/>
              </a:ext>
            </a:extLst>
          </p:cNvPr>
          <p:cNvCxnSpPr/>
          <p:nvPr/>
        </p:nvCxnSpPr>
        <p:spPr>
          <a:xfrm>
            <a:off x="5063592" y="2192775"/>
            <a:ext cx="2386800" cy="0"/>
          </a:xfrm>
          <a:prstGeom prst="straightConnector1">
            <a:avLst/>
          </a:prstGeom>
          <a:ln>
            <a:gradFill flip="none" rotWithShape="1">
              <a:gsLst>
                <a:gs pos="0">
                  <a:schemeClr val="bg1">
                    <a:lumMod val="50000"/>
                  </a:schemeClr>
                </a:gs>
                <a:gs pos="0">
                  <a:schemeClr val="accent1">
                    <a:lumMod val="45000"/>
                    <a:lumOff val="55000"/>
                  </a:schemeClr>
                </a:gs>
                <a:gs pos="3000">
                  <a:srgbClr val="7F7F7F"/>
                </a:gs>
                <a:gs pos="0">
                  <a:schemeClr val="bg1">
                    <a:lumMod val="50000"/>
                  </a:schemeClr>
                </a:gs>
                <a:gs pos="100000">
                  <a:schemeClr val="accent1">
                    <a:lumMod val="30000"/>
                    <a:lumOff val="70000"/>
                  </a:schemeClr>
                </a:gs>
              </a:gsLst>
              <a:path path="circle">
                <a:fillToRect l="100000" t="100000"/>
              </a:path>
              <a:tileRect r="-100000" b="-100000"/>
            </a:gra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1E0D4882-EC7E-6E4B-A9A1-7E970AFC2674}"/>
              </a:ext>
            </a:extLst>
          </p:cNvPr>
          <p:cNvSpPr/>
          <p:nvPr/>
        </p:nvSpPr>
        <p:spPr>
          <a:xfrm>
            <a:off x="869708" y="5296212"/>
            <a:ext cx="63360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High</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2" name="Rectangle 31">
            <a:extLst>
              <a:ext uri="{FF2B5EF4-FFF2-40B4-BE49-F238E27FC236}">
                <a16:creationId xmlns:a16="http://schemas.microsoft.com/office/drawing/2014/main" id="{AF2A94CD-7CD0-EC48-957C-0187370BB589}"/>
              </a:ext>
            </a:extLst>
          </p:cNvPr>
          <p:cNvSpPr/>
          <p:nvPr/>
        </p:nvSpPr>
        <p:spPr>
          <a:xfrm>
            <a:off x="3159471" y="5296212"/>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Low</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3" name="Rectangle 32">
            <a:extLst>
              <a:ext uri="{FF2B5EF4-FFF2-40B4-BE49-F238E27FC236}">
                <a16:creationId xmlns:a16="http://schemas.microsoft.com/office/drawing/2014/main" id="{CC1AF1D9-D7B6-AE4E-8583-6CE86D30468B}"/>
              </a:ext>
            </a:extLst>
          </p:cNvPr>
          <p:cNvSpPr/>
          <p:nvPr/>
        </p:nvSpPr>
        <p:spPr>
          <a:xfrm>
            <a:off x="4748824" y="1812028"/>
            <a:ext cx="631711"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Low</a:t>
            </a:r>
            <a:endParaRPr lang="en-GB" sz="20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34" name="Rectangle 33">
            <a:extLst>
              <a:ext uri="{FF2B5EF4-FFF2-40B4-BE49-F238E27FC236}">
                <a16:creationId xmlns:a16="http://schemas.microsoft.com/office/drawing/2014/main" id="{9A1D41A8-7BF7-A44F-92CC-277612BDC652}"/>
              </a:ext>
            </a:extLst>
          </p:cNvPr>
          <p:cNvSpPr/>
          <p:nvPr/>
        </p:nvSpPr>
        <p:spPr>
          <a:xfrm>
            <a:off x="6984065" y="1792665"/>
            <a:ext cx="633600"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High</a:t>
            </a:r>
            <a:endParaRPr lang="en-US" sz="2000" b="0" cap="none" spc="0" dirty="0">
              <a:ln w="0"/>
              <a:solidFill>
                <a:schemeClr val="tx1"/>
              </a:solidFill>
              <a:effectLst>
                <a:outerShdw blurRad="38100" dist="19050" dir="2700000" algn="tl" rotWithShape="0">
                  <a:schemeClr val="dk1">
                    <a:alpha val="40000"/>
                  </a:schemeClr>
                </a:outerShdw>
              </a:effectLst>
            </a:endParaRPr>
          </a:p>
        </p:txBody>
      </p:sp>
      <p:sp>
        <p:nvSpPr>
          <p:cNvPr id="36" name="Rectangle 35">
            <a:extLst>
              <a:ext uri="{FF2B5EF4-FFF2-40B4-BE49-F238E27FC236}">
                <a16:creationId xmlns:a16="http://schemas.microsoft.com/office/drawing/2014/main" id="{55D01084-9D74-3D43-8485-1A3CAC7CBDB0}"/>
              </a:ext>
            </a:extLst>
          </p:cNvPr>
          <p:cNvSpPr/>
          <p:nvPr/>
        </p:nvSpPr>
        <p:spPr>
          <a:xfrm>
            <a:off x="677334" y="6187807"/>
            <a:ext cx="6547242" cy="400110"/>
          </a:xfrm>
          <a:prstGeom prst="rect">
            <a:avLst/>
          </a:prstGeom>
          <a:noFill/>
        </p:spPr>
        <p:txBody>
          <a:bodyPr wrap="non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Garamond" panose="02020404030301010803" pitchFamily="18" charset="0"/>
              </a:rPr>
              <a:t>Figure 2 – Two-factor theory of motivation (I Edu Note, 2021)</a:t>
            </a:r>
          </a:p>
        </p:txBody>
      </p:sp>
    </p:spTree>
    <p:extLst>
      <p:ext uri="{BB962C8B-B14F-4D97-AF65-F5344CB8AC3E}">
        <p14:creationId xmlns:p14="http://schemas.microsoft.com/office/powerpoint/2010/main" val="13462374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040F-886B-5A4E-A835-1C830699AFC5}"/>
              </a:ext>
            </a:extLst>
          </p:cNvPr>
          <p:cNvSpPr>
            <a:spLocks noGrp="1"/>
          </p:cNvSpPr>
          <p:nvPr>
            <p:ph type="title"/>
          </p:nvPr>
        </p:nvSpPr>
        <p:spPr>
          <a:xfrm>
            <a:off x="677333" y="285079"/>
            <a:ext cx="8596668" cy="1062000"/>
          </a:xfrm>
        </p:spPr>
        <p:txBody>
          <a:bodyPr>
            <a:normAutofit/>
          </a:bodyPr>
          <a:lstStyle/>
          <a:p>
            <a:pPr algn="ctr"/>
            <a:r>
              <a:rPr lang="en-US" sz="2800" b="1" dirty="0">
                <a:latin typeface="Garamond" panose="02020404030301010803" pitchFamily="18" charset="0"/>
              </a:rPr>
              <a:t>CONCLUSION</a:t>
            </a:r>
          </a:p>
        </p:txBody>
      </p:sp>
      <p:sp>
        <p:nvSpPr>
          <p:cNvPr id="3" name="Content Placeholder 2">
            <a:extLst>
              <a:ext uri="{FF2B5EF4-FFF2-40B4-BE49-F238E27FC236}">
                <a16:creationId xmlns:a16="http://schemas.microsoft.com/office/drawing/2014/main" id="{AAA9C7B9-8028-F745-B9FC-9CD319CF76CF}"/>
              </a:ext>
            </a:extLst>
          </p:cNvPr>
          <p:cNvSpPr>
            <a:spLocks noGrp="1"/>
          </p:cNvSpPr>
          <p:nvPr>
            <p:ph idx="1"/>
          </p:nvPr>
        </p:nvSpPr>
        <p:spPr>
          <a:xfrm>
            <a:off x="677333" y="954158"/>
            <a:ext cx="8854293" cy="5618764"/>
          </a:xfrm>
        </p:spPr>
        <p:txBody>
          <a:bodyPr>
            <a:normAutofit/>
          </a:bodyPr>
          <a:lstStyle/>
          <a:p>
            <a:r>
              <a:rPr lang="en-US" sz="2400" dirty="0">
                <a:solidFill>
                  <a:schemeClr val="tx1"/>
                </a:solidFill>
                <a:latin typeface="Garamond" panose="02020404030301010803" pitchFamily="18" charset="0"/>
              </a:rPr>
              <a:t>The HRM discipline stems from organizational psychology and evidence demonstrates that it is an imperative activity for managing enterprises. In the contemporary business landscape HRM practices have transformed to become more strategic, nowadays the role of HR is to remain compliant, manage pressing concerns and find ways to gain a sustainable competitive advantage. HRM has substantial responsibilities, for example, they must equip human capital with the necessary tools and technologies required to excel and create value.</a:t>
            </a:r>
          </a:p>
          <a:p>
            <a:r>
              <a:rPr lang="en-US" sz="2400" dirty="0">
                <a:solidFill>
                  <a:schemeClr val="tx1"/>
                </a:solidFill>
                <a:latin typeface="Garamond" panose="02020404030301010803" pitchFamily="18" charset="0"/>
              </a:rPr>
              <a:t>Besides attracting and recruiting top talent HRM oversees motivating, satisfying, training, developing and retaining employees while ensuring their well-being and observing the international business environment. </a:t>
            </a:r>
          </a:p>
          <a:p>
            <a:endParaRPr lang="en-US" dirty="0"/>
          </a:p>
        </p:txBody>
      </p:sp>
    </p:spTree>
    <p:extLst>
      <p:ext uri="{BB962C8B-B14F-4D97-AF65-F5344CB8AC3E}">
        <p14:creationId xmlns:p14="http://schemas.microsoft.com/office/powerpoint/2010/main" val="3448549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320A5C-7855-C741-AAA3-79BFEA852871}"/>
              </a:ext>
            </a:extLst>
          </p:cNvPr>
          <p:cNvSpPr>
            <a:spLocks noGrp="1"/>
          </p:cNvSpPr>
          <p:nvPr>
            <p:ph idx="1"/>
          </p:nvPr>
        </p:nvSpPr>
        <p:spPr>
          <a:xfrm>
            <a:off x="677333" y="742279"/>
            <a:ext cx="8804597" cy="5299084"/>
          </a:xfrm>
        </p:spPr>
        <p:txBody>
          <a:bodyPr/>
          <a:lstStyle/>
          <a:p>
            <a:r>
              <a:rPr lang="en-US" sz="2400" dirty="0">
                <a:solidFill>
                  <a:schemeClr val="tx1"/>
                </a:solidFill>
                <a:latin typeface="Garamond" panose="02020404030301010803" pitchFamily="18" charset="0"/>
              </a:rPr>
              <a:t>Dynamic marketplaces, the complexities of human nature, globalization, the rise of technology, political and economic uncertainty, diversity and inclusion, ethics and sustainability, conflicts and change management are some of the issues which have triggered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HRM challenges. Therefore, to achieve success and improve financial performance HRM experts must nurture and utilize proficient people, innovation and modern, flexible strategies that align with organizational aims (Nasir, 2017).</a:t>
            </a:r>
          </a:p>
          <a:p>
            <a:endParaRPr lang="en-US" dirty="0"/>
          </a:p>
        </p:txBody>
      </p:sp>
    </p:spTree>
    <p:extLst>
      <p:ext uri="{BB962C8B-B14F-4D97-AF65-F5344CB8AC3E}">
        <p14:creationId xmlns:p14="http://schemas.microsoft.com/office/powerpoint/2010/main" val="981119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0A8D-FFF9-874E-ACCC-DB33A46E86C7}"/>
              </a:ext>
            </a:extLst>
          </p:cNvPr>
          <p:cNvSpPr>
            <a:spLocks noGrp="1"/>
          </p:cNvSpPr>
          <p:nvPr>
            <p:ph type="title"/>
          </p:nvPr>
        </p:nvSpPr>
        <p:spPr>
          <a:xfrm>
            <a:off x="677334" y="422555"/>
            <a:ext cx="8596668" cy="1062000"/>
          </a:xfrm>
        </p:spPr>
        <p:txBody>
          <a:bodyPr>
            <a:normAutofit/>
          </a:bodyPr>
          <a:lstStyle/>
          <a:p>
            <a:pPr algn="ctr"/>
            <a:r>
              <a:rPr lang="en-US" sz="2800" b="1" dirty="0">
                <a:latin typeface="Garamond" panose="02020404030301010803" pitchFamily="18" charset="0"/>
              </a:rPr>
              <a:t>RECOMMENDATIONS</a:t>
            </a:r>
          </a:p>
        </p:txBody>
      </p:sp>
      <p:sp>
        <p:nvSpPr>
          <p:cNvPr id="3" name="Content Placeholder 2">
            <a:extLst>
              <a:ext uri="{FF2B5EF4-FFF2-40B4-BE49-F238E27FC236}">
                <a16:creationId xmlns:a16="http://schemas.microsoft.com/office/drawing/2014/main" id="{CC4CB9A9-099C-C24F-94BF-D8E8834689C9}"/>
              </a:ext>
            </a:extLst>
          </p:cNvPr>
          <p:cNvSpPr>
            <a:spLocks noGrp="1"/>
          </p:cNvSpPr>
          <p:nvPr>
            <p:ph idx="1"/>
          </p:nvPr>
        </p:nvSpPr>
        <p:spPr>
          <a:xfrm>
            <a:off x="677333" y="1143000"/>
            <a:ext cx="8933805" cy="5408407"/>
          </a:xfrm>
        </p:spPr>
        <p:txBody>
          <a:bodyPr>
            <a:normAutofit/>
          </a:bodyPr>
          <a:lstStyle/>
          <a:p>
            <a:pPr marL="457200" lvl="1" indent="0">
              <a:buNone/>
            </a:pPr>
            <a:r>
              <a:rPr lang="en-US" sz="2400" b="1" dirty="0">
                <a:solidFill>
                  <a:schemeClr val="accent1"/>
                </a:solidFill>
                <a:latin typeface="Garamond" panose="02020404030301010803" pitchFamily="18" charset="0"/>
              </a:rPr>
              <a:t>DIVERSITY</a:t>
            </a:r>
          </a:p>
          <a:p>
            <a:pPr lvl="2">
              <a:buFont typeface="Wingdings" pitchFamily="2" charset="2"/>
              <a:buChar char="Ø"/>
            </a:pPr>
            <a:r>
              <a:rPr lang="en-US" sz="2400" dirty="0">
                <a:solidFill>
                  <a:schemeClr val="tx1"/>
                </a:solidFill>
                <a:latin typeface="Garamond" panose="02020404030301010803" pitchFamily="18" charset="0"/>
              </a:rPr>
              <a:t>Be change champions </a:t>
            </a:r>
          </a:p>
          <a:p>
            <a:pPr lvl="2">
              <a:buFont typeface="Wingdings" pitchFamily="2" charset="2"/>
              <a:buChar char="Ø"/>
            </a:pPr>
            <a:r>
              <a:rPr lang="en-US" sz="2400" dirty="0">
                <a:solidFill>
                  <a:schemeClr val="tx1"/>
                </a:solidFill>
                <a:latin typeface="Garamond" panose="02020404030301010803" pitchFamily="18" charset="0"/>
              </a:rPr>
              <a:t>Hire and promote people from diverse backgrounds</a:t>
            </a:r>
          </a:p>
          <a:p>
            <a:pPr lvl="2">
              <a:buFont typeface="Wingdings" pitchFamily="2" charset="2"/>
              <a:buChar char="Ø"/>
            </a:pPr>
            <a:r>
              <a:rPr lang="en-US" sz="2400" dirty="0">
                <a:solidFill>
                  <a:schemeClr val="tx1"/>
                </a:solidFill>
                <a:latin typeface="Garamond" panose="02020404030301010803" pitchFamily="18" charset="0"/>
              </a:rPr>
              <a:t>Establish and foster an inclusive workplace culture</a:t>
            </a:r>
          </a:p>
          <a:p>
            <a:pPr lvl="2">
              <a:buFont typeface="Wingdings" pitchFamily="2" charset="2"/>
              <a:buChar char="Ø"/>
            </a:pPr>
            <a:r>
              <a:rPr lang="en-US" sz="2400" dirty="0">
                <a:solidFill>
                  <a:schemeClr val="tx1"/>
                </a:solidFill>
                <a:latin typeface="Garamond" panose="02020404030301010803" pitchFamily="18" charset="0"/>
              </a:rPr>
              <a:t>Encourage employees to pay attention to unconscious bias via questionnaires and surveys</a:t>
            </a:r>
          </a:p>
          <a:p>
            <a:pPr lvl="2">
              <a:buFont typeface="Wingdings" pitchFamily="2" charset="2"/>
              <a:buChar char="Ø"/>
            </a:pPr>
            <a:r>
              <a:rPr lang="en-US" sz="2400" dirty="0">
                <a:solidFill>
                  <a:schemeClr val="tx1"/>
                </a:solidFill>
                <a:latin typeface="Garamond" panose="02020404030301010803" pitchFamily="18" charset="0"/>
              </a:rPr>
              <a:t>Promote equal pay</a:t>
            </a:r>
          </a:p>
          <a:p>
            <a:pPr lvl="2">
              <a:buFont typeface="Wingdings" pitchFamily="2" charset="2"/>
              <a:buChar char="Ø"/>
            </a:pPr>
            <a:r>
              <a:rPr lang="en-US" sz="2400" dirty="0">
                <a:solidFill>
                  <a:schemeClr val="tx1"/>
                </a:solidFill>
                <a:latin typeface="Garamond" panose="02020404030301010803" pitchFamily="18" charset="0"/>
              </a:rPr>
              <a:t>Initiate diversity training programmes</a:t>
            </a:r>
          </a:p>
          <a:p>
            <a:pPr lvl="2">
              <a:buFont typeface="Wingdings" pitchFamily="2" charset="2"/>
              <a:buChar char="Ø"/>
            </a:pPr>
            <a:endParaRPr lang="en-US" sz="2400" dirty="0">
              <a:solidFill>
                <a:schemeClr val="accent1"/>
              </a:solidFill>
              <a:latin typeface="Garamond" panose="02020404030301010803" pitchFamily="18" charset="0"/>
            </a:endParaRPr>
          </a:p>
          <a:p>
            <a:pPr lvl="2">
              <a:buFont typeface="Wingdings" pitchFamily="2" charset="2"/>
              <a:buChar char="Ø"/>
            </a:pPr>
            <a:endParaRPr lang="en-US" sz="2200"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a:p>
            <a:pPr lvl="1"/>
            <a:endParaRPr lang="en-US" sz="2400" b="1" dirty="0">
              <a:solidFill>
                <a:schemeClr val="accent1"/>
              </a:solidFill>
              <a:latin typeface="Garamond" panose="02020404030301010803" pitchFamily="18" charset="0"/>
            </a:endParaRPr>
          </a:p>
        </p:txBody>
      </p:sp>
    </p:spTree>
    <p:extLst>
      <p:ext uri="{BB962C8B-B14F-4D97-AF65-F5344CB8AC3E}">
        <p14:creationId xmlns:p14="http://schemas.microsoft.com/office/powerpoint/2010/main" val="1835887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B8F45-2A61-674E-B841-19EF1E2AEB53}"/>
              </a:ext>
            </a:extLst>
          </p:cNvPr>
          <p:cNvSpPr>
            <a:spLocks noGrp="1"/>
          </p:cNvSpPr>
          <p:nvPr>
            <p:ph idx="1"/>
          </p:nvPr>
        </p:nvSpPr>
        <p:spPr>
          <a:xfrm>
            <a:off x="677333" y="677733"/>
            <a:ext cx="8794657" cy="5363630"/>
          </a:xfrm>
        </p:spPr>
        <p:txBody>
          <a:bodyPr>
            <a:normAutofit/>
          </a:bodyPr>
          <a:lstStyle/>
          <a:p>
            <a:pPr lvl="3">
              <a:buFont typeface="Wingdings" pitchFamily="2" charset="2"/>
              <a:buChar char="Ø"/>
            </a:pPr>
            <a:r>
              <a:rPr lang="en-US" sz="2400" dirty="0">
                <a:solidFill>
                  <a:schemeClr val="tx1"/>
                </a:solidFill>
                <a:latin typeface="Garamond" panose="02020404030301010803" pitchFamily="18" charset="0"/>
              </a:rPr>
              <a:t>Offer all employees the option of taking religious or cultural holidays</a:t>
            </a:r>
          </a:p>
          <a:p>
            <a:pPr lvl="3">
              <a:buFont typeface="Wingdings" pitchFamily="2" charset="2"/>
              <a:buChar char="Ø"/>
            </a:pPr>
            <a:r>
              <a:rPr lang="en-US" sz="2400" dirty="0">
                <a:solidFill>
                  <a:schemeClr val="tx1"/>
                </a:solidFill>
                <a:latin typeface="Garamond" panose="02020404030301010803" pitchFamily="18" charset="0"/>
              </a:rPr>
              <a:t>Transparent and open communication (e.g., Intranet, notice boards)</a:t>
            </a:r>
          </a:p>
          <a:p>
            <a:pPr lvl="3">
              <a:buFont typeface="Wingdings" pitchFamily="2" charset="2"/>
              <a:buChar char="Ø"/>
            </a:pPr>
            <a:r>
              <a:rPr lang="en-US" sz="2400" dirty="0">
                <a:solidFill>
                  <a:schemeClr val="tx1"/>
                </a:solidFill>
                <a:latin typeface="Garamond" panose="02020404030301010803" pitchFamily="18" charset="0"/>
              </a:rPr>
              <a:t>Launch an employee resource group (e.g., networks for women, people of </a:t>
            </a:r>
            <a:r>
              <a:rPr lang="en-US" sz="2400" dirty="0" err="1">
                <a:solidFill>
                  <a:schemeClr val="tx1"/>
                </a:solidFill>
                <a:latin typeface="Garamond" panose="02020404030301010803" pitchFamily="18" charset="0"/>
              </a:rPr>
              <a:t>colour</a:t>
            </a:r>
            <a:r>
              <a:rPr lang="en-US" sz="2400" dirty="0">
                <a:solidFill>
                  <a:schemeClr val="tx1"/>
                </a:solidFill>
                <a:latin typeface="Garamond" panose="02020404030301010803" pitchFamily="18" charset="0"/>
              </a:rPr>
              <a:t>, LGBT, disabilities or mental health)</a:t>
            </a:r>
          </a:p>
          <a:p>
            <a:pPr lvl="3">
              <a:buFont typeface="Wingdings" pitchFamily="2" charset="2"/>
              <a:buChar char="Ø"/>
            </a:pPr>
            <a:r>
              <a:rPr lang="en-US" sz="2400" dirty="0">
                <a:solidFill>
                  <a:schemeClr val="tx1"/>
                </a:solidFill>
                <a:latin typeface="Garamond" panose="02020404030301010803" pitchFamily="18" charset="0"/>
              </a:rPr>
              <a:t>Interfuse teams</a:t>
            </a:r>
          </a:p>
          <a:p>
            <a:pPr lvl="3">
              <a:buFont typeface="Wingdings" pitchFamily="2" charset="2"/>
              <a:buChar char="Ø"/>
            </a:pPr>
            <a:r>
              <a:rPr lang="en-US" sz="2400" dirty="0">
                <a:solidFill>
                  <a:schemeClr val="tx1"/>
                </a:solidFill>
                <a:latin typeface="Garamond" panose="02020404030301010803" pitchFamily="18" charset="0"/>
              </a:rPr>
              <a:t>Aid ongoing feedback</a:t>
            </a:r>
          </a:p>
          <a:p>
            <a:pPr lvl="3">
              <a:buFont typeface="Wingdings" pitchFamily="2" charset="2"/>
              <a:buChar char="Ø"/>
            </a:pPr>
            <a:r>
              <a:rPr lang="en-US" sz="2400" dirty="0">
                <a:solidFill>
                  <a:schemeClr val="tx1"/>
                </a:solidFill>
                <a:latin typeface="Garamond" panose="02020404030301010803" pitchFamily="18" charset="0"/>
              </a:rPr>
              <a:t>Re-evaluate HR policies</a:t>
            </a:r>
          </a:p>
          <a:p>
            <a:pPr lvl="3">
              <a:buFont typeface="Wingdings" pitchFamily="2" charset="2"/>
              <a:buChar char="Ø"/>
            </a:pPr>
            <a:r>
              <a:rPr lang="en-US" sz="2400" dirty="0">
                <a:solidFill>
                  <a:schemeClr val="tx1"/>
                </a:solidFill>
                <a:latin typeface="Garamond" panose="02020404030301010803" pitchFamily="18" charset="0"/>
              </a:rPr>
              <a:t>Measure success over the long-term (Ceridian, 2021).</a:t>
            </a:r>
          </a:p>
          <a:p>
            <a:pPr lvl="3">
              <a:buFont typeface="Wingdings" pitchFamily="2" charset="2"/>
              <a:buChar char="Ø"/>
            </a:pPr>
            <a:endParaRPr lang="en-US" sz="2200" dirty="0">
              <a:latin typeface="Garamond" panose="02020404030301010803" pitchFamily="18" charset="0"/>
            </a:endParaRPr>
          </a:p>
          <a:p>
            <a:pPr lvl="3">
              <a:buFont typeface="Wingdings" pitchFamily="2" charset="2"/>
              <a:buChar char="Ø"/>
            </a:pPr>
            <a:endParaRPr lang="en-US" sz="2200" dirty="0">
              <a:latin typeface="Garamond" panose="02020404030301010803" pitchFamily="18" charset="0"/>
            </a:endParaRPr>
          </a:p>
        </p:txBody>
      </p:sp>
    </p:spTree>
    <p:extLst>
      <p:ext uri="{BB962C8B-B14F-4D97-AF65-F5344CB8AC3E}">
        <p14:creationId xmlns:p14="http://schemas.microsoft.com/office/powerpoint/2010/main" val="1067011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5A0287-F01F-D149-92E3-E744FE9DAE07}"/>
              </a:ext>
            </a:extLst>
          </p:cNvPr>
          <p:cNvSpPr>
            <a:spLocks noGrp="1"/>
          </p:cNvSpPr>
          <p:nvPr>
            <p:ph idx="1"/>
          </p:nvPr>
        </p:nvSpPr>
        <p:spPr>
          <a:xfrm>
            <a:off x="677334" y="586409"/>
            <a:ext cx="8804596" cy="5454953"/>
          </a:xfrm>
        </p:spPr>
        <p:txBody>
          <a:bodyPr>
            <a:normAutofit/>
          </a:bodyPr>
          <a:lstStyle/>
          <a:p>
            <a:pPr marL="0" indent="0">
              <a:buNone/>
            </a:pPr>
            <a:r>
              <a:rPr lang="en-US" sz="2400" b="1" dirty="0">
                <a:solidFill>
                  <a:schemeClr val="accent1"/>
                </a:solidFill>
                <a:latin typeface="Garamond" panose="02020404030301010803" pitchFamily="18" charset="0"/>
              </a:rPr>
              <a:t>TRAINING AND DEVELOPMENT</a:t>
            </a:r>
          </a:p>
          <a:p>
            <a:pPr lvl="2">
              <a:buFont typeface="Wingdings" pitchFamily="2" charset="2"/>
              <a:buChar char="Ø"/>
            </a:pPr>
            <a:r>
              <a:rPr lang="en-US" sz="2400" dirty="0">
                <a:solidFill>
                  <a:schemeClr val="tx1"/>
                </a:solidFill>
                <a:latin typeface="Garamond" panose="02020404030301010803" pitchFamily="18" charset="0"/>
              </a:rPr>
              <a:t>Implement e-learning</a:t>
            </a:r>
          </a:p>
          <a:p>
            <a:pPr lvl="2">
              <a:buFont typeface="Wingdings" pitchFamily="2" charset="2"/>
              <a:buChar char="Ø"/>
            </a:pPr>
            <a:r>
              <a:rPr lang="en-US" sz="2400" dirty="0">
                <a:solidFill>
                  <a:schemeClr val="tx1"/>
                </a:solidFill>
                <a:latin typeface="Garamond" panose="02020404030301010803" pitchFamily="18" charset="0"/>
              </a:rPr>
              <a:t>Evaluate and understand competitors</a:t>
            </a:r>
          </a:p>
          <a:p>
            <a:pPr lvl="2">
              <a:buFont typeface="Wingdings" pitchFamily="2" charset="2"/>
              <a:buChar char="Ø"/>
            </a:pPr>
            <a:r>
              <a:rPr lang="en-US" sz="2400" dirty="0" err="1">
                <a:solidFill>
                  <a:schemeClr val="tx1"/>
                </a:solidFill>
                <a:latin typeface="Garamond" panose="02020404030301010803" pitchFamily="18" charset="0"/>
              </a:rPr>
              <a:t>Analyse</a:t>
            </a:r>
            <a:r>
              <a:rPr lang="en-US" sz="2400" dirty="0">
                <a:solidFill>
                  <a:schemeClr val="tx1"/>
                </a:solidFill>
                <a:latin typeface="Garamond" panose="02020404030301010803" pitchFamily="18" charset="0"/>
              </a:rPr>
              <a:t> the internal, micro and macro business environment</a:t>
            </a:r>
          </a:p>
          <a:p>
            <a:pPr lvl="2">
              <a:buFont typeface="Wingdings" pitchFamily="2" charset="2"/>
              <a:buChar char="Ø"/>
            </a:pPr>
            <a:r>
              <a:rPr lang="en-US" sz="2400" dirty="0">
                <a:solidFill>
                  <a:schemeClr val="tx1"/>
                </a:solidFill>
                <a:latin typeface="Garamond" panose="02020404030301010803" pitchFamily="18" charset="0"/>
              </a:rPr>
              <a:t>Assess training needs through reviews and appraisals</a:t>
            </a:r>
          </a:p>
          <a:p>
            <a:pPr lvl="2">
              <a:buFont typeface="Wingdings" pitchFamily="2" charset="2"/>
              <a:buChar char="Ø"/>
            </a:pPr>
            <a:r>
              <a:rPr lang="en-US" sz="2400" dirty="0">
                <a:solidFill>
                  <a:schemeClr val="tx1"/>
                </a:solidFill>
                <a:latin typeface="Garamond" panose="02020404030301010803" pitchFamily="18" charset="0"/>
              </a:rPr>
              <a:t>Build a learning culture</a:t>
            </a:r>
          </a:p>
          <a:p>
            <a:pPr lvl="2">
              <a:buFont typeface="Wingdings" pitchFamily="2" charset="2"/>
              <a:buChar char="Ø"/>
            </a:pPr>
            <a:r>
              <a:rPr lang="en-US" sz="2400" dirty="0">
                <a:solidFill>
                  <a:schemeClr val="tx1"/>
                </a:solidFill>
                <a:latin typeface="Garamond" panose="02020404030301010803" pitchFamily="18" charset="0"/>
              </a:rPr>
              <a:t>Be innovative</a:t>
            </a:r>
          </a:p>
          <a:p>
            <a:pPr lvl="2">
              <a:buFont typeface="Wingdings" pitchFamily="2" charset="2"/>
              <a:buChar char="Ø"/>
            </a:pPr>
            <a:r>
              <a:rPr lang="en-US" sz="2400" dirty="0">
                <a:solidFill>
                  <a:schemeClr val="tx1"/>
                </a:solidFill>
                <a:latin typeface="Garamond" panose="02020404030301010803" pitchFamily="18" charset="0"/>
              </a:rPr>
              <a:t>Align training programs with business strategies (Williams, 2020; Nathan, 2016).</a:t>
            </a:r>
          </a:p>
          <a:p>
            <a:pPr lvl="1">
              <a:buFont typeface="Wingdings" pitchFamily="2" charset="2"/>
              <a:buChar char="Ø"/>
            </a:pPr>
            <a:endParaRPr lang="en-US" sz="2200" b="1" dirty="0">
              <a:solidFill>
                <a:schemeClr val="tx1"/>
              </a:solidFill>
              <a:latin typeface="Garamond" panose="02020404030301010803" pitchFamily="18" charset="0"/>
            </a:endParaRPr>
          </a:p>
        </p:txBody>
      </p:sp>
    </p:spTree>
    <p:extLst>
      <p:ext uri="{BB962C8B-B14F-4D97-AF65-F5344CB8AC3E}">
        <p14:creationId xmlns:p14="http://schemas.microsoft.com/office/powerpoint/2010/main" val="3763366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59A688-5B4F-274C-B22E-853F4193D98B}"/>
              </a:ext>
            </a:extLst>
          </p:cNvPr>
          <p:cNvSpPr>
            <a:spLocks noGrp="1"/>
          </p:cNvSpPr>
          <p:nvPr>
            <p:ph idx="1"/>
          </p:nvPr>
        </p:nvSpPr>
        <p:spPr>
          <a:xfrm>
            <a:off x="677334" y="626165"/>
            <a:ext cx="8814536" cy="5415197"/>
          </a:xfrm>
        </p:spPr>
        <p:txBody>
          <a:bodyPr>
            <a:normAutofit/>
          </a:bodyPr>
          <a:lstStyle/>
          <a:p>
            <a:pPr marL="0" indent="0">
              <a:buNone/>
            </a:pPr>
            <a:r>
              <a:rPr lang="en-US" sz="2400" b="1" dirty="0">
                <a:solidFill>
                  <a:schemeClr val="accent1"/>
                </a:solidFill>
                <a:latin typeface="Garamond" panose="02020404030301010803" pitchFamily="18" charset="0"/>
              </a:rPr>
              <a:t>EMPLOYEE RETENTION</a:t>
            </a:r>
          </a:p>
          <a:p>
            <a:pPr lvl="2">
              <a:buFont typeface="Wingdings" pitchFamily="2" charset="2"/>
              <a:buChar char="Ø"/>
            </a:pPr>
            <a:r>
              <a:rPr lang="en-US" sz="2400" dirty="0">
                <a:solidFill>
                  <a:schemeClr val="tx1"/>
                </a:solidFill>
                <a:latin typeface="Garamond" panose="02020404030301010803" pitchFamily="18" charset="0"/>
              </a:rPr>
              <a:t>Values based recruitment - hire the best person for the right role at </a:t>
            </a:r>
            <a:r>
              <a:rPr lang="en-US" sz="2400">
                <a:solidFill>
                  <a:schemeClr val="tx1"/>
                </a:solidFill>
                <a:latin typeface="Garamond" panose="02020404030301010803" pitchFamily="18" charset="0"/>
              </a:rPr>
              <a:t>the most ideal </a:t>
            </a:r>
            <a:r>
              <a:rPr lang="en-US" sz="2400" dirty="0">
                <a:solidFill>
                  <a:schemeClr val="tx1"/>
                </a:solidFill>
                <a:latin typeface="Garamond" panose="02020404030301010803" pitchFamily="18" charset="0"/>
              </a:rPr>
              <a:t>time</a:t>
            </a:r>
          </a:p>
          <a:p>
            <a:pPr lvl="2">
              <a:buFont typeface="Wingdings" pitchFamily="2" charset="2"/>
              <a:buChar char="Ø"/>
            </a:pPr>
            <a:r>
              <a:rPr lang="en-US" sz="2400" dirty="0">
                <a:solidFill>
                  <a:schemeClr val="tx1"/>
                </a:solidFill>
                <a:latin typeface="Garamond" panose="02020404030301010803" pitchFamily="18" charset="0"/>
              </a:rPr>
              <a:t>Pay attention to applicants’ previous employment gaps</a:t>
            </a:r>
          </a:p>
          <a:p>
            <a:pPr lvl="2">
              <a:buFont typeface="Wingdings" pitchFamily="2" charset="2"/>
              <a:buChar char="Ø"/>
            </a:pPr>
            <a:r>
              <a:rPr lang="en-US" sz="2400" dirty="0">
                <a:solidFill>
                  <a:schemeClr val="tx1"/>
                </a:solidFill>
                <a:latin typeface="Garamond" panose="02020404030301010803" pitchFamily="18" charset="0"/>
              </a:rPr>
              <a:t>Offer continuous learning and professional development</a:t>
            </a:r>
          </a:p>
          <a:p>
            <a:pPr lvl="2">
              <a:buFont typeface="Wingdings" pitchFamily="2" charset="2"/>
              <a:buChar char="Ø"/>
            </a:pPr>
            <a:r>
              <a:rPr lang="en-US" sz="2400" dirty="0">
                <a:solidFill>
                  <a:schemeClr val="tx1"/>
                </a:solidFill>
                <a:latin typeface="Garamond" panose="02020404030301010803" pitchFamily="18" charset="0"/>
              </a:rPr>
              <a:t>Provide flexible working options and a work-life balance</a:t>
            </a:r>
          </a:p>
          <a:p>
            <a:pPr lvl="2">
              <a:buFont typeface="Wingdings" pitchFamily="2" charset="2"/>
              <a:buChar char="Ø"/>
            </a:pPr>
            <a:r>
              <a:rPr lang="en-US" sz="2400" dirty="0">
                <a:solidFill>
                  <a:schemeClr val="tx1"/>
                </a:solidFill>
                <a:latin typeface="Garamond" panose="02020404030301010803" pitchFamily="18" charset="0"/>
              </a:rPr>
              <a:t>Give excellent compensation packages, benefits and rewards</a:t>
            </a:r>
          </a:p>
          <a:p>
            <a:pPr lvl="2">
              <a:buFont typeface="Wingdings" pitchFamily="2" charset="2"/>
              <a:buChar char="Ø"/>
            </a:pPr>
            <a:r>
              <a:rPr lang="en-US" sz="2400" dirty="0">
                <a:solidFill>
                  <a:schemeClr val="tx1"/>
                </a:solidFill>
                <a:latin typeface="Garamond" panose="02020404030301010803" pitchFamily="18" charset="0"/>
              </a:rPr>
              <a:t>Engage employees</a:t>
            </a:r>
          </a:p>
          <a:p>
            <a:pPr lvl="2">
              <a:buFont typeface="Wingdings" pitchFamily="2" charset="2"/>
              <a:buChar char="Ø"/>
            </a:pPr>
            <a:r>
              <a:rPr lang="en-US" sz="2400" dirty="0">
                <a:solidFill>
                  <a:schemeClr val="tx1"/>
                </a:solidFill>
                <a:latin typeface="Garamond" panose="02020404030301010803" pitchFamily="18" charset="0"/>
              </a:rPr>
              <a:t>Examine employee turnover data and statistics </a:t>
            </a:r>
          </a:p>
          <a:p>
            <a:pPr lvl="2">
              <a:buFont typeface="Wingdings" pitchFamily="2" charset="2"/>
              <a:buChar char="Ø"/>
            </a:pPr>
            <a:r>
              <a:rPr lang="en-US" sz="2400" dirty="0">
                <a:solidFill>
                  <a:schemeClr val="tx1"/>
                </a:solidFill>
                <a:latin typeface="Garamond" panose="02020404030301010803" pitchFamily="18" charset="0"/>
              </a:rPr>
              <a:t>Focus on succession planning</a:t>
            </a:r>
          </a:p>
          <a:p>
            <a:pPr lvl="2">
              <a:buFont typeface="Wingdings" pitchFamily="2" charset="2"/>
              <a:buChar char="Ø"/>
            </a:pPr>
            <a:r>
              <a:rPr lang="en-US" sz="2400" dirty="0">
                <a:solidFill>
                  <a:schemeClr val="tx1"/>
                </a:solidFill>
                <a:latin typeface="Garamond" panose="02020404030301010803" pitchFamily="18" charset="0"/>
              </a:rPr>
              <a:t>Strive to become a top place to work (Florentine, 2021).</a:t>
            </a:r>
          </a:p>
          <a:p>
            <a:pPr lvl="2">
              <a:buFont typeface="Wingdings" pitchFamily="2" charset="2"/>
              <a:buChar char="Ø"/>
            </a:pPr>
            <a:endParaRPr lang="en-US" sz="2400" dirty="0">
              <a:solidFill>
                <a:schemeClr val="tx1"/>
              </a:solidFill>
              <a:latin typeface="Garamond" panose="02020404030301010803" pitchFamily="18" charset="0"/>
            </a:endParaRPr>
          </a:p>
          <a:p>
            <a:pPr lvl="2">
              <a:buFont typeface="Wingdings" pitchFamily="2" charset="2"/>
              <a:buChar char="Ø"/>
            </a:pPr>
            <a:endParaRPr lang="en-US" sz="2400" dirty="0">
              <a:solidFill>
                <a:schemeClr val="tx1"/>
              </a:solidFill>
              <a:latin typeface="Garamond" panose="02020404030301010803" pitchFamily="18" charset="0"/>
            </a:endParaRPr>
          </a:p>
          <a:p>
            <a:pPr lvl="2">
              <a:buFont typeface="Wingdings" pitchFamily="2" charset="2"/>
              <a:buChar char="Ø"/>
            </a:pPr>
            <a:endParaRPr lang="en-US" sz="2400" dirty="0">
              <a:solidFill>
                <a:schemeClr val="tx1"/>
              </a:solidFill>
              <a:latin typeface="Garamond" panose="02020404030301010803" pitchFamily="18" charset="0"/>
            </a:endParaRPr>
          </a:p>
        </p:txBody>
      </p:sp>
    </p:spTree>
    <p:extLst>
      <p:ext uri="{BB962C8B-B14F-4D97-AF65-F5344CB8AC3E}">
        <p14:creationId xmlns:p14="http://schemas.microsoft.com/office/powerpoint/2010/main" val="3978216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DD997-6130-D04C-9445-F752FB930415}"/>
              </a:ext>
            </a:extLst>
          </p:cNvPr>
          <p:cNvSpPr>
            <a:spLocks noGrp="1"/>
          </p:cNvSpPr>
          <p:nvPr>
            <p:ph type="title"/>
          </p:nvPr>
        </p:nvSpPr>
        <p:spPr>
          <a:xfrm>
            <a:off x="677334" y="221972"/>
            <a:ext cx="8596668" cy="1062000"/>
          </a:xfrm>
        </p:spPr>
        <p:txBody>
          <a:bodyPr>
            <a:normAutofit/>
          </a:bodyPr>
          <a:lstStyle/>
          <a:p>
            <a:pPr algn="ctr"/>
            <a:r>
              <a:rPr lang="en-US" sz="2800" b="1" dirty="0">
                <a:latin typeface="Garamond" panose="02020404030301010803" pitchFamily="18" charset="0"/>
              </a:rPr>
              <a:t>REFERENCES</a:t>
            </a:r>
          </a:p>
        </p:txBody>
      </p:sp>
      <p:sp>
        <p:nvSpPr>
          <p:cNvPr id="3" name="Content Placeholder 2">
            <a:extLst>
              <a:ext uri="{FF2B5EF4-FFF2-40B4-BE49-F238E27FC236}">
                <a16:creationId xmlns:a16="http://schemas.microsoft.com/office/drawing/2014/main" id="{52A5C994-5B38-DA41-9D26-4DA4085AA074}"/>
              </a:ext>
            </a:extLst>
          </p:cNvPr>
          <p:cNvSpPr>
            <a:spLocks noGrp="1"/>
          </p:cNvSpPr>
          <p:nvPr>
            <p:ph idx="1"/>
          </p:nvPr>
        </p:nvSpPr>
        <p:spPr>
          <a:xfrm>
            <a:off x="677333" y="983975"/>
            <a:ext cx="8844353" cy="5208104"/>
          </a:xfrm>
        </p:spPr>
        <p:txBody>
          <a:bodyPr>
            <a:noAutofit/>
          </a:bodyPr>
          <a:lstStyle/>
          <a:p>
            <a:r>
              <a:rPr lang="en-US" sz="2400" dirty="0">
                <a:solidFill>
                  <a:schemeClr val="tx1"/>
                </a:solidFill>
                <a:latin typeface="Garamond" panose="02020404030301010803" pitchFamily="18" charset="0"/>
              </a:rPr>
              <a:t>Armstrong, M. and Brown, D. (2019). </a:t>
            </a:r>
            <a:r>
              <a:rPr lang="en-US" sz="2400" i="1" dirty="0">
                <a:solidFill>
                  <a:schemeClr val="tx1"/>
                </a:solidFill>
                <a:latin typeface="Garamond" panose="02020404030301010803" pitchFamily="18" charset="0"/>
              </a:rPr>
              <a:t>Strategic human resource management: back to the future? A literature review. </a:t>
            </a:r>
            <a:r>
              <a:rPr lang="en-US" sz="2400" dirty="0">
                <a:solidFill>
                  <a:schemeClr val="tx1"/>
                </a:solidFill>
                <a:latin typeface="Garamond" panose="02020404030301010803" pitchFamily="18" charset="0"/>
              </a:rPr>
              <a:t>Institute for Employment Studies. [online] Read Kong. Available at: </a:t>
            </a:r>
            <a:r>
              <a:rPr lang="en-US" sz="2400" dirty="0">
                <a:latin typeface="Garamond" panose="02020404030301010803" pitchFamily="18" charset="0"/>
                <a:hlinkClick r:id="rId2"/>
              </a:rPr>
              <a:t>https://www.readkong.com/page/strategic-human-resource-management-back-to-the-future-5201298</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rPr>
              <a:t>Awad</a:t>
            </a:r>
            <a:r>
              <a:rPr lang="en-US" sz="2400" dirty="0">
                <a:solidFill>
                  <a:schemeClr val="tx1"/>
                </a:solidFill>
                <a:latin typeface="Garamond" panose="02020404030301010803" pitchFamily="18" charset="0"/>
              </a:rPr>
              <a:t>, J. (2019). </a:t>
            </a:r>
            <a:r>
              <a:rPr lang="en-US" sz="2400" i="1" dirty="0">
                <a:solidFill>
                  <a:schemeClr val="tx1"/>
                </a:solidFill>
                <a:latin typeface="Garamond" panose="02020404030301010803" pitchFamily="18" charset="0"/>
              </a:rPr>
              <a:t>The theoretical framework for the use of data mining to address the problem of unemployment. </a:t>
            </a:r>
            <a:r>
              <a:rPr lang="en-US" sz="2400" dirty="0">
                <a:solidFill>
                  <a:schemeClr val="tx1"/>
                </a:solidFill>
                <a:latin typeface="Garamond" panose="02020404030301010803" pitchFamily="18" charset="0"/>
              </a:rPr>
              <a:t>Masters. University of Granada. [online] Research Gate. Available at: </a:t>
            </a:r>
            <a:r>
              <a:rPr lang="en-US" sz="2400" dirty="0">
                <a:latin typeface="Garamond" panose="02020404030301010803" pitchFamily="18" charset="0"/>
                <a:hlinkClick r:id="rId3"/>
              </a:rPr>
              <a:t>https://www.researchgate.net/figure/Human-Resources-Management-Process_fig3_340931714</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16885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5858BA-74C1-E74B-9B52-3165894C16D3}"/>
              </a:ext>
            </a:extLst>
          </p:cNvPr>
          <p:cNvSpPr>
            <a:spLocks noGrp="1"/>
          </p:cNvSpPr>
          <p:nvPr>
            <p:ph idx="1"/>
          </p:nvPr>
        </p:nvSpPr>
        <p:spPr>
          <a:xfrm>
            <a:off x="677334" y="516835"/>
            <a:ext cx="8764840" cy="5744816"/>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Baker, S. (2020). </a:t>
            </a:r>
            <a:r>
              <a:rPr lang="en-US" sz="2400" i="1" dirty="0">
                <a:solidFill>
                  <a:schemeClr val="tx1"/>
                </a:solidFill>
                <a:latin typeface="Garamond" panose="02020404030301010803" pitchFamily="18" charset="0"/>
                <a:cs typeface="Arial" panose="020B0604020202020204" pitchFamily="34" charset="0"/>
              </a:rPr>
              <a:t>Microsoft became the only US company worth more </a:t>
            </a:r>
            <a:r>
              <a:rPr lang="en-US" sz="2400" i="1" dirty="0" err="1">
                <a:solidFill>
                  <a:schemeClr val="tx1"/>
                </a:solidFill>
                <a:latin typeface="Garamond" panose="02020404030301010803" pitchFamily="18" charset="0"/>
                <a:cs typeface="Arial" panose="020B0604020202020204" pitchFamily="34" charset="0"/>
              </a:rPr>
              <a:t>tham</a:t>
            </a:r>
            <a:r>
              <a:rPr lang="en-US" sz="2400" i="1" dirty="0">
                <a:solidFill>
                  <a:schemeClr val="tx1"/>
                </a:solidFill>
                <a:latin typeface="Garamond" panose="02020404030301010803" pitchFamily="18" charset="0"/>
                <a:cs typeface="Arial" panose="020B0604020202020204" pitchFamily="34" charset="0"/>
              </a:rPr>
              <a:t> $1 trillion after the coronavirus sent the US economy into a nosedive.</a:t>
            </a:r>
            <a:r>
              <a:rPr lang="en-US" sz="2400" dirty="0">
                <a:solidFill>
                  <a:schemeClr val="tx1"/>
                </a:solidFill>
                <a:latin typeface="Garamond" panose="02020404030301010803" pitchFamily="18" charset="0"/>
                <a:cs typeface="Arial" panose="020B0604020202020204" pitchFamily="34" charset="0"/>
              </a:rPr>
              <a:t> [online] Business Insider. Available at: </a:t>
            </a:r>
            <a:r>
              <a:rPr lang="en-US" sz="2400" dirty="0">
                <a:solidFill>
                  <a:schemeClr val="tx1"/>
                </a:solidFill>
                <a:latin typeface="Garamond" panose="02020404030301010803" pitchFamily="18" charset="0"/>
                <a:cs typeface="Arial" panose="020B0604020202020204" pitchFamily="34" charset="0"/>
                <a:hlinkClick r:id="rId2"/>
              </a:rPr>
              <a:t>https://www.businessinsider.com/coronavirus-microsoft-only-1-trillion-us-company-after-stocks-crash-2020-3?r=US&amp;IR=T</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Bright HR, (2021). </a:t>
            </a:r>
            <a:r>
              <a:rPr lang="en-US" sz="2400" i="1" dirty="0">
                <a:solidFill>
                  <a:schemeClr val="tx1"/>
                </a:solidFill>
                <a:latin typeface="Garamond" panose="02020404030301010803" pitchFamily="18" charset="0"/>
                <a:cs typeface="Arial" panose="020B0604020202020204" pitchFamily="34" charset="0"/>
              </a:rPr>
              <a:t>Why is diversity in the workplace important?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https://www.brighthr.com/articles/equality-and-discrimination/equality-and-diversity-in-the-workplace</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Campbell, A. (2019). </a:t>
            </a:r>
            <a:r>
              <a:rPr lang="en-US" sz="2400" i="1" dirty="0">
                <a:solidFill>
                  <a:schemeClr val="tx1"/>
                </a:solidFill>
                <a:latin typeface="Garamond" panose="02020404030301010803" pitchFamily="18" charset="0"/>
                <a:cs typeface="Arial" panose="020B0604020202020204" pitchFamily="34" charset="0"/>
              </a:rPr>
              <a:t>Women at Microsoft say it’s a toxic place to work. </a:t>
            </a:r>
            <a:r>
              <a:rPr lang="en-US" sz="2400" dirty="0">
                <a:solidFill>
                  <a:schemeClr val="tx1"/>
                </a:solidFill>
                <a:latin typeface="Garamond" panose="02020404030301010803" pitchFamily="18" charset="0"/>
                <a:cs typeface="Arial" panose="020B0604020202020204" pitchFamily="34" charset="0"/>
              </a:rPr>
              <a:t>[online] Vox. Available at: </a:t>
            </a:r>
            <a:r>
              <a:rPr lang="en-US" sz="2400" dirty="0">
                <a:solidFill>
                  <a:srgbClr val="99CA3C"/>
                </a:solidFill>
                <a:latin typeface="Garamond" panose="02020404030301010803"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https://www.vox.com/policy-and-politics/2019/4/11/18304536/</a:t>
            </a:r>
            <a:r>
              <a:rPr lang="en-US" sz="2400" dirty="0">
                <a:solidFill>
                  <a:schemeClr val="accent1"/>
                </a:solidFill>
                <a:latin typeface="Garamond" panose="02020404030301010803" pitchFamily="18" charset="0"/>
                <a:cs typeface="Arial" panose="020B0604020202020204" pitchFamily="34" charset="0"/>
                <a:hlinkClick r:id="rId4">
                  <a:extLst>
                    <a:ext uri="{A12FA001-AC4F-418D-AE19-62706E023703}">
                      <ahyp:hlinkClr xmlns:ahyp="http://schemas.microsoft.com/office/drawing/2018/hyperlinkcolor" val="tx"/>
                    </a:ext>
                  </a:extLst>
                </a:hlinkClick>
              </a:rPr>
              <a:t>microsoft-women-discrimination-harassment-complaints</a:t>
            </a:r>
            <a:r>
              <a:rPr lang="en-US" sz="2400" dirty="0">
                <a:solidFill>
                  <a:schemeClr val="accent1"/>
                </a:solidFill>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11</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622398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4F467B-07CE-D244-99C8-FB7EDF7A1C37}"/>
              </a:ext>
            </a:extLst>
          </p:cNvPr>
          <p:cNvSpPr>
            <a:spLocks noGrp="1"/>
          </p:cNvSpPr>
          <p:nvPr>
            <p:ph idx="1"/>
          </p:nvPr>
        </p:nvSpPr>
        <p:spPr>
          <a:xfrm>
            <a:off x="677333" y="487017"/>
            <a:ext cx="8774779" cy="5554345"/>
          </a:xfrm>
        </p:spPr>
        <p:txBody>
          <a:bodyPr/>
          <a:lstStyle/>
          <a:p>
            <a:r>
              <a:rPr lang="en-US" sz="2400" dirty="0">
                <a:solidFill>
                  <a:schemeClr val="tx1"/>
                </a:solidFill>
                <a:latin typeface="Garamond" panose="02020404030301010803" pitchFamily="18" charset="0"/>
              </a:rPr>
              <a:t>Ceridian, (2021). </a:t>
            </a:r>
            <a:r>
              <a:rPr lang="en-US" sz="2400" i="1" dirty="0">
                <a:solidFill>
                  <a:schemeClr val="tx1"/>
                </a:solidFill>
                <a:latin typeface="Garamond" panose="02020404030301010803" pitchFamily="18" charset="0"/>
              </a:rPr>
              <a:t>How to promote diversity, equity, and inclusion in the workplace.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https://www.ceridian.com/blog/support-diversity-and-inclusion-in-the-workplace</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Employee relations an introduction.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https://www.cipd.co.uk/knowledge/fundamentals/relations/employees/factsheet#gref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Resourcing.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https://peopleprofession.cipd.org/profession-map/specialist-knowledge/resourcing#gref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dirty="0"/>
          </a:p>
          <a:p>
            <a:endParaRPr lang="en-US" dirty="0"/>
          </a:p>
        </p:txBody>
      </p:sp>
    </p:spTree>
    <p:extLst>
      <p:ext uri="{BB962C8B-B14F-4D97-AF65-F5344CB8AC3E}">
        <p14:creationId xmlns:p14="http://schemas.microsoft.com/office/powerpoint/2010/main" val="17007331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AF875F-DF7C-0740-AAE5-FAB83AB537AA}"/>
              </a:ext>
            </a:extLst>
          </p:cNvPr>
          <p:cNvSpPr>
            <a:spLocks noGrp="1"/>
          </p:cNvSpPr>
          <p:nvPr>
            <p:ph idx="1"/>
          </p:nvPr>
        </p:nvSpPr>
        <p:spPr>
          <a:xfrm>
            <a:off x="677334" y="596349"/>
            <a:ext cx="8784718" cy="5445014"/>
          </a:xfrm>
        </p:spPr>
        <p:txBody>
          <a:bodyPr/>
          <a:lstStyle/>
          <a:p>
            <a:r>
              <a:rPr lang="en-US" sz="2400" dirty="0">
                <a:solidFill>
                  <a:schemeClr val="tx1"/>
                </a:solidFill>
                <a:latin typeface="Garamond" panose="02020404030301010803" pitchFamily="18" charset="0"/>
              </a:rPr>
              <a:t>Chartered Institute of Personnel and Development, (2021). </a:t>
            </a:r>
            <a:r>
              <a:rPr lang="en-US" sz="2400" i="1" dirty="0">
                <a:solidFill>
                  <a:schemeClr val="tx1"/>
                </a:solidFill>
                <a:latin typeface="Garamond" panose="02020404030301010803" pitchFamily="18" charset="0"/>
              </a:rPr>
              <a:t>Strategic human resource management.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https://www.cipd.co.uk/knowledge/strategy/hr/strategic-hrm-factsheet#gref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a:solidFill>
                  <a:schemeClr val="tx1"/>
                </a:solidFill>
                <a:latin typeface="Garamond" panose="02020404030301010803" pitchFamily="18" charset="0"/>
                <a:cs typeface="Arial" panose="020B0604020202020204" pitchFamily="34" charset="0"/>
              </a:rPr>
              <a:t>Chartered Institute of Personnel and Development, (2020). </a:t>
            </a:r>
            <a:r>
              <a:rPr lang="en-US" sz="2400" i="1" dirty="0">
                <a:solidFill>
                  <a:schemeClr val="tx1"/>
                </a:solidFill>
                <a:latin typeface="Garamond" panose="02020404030301010803" pitchFamily="18" charset="0"/>
                <a:cs typeface="Arial" panose="020B0604020202020204" pitchFamily="34" charset="0"/>
              </a:rPr>
              <a:t>Talent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3"/>
              </a:rPr>
              <a:t>https://www.cipd.co.uk/knowledge/strategy/resourcing/talent-factsheet#gref</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Comparably, (2021). </a:t>
            </a:r>
            <a:r>
              <a:rPr lang="en-US" sz="2400" i="1" dirty="0">
                <a:solidFill>
                  <a:schemeClr val="tx1"/>
                </a:solidFill>
                <a:latin typeface="Garamond" panose="02020404030301010803" pitchFamily="18" charset="0"/>
              </a:rPr>
              <a:t>Microsoft retention score.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https://www.comparably.com/companies/microsoft/retention</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pPr marL="0" indent="0">
              <a:buNone/>
            </a:pPr>
            <a:endParaRPr lang="en-US" sz="2400" dirty="0">
              <a:solidFill>
                <a:schemeClr val="tx1"/>
              </a:solidFill>
              <a:latin typeface="Garamond" panose="02020404030301010803" pitchFamily="18" charset="0"/>
            </a:endParaRPr>
          </a:p>
          <a:p>
            <a:endParaRPr lang="en-US" sz="2400" dirty="0">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122504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798AF2-59B4-DA44-8A76-B3F177BA7A2C}"/>
              </a:ext>
            </a:extLst>
          </p:cNvPr>
          <p:cNvSpPr>
            <a:spLocks noGrp="1"/>
          </p:cNvSpPr>
          <p:nvPr>
            <p:ph idx="1"/>
          </p:nvPr>
        </p:nvSpPr>
        <p:spPr>
          <a:xfrm>
            <a:off x="677334" y="487017"/>
            <a:ext cx="8774780" cy="5554346"/>
          </a:xfrm>
        </p:spPr>
        <p:txBody>
          <a:bodyPr/>
          <a:lstStyle/>
          <a:p>
            <a:r>
              <a:rPr lang="en-US" sz="2400" dirty="0">
                <a:solidFill>
                  <a:schemeClr val="tx1"/>
                </a:solidFill>
                <a:latin typeface="Garamond" panose="02020404030301010803" pitchFamily="18" charset="0"/>
              </a:rPr>
              <a:t>Equality and Human Rights Commission, (2014).</a:t>
            </a:r>
            <a:r>
              <a:rPr lang="en-US" sz="2400" i="1" dirty="0">
                <a:solidFill>
                  <a:schemeClr val="tx1"/>
                </a:solidFill>
                <a:latin typeface="Garamond" panose="02020404030301010803" pitchFamily="18" charset="0"/>
              </a:rPr>
              <a:t> Your rights to equality at work: training, development, promotion and transfer. </a:t>
            </a:r>
            <a:r>
              <a:rPr lang="en-US" sz="2400" dirty="0">
                <a:solidFill>
                  <a:schemeClr val="tx1"/>
                </a:solidFill>
                <a:latin typeface="Garamond" panose="02020404030301010803" pitchFamily="18" charset="0"/>
              </a:rPr>
              <a:t>London: Equality and Human Rights Commission, pp. 16-18.</a:t>
            </a:r>
            <a:endParaRPr lang="en-US" sz="2400" dirty="0">
              <a:solidFill>
                <a:schemeClr val="tx1"/>
              </a:solidFill>
              <a:latin typeface="Garamond" panose="02020404030301010803" pitchFamily="18" charset="0"/>
              <a:cs typeface="Arial" panose="020B0604020202020204" pitchFamily="34" charset="0"/>
            </a:endParaRPr>
          </a:p>
          <a:p>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 </a:t>
            </a:r>
            <a:r>
              <a:rPr lang="en-US" sz="2400" i="1" dirty="0">
                <a:solidFill>
                  <a:schemeClr val="tx1"/>
                </a:solidFill>
                <a:latin typeface="Garamond" panose="02020404030301010803" pitchFamily="18" charset="0"/>
                <a:cs typeface="Arial" panose="020B0604020202020204" pitchFamily="34" charset="0"/>
              </a:rPr>
              <a:t>How promoting diversity helps prevent discrimination.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https://everfi.com/blog/workplace-training/promoting-diversity-helps-prevent-discrimination</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cs typeface="Arial" panose="020B0604020202020204" pitchFamily="34" charset="0"/>
              </a:rPr>
              <a:t>Everfi</a:t>
            </a:r>
            <a:r>
              <a:rPr lang="en-US" sz="2400" dirty="0">
                <a:solidFill>
                  <a:schemeClr val="tx1"/>
                </a:solidFill>
                <a:latin typeface="Garamond" panose="02020404030301010803" pitchFamily="18" charset="0"/>
                <a:cs typeface="Arial" panose="020B0604020202020204" pitchFamily="34" charset="0"/>
              </a:rPr>
              <a:t>, (2021). </a:t>
            </a:r>
            <a:r>
              <a:rPr lang="en-US" sz="2400" i="1" dirty="0">
                <a:solidFill>
                  <a:schemeClr val="tx1"/>
                </a:solidFill>
                <a:latin typeface="Garamond" panose="02020404030301010803" pitchFamily="18" charset="0"/>
                <a:cs typeface="Arial" panose="020B0604020202020204" pitchFamily="34" charset="0"/>
              </a:rPr>
              <a:t>How sexual harassment affects the workplace.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https://everfi.com/blog/workplace-training/the-effects-of-sexual-harassment-in-the-workplace</a:t>
            </a:r>
            <a:r>
              <a:rPr lang="en-US" sz="2400" dirty="0">
                <a:solidFill>
                  <a:schemeClr val="tx1"/>
                </a:solidFill>
                <a:latin typeface="Garamond" panose="02020404030301010803" pitchFamily="18" charset="0"/>
                <a:cs typeface="Arial" panose="020B0604020202020204" pitchFamily="34" charset="0"/>
              </a:rPr>
              <a:t> [Accessed: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1895071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7439A-AD3F-7843-8EDC-91BBE88EB828}"/>
              </a:ext>
            </a:extLst>
          </p:cNvPr>
          <p:cNvSpPr>
            <a:spLocks noGrp="1"/>
          </p:cNvSpPr>
          <p:nvPr>
            <p:ph idx="1"/>
          </p:nvPr>
        </p:nvSpPr>
        <p:spPr>
          <a:xfrm>
            <a:off x="677333" y="556591"/>
            <a:ext cx="8774779" cy="5484771"/>
          </a:xfrm>
        </p:spPr>
        <p:txBody>
          <a:bodyPr/>
          <a:lstStyle/>
          <a:p>
            <a:r>
              <a:rPr lang="en-US" sz="2400" dirty="0">
                <a:solidFill>
                  <a:schemeClr val="tx1"/>
                </a:solidFill>
                <a:latin typeface="Garamond" panose="02020404030301010803" pitchFamily="18" charset="0"/>
              </a:rPr>
              <a:t>Florentine, S. (2021). </a:t>
            </a:r>
            <a:r>
              <a:rPr lang="en-US" sz="2400" i="1" dirty="0">
                <a:solidFill>
                  <a:schemeClr val="tx1"/>
                </a:solidFill>
                <a:latin typeface="Garamond" panose="02020404030301010803" pitchFamily="18" charset="0"/>
              </a:rPr>
              <a:t>Employee retention: 10 strategies for retaining top talent. </a:t>
            </a:r>
            <a:r>
              <a:rPr lang="en-US" sz="2400" dirty="0">
                <a:solidFill>
                  <a:schemeClr val="tx1"/>
                </a:solidFill>
                <a:latin typeface="Garamond" panose="02020404030301010803" pitchFamily="18" charset="0"/>
              </a:rPr>
              <a:t>[online] CIO. Available at: </a:t>
            </a:r>
            <a:r>
              <a:rPr lang="en-US" sz="2400" dirty="0">
                <a:latin typeface="Garamond" panose="02020404030301010803" pitchFamily="18" charset="0"/>
                <a:hlinkClick r:id="rId2"/>
              </a:rPr>
              <a:t>https://www.cio.com/article/2868419/how-to-improve-employee-retention.html</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cs typeface="Arial" panose="020B0604020202020204" pitchFamily="34" charset="0"/>
              </a:rPr>
              <a:t>Gershgorn</a:t>
            </a:r>
            <a:r>
              <a:rPr lang="en-US" sz="2400" dirty="0">
                <a:solidFill>
                  <a:schemeClr val="tx1"/>
                </a:solidFill>
                <a:latin typeface="Garamond" panose="02020404030301010803" pitchFamily="18" charset="0"/>
                <a:cs typeface="Arial" panose="020B0604020202020204" pitchFamily="34" charset="0"/>
              </a:rPr>
              <a:t>, D. (2019). </a:t>
            </a:r>
            <a:r>
              <a:rPr lang="en-US" sz="2400" i="1" dirty="0">
                <a:solidFill>
                  <a:schemeClr val="tx1"/>
                </a:solidFill>
                <a:latin typeface="Garamond" panose="02020404030301010803" pitchFamily="18" charset="0"/>
                <a:cs typeface="Arial" panose="020B0604020202020204" pitchFamily="34" charset="0"/>
              </a:rPr>
              <a:t>Microsoft staff are openly questioning the value of diversity. </a:t>
            </a:r>
            <a:r>
              <a:rPr lang="en-US" sz="2400" dirty="0">
                <a:solidFill>
                  <a:schemeClr val="tx1"/>
                </a:solidFill>
                <a:latin typeface="Garamond" panose="02020404030301010803" pitchFamily="18" charset="0"/>
                <a:cs typeface="Arial" panose="020B0604020202020204" pitchFamily="34" charset="0"/>
              </a:rPr>
              <a:t>[online] Quartz. Available at: </a:t>
            </a:r>
            <a:r>
              <a:rPr lang="en-US" sz="2400" dirty="0">
                <a:solidFill>
                  <a:srgbClr val="99CA3C"/>
                </a:solidFill>
                <a:latin typeface="Garamond" panose="02020404030301010803"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https://qz.com/1598345/microsoft-staff-are-openly-questioning-the-value-of-diversity</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cs typeface="Arial" panose="020B0604020202020204" pitchFamily="34" charset="0"/>
              </a:rPr>
              <a:t>HRD Connect, (2019). </a:t>
            </a:r>
            <a:r>
              <a:rPr lang="en-US" sz="2400" i="1" dirty="0">
                <a:solidFill>
                  <a:schemeClr val="tx1"/>
                </a:solidFill>
                <a:latin typeface="Garamond" panose="02020404030301010803" pitchFamily="18" charset="0"/>
                <a:cs typeface="Arial" panose="020B0604020202020204" pitchFamily="34" charset="0"/>
              </a:rPr>
              <a:t>What is HR management in an organization?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4"/>
              </a:rPr>
              <a:t>https://www.hrdconnect.com/2019/05/22/what-is-hr-management-in-an-organisation/</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sz="2400" dirty="0">
              <a:solidFill>
                <a:schemeClr val="tx1"/>
              </a:solidFill>
              <a:latin typeface="Garamond" panose="02020404030301010803" pitchFamily="18" charset="0"/>
              <a:cs typeface="Arial" panose="020B0604020202020204" pitchFamily="34" charset="0"/>
            </a:endParaRPr>
          </a:p>
        </p:txBody>
      </p:sp>
    </p:spTree>
    <p:extLst>
      <p:ext uri="{BB962C8B-B14F-4D97-AF65-F5344CB8AC3E}">
        <p14:creationId xmlns:p14="http://schemas.microsoft.com/office/powerpoint/2010/main" val="24671812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D5CB77-05C2-B24B-844E-A19393F1AC76}"/>
              </a:ext>
            </a:extLst>
          </p:cNvPr>
          <p:cNvSpPr>
            <a:spLocks noGrp="1"/>
          </p:cNvSpPr>
          <p:nvPr>
            <p:ph idx="1"/>
          </p:nvPr>
        </p:nvSpPr>
        <p:spPr>
          <a:xfrm>
            <a:off x="677334" y="616227"/>
            <a:ext cx="8804596" cy="5425136"/>
          </a:xfrm>
        </p:spPr>
        <p:txBody>
          <a:bodyPr>
            <a:normAutofit/>
          </a:bodyPr>
          <a:lstStyle/>
          <a:p>
            <a:r>
              <a:rPr lang="en-US" sz="2400" dirty="0">
                <a:solidFill>
                  <a:schemeClr val="tx1"/>
                </a:solidFill>
                <a:latin typeface="Garamond" panose="02020404030301010803" pitchFamily="18" charset="0"/>
              </a:rPr>
              <a:t>HR Profiling Solutions, (2021). </a:t>
            </a:r>
            <a:r>
              <a:rPr lang="en-US" sz="2400" i="1" dirty="0">
                <a:solidFill>
                  <a:schemeClr val="tx1"/>
                </a:solidFill>
                <a:latin typeface="Garamond" panose="02020404030301010803" pitchFamily="18" charset="0"/>
              </a:rPr>
              <a:t>Employee turnover: causes, effects and strategies.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https://www.hrprofilingsolutions.com.au/blogs/aus-blog/employee-turnover-causes-effects-strategies/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I Edu Note, (2021). </a:t>
            </a:r>
            <a:r>
              <a:rPr lang="en-US" sz="2400" i="1" dirty="0">
                <a:solidFill>
                  <a:schemeClr val="tx1"/>
                </a:solidFill>
                <a:latin typeface="Garamond" panose="02020404030301010803" pitchFamily="18" charset="0"/>
              </a:rPr>
              <a:t>Two-factor theory of motivation – hygiene and motivational factors.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https://www.iedunote.com/two-factor-theory</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Kemp, L. (2020). </a:t>
            </a:r>
            <a:r>
              <a:rPr lang="en-US" sz="2400" i="1" dirty="0">
                <a:solidFill>
                  <a:schemeClr val="tx1"/>
                </a:solidFill>
                <a:latin typeface="Garamond" panose="02020404030301010803" pitchFamily="18" charset="0"/>
              </a:rPr>
              <a:t>Having women in leadership roles is more important than ever, here’s why. </a:t>
            </a:r>
            <a:r>
              <a:rPr lang="en-US" sz="2400" dirty="0">
                <a:solidFill>
                  <a:schemeClr val="tx1"/>
                </a:solidFill>
                <a:latin typeface="Garamond" panose="02020404030301010803" pitchFamily="18" charset="0"/>
              </a:rPr>
              <a:t>[online] World Economic Forum. Available at: </a:t>
            </a:r>
            <a:r>
              <a:rPr lang="en-US" sz="2400" dirty="0">
                <a:latin typeface="Garamond" panose="02020404030301010803" pitchFamily="18" charset="0"/>
                <a:hlinkClick r:id="rId4"/>
              </a:rPr>
              <a:t>https://www.weforum.org/agenda/2020/03/more-women-in-leadership-shouldnt-matter-but-it-really-does/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13</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dirty="0"/>
          </a:p>
        </p:txBody>
      </p:sp>
    </p:spTree>
    <p:extLst>
      <p:ext uri="{BB962C8B-B14F-4D97-AF65-F5344CB8AC3E}">
        <p14:creationId xmlns:p14="http://schemas.microsoft.com/office/powerpoint/2010/main" val="41618043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F464BC-649A-4D49-962F-0F1281CC453A}"/>
              </a:ext>
            </a:extLst>
          </p:cNvPr>
          <p:cNvSpPr>
            <a:spLocks noGrp="1"/>
          </p:cNvSpPr>
          <p:nvPr>
            <p:ph idx="1"/>
          </p:nvPr>
        </p:nvSpPr>
        <p:spPr>
          <a:xfrm>
            <a:off x="677334" y="536713"/>
            <a:ext cx="8784718" cy="5504649"/>
          </a:xfrm>
        </p:spPr>
        <p:txBody>
          <a:bodyPr>
            <a:normAutofit/>
          </a:bodyPr>
          <a:lstStyle/>
          <a:p>
            <a:r>
              <a:rPr lang="en-US" sz="2400" dirty="0" err="1">
                <a:solidFill>
                  <a:schemeClr val="tx1"/>
                </a:solidFill>
                <a:latin typeface="Garamond" panose="02020404030301010803" pitchFamily="18" charset="0"/>
                <a:cs typeface="Arial" panose="020B0604020202020204" pitchFamily="34" charset="0"/>
              </a:rPr>
              <a:t>Kumareswaran</a:t>
            </a:r>
            <a:r>
              <a:rPr lang="en-US" sz="2400" dirty="0">
                <a:solidFill>
                  <a:schemeClr val="tx1"/>
                </a:solidFill>
                <a:latin typeface="Garamond" panose="02020404030301010803" pitchFamily="18" charset="0"/>
                <a:cs typeface="Arial" panose="020B0604020202020204" pitchFamily="34" charset="0"/>
              </a:rPr>
              <a:t>, S. (2018). </a:t>
            </a:r>
            <a:r>
              <a:rPr lang="en-US" sz="2400" i="1" dirty="0">
                <a:solidFill>
                  <a:schemeClr val="tx1"/>
                </a:solidFill>
                <a:latin typeface="Garamond" panose="02020404030301010803" pitchFamily="18" charset="0"/>
                <a:cs typeface="Arial" panose="020B0604020202020204" pitchFamily="34" charset="0"/>
              </a:rPr>
              <a:t>The cross- cultural challenges in an attempt to use HRM best practices in a MNC. </a:t>
            </a:r>
            <a:r>
              <a:rPr lang="en-US" sz="2400" dirty="0">
                <a:solidFill>
                  <a:schemeClr val="tx1"/>
                </a:solidFill>
                <a:latin typeface="Garamond" panose="02020404030301010803" pitchFamily="18" charset="0"/>
                <a:cs typeface="Arial" panose="020B0604020202020204" pitchFamily="34" charset="0"/>
              </a:rPr>
              <a:t>MBA. University of Moratuwa.</a:t>
            </a:r>
          </a:p>
          <a:p>
            <a:r>
              <a:rPr lang="en-US" sz="2400" dirty="0">
                <a:solidFill>
                  <a:schemeClr val="tx1"/>
                </a:solidFill>
                <a:latin typeface="Garamond" panose="02020404030301010803" pitchFamily="18" charset="0"/>
                <a:cs typeface="Arial" panose="020B0604020202020204" pitchFamily="34" charset="0"/>
              </a:rPr>
              <a:t>Liu, S. (2021). </a:t>
            </a:r>
            <a:r>
              <a:rPr lang="en-US" sz="2400" i="1" dirty="0">
                <a:solidFill>
                  <a:schemeClr val="tx1"/>
                </a:solidFill>
                <a:latin typeface="Garamond" panose="02020404030301010803" pitchFamily="18" charset="0"/>
                <a:cs typeface="Arial" panose="020B0604020202020204" pitchFamily="34" charset="0"/>
              </a:rPr>
              <a:t>Microsoft Corporation: employee count from 2005 to 2021. </a:t>
            </a:r>
            <a:r>
              <a:rPr lang="en-US" sz="2400" dirty="0">
                <a:solidFill>
                  <a:schemeClr val="tx1"/>
                </a:solidFill>
                <a:latin typeface="Garamond" panose="02020404030301010803" pitchFamily="18" charset="0"/>
                <a:cs typeface="Arial" panose="020B0604020202020204" pitchFamily="34" charset="0"/>
              </a:rPr>
              <a:t>[online] Statista. Available at: </a:t>
            </a:r>
            <a:r>
              <a:rPr lang="en-US" sz="2400" dirty="0">
                <a:solidFill>
                  <a:schemeClr val="tx1"/>
                </a:solidFill>
                <a:latin typeface="Garamond" panose="02020404030301010803" pitchFamily="18" charset="0"/>
                <a:cs typeface="Arial" panose="020B0604020202020204" pitchFamily="34" charset="0"/>
                <a:hlinkClick r:id="rId2"/>
              </a:rPr>
              <a:t>https://www.statista.com/statistics/273475/number-of-employees-at-the-microsoft-corporation-since-2005/</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LSJ Worldwide, (2021). </a:t>
            </a:r>
            <a:r>
              <a:rPr lang="en-US" sz="2400" i="1" dirty="0">
                <a:solidFill>
                  <a:schemeClr val="tx1"/>
                </a:solidFill>
                <a:latin typeface="Garamond" panose="02020404030301010803" pitchFamily="18" charset="0"/>
              </a:rPr>
              <a:t>Employee relations.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3"/>
              </a:rPr>
              <a:t>https://sites.google.com/a/my.shu.ac.uk/hr-group-8/specialist-hr-careers/employee-relations</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4049858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FEA57B-4F46-604C-B9AC-CA0A07CB28FC}"/>
              </a:ext>
            </a:extLst>
          </p:cNvPr>
          <p:cNvSpPr>
            <a:spLocks noGrp="1"/>
          </p:cNvSpPr>
          <p:nvPr>
            <p:ph idx="1"/>
          </p:nvPr>
        </p:nvSpPr>
        <p:spPr>
          <a:xfrm>
            <a:off x="677333" y="516835"/>
            <a:ext cx="8794657" cy="5524527"/>
          </a:xfrm>
        </p:spPr>
        <p:txBody>
          <a:bodyPr>
            <a:normAutofit/>
          </a:bodyPr>
          <a:lstStyle/>
          <a:p>
            <a:r>
              <a:rPr lang="en-US" sz="2400" dirty="0">
                <a:solidFill>
                  <a:schemeClr val="tx1"/>
                </a:solidFill>
                <a:latin typeface="Garamond" panose="02020404030301010803" pitchFamily="18" charset="0"/>
                <a:cs typeface="Arial" panose="020B0604020202020204" pitchFamily="34" charset="0"/>
              </a:rPr>
              <a:t>Lumen Learning, (2017). </a:t>
            </a:r>
            <a:r>
              <a:rPr lang="en-US" sz="2400" i="1" dirty="0">
                <a:solidFill>
                  <a:schemeClr val="tx1"/>
                </a:solidFill>
                <a:latin typeface="Garamond" panose="02020404030301010803" pitchFamily="18" charset="0"/>
                <a:cs typeface="Arial" panose="020B0604020202020204" pitchFamily="34" charset="0"/>
              </a:rPr>
              <a:t>Purpose of human resource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solidFill>
                  <a:schemeClr val="tx1"/>
                </a:solidFill>
                <a:latin typeface="Garamond" panose="02020404030301010803" pitchFamily="18" charset="0"/>
                <a:cs typeface="Arial" panose="020B0604020202020204" pitchFamily="34" charset="0"/>
                <a:hlinkClick r:id="rId2"/>
              </a:rPr>
              <a:t>https://courses.lumenlearning.com/boundless-management/chapter/purpose-of-human-resource-management/</a:t>
            </a:r>
            <a:r>
              <a:rPr lang="en-US" sz="2400" dirty="0">
                <a:solidFill>
                  <a:schemeClr val="tx1"/>
                </a:solidFill>
                <a:latin typeface="Garamond" panose="02020404030301010803" pitchFamily="18" charset="0"/>
                <a:cs typeface="Arial" panose="020B0604020202020204" pitchFamily="34" charset="0"/>
              </a:rPr>
              <a:t> [Accessed: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Markovich, M. (2019). </a:t>
            </a:r>
            <a:r>
              <a:rPr lang="en-US" sz="2400" i="1" dirty="0">
                <a:solidFill>
                  <a:schemeClr val="tx1"/>
                </a:solidFill>
                <a:latin typeface="Garamond" panose="02020404030301010803" pitchFamily="18" charset="0"/>
              </a:rPr>
              <a:t>The negative impacts of a high turnover rate. </a:t>
            </a:r>
            <a:r>
              <a:rPr lang="en-US" sz="2400" dirty="0">
                <a:solidFill>
                  <a:schemeClr val="tx1"/>
                </a:solidFill>
                <a:latin typeface="Garamond" panose="02020404030301010803" pitchFamily="18" charset="0"/>
              </a:rPr>
              <a:t>[online] Small Business Chron. Available at: </a:t>
            </a:r>
            <a:r>
              <a:rPr lang="en-US" sz="2400" dirty="0">
                <a:latin typeface="Garamond" panose="02020404030301010803" pitchFamily="18" charset="0"/>
                <a:hlinkClick r:id="rId3"/>
              </a:rPr>
              <a:t>https://smallbusiness.chron.com/negative-impacts-high-turnover-rate-20269.html</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a:solidFill>
                  <a:schemeClr val="tx1"/>
                </a:solidFill>
                <a:latin typeface="Garamond" panose="02020404030301010803" pitchFamily="18" charset="0"/>
              </a:rPr>
              <a:t>Martinelli, K. (2018). </a:t>
            </a:r>
            <a:r>
              <a:rPr lang="en-US" sz="2400" i="1" dirty="0">
                <a:solidFill>
                  <a:schemeClr val="tx1"/>
                </a:solidFill>
                <a:latin typeface="Garamond" panose="02020404030301010803" pitchFamily="18" charset="0"/>
              </a:rPr>
              <a:t>The consequences of a lack of training in the workplace. </a:t>
            </a:r>
            <a:r>
              <a:rPr lang="en-US" sz="2400" dirty="0">
                <a:solidFill>
                  <a:schemeClr val="tx1"/>
                </a:solidFill>
                <a:latin typeface="Garamond" panose="02020404030301010803" pitchFamily="18" charset="0"/>
              </a:rPr>
              <a:t>[online] High Speed Training. Available at: </a:t>
            </a:r>
            <a:r>
              <a:rPr lang="en-US" sz="2400" dirty="0">
                <a:latin typeface="Garamond" panose="02020404030301010803" pitchFamily="18" charset="0"/>
                <a:hlinkClick r:id="rId4"/>
              </a:rPr>
              <a:t>https://www.highspeedtraining.co.uk/hub/lack-of-training-in-the-workplace/</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2765291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CAC1AC-1D8C-0B4A-93BD-89D97DE6D5BC}"/>
              </a:ext>
            </a:extLst>
          </p:cNvPr>
          <p:cNvSpPr>
            <a:spLocks noGrp="1"/>
          </p:cNvSpPr>
          <p:nvPr>
            <p:ph idx="1"/>
          </p:nvPr>
        </p:nvSpPr>
        <p:spPr>
          <a:xfrm>
            <a:off x="677333" y="447261"/>
            <a:ext cx="8754901" cy="5594101"/>
          </a:xfrm>
        </p:spPr>
        <p:txBody>
          <a:bodyPr/>
          <a:lstStyle/>
          <a:p>
            <a:r>
              <a:rPr lang="en-US" sz="2400" dirty="0">
                <a:solidFill>
                  <a:schemeClr val="tx1"/>
                </a:solidFill>
                <a:latin typeface="Garamond" panose="02020404030301010803" pitchFamily="18" charset="0"/>
              </a:rPr>
              <a:t>Maryville University, (2021). </a:t>
            </a:r>
            <a:r>
              <a:rPr lang="en-US" sz="2400" i="1" dirty="0">
                <a:solidFill>
                  <a:schemeClr val="tx1"/>
                </a:solidFill>
                <a:latin typeface="Garamond" panose="02020404030301010803" pitchFamily="18" charset="0"/>
              </a:rPr>
              <a:t>Importance of training and development for employees.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https://online.maryville.edu/blog/importance-of-training-and-development/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dirty="0">
              <a:solidFill>
                <a:schemeClr val="tx1"/>
              </a:solidFill>
              <a:latin typeface="Garamond" panose="02020404030301010803" pitchFamily="18" charset="0"/>
              <a:cs typeface="Arial" panose="020B0604020202020204" pitchFamily="34" charset="0"/>
            </a:endParaRPr>
          </a:p>
          <a:p>
            <a:r>
              <a:rPr lang="en-US" sz="2400" dirty="0" err="1">
                <a:solidFill>
                  <a:schemeClr val="tx1"/>
                </a:solidFill>
                <a:latin typeface="Garamond" panose="02020404030301010803" pitchFamily="18" charset="0"/>
                <a:cs typeface="Arial" panose="020B0604020202020204" pitchFamily="34" charset="0"/>
              </a:rPr>
              <a:t>Medhi</a:t>
            </a:r>
            <a:r>
              <a:rPr lang="en-US" sz="2400" dirty="0">
                <a:solidFill>
                  <a:schemeClr val="tx1"/>
                </a:solidFill>
                <a:latin typeface="Garamond" panose="02020404030301010803" pitchFamily="18" charset="0"/>
                <a:cs typeface="Arial" panose="020B0604020202020204" pitchFamily="34" charset="0"/>
              </a:rPr>
              <a:t>, B. (2021). Types of rewards: A quick guide for HR’s. [Blog]</a:t>
            </a:r>
            <a:r>
              <a:rPr lang="en-US" sz="2400" i="1" dirty="0">
                <a:solidFill>
                  <a:schemeClr val="tx1"/>
                </a:solidFill>
                <a:latin typeface="Garamond" panose="02020404030301010803" pitchFamily="18" charset="0"/>
                <a:cs typeface="Arial" panose="020B0604020202020204" pitchFamily="34" charset="0"/>
              </a:rPr>
              <a:t> Vantage Circle. </a:t>
            </a:r>
            <a:r>
              <a:rPr lang="en-US" sz="2400" dirty="0">
                <a:solidFill>
                  <a:schemeClr val="tx1"/>
                </a:solidFill>
                <a:latin typeface="Garamond" panose="02020404030301010803" pitchFamily="18" charset="0"/>
                <a:cs typeface="Arial" panose="020B0604020202020204" pitchFamily="34" charset="0"/>
              </a:rPr>
              <a:t>Available at: </a:t>
            </a:r>
            <a:r>
              <a:rPr lang="en-US" sz="2400" dirty="0">
                <a:solidFill>
                  <a:schemeClr val="tx1"/>
                </a:solidFill>
                <a:latin typeface="Garamond" panose="02020404030301010803" pitchFamily="18" charset="0"/>
                <a:cs typeface="Arial" panose="020B0604020202020204" pitchFamily="34" charset="0"/>
                <a:hlinkClick r:id="rId3"/>
              </a:rPr>
              <a:t>https://blog.vantagecircle.com/types-of-rewards/</a:t>
            </a:r>
            <a:r>
              <a:rPr lang="en-US" sz="2400" dirty="0">
                <a:solidFill>
                  <a:schemeClr val="tx1"/>
                </a:solidFill>
                <a:latin typeface="Garamond" panose="02020404030301010803" pitchFamily="18" charset="0"/>
                <a:cs typeface="Arial" panose="020B0604020202020204" pitchFamily="34" charset="0"/>
              </a:rPr>
              <a:t> [Accessed: 13</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rPr>
              <a:t>Meinert</a:t>
            </a:r>
            <a:r>
              <a:rPr lang="en-US" sz="2400" dirty="0">
                <a:solidFill>
                  <a:schemeClr val="tx1"/>
                </a:solidFill>
                <a:latin typeface="Garamond" panose="02020404030301010803" pitchFamily="18" charset="0"/>
              </a:rPr>
              <a:t>, D. (2014). Reskilling HR among top challenges facing companies. </a:t>
            </a:r>
            <a:r>
              <a:rPr lang="en-US" sz="2400" i="1" dirty="0">
                <a:solidFill>
                  <a:schemeClr val="tx1"/>
                </a:solidFill>
                <a:latin typeface="Garamond" panose="02020404030301010803" pitchFamily="18" charset="0"/>
              </a:rPr>
              <a:t>SHRM: HR Magazine,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4"/>
              </a:rPr>
              <a:t>https://www.shrm.org/hr-today/news/hr-magazine/pages/0514-execbrief.aspx</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endParaRPr lang="en-US" sz="2400" i="1" dirty="0">
              <a:solidFill>
                <a:schemeClr val="tx1"/>
              </a:solidFill>
              <a:latin typeface="Garamond" panose="02020404030301010803" pitchFamily="18" charset="0"/>
            </a:endParaRPr>
          </a:p>
          <a:p>
            <a:endParaRPr lang="en-US" sz="2400" dirty="0">
              <a:solidFill>
                <a:schemeClr val="tx1"/>
              </a:solidFill>
              <a:latin typeface="Garamond" panose="02020404030301010803"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3059703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73F53-A97E-D146-85B3-9A6A293ABB4B}"/>
              </a:ext>
            </a:extLst>
          </p:cNvPr>
          <p:cNvSpPr>
            <a:spLocks noGrp="1"/>
          </p:cNvSpPr>
          <p:nvPr>
            <p:ph idx="1"/>
          </p:nvPr>
        </p:nvSpPr>
        <p:spPr>
          <a:xfrm>
            <a:off x="677333" y="506897"/>
            <a:ext cx="8774779" cy="5534466"/>
          </a:xfrm>
        </p:spPr>
        <p:txBody>
          <a:bodyPr/>
          <a:lstStyle/>
          <a:p>
            <a:r>
              <a:rPr lang="en-US" sz="2400" dirty="0">
                <a:solidFill>
                  <a:schemeClr val="tx1"/>
                </a:solidFill>
                <a:latin typeface="Garamond" panose="02020404030301010803" pitchFamily="18" charset="0"/>
              </a:rPr>
              <a:t>Munns, S. (2021). </a:t>
            </a:r>
            <a:r>
              <a:rPr lang="en-US" sz="2400" i="1" dirty="0">
                <a:solidFill>
                  <a:schemeClr val="tx1"/>
                </a:solidFill>
                <a:latin typeface="Garamond" panose="02020404030301010803" pitchFamily="18" charset="0"/>
              </a:rPr>
              <a:t>Employee turnover rates by industry comparison. </a:t>
            </a:r>
            <a:r>
              <a:rPr lang="en-US" sz="2400" dirty="0">
                <a:solidFill>
                  <a:schemeClr val="tx1"/>
                </a:solidFill>
                <a:latin typeface="Garamond" panose="02020404030301010803" pitchFamily="18" charset="0"/>
              </a:rPr>
              <a:t>[online] E-days. Available at: </a:t>
            </a:r>
            <a:r>
              <a:rPr lang="en-US" sz="2400" dirty="0">
                <a:latin typeface="Garamond" panose="02020404030301010803" pitchFamily="18" charset="0"/>
                <a:hlinkClick r:id="rId2"/>
              </a:rPr>
              <a:t>https://www.e-days.com/news/employee-turnover-rates-an-industry-comparison</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14</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Nasir, S. (2017). Emerging challenges of HRM in the 21</a:t>
            </a:r>
            <a:r>
              <a:rPr lang="en-US" sz="2400" baseline="30000" dirty="0">
                <a:solidFill>
                  <a:schemeClr val="tx1"/>
                </a:solidFill>
                <a:latin typeface="Garamond" panose="02020404030301010803" pitchFamily="18" charset="0"/>
              </a:rPr>
              <a:t>st</a:t>
            </a:r>
            <a:r>
              <a:rPr lang="en-US" sz="2400" dirty="0">
                <a:solidFill>
                  <a:schemeClr val="tx1"/>
                </a:solidFill>
                <a:latin typeface="Garamond" panose="02020404030301010803" pitchFamily="18" charset="0"/>
              </a:rPr>
              <a:t> century: A theoretical analysis. </a:t>
            </a:r>
            <a:r>
              <a:rPr lang="en-US" sz="2400" i="1" dirty="0">
                <a:solidFill>
                  <a:schemeClr val="tx1"/>
                </a:solidFill>
                <a:latin typeface="Garamond" panose="02020404030301010803" pitchFamily="18" charset="0"/>
              </a:rPr>
              <a:t>International Journal of Academic Research in Business and Social Sciences</a:t>
            </a:r>
            <a:r>
              <a:rPr lang="en-US" sz="2400" dirty="0">
                <a:solidFill>
                  <a:schemeClr val="tx1"/>
                </a:solidFill>
                <a:latin typeface="Garamond" panose="02020404030301010803" pitchFamily="18" charset="0"/>
              </a:rPr>
              <a:t>, [online] 7(3), pp. 216-222. Available at: </a:t>
            </a:r>
            <a:r>
              <a:rPr lang="en-US" sz="2400" dirty="0">
                <a:latin typeface="Garamond" panose="02020404030301010803" pitchFamily="18" charset="0"/>
                <a:hlinkClick r:id="rId3"/>
              </a:rPr>
              <a:t>https://hrmars.com/papers_submitted/2727/Emerging_Challenges_of_HRM_in_21st_Century.pdf</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Nathan, A. (2016). </a:t>
            </a:r>
            <a:r>
              <a:rPr lang="en-US" sz="2400" i="1" dirty="0">
                <a:solidFill>
                  <a:schemeClr val="tx1"/>
                </a:solidFill>
                <a:latin typeface="Garamond" panose="02020404030301010803" pitchFamily="18" charset="0"/>
              </a:rPr>
              <a:t>7 Key steps for better training and development programs. </a:t>
            </a:r>
            <a:r>
              <a:rPr lang="en-US" sz="2400" dirty="0">
                <a:solidFill>
                  <a:schemeClr val="tx1"/>
                </a:solidFill>
                <a:latin typeface="Garamond" panose="02020404030301010803" pitchFamily="18" charset="0"/>
              </a:rPr>
              <a:t>[online] SHRM. Available at: </a:t>
            </a:r>
            <a:r>
              <a:rPr lang="en-US" sz="2400" dirty="0">
                <a:latin typeface="Garamond" panose="02020404030301010803" pitchFamily="18" charset="0"/>
                <a:hlinkClick r:id="rId4"/>
              </a:rPr>
              <a:t>https://www.shrm.org/resourcesandtools/hr-topics/organizational-and-employee-development/pages/key-steps-for-better-training-development-programs.aspx</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dirty="0"/>
          </a:p>
        </p:txBody>
      </p:sp>
    </p:spTree>
    <p:extLst>
      <p:ext uri="{BB962C8B-B14F-4D97-AF65-F5344CB8AC3E}">
        <p14:creationId xmlns:p14="http://schemas.microsoft.com/office/powerpoint/2010/main" val="2806841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609D3C-E707-7543-A66E-2F0F4D72298F}"/>
              </a:ext>
            </a:extLst>
          </p:cNvPr>
          <p:cNvSpPr>
            <a:spLocks noGrp="1"/>
          </p:cNvSpPr>
          <p:nvPr>
            <p:ph idx="1"/>
          </p:nvPr>
        </p:nvSpPr>
        <p:spPr>
          <a:xfrm>
            <a:off x="677333" y="457201"/>
            <a:ext cx="8774779" cy="5584162"/>
          </a:xfrm>
        </p:spPr>
        <p:txBody>
          <a:bodyPr>
            <a:normAutofit fontScale="92500" lnSpcReduction="20000"/>
          </a:bodyPr>
          <a:lstStyle/>
          <a:p>
            <a:r>
              <a:rPr lang="en-US" sz="2600" dirty="0">
                <a:solidFill>
                  <a:schemeClr val="tx1"/>
                </a:solidFill>
                <a:latin typeface="Garamond" panose="02020404030301010803" pitchFamily="18" charset="0"/>
              </a:rPr>
              <a:t>Peterson, B. (2017). Travis Kalanick lasted in his role for 6.5 years – five times longer than the average Uber employee. </a:t>
            </a:r>
            <a:r>
              <a:rPr lang="en-US" sz="2600" i="1" dirty="0">
                <a:solidFill>
                  <a:schemeClr val="tx1"/>
                </a:solidFill>
                <a:latin typeface="Garamond" panose="02020404030301010803" pitchFamily="18" charset="0"/>
              </a:rPr>
              <a:t>Insider, </a:t>
            </a:r>
            <a:r>
              <a:rPr lang="en-US" sz="2600" dirty="0">
                <a:solidFill>
                  <a:schemeClr val="tx1"/>
                </a:solidFill>
                <a:latin typeface="Garamond" panose="02020404030301010803" pitchFamily="18" charset="0"/>
              </a:rPr>
              <a:t>[online]. Available at: </a:t>
            </a:r>
            <a:r>
              <a:rPr lang="en-US" sz="2600" dirty="0">
                <a:latin typeface="Garamond" panose="02020404030301010803" pitchFamily="18" charset="0"/>
                <a:hlinkClick r:id="rId2"/>
              </a:rPr>
              <a:t>https://www.businessinsider.com/employee-retention-rate-top-tech-companies-2017-8?r=US&amp;IR=T</a:t>
            </a:r>
            <a:r>
              <a:rPr lang="en-US" sz="2600" dirty="0">
                <a:latin typeface="Garamond" panose="02020404030301010803" pitchFamily="18" charset="0"/>
              </a:rPr>
              <a:t> </a:t>
            </a:r>
            <a:r>
              <a:rPr lang="en-US" sz="2600" dirty="0">
                <a:solidFill>
                  <a:schemeClr val="tx1"/>
                </a:solidFill>
                <a:latin typeface="Garamond" panose="02020404030301010803" pitchFamily="18" charset="0"/>
              </a:rPr>
              <a:t>[Accessed: 14</a:t>
            </a:r>
            <a:r>
              <a:rPr lang="en-US" sz="2600" baseline="30000" dirty="0">
                <a:solidFill>
                  <a:schemeClr val="tx1"/>
                </a:solidFill>
                <a:latin typeface="Garamond" panose="02020404030301010803" pitchFamily="18" charset="0"/>
              </a:rPr>
              <a:t>th</a:t>
            </a:r>
            <a:r>
              <a:rPr lang="en-US" sz="2600" dirty="0">
                <a:solidFill>
                  <a:schemeClr val="tx1"/>
                </a:solidFill>
                <a:latin typeface="Garamond" panose="02020404030301010803" pitchFamily="18" charset="0"/>
              </a:rPr>
              <a:t> November 2021].</a:t>
            </a:r>
          </a:p>
          <a:p>
            <a:r>
              <a:rPr lang="en-US" sz="2600" dirty="0">
                <a:solidFill>
                  <a:schemeClr val="tx1"/>
                </a:solidFill>
                <a:latin typeface="Garamond" panose="02020404030301010803" pitchFamily="18" charset="0"/>
                <a:cs typeface="Arial" panose="020B0604020202020204" pitchFamily="34" charset="0"/>
              </a:rPr>
              <a:t>Rotich, K. (2015). History, evolution and development of human resource management: a contemporary perspective. </a:t>
            </a:r>
            <a:r>
              <a:rPr lang="en-US" sz="2600" i="1" dirty="0">
                <a:solidFill>
                  <a:schemeClr val="tx1"/>
                </a:solidFill>
                <a:latin typeface="Garamond" panose="02020404030301010803" pitchFamily="18" charset="0"/>
                <a:cs typeface="Arial" panose="020B0604020202020204" pitchFamily="34" charset="0"/>
              </a:rPr>
              <a:t>Global Journal of Human Resource Management, </a:t>
            </a:r>
            <a:r>
              <a:rPr lang="en-US" sz="2600" dirty="0">
                <a:solidFill>
                  <a:schemeClr val="tx1"/>
                </a:solidFill>
                <a:latin typeface="Garamond" panose="02020404030301010803" pitchFamily="18" charset="0"/>
                <a:cs typeface="Arial" panose="020B0604020202020204" pitchFamily="34" charset="0"/>
              </a:rPr>
              <a:t>[online] 3(3), p. 58. Available at: </a:t>
            </a:r>
            <a:r>
              <a:rPr lang="en-US" sz="2600" dirty="0">
                <a:latin typeface="Garamond" panose="02020404030301010803" pitchFamily="18" charset="0"/>
                <a:cs typeface="Arial" panose="020B0604020202020204" pitchFamily="34" charset="0"/>
                <a:hlinkClick r:id="rId3"/>
              </a:rPr>
              <a:t>https://www.eajournals.org/wp-content/uploads/History-Evolution-and-Development-of-Human-Resource-Management-A-Contemporary-Perspective.pdf</a:t>
            </a:r>
            <a:r>
              <a:rPr lang="en-US" sz="2600" dirty="0">
                <a:latin typeface="Garamond" panose="02020404030301010803" pitchFamily="18" charset="0"/>
                <a:cs typeface="Arial" panose="020B0604020202020204" pitchFamily="34" charset="0"/>
              </a:rPr>
              <a:t> </a:t>
            </a:r>
            <a:r>
              <a:rPr lang="en-US" sz="2600" dirty="0">
                <a:solidFill>
                  <a:schemeClr val="tx1"/>
                </a:solidFill>
                <a:latin typeface="Garamond" panose="02020404030301010803" pitchFamily="18" charset="0"/>
                <a:cs typeface="Arial" panose="020B0604020202020204" pitchFamily="34" charset="0"/>
              </a:rPr>
              <a:t>[Accessed: 9</a:t>
            </a:r>
            <a:r>
              <a:rPr lang="en-US" sz="2600" baseline="30000" dirty="0">
                <a:solidFill>
                  <a:schemeClr val="tx1"/>
                </a:solidFill>
                <a:latin typeface="Garamond" panose="02020404030301010803" pitchFamily="18" charset="0"/>
                <a:cs typeface="Arial" panose="020B0604020202020204" pitchFamily="34" charset="0"/>
              </a:rPr>
              <a:t>th</a:t>
            </a:r>
            <a:r>
              <a:rPr lang="en-US" sz="2600" dirty="0">
                <a:solidFill>
                  <a:schemeClr val="tx1"/>
                </a:solidFill>
                <a:latin typeface="Garamond" panose="02020404030301010803" pitchFamily="18" charset="0"/>
                <a:cs typeface="Arial" panose="020B0604020202020204" pitchFamily="34" charset="0"/>
              </a:rPr>
              <a:t> November 2021].</a:t>
            </a:r>
          </a:p>
          <a:p>
            <a:r>
              <a:rPr lang="en-US" sz="2600" dirty="0">
                <a:solidFill>
                  <a:schemeClr val="tx1"/>
                </a:solidFill>
                <a:latin typeface="Garamond" panose="02020404030301010803" pitchFamily="18" charset="0"/>
              </a:rPr>
              <a:t>Sampras, A. (2020). </a:t>
            </a:r>
            <a:r>
              <a:rPr lang="en-US" sz="2600" i="1" dirty="0">
                <a:solidFill>
                  <a:schemeClr val="tx1"/>
                </a:solidFill>
                <a:latin typeface="Garamond" panose="02020404030301010803" pitchFamily="18" charset="0"/>
              </a:rPr>
              <a:t>SHRM definition, importance, example, elements and overview. </a:t>
            </a:r>
            <a:r>
              <a:rPr lang="en-US" sz="2600" dirty="0">
                <a:solidFill>
                  <a:schemeClr val="tx1"/>
                </a:solidFill>
                <a:latin typeface="Garamond" panose="02020404030301010803" pitchFamily="18" charset="0"/>
              </a:rPr>
              <a:t>[online] HR Exam. Available at: </a:t>
            </a:r>
            <a:r>
              <a:rPr lang="en-US" sz="2600" dirty="0">
                <a:latin typeface="Garamond" panose="02020404030301010803" pitchFamily="18" charset="0"/>
                <a:hlinkClick r:id="rId4"/>
              </a:rPr>
              <a:t>https://www.hrmexam.com/2020/01/13/strategic-human-resource-management-shrm-definition-importance-example-elements-overview/</a:t>
            </a:r>
            <a:r>
              <a:rPr lang="en-US" sz="2600" dirty="0">
                <a:latin typeface="Garamond" panose="02020404030301010803" pitchFamily="18" charset="0"/>
              </a:rPr>
              <a:t> </a:t>
            </a:r>
            <a:r>
              <a:rPr lang="en-US" sz="2600" dirty="0">
                <a:solidFill>
                  <a:schemeClr val="tx1"/>
                </a:solidFill>
                <a:latin typeface="Garamond" panose="02020404030301010803" pitchFamily="18" charset="0"/>
              </a:rPr>
              <a:t>[Accessed: 17</a:t>
            </a:r>
            <a:r>
              <a:rPr lang="en-US" sz="2600" baseline="30000" dirty="0">
                <a:solidFill>
                  <a:schemeClr val="tx1"/>
                </a:solidFill>
                <a:latin typeface="Garamond" panose="02020404030301010803" pitchFamily="18" charset="0"/>
              </a:rPr>
              <a:t>th</a:t>
            </a:r>
            <a:r>
              <a:rPr lang="en-US" sz="2600" dirty="0">
                <a:solidFill>
                  <a:schemeClr val="tx1"/>
                </a:solidFill>
                <a:latin typeface="Garamond" panose="02020404030301010803" pitchFamily="18" charset="0"/>
              </a:rPr>
              <a:t> November 2021].</a:t>
            </a:r>
          </a:p>
          <a:p>
            <a:endParaRPr lang="en-US" sz="2400" dirty="0">
              <a:latin typeface="Garamond" panose="02020404030301010803" pitchFamily="18" charset="0"/>
              <a:cs typeface="Arial" panose="020B0604020202020204" pitchFamily="34" charset="0"/>
            </a:endParaRPr>
          </a:p>
          <a:p>
            <a:endParaRPr lang="en-US" sz="2400" dirty="0">
              <a:latin typeface="Garamond" panose="02020404030301010803" pitchFamily="18" charset="0"/>
            </a:endParaRPr>
          </a:p>
          <a:p>
            <a:endParaRPr lang="en-US" dirty="0"/>
          </a:p>
        </p:txBody>
      </p:sp>
    </p:spTree>
    <p:extLst>
      <p:ext uri="{BB962C8B-B14F-4D97-AF65-F5344CB8AC3E}">
        <p14:creationId xmlns:p14="http://schemas.microsoft.com/office/powerpoint/2010/main" val="17425973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BA0E40E-78F3-EA48-993B-1BAA4062A3D8}"/>
              </a:ext>
            </a:extLst>
          </p:cNvPr>
          <p:cNvSpPr>
            <a:spLocks noGrp="1"/>
          </p:cNvSpPr>
          <p:nvPr>
            <p:ph idx="1"/>
          </p:nvPr>
        </p:nvSpPr>
        <p:spPr>
          <a:xfrm>
            <a:off x="677863" y="387350"/>
            <a:ext cx="8804275" cy="5654675"/>
          </a:xfrm>
        </p:spPr>
        <p:txBody>
          <a:bodyPr/>
          <a:lstStyle/>
          <a:p>
            <a:r>
              <a:rPr lang="en-US" sz="2400" dirty="0">
                <a:solidFill>
                  <a:schemeClr val="tx1"/>
                </a:solidFill>
                <a:latin typeface="Garamond" panose="02020404030301010803" pitchFamily="18" charset="0"/>
              </a:rPr>
              <a:t>Sawyer, K. (2019). 7 Steps to strategic human resource management. [Blog] Deputy. Available at: </a:t>
            </a:r>
            <a:r>
              <a:rPr lang="en-US" sz="2400" dirty="0">
                <a:latin typeface="Garamond" panose="02020404030301010803" pitchFamily="18" charset="0"/>
                <a:hlinkClick r:id="rId2"/>
              </a:rPr>
              <a:t>https://www.deputy.com/blog/7-steps-to-strategic-human-resource-management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17</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rPr>
              <a:t>Smith, A. (2021).</a:t>
            </a:r>
            <a:r>
              <a:rPr lang="en-US" sz="2400" i="1" dirty="0">
                <a:solidFill>
                  <a:schemeClr val="tx1"/>
                </a:solidFill>
                <a:latin typeface="Garamond" panose="02020404030301010803" pitchFamily="18" charset="0"/>
              </a:rPr>
              <a:t> Skills gap widening – hiring’s not the answer, so what is? </a:t>
            </a:r>
            <a:r>
              <a:rPr lang="en-US" sz="2400" dirty="0">
                <a:solidFill>
                  <a:schemeClr val="tx1"/>
                </a:solidFill>
                <a:latin typeface="Garamond" panose="02020404030301010803" pitchFamily="18" charset="0"/>
              </a:rPr>
              <a:t>[online] HR Director. Available at: </a:t>
            </a:r>
            <a:r>
              <a:rPr lang="en-US" sz="2400" dirty="0">
                <a:latin typeface="Garamond" panose="02020404030301010803" pitchFamily="18" charset="0"/>
                <a:hlinkClick r:id="rId3"/>
              </a:rPr>
              <a:t>https://www.thehrdirector.com/business-news/talent_management/skills-gap-widening-hirings-not-answer/</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13</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err="1">
                <a:solidFill>
                  <a:schemeClr val="tx1"/>
                </a:solidFill>
                <a:latin typeface="Garamond" panose="02020404030301010803" pitchFamily="18" charset="0"/>
              </a:rPr>
              <a:t>Storey</a:t>
            </a:r>
            <a:r>
              <a:rPr lang="en-US" sz="2400" dirty="0">
                <a:solidFill>
                  <a:schemeClr val="tx1"/>
                </a:solidFill>
                <a:latin typeface="Garamond" panose="02020404030301010803" pitchFamily="18" charset="0"/>
              </a:rPr>
              <a:t>, S. (2014). Inclusion, engagement, collaboration – an inconvenient truth? [Blog] </a:t>
            </a:r>
            <a:r>
              <a:rPr lang="en-US" sz="2400" i="1" dirty="0">
                <a:solidFill>
                  <a:schemeClr val="tx1"/>
                </a:solidFill>
                <a:latin typeface="Garamond" panose="02020404030301010803" pitchFamily="18" charset="0"/>
              </a:rPr>
              <a:t>Huff Post. </a:t>
            </a:r>
            <a:r>
              <a:rPr lang="en-US" sz="2400" dirty="0">
                <a:solidFill>
                  <a:schemeClr val="tx1"/>
                </a:solidFill>
                <a:latin typeface="Garamond" panose="02020404030301010803" pitchFamily="18" charset="0"/>
              </a:rPr>
              <a:t>Available at: </a:t>
            </a:r>
            <a:r>
              <a:rPr lang="en-US" sz="2400" dirty="0">
                <a:latin typeface="Garamond" panose="02020404030301010803" pitchFamily="18" charset="0"/>
                <a:hlinkClick r:id="rId4"/>
              </a:rPr>
              <a:t>https://www.huffpost.com/entry/inclusion-engagement-coll_b_5566445</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dirty="0">
              <a:latin typeface="Garamond" panose="02020404030301010803" pitchFamily="18" charset="0"/>
            </a:endParaRPr>
          </a:p>
          <a:p>
            <a:endParaRPr lang="en-US" dirty="0"/>
          </a:p>
        </p:txBody>
      </p:sp>
    </p:spTree>
    <p:extLst>
      <p:ext uri="{BB962C8B-B14F-4D97-AF65-F5344CB8AC3E}">
        <p14:creationId xmlns:p14="http://schemas.microsoft.com/office/powerpoint/2010/main" val="20875618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FA249F-C968-7C41-8940-1BA76E4FC040}"/>
              </a:ext>
            </a:extLst>
          </p:cNvPr>
          <p:cNvSpPr>
            <a:spLocks noGrp="1"/>
          </p:cNvSpPr>
          <p:nvPr>
            <p:ph idx="1"/>
          </p:nvPr>
        </p:nvSpPr>
        <p:spPr>
          <a:xfrm>
            <a:off x="677334" y="477079"/>
            <a:ext cx="8596668" cy="5564284"/>
          </a:xfrm>
        </p:spPr>
        <p:txBody>
          <a:bodyPr>
            <a:normAutofit/>
          </a:bodyPr>
          <a:lstStyle/>
          <a:p>
            <a:r>
              <a:rPr lang="en-US" sz="2400" dirty="0" err="1">
                <a:solidFill>
                  <a:schemeClr val="tx1"/>
                </a:solidFill>
                <a:latin typeface="Garamond" panose="02020404030301010803" pitchFamily="18" charset="0"/>
                <a:cs typeface="Arial" panose="020B0604020202020204" pitchFamily="34" charset="0"/>
              </a:rPr>
              <a:t>Stamarski</a:t>
            </a:r>
            <a:r>
              <a:rPr lang="en-US" sz="2400" dirty="0">
                <a:solidFill>
                  <a:schemeClr val="tx1"/>
                </a:solidFill>
                <a:latin typeface="Garamond" panose="02020404030301010803" pitchFamily="18" charset="0"/>
                <a:cs typeface="Arial" panose="020B0604020202020204" pitchFamily="34" charset="0"/>
              </a:rPr>
              <a:t>, C. and Son Hing, L. (2015). Gender inequalities in the workplace: the effects of organizational structures, processes, practices, and decision-makers’ sexism. </a:t>
            </a:r>
            <a:r>
              <a:rPr lang="en-US" sz="2400" i="1" dirty="0">
                <a:solidFill>
                  <a:schemeClr val="tx1"/>
                </a:solidFill>
                <a:latin typeface="Garamond" panose="02020404030301010803" pitchFamily="18" charset="0"/>
                <a:cs typeface="Arial" panose="020B0604020202020204" pitchFamily="34" charset="0"/>
              </a:rPr>
              <a:t>Frontiers in Psychology, </a:t>
            </a:r>
            <a:r>
              <a:rPr lang="en-US" sz="2400" dirty="0">
                <a:solidFill>
                  <a:schemeClr val="tx1"/>
                </a:solidFill>
                <a:latin typeface="Garamond" panose="02020404030301010803" pitchFamily="18" charset="0"/>
                <a:cs typeface="Arial" panose="020B0604020202020204" pitchFamily="34" charset="0"/>
              </a:rPr>
              <a:t>[online] 6(0), p. 4. Available at: </a:t>
            </a:r>
            <a:r>
              <a:rPr lang="en-US" sz="2400" dirty="0">
                <a:latin typeface="Garamond" panose="02020404030301010803" pitchFamily="18" charset="0"/>
                <a:cs typeface="Arial" panose="020B0604020202020204" pitchFamily="34" charset="0"/>
                <a:hlinkClick r:id="rId2"/>
              </a:rPr>
              <a:t>https://www.frontiersin.org/articles/10.3389/fpsyg.2015.01400/full</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12</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err="1">
                <a:solidFill>
                  <a:schemeClr val="tx1"/>
                </a:solidFill>
                <a:latin typeface="Garamond" panose="02020404030301010803" pitchFamily="18" charset="0"/>
                <a:cs typeface="Arial" panose="020B0604020202020204" pitchFamily="34" charset="0"/>
              </a:rPr>
              <a:t>Subin</a:t>
            </a:r>
            <a:r>
              <a:rPr lang="en-US" sz="2400" dirty="0">
                <a:solidFill>
                  <a:schemeClr val="tx1"/>
                </a:solidFill>
                <a:latin typeface="Garamond" panose="02020404030301010803" pitchFamily="18" charset="0"/>
                <a:cs typeface="Arial" panose="020B0604020202020204" pitchFamily="34" charset="0"/>
              </a:rPr>
              <a:t>, S. (2021). </a:t>
            </a:r>
            <a:r>
              <a:rPr lang="en-US" sz="2400" i="1" dirty="0">
                <a:solidFill>
                  <a:schemeClr val="tx1"/>
                </a:solidFill>
                <a:latin typeface="Garamond" panose="02020404030301010803" pitchFamily="18" charset="0"/>
                <a:cs typeface="Arial" panose="020B0604020202020204" pitchFamily="34" charset="0"/>
              </a:rPr>
              <a:t>Microsoft passes Apple to become the world’s most valuable company. </a:t>
            </a:r>
            <a:r>
              <a:rPr lang="en-US" sz="2400" dirty="0">
                <a:solidFill>
                  <a:schemeClr val="tx1"/>
                </a:solidFill>
                <a:latin typeface="Garamond" panose="02020404030301010803" pitchFamily="18" charset="0"/>
                <a:cs typeface="Arial" panose="020B0604020202020204" pitchFamily="34" charset="0"/>
              </a:rPr>
              <a:t>[online] CNBC. Available at: </a:t>
            </a:r>
            <a:r>
              <a:rPr lang="en-US" sz="2400" dirty="0">
                <a:solidFill>
                  <a:schemeClr val="tx1"/>
                </a:solidFill>
                <a:latin typeface="Garamond" panose="02020404030301010803" pitchFamily="18" charset="0"/>
                <a:cs typeface="Arial" panose="020B0604020202020204" pitchFamily="34" charset="0"/>
                <a:hlinkClick r:id="rId3"/>
              </a:rPr>
              <a:t>https://www.cnbc.com/2021/10/29/microsoft-passes-apple-to-become-the-worlds-most-valuable-company-.html</a:t>
            </a:r>
            <a:r>
              <a:rPr lang="en-US" sz="2400" dirty="0">
                <a:solidFill>
                  <a:schemeClr val="tx1"/>
                </a:solidFill>
                <a:latin typeface="Garamond" panose="02020404030301010803" pitchFamily="18" charset="0"/>
                <a:cs typeface="Arial" panose="020B0604020202020204" pitchFamily="34" charset="0"/>
              </a:rPr>
              <a:t> [Accessed: 10</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endParaRPr lang="en-US"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681932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129423-752B-B843-A9FE-5C0732B35073}"/>
              </a:ext>
            </a:extLst>
          </p:cNvPr>
          <p:cNvSpPr>
            <a:spLocks noGrp="1"/>
          </p:cNvSpPr>
          <p:nvPr>
            <p:ph idx="1"/>
          </p:nvPr>
        </p:nvSpPr>
        <p:spPr>
          <a:xfrm>
            <a:off x="677334" y="648585"/>
            <a:ext cx="8596668" cy="5392777"/>
          </a:xfrm>
        </p:spPr>
        <p:txBody>
          <a:bodyPr>
            <a:normAutofit/>
          </a:bodyPr>
          <a:lstStyle/>
          <a:p>
            <a:r>
              <a:rPr lang="en-US" sz="2400" dirty="0" err="1">
                <a:solidFill>
                  <a:schemeClr val="tx1"/>
                </a:solidFill>
                <a:latin typeface="Garamond" panose="02020404030301010803" pitchFamily="18" charset="0"/>
              </a:rPr>
              <a:t>Valamis</a:t>
            </a:r>
            <a:r>
              <a:rPr lang="en-US" sz="2400" dirty="0">
                <a:solidFill>
                  <a:schemeClr val="tx1"/>
                </a:solidFill>
                <a:latin typeface="Garamond" panose="02020404030301010803" pitchFamily="18" charset="0"/>
              </a:rPr>
              <a:t>, (2021). </a:t>
            </a:r>
            <a:r>
              <a:rPr lang="en-US" sz="2400" i="1" dirty="0">
                <a:solidFill>
                  <a:schemeClr val="tx1"/>
                </a:solidFill>
                <a:latin typeface="Garamond" panose="02020404030301010803" pitchFamily="18" charset="0"/>
              </a:rPr>
              <a:t>Talent management. </a:t>
            </a:r>
            <a:r>
              <a:rPr lang="en-US" sz="2400" dirty="0">
                <a:solidFill>
                  <a:schemeClr val="tx1"/>
                </a:solidFill>
                <a:latin typeface="Garamond" panose="02020404030301010803" pitchFamily="18" charset="0"/>
              </a:rPr>
              <a:t>[online] Available at: </a:t>
            </a:r>
            <a:r>
              <a:rPr lang="en-US" sz="2400" dirty="0">
                <a:latin typeface="Garamond" panose="02020404030301010803" pitchFamily="18" charset="0"/>
                <a:hlinkClick r:id="rId2"/>
              </a:rPr>
              <a:t>https://www.valamis.com/hub/talent-management</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15</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r>
              <a:rPr lang="en-US" sz="2400" dirty="0">
                <a:solidFill>
                  <a:schemeClr val="tx1"/>
                </a:solidFill>
                <a:latin typeface="Garamond" panose="02020404030301010803" pitchFamily="18" charset="0"/>
                <a:cs typeface="Arial" panose="020B0604020202020204" pitchFamily="34" charset="0"/>
              </a:rPr>
              <a:t>What is human resource, (n.d.). </a:t>
            </a:r>
            <a:r>
              <a:rPr lang="en-US" sz="2400" i="1" dirty="0">
                <a:solidFill>
                  <a:schemeClr val="tx1"/>
                </a:solidFill>
                <a:latin typeface="Garamond" panose="02020404030301010803" pitchFamily="18" charset="0"/>
                <a:cs typeface="Arial" panose="020B0604020202020204" pitchFamily="34" charset="0"/>
              </a:rPr>
              <a:t>The historical background of human resource management. </a:t>
            </a:r>
            <a:r>
              <a:rPr lang="en-US" sz="2400" dirty="0">
                <a:solidFill>
                  <a:schemeClr val="tx1"/>
                </a:solidFill>
                <a:latin typeface="Garamond" panose="02020404030301010803" pitchFamily="18" charset="0"/>
                <a:cs typeface="Arial" panose="020B0604020202020204" pitchFamily="34" charset="0"/>
              </a:rPr>
              <a:t>[online] Available at: </a:t>
            </a:r>
            <a:r>
              <a:rPr lang="en-US" sz="2400" dirty="0">
                <a:latin typeface="Garamond" panose="02020404030301010803" pitchFamily="18" charset="0"/>
                <a:cs typeface="Arial" panose="020B0604020202020204" pitchFamily="34" charset="0"/>
                <a:hlinkClick r:id="rId3"/>
              </a:rPr>
              <a:t>https://www.whatishumanresource.com/the-historical-background-of-human-resource-management</a:t>
            </a:r>
            <a:r>
              <a:rPr lang="en-US" sz="2400" dirty="0">
                <a:latin typeface="Garamond" panose="02020404030301010803" pitchFamily="18" charset="0"/>
                <a:cs typeface="Arial" panose="020B0604020202020204" pitchFamily="34" charset="0"/>
              </a:rPr>
              <a:t> </a:t>
            </a:r>
            <a:r>
              <a:rPr lang="en-US" sz="2400" dirty="0">
                <a:solidFill>
                  <a:schemeClr val="tx1"/>
                </a:solidFill>
                <a:latin typeface="Garamond" panose="02020404030301010803" pitchFamily="18" charset="0"/>
                <a:cs typeface="Arial" panose="020B0604020202020204" pitchFamily="34" charset="0"/>
              </a:rPr>
              <a:t>[Accessed: 9</a:t>
            </a:r>
            <a:r>
              <a:rPr lang="en-US" sz="2400" baseline="30000" dirty="0">
                <a:solidFill>
                  <a:schemeClr val="tx1"/>
                </a:solidFill>
                <a:latin typeface="Garamond" panose="02020404030301010803" pitchFamily="18" charset="0"/>
                <a:cs typeface="Arial" panose="020B0604020202020204" pitchFamily="34" charset="0"/>
              </a:rPr>
              <a:t>th</a:t>
            </a:r>
            <a:r>
              <a:rPr lang="en-US" sz="2400" dirty="0">
                <a:solidFill>
                  <a:schemeClr val="tx1"/>
                </a:solidFill>
                <a:latin typeface="Garamond" panose="02020404030301010803" pitchFamily="18" charset="0"/>
                <a:cs typeface="Arial" panose="020B0604020202020204" pitchFamily="34" charset="0"/>
              </a:rPr>
              <a:t> November 2021].</a:t>
            </a:r>
          </a:p>
          <a:p>
            <a:r>
              <a:rPr lang="en-US" sz="2400" dirty="0">
                <a:solidFill>
                  <a:schemeClr val="tx1"/>
                </a:solidFill>
                <a:latin typeface="Garamond" panose="02020404030301010803" pitchFamily="18" charset="0"/>
              </a:rPr>
              <a:t>Williams, A. (2020). </a:t>
            </a:r>
            <a:r>
              <a:rPr lang="en-US" sz="2400" i="1" dirty="0">
                <a:solidFill>
                  <a:schemeClr val="tx1"/>
                </a:solidFill>
                <a:latin typeface="Garamond" panose="02020404030301010803" pitchFamily="18" charset="0"/>
              </a:rPr>
              <a:t>Five recommendations for human resource management. </a:t>
            </a:r>
            <a:r>
              <a:rPr lang="en-US" sz="2400" dirty="0">
                <a:solidFill>
                  <a:schemeClr val="tx1"/>
                </a:solidFill>
                <a:latin typeface="Garamond" panose="02020404030301010803" pitchFamily="18" charset="0"/>
              </a:rPr>
              <a:t>[online] Forbes. Available at: </a:t>
            </a:r>
            <a:r>
              <a:rPr lang="en-US" sz="2400" dirty="0">
                <a:latin typeface="Garamond" panose="02020404030301010803" pitchFamily="18" charset="0"/>
                <a:hlinkClick r:id="rId4"/>
              </a:rPr>
              <a:t>https://www.forbes.com/sites/forbesbusinesscouncil/2020/02/03/five-recommendations-for-human-resource-management/?sh=22a9b40f39ed</a:t>
            </a:r>
            <a:r>
              <a:rPr lang="en-US" sz="2400" dirty="0">
                <a:latin typeface="Garamond" panose="02020404030301010803" pitchFamily="18" charset="0"/>
              </a:rPr>
              <a:t> </a:t>
            </a:r>
            <a:r>
              <a:rPr lang="en-US" sz="2400" dirty="0">
                <a:solidFill>
                  <a:schemeClr val="tx1"/>
                </a:solidFill>
                <a:latin typeface="Garamond" panose="02020404030301010803" pitchFamily="18" charset="0"/>
              </a:rPr>
              <a:t>[Accessed: 16</a:t>
            </a:r>
            <a:r>
              <a:rPr lang="en-US" sz="2400" baseline="30000" dirty="0">
                <a:solidFill>
                  <a:schemeClr val="tx1"/>
                </a:solidFill>
                <a:latin typeface="Garamond" panose="02020404030301010803" pitchFamily="18" charset="0"/>
              </a:rPr>
              <a:t>th</a:t>
            </a:r>
            <a:r>
              <a:rPr lang="en-US" sz="2400" dirty="0">
                <a:solidFill>
                  <a:schemeClr val="tx1"/>
                </a:solidFill>
                <a:latin typeface="Garamond" panose="02020404030301010803" pitchFamily="18" charset="0"/>
              </a:rPr>
              <a:t> November 2021].</a:t>
            </a:r>
          </a:p>
          <a:p>
            <a:endParaRPr lang="en-US" sz="2400" dirty="0">
              <a:latin typeface="Garamond" panose="02020404030301010803" pitchFamily="18" charset="0"/>
              <a:cs typeface="Arial" panose="020B0604020202020204" pitchFamily="34" charset="0"/>
            </a:endParaRPr>
          </a:p>
          <a:p>
            <a:endParaRPr lang="en-US" sz="1600" dirty="0"/>
          </a:p>
          <a:p>
            <a:endParaRPr lang="en-US"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2853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{6A857962-1BBA-834B-82E5-BA3F2255097C}tf10001060_mac</Template>
  <TotalTime>13003</TotalTime>
  <Words>4428</Words>
  <Application>Microsoft Macintosh PowerPoint</Application>
  <PresentationFormat>Widescreen</PresentationFormat>
  <Paragraphs>286</Paragraphs>
  <Slides>43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Arial</vt:lpstr>
      <vt:lpstr>Calibri</vt:lpstr>
      <vt:lpstr>Garamond</vt:lpstr>
      <vt:lpstr>Palatino</vt:lpstr>
      <vt:lpstr>Trebuchet MS</vt:lpstr>
      <vt:lpstr>Wingdings</vt:lpstr>
      <vt:lpstr>Wingdings 3</vt:lpstr>
      <vt:lpstr>Facet</vt:lpstr>
      <vt:lpstr> CHERYL ALI 1711725 LCMB7000  HUMAN RESOURCE MANAGEMENT PART 2: PRESENTATION LECTURER: UJU UGOCHUKWU  </vt:lpstr>
      <vt:lpstr>INTRODUCTION </vt:lpstr>
      <vt:lpstr>PowerPoint Presentation</vt:lpstr>
      <vt:lpstr>PowerPoint Presentation</vt:lpstr>
      <vt:lpstr>PowerPoint Presentation</vt:lpstr>
      <vt:lpstr>TALENT MANAGEMENT PROCESS</vt:lpstr>
      <vt:lpstr>THE EVOLUTION OF HRM</vt:lpstr>
      <vt:lpstr>STRATEGIC HRM (SHRM)</vt:lpstr>
      <vt:lpstr>SHRM PROCESS</vt:lpstr>
      <vt:lpstr>EMPLOYEE RELATIONS </vt:lpstr>
      <vt:lpstr>AN OVERVIEW AND HISTORY OF MICROSOFT CORPORATION</vt:lpstr>
      <vt:lpstr>HRM PROCESS</vt:lpstr>
      <vt:lpstr>MICROSOFT CASE STUDY – HRM ISSUES AND CHALLENEGS</vt:lpstr>
      <vt:lpstr>DIVERSITY AND DISCRIMINATION</vt:lpstr>
      <vt:lpstr>PowerPoint Presentation</vt:lpstr>
      <vt:lpstr>PowerPoint Presentation</vt:lpstr>
      <vt:lpstr>TRAINING AND DEVELOPMENT</vt:lpstr>
      <vt:lpstr>PowerPoint Presentation</vt:lpstr>
      <vt:lpstr>PowerPoint Presentation</vt:lpstr>
      <vt:lpstr>EMPLOYEE RETENTION</vt:lpstr>
      <vt:lpstr>PowerPoint Presentation</vt:lpstr>
      <vt:lpstr>HERZBERG’S TWO-FACTOR THEORY OF MOTIVATION</vt:lpstr>
      <vt:lpstr>CONCLUSION</vt:lpstr>
      <vt:lpstr>PowerPoint Presentation</vt:lpstr>
      <vt:lpstr>RECOMMENDATIONS</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Cheryl Angela Ali (1711725)</dc:creator>
  <cp:lastModifiedBy>Cheryl Angela Ali (1711725)</cp:lastModifiedBy>
  <cp:revision>35</cp:revision>
  <dcterms:created xsi:type="dcterms:W3CDTF">2021-11-08T16:53:12Z</dcterms:created>
  <dcterms:modified xsi:type="dcterms:W3CDTF">2021-11-17T17:36:19Z</dcterms:modified>
</cp:coreProperties>
</file>