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75" r:id="rId3"/>
    <p:sldId id="272" r:id="rId4"/>
    <p:sldId id="273" r:id="rId5"/>
    <p:sldId id="274" r:id="rId6"/>
    <p:sldId id="281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76" r:id="rId18"/>
    <p:sldId id="277" r:id="rId19"/>
    <p:sldId id="278" r:id="rId20"/>
    <p:sldId id="279" r:id="rId21"/>
    <p:sldId id="280" r:id="rId22"/>
    <p:sldId id="267" r:id="rId23"/>
    <p:sldId id="268" r:id="rId24"/>
    <p:sldId id="269" r:id="rId25"/>
    <p:sldId id="270" r:id="rId26"/>
    <p:sldId id="271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094"/>
    <p:restoredTop sz="96327"/>
  </p:normalViewPr>
  <p:slideViewPr>
    <p:cSldViewPr snapToGrid="0" snapToObjects="1">
      <p:cViewPr varScale="1">
        <p:scale>
          <a:sx n="87" d="100"/>
          <a:sy n="87" d="100"/>
        </p:scale>
        <p:origin x="208" y="1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381ABF-20E2-47AA-BC60-709A66C8BA9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9C38C52-59D9-4574-BA69-F245281B6EC0}">
      <dgm:prSet/>
      <dgm:spPr/>
      <dgm:t>
        <a:bodyPr/>
        <a:lstStyle/>
        <a:p>
          <a:r>
            <a:rPr lang="en-US"/>
            <a:t>Local consultancy Green Ecology performed Ecological survey</a:t>
          </a:r>
        </a:p>
      </dgm:t>
    </dgm:pt>
    <dgm:pt modelId="{5F13D0C3-F032-4C28-B2DA-E7FF06FC29AB}" type="parTrans" cxnId="{7B406640-B279-4E5B-B302-9ABB79464F21}">
      <dgm:prSet/>
      <dgm:spPr/>
      <dgm:t>
        <a:bodyPr/>
        <a:lstStyle/>
        <a:p>
          <a:endParaRPr lang="en-US"/>
        </a:p>
      </dgm:t>
    </dgm:pt>
    <dgm:pt modelId="{06EBAE3E-5A01-4A75-85C9-E1DF71D334BF}" type="sibTrans" cxnId="{7B406640-B279-4E5B-B302-9ABB79464F21}">
      <dgm:prSet/>
      <dgm:spPr/>
      <dgm:t>
        <a:bodyPr/>
        <a:lstStyle/>
        <a:p>
          <a:endParaRPr lang="en-US"/>
        </a:p>
      </dgm:t>
    </dgm:pt>
    <dgm:pt modelId="{887A5037-28C7-487D-8795-C97DD0062172}">
      <dgm:prSet/>
      <dgm:spPr/>
      <dgm:t>
        <a:bodyPr/>
        <a:lstStyle/>
        <a:p>
          <a:r>
            <a:rPr lang="en-US"/>
            <a:t>‘Refuges’ method used throughout May, June &amp; September 2006</a:t>
          </a:r>
        </a:p>
      </dgm:t>
    </dgm:pt>
    <dgm:pt modelId="{2587A2EB-2956-443C-AA88-EC73F5532710}" type="parTrans" cxnId="{271B53A3-B15F-4A5B-B1E5-2F8BBF034BD9}">
      <dgm:prSet/>
      <dgm:spPr/>
      <dgm:t>
        <a:bodyPr/>
        <a:lstStyle/>
        <a:p>
          <a:endParaRPr lang="en-US"/>
        </a:p>
      </dgm:t>
    </dgm:pt>
    <dgm:pt modelId="{F9D74E53-D6D1-4DB5-9260-5AEE4FEB8DEC}" type="sibTrans" cxnId="{271B53A3-B15F-4A5B-B1E5-2F8BBF034BD9}">
      <dgm:prSet/>
      <dgm:spPr/>
      <dgm:t>
        <a:bodyPr/>
        <a:lstStyle/>
        <a:p>
          <a:endParaRPr lang="en-US"/>
        </a:p>
      </dgm:t>
    </dgm:pt>
    <dgm:pt modelId="{B92E21F5-A05D-4E98-AEE9-E5EFCBAD6058}">
      <dgm:prSet/>
      <dgm:spPr/>
      <dgm:t>
        <a:bodyPr/>
        <a:lstStyle/>
        <a:p>
          <a:r>
            <a:rPr lang="en-US"/>
            <a:t>It was concluded potentially up to 600 slow worms on site</a:t>
          </a:r>
        </a:p>
      </dgm:t>
    </dgm:pt>
    <dgm:pt modelId="{CA5892AE-0D01-447E-9537-2F73F062932B}" type="parTrans" cxnId="{16A124DC-51B4-48B7-8932-C52C1877A15B}">
      <dgm:prSet/>
      <dgm:spPr/>
      <dgm:t>
        <a:bodyPr/>
        <a:lstStyle/>
        <a:p>
          <a:endParaRPr lang="en-US"/>
        </a:p>
      </dgm:t>
    </dgm:pt>
    <dgm:pt modelId="{4D8ED0AD-5CA5-48DE-9F10-4DC1C942B600}" type="sibTrans" cxnId="{16A124DC-51B4-48B7-8932-C52C1877A15B}">
      <dgm:prSet/>
      <dgm:spPr/>
      <dgm:t>
        <a:bodyPr/>
        <a:lstStyle/>
        <a:p>
          <a:endParaRPr lang="en-US"/>
        </a:p>
      </dgm:t>
    </dgm:pt>
    <dgm:pt modelId="{A3AEF0B0-65ED-4750-8AA8-7A94EF5777AA}">
      <dgm:prSet/>
      <dgm:spPr/>
      <dgm:t>
        <a:bodyPr/>
        <a:lstStyle/>
        <a:p>
          <a:r>
            <a:rPr lang="en-US"/>
            <a:t>‘Translocation’ not feasible in this case</a:t>
          </a:r>
        </a:p>
      </dgm:t>
    </dgm:pt>
    <dgm:pt modelId="{2D7A82F7-559B-4808-A6EA-41054F28A73C}" type="parTrans" cxnId="{EDC64E92-AD26-430A-8843-A04834D477A4}">
      <dgm:prSet/>
      <dgm:spPr/>
      <dgm:t>
        <a:bodyPr/>
        <a:lstStyle/>
        <a:p>
          <a:endParaRPr lang="en-US"/>
        </a:p>
      </dgm:t>
    </dgm:pt>
    <dgm:pt modelId="{AA493CE4-ADA4-433B-A492-F8CAE75B511E}" type="sibTrans" cxnId="{EDC64E92-AD26-430A-8843-A04834D477A4}">
      <dgm:prSet/>
      <dgm:spPr/>
      <dgm:t>
        <a:bodyPr/>
        <a:lstStyle/>
        <a:p>
          <a:endParaRPr lang="en-US"/>
        </a:p>
      </dgm:t>
    </dgm:pt>
    <dgm:pt modelId="{331C6704-0D44-4A04-A25B-73C81E8ED877}">
      <dgm:prSet/>
      <dgm:spPr/>
      <dgm:t>
        <a:bodyPr/>
        <a:lstStyle/>
        <a:p>
          <a:r>
            <a:rPr lang="en-US"/>
            <a:t>Planting regime and maintenance schedule recommended by Green Ecology</a:t>
          </a:r>
        </a:p>
      </dgm:t>
    </dgm:pt>
    <dgm:pt modelId="{BE0BAA99-8F99-4866-94CD-066A458CD2B9}" type="parTrans" cxnId="{E039F3ED-B250-486C-88FE-97C21581CC8B}">
      <dgm:prSet/>
      <dgm:spPr/>
      <dgm:t>
        <a:bodyPr/>
        <a:lstStyle/>
        <a:p>
          <a:endParaRPr lang="en-US"/>
        </a:p>
      </dgm:t>
    </dgm:pt>
    <dgm:pt modelId="{9529B16A-C038-465F-B3E9-7FFE7F8E1B11}" type="sibTrans" cxnId="{E039F3ED-B250-486C-88FE-97C21581CC8B}">
      <dgm:prSet/>
      <dgm:spPr/>
      <dgm:t>
        <a:bodyPr/>
        <a:lstStyle/>
        <a:p>
          <a:endParaRPr lang="en-US"/>
        </a:p>
      </dgm:t>
    </dgm:pt>
    <dgm:pt modelId="{CAF806EA-2426-4F88-8813-18D27E083752}" type="pres">
      <dgm:prSet presAssocID="{19381ABF-20E2-47AA-BC60-709A66C8BA92}" presName="root" presStyleCnt="0">
        <dgm:presLayoutVars>
          <dgm:dir/>
          <dgm:resizeHandles val="exact"/>
        </dgm:presLayoutVars>
      </dgm:prSet>
      <dgm:spPr/>
    </dgm:pt>
    <dgm:pt modelId="{7C62DD24-5F96-4DC1-BAA2-661FF4F1A7CC}" type="pres">
      <dgm:prSet presAssocID="{59C38C52-59D9-4574-BA69-F245281B6EC0}" presName="compNode" presStyleCnt="0"/>
      <dgm:spPr/>
    </dgm:pt>
    <dgm:pt modelId="{E37A5451-8EEE-43D6-9736-882344E176FD}" type="pres">
      <dgm:prSet presAssocID="{59C38C52-59D9-4574-BA69-F245281B6EC0}" presName="bgRect" presStyleLbl="bgShp" presStyleIdx="0" presStyleCnt="5"/>
      <dgm:spPr/>
    </dgm:pt>
    <dgm:pt modelId="{6B62E86E-DCCB-4C90-8090-9E25F80647AA}" type="pres">
      <dgm:prSet presAssocID="{59C38C52-59D9-4574-BA69-F245281B6EC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6DD826AB-0EFA-4478-835C-39FB18C2BC22}" type="pres">
      <dgm:prSet presAssocID="{59C38C52-59D9-4574-BA69-F245281B6EC0}" presName="spaceRect" presStyleCnt="0"/>
      <dgm:spPr/>
    </dgm:pt>
    <dgm:pt modelId="{C6E71FCA-82D9-4CFE-ADD3-C621988A3F62}" type="pres">
      <dgm:prSet presAssocID="{59C38C52-59D9-4574-BA69-F245281B6EC0}" presName="parTx" presStyleLbl="revTx" presStyleIdx="0" presStyleCnt="5">
        <dgm:presLayoutVars>
          <dgm:chMax val="0"/>
          <dgm:chPref val="0"/>
        </dgm:presLayoutVars>
      </dgm:prSet>
      <dgm:spPr/>
    </dgm:pt>
    <dgm:pt modelId="{0AA90F28-8019-4935-BB5D-04CF5007724B}" type="pres">
      <dgm:prSet presAssocID="{06EBAE3E-5A01-4A75-85C9-E1DF71D334BF}" presName="sibTrans" presStyleCnt="0"/>
      <dgm:spPr/>
    </dgm:pt>
    <dgm:pt modelId="{48724A6F-067A-4000-8D1E-9607B9AF1DA2}" type="pres">
      <dgm:prSet presAssocID="{887A5037-28C7-487D-8795-C97DD0062172}" presName="compNode" presStyleCnt="0"/>
      <dgm:spPr/>
    </dgm:pt>
    <dgm:pt modelId="{3A6499D1-BCB1-49B8-BA85-F36963F6C056}" type="pres">
      <dgm:prSet presAssocID="{887A5037-28C7-487D-8795-C97DD0062172}" presName="bgRect" presStyleLbl="bgShp" presStyleIdx="1" presStyleCnt="5"/>
      <dgm:spPr/>
    </dgm:pt>
    <dgm:pt modelId="{7F0CBAEA-C50D-464C-81DD-D5D34E604DD6}" type="pres">
      <dgm:prSet presAssocID="{887A5037-28C7-487D-8795-C97DD006217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ch umbrella"/>
        </a:ext>
      </dgm:extLst>
    </dgm:pt>
    <dgm:pt modelId="{0076469A-D69D-4E99-B35F-D019C67C73CB}" type="pres">
      <dgm:prSet presAssocID="{887A5037-28C7-487D-8795-C97DD0062172}" presName="spaceRect" presStyleCnt="0"/>
      <dgm:spPr/>
    </dgm:pt>
    <dgm:pt modelId="{000D8BDF-F420-4224-A67F-3F1C947BF5AB}" type="pres">
      <dgm:prSet presAssocID="{887A5037-28C7-487D-8795-C97DD0062172}" presName="parTx" presStyleLbl="revTx" presStyleIdx="1" presStyleCnt="5">
        <dgm:presLayoutVars>
          <dgm:chMax val="0"/>
          <dgm:chPref val="0"/>
        </dgm:presLayoutVars>
      </dgm:prSet>
      <dgm:spPr/>
    </dgm:pt>
    <dgm:pt modelId="{05F0A0FC-35D0-4775-8158-DDFED24C6744}" type="pres">
      <dgm:prSet presAssocID="{F9D74E53-D6D1-4DB5-9260-5AEE4FEB8DEC}" presName="sibTrans" presStyleCnt="0"/>
      <dgm:spPr/>
    </dgm:pt>
    <dgm:pt modelId="{9272995A-86BB-4300-A645-968AB137FD41}" type="pres">
      <dgm:prSet presAssocID="{B92E21F5-A05D-4E98-AEE9-E5EFCBAD6058}" presName="compNode" presStyleCnt="0"/>
      <dgm:spPr/>
    </dgm:pt>
    <dgm:pt modelId="{2533E3AC-D2F5-4673-8177-5E6161E33E05}" type="pres">
      <dgm:prSet presAssocID="{B92E21F5-A05D-4E98-AEE9-E5EFCBAD6058}" presName="bgRect" presStyleLbl="bgShp" presStyleIdx="2" presStyleCnt="5"/>
      <dgm:spPr/>
    </dgm:pt>
    <dgm:pt modelId="{2C120F4B-4809-4506-A991-E01F2B217F09}" type="pres">
      <dgm:prSet presAssocID="{B92E21F5-A05D-4E98-AEE9-E5EFCBAD605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m"/>
        </a:ext>
      </dgm:extLst>
    </dgm:pt>
    <dgm:pt modelId="{9DB95B9B-57FD-4AC5-9233-385739092C21}" type="pres">
      <dgm:prSet presAssocID="{B92E21F5-A05D-4E98-AEE9-E5EFCBAD6058}" presName="spaceRect" presStyleCnt="0"/>
      <dgm:spPr/>
    </dgm:pt>
    <dgm:pt modelId="{297E0892-5ED3-484D-A802-748E69D1E915}" type="pres">
      <dgm:prSet presAssocID="{B92E21F5-A05D-4E98-AEE9-E5EFCBAD6058}" presName="parTx" presStyleLbl="revTx" presStyleIdx="2" presStyleCnt="5">
        <dgm:presLayoutVars>
          <dgm:chMax val="0"/>
          <dgm:chPref val="0"/>
        </dgm:presLayoutVars>
      </dgm:prSet>
      <dgm:spPr/>
    </dgm:pt>
    <dgm:pt modelId="{BF4447A3-7991-439B-8E96-97B06CE1B123}" type="pres">
      <dgm:prSet presAssocID="{4D8ED0AD-5CA5-48DE-9F10-4DC1C942B600}" presName="sibTrans" presStyleCnt="0"/>
      <dgm:spPr/>
    </dgm:pt>
    <dgm:pt modelId="{DAF0950F-B83B-4327-B5AB-3A5F37ED7C65}" type="pres">
      <dgm:prSet presAssocID="{A3AEF0B0-65ED-4750-8AA8-7A94EF5777AA}" presName="compNode" presStyleCnt="0"/>
      <dgm:spPr/>
    </dgm:pt>
    <dgm:pt modelId="{787C1988-63EC-4F61-A726-A16C0EE32869}" type="pres">
      <dgm:prSet presAssocID="{A3AEF0B0-65ED-4750-8AA8-7A94EF5777AA}" presName="bgRect" presStyleLbl="bgShp" presStyleIdx="3" presStyleCnt="5"/>
      <dgm:spPr/>
    </dgm:pt>
    <dgm:pt modelId="{EA3E52DC-B215-492B-858A-2EE66CC27F28}" type="pres">
      <dgm:prSet presAssocID="{A3AEF0B0-65ED-4750-8AA8-7A94EF5777A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ute (Two Pins With A Path)"/>
        </a:ext>
      </dgm:extLst>
    </dgm:pt>
    <dgm:pt modelId="{88034B8A-C4DF-4E15-A48F-111F3B171688}" type="pres">
      <dgm:prSet presAssocID="{A3AEF0B0-65ED-4750-8AA8-7A94EF5777AA}" presName="spaceRect" presStyleCnt="0"/>
      <dgm:spPr/>
    </dgm:pt>
    <dgm:pt modelId="{05B29A8A-F335-4F4B-BF0F-62524B62E2B5}" type="pres">
      <dgm:prSet presAssocID="{A3AEF0B0-65ED-4750-8AA8-7A94EF5777AA}" presName="parTx" presStyleLbl="revTx" presStyleIdx="3" presStyleCnt="5">
        <dgm:presLayoutVars>
          <dgm:chMax val="0"/>
          <dgm:chPref val="0"/>
        </dgm:presLayoutVars>
      </dgm:prSet>
      <dgm:spPr/>
    </dgm:pt>
    <dgm:pt modelId="{0E3180BB-BC39-45B1-95B0-6F5228E95091}" type="pres">
      <dgm:prSet presAssocID="{AA493CE4-ADA4-433B-A492-F8CAE75B511E}" presName="sibTrans" presStyleCnt="0"/>
      <dgm:spPr/>
    </dgm:pt>
    <dgm:pt modelId="{ADD47F95-09DF-476D-B887-D116B4BF1ADE}" type="pres">
      <dgm:prSet presAssocID="{331C6704-0D44-4A04-A25B-73C81E8ED877}" presName="compNode" presStyleCnt="0"/>
      <dgm:spPr/>
    </dgm:pt>
    <dgm:pt modelId="{33BDAA26-4E5F-4F6D-ABAE-73D1AF4DAE76}" type="pres">
      <dgm:prSet presAssocID="{331C6704-0D44-4A04-A25B-73C81E8ED877}" presName="bgRect" presStyleLbl="bgShp" presStyleIdx="4" presStyleCnt="5"/>
      <dgm:spPr/>
    </dgm:pt>
    <dgm:pt modelId="{E5D85FAE-C0C9-4FBD-A6B5-F9CEAAE200FA}" type="pres">
      <dgm:prSet presAssocID="{331C6704-0D44-4A04-A25B-73C81E8ED87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17405A7D-005F-474E-B5CA-3318F9EA0513}" type="pres">
      <dgm:prSet presAssocID="{331C6704-0D44-4A04-A25B-73C81E8ED877}" presName="spaceRect" presStyleCnt="0"/>
      <dgm:spPr/>
    </dgm:pt>
    <dgm:pt modelId="{9CB0E817-2662-4CE8-B9AB-D31F596D7B89}" type="pres">
      <dgm:prSet presAssocID="{331C6704-0D44-4A04-A25B-73C81E8ED87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B406640-B279-4E5B-B302-9ABB79464F21}" srcId="{19381ABF-20E2-47AA-BC60-709A66C8BA92}" destId="{59C38C52-59D9-4574-BA69-F245281B6EC0}" srcOrd="0" destOrd="0" parTransId="{5F13D0C3-F032-4C28-B2DA-E7FF06FC29AB}" sibTransId="{06EBAE3E-5A01-4A75-85C9-E1DF71D334BF}"/>
    <dgm:cxn modelId="{34C02142-763A-4716-A37E-28D388422A1B}" type="presOf" srcId="{19381ABF-20E2-47AA-BC60-709A66C8BA92}" destId="{CAF806EA-2426-4F88-8813-18D27E083752}" srcOrd="0" destOrd="0" presId="urn:microsoft.com/office/officeart/2018/2/layout/IconVerticalSolidList"/>
    <dgm:cxn modelId="{4435455C-E0B3-4A20-BE7F-40C59BB59053}" type="presOf" srcId="{887A5037-28C7-487D-8795-C97DD0062172}" destId="{000D8BDF-F420-4224-A67F-3F1C947BF5AB}" srcOrd="0" destOrd="0" presId="urn:microsoft.com/office/officeart/2018/2/layout/IconVerticalSolidList"/>
    <dgm:cxn modelId="{39C22775-BFA8-4B2D-BBC5-2F4F17316425}" type="presOf" srcId="{331C6704-0D44-4A04-A25B-73C81E8ED877}" destId="{9CB0E817-2662-4CE8-B9AB-D31F596D7B89}" srcOrd="0" destOrd="0" presId="urn:microsoft.com/office/officeart/2018/2/layout/IconVerticalSolidList"/>
    <dgm:cxn modelId="{EDC64E92-AD26-430A-8843-A04834D477A4}" srcId="{19381ABF-20E2-47AA-BC60-709A66C8BA92}" destId="{A3AEF0B0-65ED-4750-8AA8-7A94EF5777AA}" srcOrd="3" destOrd="0" parTransId="{2D7A82F7-559B-4808-A6EA-41054F28A73C}" sibTransId="{AA493CE4-ADA4-433B-A492-F8CAE75B511E}"/>
    <dgm:cxn modelId="{271B53A3-B15F-4A5B-B1E5-2F8BBF034BD9}" srcId="{19381ABF-20E2-47AA-BC60-709A66C8BA92}" destId="{887A5037-28C7-487D-8795-C97DD0062172}" srcOrd="1" destOrd="0" parTransId="{2587A2EB-2956-443C-AA88-EC73F5532710}" sibTransId="{F9D74E53-D6D1-4DB5-9260-5AEE4FEB8DEC}"/>
    <dgm:cxn modelId="{5D063CA4-2BD6-4416-ADF0-8285872493F1}" type="presOf" srcId="{59C38C52-59D9-4574-BA69-F245281B6EC0}" destId="{C6E71FCA-82D9-4CFE-ADD3-C621988A3F62}" srcOrd="0" destOrd="0" presId="urn:microsoft.com/office/officeart/2018/2/layout/IconVerticalSolidList"/>
    <dgm:cxn modelId="{9DC975C9-72F9-4F19-A229-C2CADD9F3CAE}" type="presOf" srcId="{A3AEF0B0-65ED-4750-8AA8-7A94EF5777AA}" destId="{05B29A8A-F335-4F4B-BF0F-62524B62E2B5}" srcOrd="0" destOrd="0" presId="urn:microsoft.com/office/officeart/2018/2/layout/IconVerticalSolidList"/>
    <dgm:cxn modelId="{FF8555D0-6660-4827-869B-77BF975A92E1}" type="presOf" srcId="{B92E21F5-A05D-4E98-AEE9-E5EFCBAD6058}" destId="{297E0892-5ED3-484D-A802-748E69D1E915}" srcOrd="0" destOrd="0" presId="urn:microsoft.com/office/officeart/2018/2/layout/IconVerticalSolidList"/>
    <dgm:cxn modelId="{16A124DC-51B4-48B7-8932-C52C1877A15B}" srcId="{19381ABF-20E2-47AA-BC60-709A66C8BA92}" destId="{B92E21F5-A05D-4E98-AEE9-E5EFCBAD6058}" srcOrd="2" destOrd="0" parTransId="{CA5892AE-0D01-447E-9537-2F73F062932B}" sibTransId="{4D8ED0AD-5CA5-48DE-9F10-4DC1C942B600}"/>
    <dgm:cxn modelId="{E039F3ED-B250-486C-88FE-97C21581CC8B}" srcId="{19381ABF-20E2-47AA-BC60-709A66C8BA92}" destId="{331C6704-0D44-4A04-A25B-73C81E8ED877}" srcOrd="4" destOrd="0" parTransId="{BE0BAA99-8F99-4866-94CD-066A458CD2B9}" sibTransId="{9529B16A-C038-465F-B3E9-7FFE7F8E1B11}"/>
    <dgm:cxn modelId="{83AD96ED-0C53-4C9D-B621-4420C296C1C5}" type="presParOf" srcId="{CAF806EA-2426-4F88-8813-18D27E083752}" destId="{7C62DD24-5F96-4DC1-BAA2-661FF4F1A7CC}" srcOrd="0" destOrd="0" presId="urn:microsoft.com/office/officeart/2018/2/layout/IconVerticalSolidList"/>
    <dgm:cxn modelId="{5285D539-F8E8-454A-BDEA-07231592D40B}" type="presParOf" srcId="{7C62DD24-5F96-4DC1-BAA2-661FF4F1A7CC}" destId="{E37A5451-8EEE-43D6-9736-882344E176FD}" srcOrd="0" destOrd="0" presId="urn:microsoft.com/office/officeart/2018/2/layout/IconVerticalSolidList"/>
    <dgm:cxn modelId="{D30F8235-CC45-4C14-AA08-C1CE59C7B579}" type="presParOf" srcId="{7C62DD24-5F96-4DC1-BAA2-661FF4F1A7CC}" destId="{6B62E86E-DCCB-4C90-8090-9E25F80647AA}" srcOrd="1" destOrd="0" presId="urn:microsoft.com/office/officeart/2018/2/layout/IconVerticalSolidList"/>
    <dgm:cxn modelId="{0D657F35-37D8-467D-A1DC-DB2C6486C025}" type="presParOf" srcId="{7C62DD24-5F96-4DC1-BAA2-661FF4F1A7CC}" destId="{6DD826AB-0EFA-4478-835C-39FB18C2BC22}" srcOrd="2" destOrd="0" presId="urn:microsoft.com/office/officeart/2018/2/layout/IconVerticalSolidList"/>
    <dgm:cxn modelId="{A4F31C0B-1962-49E5-9F61-155B73729C7C}" type="presParOf" srcId="{7C62DD24-5F96-4DC1-BAA2-661FF4F1A7CC}" destId="{C6E71FCA-82D9-4CFE-ADD3-C621988A3F62}" srcOrd="3" destOrd="0" presId="urn:microsoft.com/office/officeart/2018/2/layout/IconVerticalSolidList"/>
    <dgm:cxn modelId="{41487C98-6C10-430D-A045-6BCAE9315FC6}" type="presParOf" srcId="{CAF806EA-2426-4F88-8813-18D27E083752}" destId="{0AA90F28-8019-4935-BB5D-04CF5007724B}" srcOrd="1" destOrd="0" presId="urn:microsoft.com/office/officeart/2018/2/layout/IconVerticalSolidList"/>
    <dgm:cxn modelId="{9FF3657A-0418-40CB-BEB8-63EF9C110130}" type="presParOf" srcId="{CAF806EA-2426-4F88-8813-18D27E083752}" destId="{48724A6F-067A-4000-8D1E-9607B9AF1DA2}" srcOrd="2" destOrd="0" presId="urn:microsoft.com/office/officeart/2018/2/layout/IconVerticalSolidList"/>
    <dgm:cxn modelId="{1033BD60-232A-4216-8100-8B391ADE4985}" type="presParOf" srcId="{48724A6F-067A-4000-8D1E-9607B9AF1DA2}" destId="{3A6499D1-BCB1-49B8-BA85-F36963F6C056}" srcOrd="0" destOrd="0" presId="urn:microsoft.com/office/officeart/2018/2/layout/IconVerticalSolidList"/>
    <dgm:cxn modelId="{6217D86B-98BB-4B99-8B7D-DA7D432574CA}" type="presParOf" srcId="{48724A6F-067A-4000-8D1E-9607B9AF1DA2}" destId="{7F0CBAEA-C50D-464C-81DD-D5D34E604DD6}" srcOrd="1" destOrd="0" presId="urn:microsoft.com/office/officeart/2018/2/layout/IconVerticalSolidList"/>
    <dgm:cxn modelId="{0ADA2E54-A3BA-4387-952D-8DF9930D64C3}" type="presParOf" srcId="{48724A6F-067A-4000-8D1E-9607B9AF1DA2}" destId="{0076469A-D69D-4E99-B35F-D019C67C73CB}" srcOrd="2" destOrd="0" presId="urn:microsoft.com/office/officeart/2018/2/layout/IconVerticalSolidList"/>
    <dgm:cxn modelId="{EF0D009F-AF74-428A-A5E0-058912AB1A75}" type="presParOf" srcId="{48724A6F-067A-4000-8D1E-9607B9AF1DA2}" destId="{000D8BDF-F420-4224-A67F-3F1C947BF5AB}" srcOrd="3" destOrd="0" presId="urn:microsoft.com/office/officeart/2018/2/layout/IconVerticalSolidList"/>
    <dgm:cxn modelId="{1EB2CAFF-74D9-4607-B692-98344D4F3863}" type="presParOf" srcId="{CAF806EA-2426-4F88-8813-18D27E083752}" destId="{05F0A0FC-35D0-4775-8158-DDFED24C6744}" srcOrd="3" destOrd="0" presId="urn:microsoft.com/office/officeart/2018/2/layout/IconVerticalSolidList"/>
    <dgm:cxn modelId="{61D74A42-E262-46F8-A887-0F6861061B3F}" type="presParOf" srcId="{CAF806EA-2426-4F88-8813-18D27E083752}" destId="{9272995A-86BB-4300-A645-968AB137FD41}" srcOrd="4" destOrd="0" presId="urn:microsoft.com/office/officeart/2018/2/layout/IconVerticalSolidList"/>
    <dgm:cxn modelId="{0678E766-1D2E-4B62-81F0-69096825AE2C}" type="presParOf" srcId="{9272995A-86BB-4300-A645-968AB137FD41}" destId="{2533E3AC-D2F5-4673-8177-5E6161E33E05}" srcOrd="0" destOrd="0" presId="urn:microsoft.com/office/officeart/2018/2/layout/IconVerticalSolidList"/>
    <dgm:cxn modelId="{FE9CCA1D-47EB-4BC7-A563-936796D3C435}" type="presParOf" srcId="{9272995A-86BB-4300-A645-968AB137FD41}" destId="{2C120F4B-4809-4506-A991-E01F2B217F09}" srcOrd="1" destOrd="0" presId="urn:microsoft.com/office/officeart/2018/2/layout/IconVerticalSolidList"/>
    <dgm:cxn modelId="{B3406657-F4B0-400D-A907-FD2FD0AD596C}" type="presParOf" srcId="{9272995A-86BB-4300-A645-968AB137FD41}" destId="{9DB95B9B-57FD-4AC5-9233-385739092C21}" srcOrd="2" destOrd="0" presId="urn:microsoft.com/office/officeart/2018/2/layout/IconVerticalSolidList"/>
    <dgm:cxn modelId="{E8790295-90FC-42E3-8DC5-1EBFAAD93C07}" type="presParOf" srcId="{9272995A-86BB-4300-A645-968AB137FD41}" destId="{297E0892-5ED3-484D-A802-748E69D1E915}" srcOrd="3" destOrd="0" presId="urn:microsoft.com/office/officeart/2018/2/layout/IconVerticalSolidList"/>
    <dgm:cxn modelId="{A9A215C8-66C8-4717-9786-950D8A667602}" type="presParOf" srcId="{CAF806EA-2426-4F88-8813-18D27E083752}" destId="{BF4447A3-7991-439B-8E96-97B06CE1B123}" srcOrd="5" destOrd="0" presId="urn:microsoft.com/office/officeart/2018/2/layout/IconVerticalSolidList"/>
    <dgm:cxn modelId="{E1C01F93-3795-46F8-9E87-A8B93D93EF83}" type="presParOf" srcId="{CAF806EA-2426-4F88-8813-18D27E083752}" destId="{DAF0950F-B83B-4327-B5AB-3A5F37ED7C65}" srcOrd="6" destOrd="0" presId="urn:microsoft.com/office/officeart/2018/2/layout/IconVerticalSolidList"/>
    <dgm:cxn modelId="{7365FF90-200D-48ED-A032-3E2C85C03A35}" type="presParOf" srcId="{DAF0950F-B83B-4327-B5AB-3A5F37ED7C65}" destId="{787C1988-63EC-4F61-A726-A16C0EE32869}" srcOrd="0" destOrd="0" presId="urn:microsoft.com/office/officeart/2018/2/layout/IconVerticalSolidList"/>
    <dgm:cxn modelId="{E5E1360E-4616-4F34-AA46-1348235A81BF}" type="presParOf" srcId="{DAF0950F-B83B-4327-B5AB-3A5F37ED7C65}" destId="{EA3E52DC-B215-492B-858A-2EE66CC27F28}" srcOrd="1" destOrd="0" presId="urn:microsoft.com/office/officeart/2018/2/layout/IconVerticalSolidList"/>
    <dgm:cxn modelId="{127AAFF9-09C3-40D7-A7EE-E5E061822A79}" type="presParOf" srcId="{DAF0950F-B83B-4327-B5AB-3A5F37ED7C65}" destId="{88034B8A-C4DF-4E15-A48F-111F3B171688}" srcOrd="2" destOrd="0" presId="urn:microsoft.com/office/officeart/2018/2/layout/IconVerticalSolidList"/>
    <dgm:cxn modelId="{6C7A4985-E5C8-4552-A5E8-81EE37EC63C9}" type="presParOf" srcId="{DAF0950F-B83B-4327-B5AB-3A5F37ED7C65}" destId="{05B29A8A-F335-4F4B-BF0F-62524B62E2B5}" srcOrd="3" destOrd="0" presId="urn:microsoft.com/office/officeart/2018/2/layout/IconVerticalSolidList"/>
    <dgm:cxn modelId="{73F30A5C-1FB4-4274-8B2C-7F4D62DD8208}" type="presParOf" srcId="{CAF806EA-2426-4F88-8813-18D27E083752}" destId="{0E3180BB-BC39-45B1-95B0-6F5228E95091}" srcOrd="7" destOrd="0" presId="urn:microsoft.com/office/officeart/2018/2/layout/IconVerticalSolidList"/>
    <dgm:cxn modelId="{CFF1E2AF-A4F5-4925-92B3-398E83223BB3}" type="presParOf" srcId="{CAF806EA-2426-4F88-8813-18D27E083752}" destId="{ADD47F95-09DF-476D-B887-D116B4BF1ADE}" srcOrd="8" destOrd="0" presId="urn:microsoft.com/office/officeart/2018/2/layout/IconVerticalSolidList"/>
    <dgm:cxn modelId="{BF875EB4-61BC-4940-854D-7CD1BBE5E626}" type="presParOf" srcId="{ADD47F95-09DF-476D-B887-D116B4BF1ADE}" destId="{33BDAA26-4E5F-4F6D-ABAE-73D1AF4DAE76}" srcOrd="0" destOrd="0" presId="urn:microsoft.com/office/officeart/2018/2/layout/IconVerticalSolidList"/>
    <dgm:cxn modelId="{00BCE55E-2BB6-4635-8C15-C0CB56B6C45C}" type="presParOf" srcId="{ADD47F95-09DF-476D-B887-D116B4BF1ADE}" destId="{E5D85FAE-C0C9-4FBD-A6B5-F9CEAAE200FA}" srcOrd="1" destOrd="0" presId="urn:microsoft.com/office/officeart/2018/2/layout/IconVerticalSolidList"/>
    <dgm:cxn modelId="{76063DD3-8A19-4CBE-A71A-AB3FC968D021}" type="presParOf" srcId="{ADD47F95-09DF-476D-B887-D116B4BF1ADE}" destId="{17405A7D-005F-474E-B5CA-3318F9EA0513}" srcOrd="2" destOrd="0" presId="urn:microsoft.com/office/officeart/2018/2/layout/IconVerticalSolidList"/>
    <dgm:cxn modelId="{211A3DFA-6E9D-4591-85CF-1648CE17DA98}" type="presParOf" srcId="{ADD47F95-09DF-476D-B887-D116B4BF1ADE}" destId="{9CB0E817-2662-4CE8-B9AB-D31F596D7B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2C4DC6-3D39-4BAB-9EBF-F45BE9766FC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50DE234-A745-4947-8F40-76F7E5294E80}">
      <dgm:prSet/>
      <dgm:spPr/>
      <dgm:t>
        <a:bodyPr/>
        <a:lstStyle/>
        <a:p>
          <a:r>
            <a:rPr lang="en-GB"/>
            <a:t>Bern Convention 1979: Appendix III</a:t>
          </a:r>
          <a:endParaRPr lang="en-US"/>
        </a:p>
      </dgm:t>
    </dgm:pt>
    <dgm:pt modelId="{9D284611-5E64-4DDF-B208-BED8900E0BD0}" type="parTrans" cxnId="{A5B55F25-C5F2-4A6A-BB68-36C92A0AB586}">
      <dgm:prSet/>
      <dgm:spPr/>
      <dgm:t>
        <a:bodyPr/>
        <a:lstStyle/>
        <a:p>
          <a:endParaRPr lang="en-US"/>
        </a:p>
      </dgm:t>
    </dgm:pt>
    <dgm:pt modelId="{4EC512C2-FF7F-4DA3-8F5A-D8AFBBD29F20}" type="sibTrans" cxnId="{A5B55F25-C5F2-4A6A-BB68-36C92A0AB586}">
      <dgm:prSet/>
      <dgm:spPr/>
      <dgm:t>
        <a:bodyPr/>
        <a:lstStyle/>
        <a:p>
          <a:endParaRPr lang="en-US"/>
        </a:p>
      </dgm:t>
    </dgm:pt>
    <dgm:pt modelId="{0C24E073-5BAD-40A9-B8BF-487B5A73DC02}">
      <dgm:prSet/>
      <dgm:spPr/>
      <dgm:t>
        <a:bodyPr/>
        <a:lstStyle/>
        <a:p>
          <a:r>
            <a:rPr lang="en-GB" dirty="0"/>
            <a:t>Wildlife &amp; Countryside Act (as Amended) 1981: Schedule 5</a:t>
          </a:r>
          <a:endParaRPr lang="en-US" dirty="0"/>
        </a:p>
      </dgm:t>
    </dgm:pt>
    <dgm:pt modelId="{48567B24-2730-4782-8D45-5280A70EC048}" type="parTrans" cxnId="{EF2C4DEC-03AD-40DE-89AA-3E2F542A9A60}">
      <dgm:prSet/>
      <dgm:spPr/>
      <dgm:t>
        <a:bodyPr/>
        <a:lstStyle/>
        <a:p>
          <a:endParaRPr lang="en-US"/>
        </a:p>
      </dgm:t>
    </dgm:pt>
    <dgm:pt modelId="{3594696A-F706-4507-85EA-BDF825F1FC76}" type="sibTrans" cxnId="{EF2C4DEC-03AD-40DE-89AA-3E2F542A9A60}">
      <dgm:prSet/>
      <dgm:spPr/>
      <dgm:t>
        <a:bodyPr/>
        <a:lstStyle/>
        <a:p>
          <a:endParaRPr lang="en-US"/>
        </a:p>
      </dgm:t>
    </dgm:pt>
    <dgm:pt modelId="{B1D84F35-BA78-40B0-81DA-AF5DBCFB1FCB}">
      <dgm:prSet/>
      <dgm:spPr/>
      <dgm:t>
        <a:bodyPr/>
        <a:lstStyle/>
        <a:p>
          <a:r>
            <a:rPr lang="en-GB"/>
            <a:t>Countryside Rights of Way Act 2000 (CRoW 2000)</a:t>
          </a:r>
          <a:endParaRPr lang="en-US"/>
        </a:p>
      </dgm:t>
    </dgm:pt>
    <dgm:pt modelId="{CF93E576-A8E1-498A-A59D-E8D9A30CCDAD}" type="parTrans" cxnId="{57111D89-AA7C-4EC4-AACD-BE4E934A98C9}">
      <dgm:prSet/>
      <dgm:spPr/>
      <dgm:t>
        <a:bodyPr/>
        <a:lstStyle/>
        <a:p>
          <a:endParaRPr lang="en-US"/>
        </a:p>
      </dgm:t>
    </dgm:pt>
    <dgm:pt modelId="{17575432-7AF9-44B7-BA30-9621CFCB5308}" type="sibTrans" cxnId="{57111D89-AA7C-4EC4-AACD-BE4E934A98C9}">
      <dgm:prSet/>
      <dgm:spPr/>
      <dgm:t>
        <a:bodyPr/>
        <a:lstStyle/>
        <a:p>
          <a:endParaRPr lang="en-US"/>
        </a:p>
      </dgm:t>
    </dgm:pt>
    <dgm:pt modelId="{E898274F-1CD3-496C-AA3B-B0CE79013271}" type="pres">
      <dgm:prSet presAssocID="{512C4DC6-3D39-4BAB-9EBF-F45BE9766FC6}" presName="root" presStyleCnt="0">
        <dgm:presLayoutVars>
          <dgm:dir/>
          <dgm:resizeHandles val="exact"/>
        </dgm:presLayoutVars>
      </dgm:prSet>
      <dgm:spPr/>
    </dgm:pt>
    <dgm:pt modelId="{2C4F9721-C93B-47CE-B4DC-9C54E1396537}" type="pres">
      <dgm:prSet presAssocID="{A50DE234-A745-4947-8F40-76F7E5294E80}" presName="compNode" presStyleCnt="0"/>
      <dgm:spPr/>
    </dgm:pt>
    <dgm:pt modelId="{4E36F157-3992-4E07-A9F6-4E085D3D9523}" type="pres">
      <dgm:prSet presAssocID="{A50DE234-A745-4947-8F40-76F7E5294E80}" presName="bgRect" presStyleLbl="bgShp" presStyleIdx="0" presStyleCnt="3"/>
      <dgm:spPr/>
    </dgm:pt>
    <dgm:pt modelId="{E2A95ED9-08A1-49C9-88B4-CBD8F1F1AC30}" type="pres">
      <dgm:prSet presAssocID="{A50DE234-A745-4947-8F40-76F7E5294E8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82DB2097-26F2-4028-9E85-51CEE1EFDCE2}" type="pres">
      <dgm:prSet presAssocID="{A50DE234-A745-4947-8F40-76F7E5294E80}" presName="spaceRect" presStyleCnt="0"/>
      <dgm:spPr/>
    </dgm:pt>
    <dgm:pt modelId="{32544500-A9D7-44EB-8B95-96E9EB283DB6}" type="pres">
      <dgm:prSet presAssocID="{A50DE234-A745-4947-8F40-76F7E5294E80}" presName="parTx" presStyleLbl="revTx" presStyleIdx="0" presStyleCnt="3">
        <dgm:presLayoutVars>
          <dgm:chMax val="0"/>
          <dgm:chPref val="0"/>
        </dgm:presLayoutVars>
      </dgm:prSet>
      <dgm:spPr/>
    </dgm:pt>
    <dgm:pt modelId="{B5449703-498D-4889-98CF-D3489F136C84}" type="pres">
      <dgm:prSet presAssocID="{4EC512C2-FF7F-4DA3-8F5A-D8AFBBD29F20}" presName="sibTrans" presStyleCnt="0"/>
      <dgm:spPr/>
    </dgm:pt>
    <dgm:pt modelId="{AB560275-AC84-4051-88E6-2D884330BDC3}" type="pres">
      <dgm:prSet presAssocID="{0C24E073-5BAD-40A9-B8BF-487B5A73DC02}" presName="compNode" presStyleCnt="0"/>
      <dgm:spPr/>
    </dgm:pt>
    <dgm:pt modelId="{1CE6CD67-C39B-4CE5-AF64-194A3F70ECE5}" type="pres">
      <dgm:prSet presAssocID="{0C24E073-5BAD-40A9-B8BF-487B5A73DC02}" presName="bgRect" presStyleLbl="bgShp" presStyleIdx="1" presStyleCnt="3"/>
      <dgm:spPr/>
    </dgm:pt>
    <dgm:pt modelId="{8BCBD825-ADA9-4D1D-820B-C1BCAE1A3C89}" type="pres">
      <dgm:prSet presAssocID="{0C24E073-5BAD-40A9-B8BF-487B5A73DC0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est scene"/>
        </a:ext>
      </dgm:extLst>
    </dgm:pt>
    <dgm:pt modelId="{4A34959D-19E7-43B8-AFB5-D620B291A834}" type="pres">
      <dgm:prSet presAssocID="{0C24E073-5BAD-40A9-B8BF-487B5A73DC02}" presName="spaceRect" presStyleCnt="0"/>
      <dgm:spPr/>
    </dgm:pt>
    <dgm:pt modelId="{6A674437-519E-4288-8D07-14A6E3BAA382}" type="pres">
      <dgm:prSet presAssocID="{0C24E073-5BAD-40A9-B8BF-487B5A73DC02}" presName="parTx" presStyleLbl="revTx" presStyleIdx="1" presStyleCnt="3">
        <dgm:presLayoutVars>
          <dgm:chMax val="0"/>
          <dgm:chPref val="0"/>
        </dgm:presLayoutVars>
      </dgm:prSet>
      <dgm:spPr/>
    </dgm:pt>
    <dgm:pt modelId="{7B59F11F-C7B6-4F05-84D7-2764EF01EB56}" type="pres">
      <dgm:prSet presAssocID="{3594696A-F706-4507-85EA-BDF825F1FC76}" presName="sibTrans" presStyleCnt="0"/>
      <dgm:spPr/>
    </dgm:pt>
    <dgm:pt modelId="{922CE756-1911-49D6-930D-B2FC8D1C6519}" type="pres">
      <dgm:prSet presAssocID="{B1D84F35-BA78-40B0-81DA-AF5DBCFB1FCB}" presName="compNode" presStyleCnt="0"/>
      <dgm:spPr/>
    </dgm:pt>
    <dgm:pt modelId="{B21156C7-A5BF-4FBB-A8C5-F42001F2A4EE}" type="pres">
      <dgm:prSet presAssocID="{B1D84F35-BA78-40B0-81DA-AF5DBCFB1FCB}" presName="bgRect" presStyleLbl="bgShp" presStyleIdx="2" presStyleCnt="3"/>
      <dgm:spPr/>
    </dgm:pt>
    <dgm:pt modelId="{C0ED85AA-50C2-4F4A-8B97-C55B1737F996}" type="pres">
      <dgm:prSet presAssocID="{B1D84F35-BA78-40B0-81DA-AF5DBCFB1FC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37A2EA89-2256-4004-B2FE-468E74223019}" type="pres">
      <dgm:prSet presAssocID="{B1D84F35-BA78-40B0-81DA-AF5DBCFB1FCB}" presName="spaceRect" presStyleCnt="0"/>
      <dgm:spPr/>
    </dgm:pt>
    <dgm:pt modelId="{EC6669A6-8DED-4BE9-AD38-C386C00C501A}" type="pres">
      <dgm:prSet presAssocID="{B1D84F35-BA78-40B0-81DA-AF5DBCFB1FC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80AE70A-0924-4A42-9DFD-79F975A7FCF9}" type="presOf" srcId="{512C4DC6-3D39-4BAB-9EBF-F45BE9766FC6}" destId="{E898274F-1CD3-496C-AA3B-B0CE79013271}" srcOrd="0" destOrd="0" presId="urn:microsoft.com/office/officeart/2018/2/layout/IconVerticalSolidList"/>
    <dgm:cxn modelId="{A5B55F25-C5F2-4A6A-BB68-36C92A0AB586}" srcId="{512C4DC6-3D39-4BAB-9EBF-F45BE9766FC6}" destId="{A50DE234-A745-4947-8F40-76F7E5294E80}" srcOrd="0" destOrd="0" parTransId="{9D284611-5E64-4DDF-B208-BED8900E0BD0}" sibTransId="{4EC512C2-FF7F-4DA3-8F5A-D8AFBBD29F20}"/>
    <dgm:cxn modelId="{3E1AEE33-0DA9-4879-A3F8-1D99AF48939C}" type="presOf" srcId="{A50DE234-A745-4947-8F40-76F7E5294E80}" destId="{32544500-A9D7-44EB-8B95-96E9EB283DB6}" srcOrd="0" destOrd="0" presId="urn:microsoft.com/office/officeart/2018/2/layout/IconVerticalSolidList"/>
    <dgm:cxn modelId="{386CBD38-55FA-449C-9F4F-D8E1B2AFABF8}" type="presOf" srcId="{0C24E073-5BAD-40A9-B8BF-487B5A73DC02}" destId="{6A674437-519E-4288-8D07-14A6E3BAA382}" srcOrd="0" destOrd="0" presId="urn:microsoft.com/office/officeart/2018/2/layout/IconVerticalSolidList"/>
    <dgm:cxn modelId="{57111D89-AA7C-4EC4-AACD-BE4E934A98C9}" srcId="{512C4DC6-3D39-4BAB-9EBF-F45BE9766FC6}" destId="{B1D84F35-BA78-40B0-81DA-AF5DBCFB1FCB}" srcOrd="2" destOrd="0" parTransId="{CF93E576-A8E1-498A-A59D-E8D9A30CCDAD}" sibTransId="{17575432-7AF9-44B7-BA30-9621CFCB5308}"/>
    <dgm:cxn modelId="{C8098DAC-25E4-4D7D-B02E-53287CB371C8}" type="presOf" srcId="{B1D84F35-BA78-40B0-81DA-AF5DBCFB1FCB}" destId="{EC6669A6-8DED-4BE9-AD38-C386C00C501A}" srcOrd="0" destOrd="0" presId="urn:microsoft.com/office/officeart/2018/2/layout/IconVerticalSolidList"/>
    <dgm:cxn modelId="{EF2C4DEC-03AD-40DE-89AA-3E2F542A9A60}" srcId="{512C4DC6-3D39-4BAB-9EBF-F45BE9766FC6}" destId="{0C24E073-5BAD-40A9-B8BF-487B5A73DC02}" srcOrd="1" destOrd="0" parTransId="{48567B24-2730-4782-8D45-5280A70EC048}" sibTransId="{3594696A-F706-4507-85EA-BDF825F1FC76}"/>
    <dgm:cxn modelId="{FC71E3F2-6879-41BE-91FE-EE2B19091693}" type="presParOf" srcId="{E898274F-1CD3-496C-AA3B-B0CE79013271}" destId="{2C4F9721-C93B-47CE-B4DC-9C54E1396537}" srcOrd="0" destOrd="0" presId="urn:microsoft.com/office/officeart/2018/2/layout/IconVerticalSolidList"/>
    <dgm:cxn modelId="{A3F0ED00-5FB0-4974-98CA-95CDA096BE5C}" type="presParOf" srcId="{2C4F9721-C93B-47CE-B4DC-9C54E1396537}" destId="{4E36F157-3992-4E07-A9F6-4E085D3D9523}" srcOrd="0" destOrd="0" presId="urn:microsoft.com/office/officeart/2018/2/layout/IconVerticalSolidList"/>
    <dgm:cxn modelId="{41DEF60D-BFE0-4449-8978-0263ACAD5CD6}" type="presParOf" srcId="{2C4F9721-C93B-47CE-B4DC-9C54E1396537}" destId="{E2A95ED9-08A1-49C9-88B4-CBD8F1F1AC30}" srcOrd="1" destOrd="0" presId="urn:microsoft.com/office/officeart/2018/2/layout/IconVerticalSolidList"/>
    <dgm:cxn modelId="{A34C6569-84B7-45FF-8114-53EE14D78993}" type="presParOf" srcId="{2C4F9721-C93B-47CE-B4DC-9C54E1396537}" destId="{82DB2097-26F2-4028-9E85-51CEE1EFDCE2}" srcOrd="2" destOrd="0" presId="urn:microsoft.com/office/officeart/2018/2/layout/IconVerticalSolidList"/>
    <dgm:cxn modelId="{318D828B-98FB-42C2-B2C2-5F20F62C8AF1}" type="presParOf" srcId="{2C4F9721-C93B-47CE-B4DC-9C54E1396537}" destId="{32544500-A9D7-44EB-8B95-96E9EB283DB6}" srcOrd="3" destOrd="0" presId="urn:microsoft.com/office/officeart/2018/2/layout/IconVerticalSolidList"/>
    <dgm:cxn modelId="{74463F2F-5438-4E21-BACB-D0C7AD871CD6}" type="presParOf" srcId="{E898274F-1CD3-496C-AA3B-B0CE79013271}" destId="{B5449703-498D-4889-98CF-D3489F136C84}" srcOrd="1" destOrd="0" presId="urn:microsoft.com/office/officeart/2018/2/layout/IconVerticalSolidList"/>
    <dgm:cxn modelId="{62ED6BCB-B096-4CA2-A25E-F5D809129DF4}" type="presParOf" srcId="{E898274F-1CD3-496C-AA3B-B0CE79013271}" destId="{AB560275-AC84-4051-88E6-2D884330BDC3}" srcOrd="2" destOrd="0" presId="urn:microsoft.com/office/officeart/2018/2/layout/IconVerticalSolidList"/>
    <dgm:cxn modelId="{06666727-BC18-4BA9-BECE-84269101FC7A}" type="presParOf" srcId="{AB560275-AC84-4051-88E6-2D884330BDC3}" destId="{1CE6CD67-C39B-4CE5-AF64-194A3F70ECE5}" srcOrd="0" destOrd="0" presId="urn:microsoft.com/office/officeart/2018/2/layout/IconVerticalSolidList"/>
    <dgm:cxn modelId="{84D5640C-9916-454D-83CC-6DEB84255053}" type="presParOf" srcId="{AB560275-AC84-4051-88E6-2D884330BDC3}" destId="{8BCBD825-ADA9-4D1D-820B-C1BCAE1A3C89}" srcOrd="1" destOrd="0" presId="urn:microsoft.com/office/officeart/2018/2/layout/IconVerticalSolidList"/>
    <dgm:cxn modelId="{939AB3F8-25A1-4F94-A6CD-5D9A0C12BC8A}" type="presParOf" srcId="{AB560275-AC84-4051-88E6-2D884330BDC3}" destId="{4A34959D-19E7-43B8-AFB5-D620B291A834}" srcOrd="2" destOrd="0" presId="urn:microsoft.com/office/officeart/2018/2/layout/IconVerticalSolidList"/>
    <dgm:cxn modelId="{2B312111-E079-4BCC-869B-2ED7CD730533}" type="presParOf" srcId="{AB560275-AC84-4051-88E6-2D884330BDC3}" destId="{6A674437-519E-4288-8D07-14A6E3BAA382}" srcOrd="3" destOrd="0" presId="urn:microsoft.com/office/officeart/2018/2/layout/IconVerticalSolidList"/>
    <dgm:cxn modelId="{C1DA46C6-01FD-4E53-BBB6-AD0F52B6FB6C}" type="presParOf" srcId="{E898274F-1CD3-496C-AA3B-B0CE79013271}" destId="{7B59F11F-C7B6-4F05-84D7-2764EF01EB56}" srcOrd="3" destOrd="0" presId="urn:microsoft.com/office/officeart/2018/2/layout/IconVerticalSolidList"/>
    <dgm:cxn modelId="{C16F2447-7C48-49A4-9A1D-EE441AB62441}" type="presParOf" srcId="{E898274F-1CD3-496C-AA3B-B0CE79013271}" destId="{922CE756-1911-49D6-930D-B2FC8D1C6519}" srcOrd="4" destOrd="0" presId="urn:microsoft.com/office/officeart/2018/2/layout/IconVerticalSolidList"/>
    <dgm:cxn modelId="{63BB22BF-0D7B-466A-A417-03881361299F}" type="presParOf" srcId="{922CE756-1911-49D6-930D-B2FC8D1C6519}" destId="{B21156C7-A5BF-4FBB-A8C5-F42001F2A4EE}" srcOrd="0" destOrd="0" presId="urn:microsoft.com/office/officeart/2018/2/layout/IconVerticalSolidList"/>
    <dgm:cxn modelId="{81A298F2-86D6-4412-BE0D-636E94015A2F}" type="presParOf" srcId="{922CE756-1911-49D6-930D-B2FC8D1C6519}" destId="{C0ED85AA-50C2-4F4A-8B97-C55B1737F996}" srcOrd="1" destOrd="0" presId="urn:microsoft.com/office/officeart/2018/2/layout/IconVerticalSolidList"/>
    <dgm:cxn modelId="{4AF45A4B-1072-4848-86D7-99FD54566970}" type="presParOf" srcId="{922CE756-1911-49D6-930D-B2FC8D1C6519}" destId="{37A2EA89-2256-4004-B2FE-468E74223019}" srcOrd="2" destOrd="0" presId="urn:microsoft.com/office/officeart/2018/2/layout/IconVerticalSolidList"/>
    <dgm:cxn modelId="{EB6C0687-C23B-47E2-962C-C42812F693B4}" type="presParOf" srcId="{922CE756-1911-49D6-930D-B2FC8D1C6519}" destId="{EC6669A6-8DED-4BE9-AD38-C386C00C501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7A5451-8EEE-43D6-9736-882344E176FD}">
      <dsp:nvSpPr>
        <dsp:cNvPr id="0" name=""/>
        <dsp:cNvSpPr/>
      </dsp:nvSpPr>
      <dsp:spPr>
        <a:xfrm>
          <a:off x="0" y="4098"/>
          <a:ext cx="6391275" cy="87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62E86E-DCCB-4C90-8090-9E25F80647AA}">
      <dsp:nvSpPr>
        <dsp:cNvPr id="0" name=""/>
        <dsp:cNvSpPr/>
      </dsp:nvSpPr>
      <dsp:spPr>
        <a:xfrm>
          <a:off x="264107" y="200542"/>
          <a:ext cx="480194" cy="4801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E71FCA-82D9-4CFE-ADD3-C621988A3F62}">
      <dsp:nvSpPr>
        <dsp:cNvPr id="0" name=""/>
        <dsp:cNvSpPr/>
      </dsp:nvSpPr>
      <dsp:spPr>
        <a:xfrm>
          <a:off x="1008409" y="4098"/>
          <a:ext cx="5382865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Local consultancy Green Ecology performed Ecological survey</a:t>
          </a:r>
        </a:p>
      </dsp:txBody>
      <dsp:txXfrm>
        <a:off x="1008409" y="4098"/>
        <a:ext cx="5382865" cy="873081"/>
      </dsp:txXfrm>
    </dsp:sp>
    <dsp:sp modelId="{3A6499D1-BCB1-49B8-BA85-F36963F6C056}">
      <dsp:nvSpPr>
        <dsp:cNvPr id="0" name=""/>
        <dsp:cNvSpPr/>
      </dsp:nvSpPr>
      <dsp:spPr>
        <a:xfrm>
          <a:off x="0" y="1095450"/>
          <a:ext cx="6391275" cy="87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0CBAEA-C50D-464C-81DD-D5D34E604DD6}">
      <dsp:nvSpPr>
        <dsp:cNvPr id="0" name=""/>
        <dsp:cNvSpPr/>
      </dsp:nvSpPr>
      <dsp:spPr>
        <a:xfrm>
          <a:off x="264107" y="1291894"/>
          <a:ext cx="480194" cy="4801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0D8BDF-F420-4224-A67F-3F1C947BF5AB}">
      <dsp:nvSpPr>
        <dsp:cNvPr id="0" name=""/>
        <dsp:cNvSpPr/>
      </dsp:nvSpPr>
      <dsp:spPr>
        <a:xfrm>
          <a:off x="1008409" y="1095450"/>
          <a:ext cx="5382865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‘Refuges’ method used throughout May, June &amp; September 2006</a:t>
          </a:r>
        </a:p>
      </dsp:txBody>
      <dsp:txXfrm>
        <a:off x="1008409" y="1095450"/>
        <a:ext cx="5382865" cy="873081"/>
      </dsp:txXfrm>
    </dsp:sp>
    <dsp:sp modelId="{2533E3AC-D2F5-4673-8177-5E6161E33E05}">
      <dsp:nvSpPr>
        <dsp:cNvPr id="0" name=""/>
        <dsp:cNvSpPr/>
      </dsp:nvSpPr>
      <dsp:spPr>
        <a:xfrm>
          <a:off x="0" y="2186802"/>
          <a:ext cx="6391275" cy="87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120F4B-4809-4506-A991-E01F2B217F09}">
      <dsp:nvSpPr>
        <dsp:cNvPr id="0" name=""/>
        <dsp:cNvSpPr/>
      </dsp:nvSpPr>
      <dsp:spPr>
        <a:xfrm>
          <a:off x="264107" y="2383246"/>
          <a:ext cx="480194" cy="4801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7E0892-5ED3-484D-A802-748E69D1E915}">
      <dsp:nvSpPr>
        <dsp:cNvPr id="0" name=""/>
        <dsp:cNvSpPr/>
      </dsp:nvSpPr>
      <dsp:spPr>
        <a:xfrm>
          <a:off x="1008409" y="2186802"/>
          <a:ext cx="5382865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It was concluded potentially up to 600 slow worms on site</a:t>
          </a:r>
        </a:p>
      </dsp:txBody>
      <dsp:txXfrm>
        <a:off x="1008409" y="2186802"/>
        <a:ext cx="5382865" cy="873081"/>
      </dsp:txXfrm>
    </dsp:sp>
    <dsp:sp modelId="{787C1988-63EC-4F61-A726-A16C0EE32869}">
      <dsp:nvSpPr>
        <dsp:cNvPr id="0" name=""/>
        <dsp:cNvSpPr/>
      </dsp:nvSpPr>
      <dsp:spPr>
        <a:xfrm>
          <a:off x="0" y="3278154"/>
          <a:ext cx="6391275" cy="87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3E52DC-B215-492B-858A-2EE66CC27F28}">
      <dsp:nvSpPr>
        <dsp:cNvPr id="0" name=""/>
        <dsp:cNvSpPr/>
      </dsp:nvSpPr>
      <dsp:spPr>
        <a:xfrm>
          <a:off x="264107" y="3474597"/>
          <a:ext cx="480194" cy="4801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29A8A-F335-4F4B-BF0F-62524B62E2B5}">
      <dsp:nvSpPr>
        <dsp:cNvPr id="0" name=""/>
        <dsp:cNvSpPr/>
      </dsp:nvSpPr>
      <dsp:spPr>
        <a:xfrm>
          <a:off x="1008409" y="3278154"/>
          <a:ext cx="5382865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‘Translocation’ not feasible in this case</a:t>
          </a:r>
        </a:p>
      </dsp:txBody>
      <dsp:txXfrm>
        <a:off x="1008409" y="3278154"/>
        <a:ext cx="5382865" cy="873081"/>
      </dsp:txXfrm>
    </dsp:sp>
    <dsp:sp modelId="{33BDAA26-4E5F-4F6D-ABAE-73D1AF4DAE76}">
      <dsp:nvSpPr>
        <dsp:cNvPr id="0" name=""/>
        <dsp:cNvSpPr/>
      </dsp:nvSpPr>
      <dsp:spPr>
        <a:xfrm>
          <a:off x="0" y="4369506"/>
          <a:ext cx="6391275" cy="8730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85FAE-C0C9-4FBD-A6B5-F9CEAAE200FA}">
      <dsp:nvSpPr>
        <dsp:cNvPr id="0" name=""/>
        <dsp:cNvSpPr/>
      </dsp:nvSpPr>
      <dsp:spPr>
        <a:xfrm>
          <a:off x="264107" y="4565949"/>
          <a:ext cx="480194" cy="4801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0E817-2662-4CE8-B9AB-D31F596D7B89}">
      <dsp:nvSpPr>
        <dsp:cNvPr id="0" name=""/>
        <dsp:cNvSpPr/>
      </dsp:nvSpPr>
      <dsp:spPr>
        <a:xfrm>
          <a:off x="1008409" y="4369506"/>
          <a:ext cx="5382865" cy="87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01" tIns="92401" rIns="92401" bIns="924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Planting regime and maintenance schedule recommended by Green Ecology</a:t>
          </a:r>
        </a:p>
      </dsp:txBody>
      <dsp:txXfrm>
        <a:off x="1008409" y="4369506"/>
        <a:ext cx="5382865" cy="8730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36F157-3992-4E07-A9F6-4E085D3D9523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A95ED9-08A1-49C9-88B4-CBD8F1F1AC30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44500-A9D7-44EB-8B95-96E9EB283DB6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Bern Convention 1979: Appendix III</a:t>
          </a:r>
          <a:endParaRPr lang="en-US" sz="2500" kern="1200"/>
        </a:p>
      </dsp:txBody>
      <dsp:txXfrm>
        <a:off x="1730984" y="640"/>
        <a:ext cx="4660290" cy="1498687"/>
      </dsp:txXfrm>
    </dsp:sp>
    <dsp:sp modelId="{1CE6CD67-C39B-4CE5-AF64-194A3F70ECE5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CBD825-ADA9-4D1D-820B-C1BCAE1A3C89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674437-519E-4288-8D07-14A6E3BAA382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Wildlife &amp; Countryside Act (as Amended) 1981: Schedule 5</a:t>
          </a:r>
          <a:endParaRPr lang="en-US" sz="2500" kern="1200" dirty="0"/>
        </a:p>
      </dsp:txBody>
      <dsp:txXfrm>
        <a:off x="1730984" y="1873999"/>
        <a:ext cx="4660290" cy="1498687"/>
      </dsp:txXfrm>
    </dsp:sp>
    <dsp:sp modelId="{B21156C7-A5BF-4FBB-A8C5-F42001F2A4EE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ED85AA-50C2-4F4A-8B97-C55B1737F996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6669A6-8DED-4BE9-AD38-C386C00C501A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Countryside Rights of Way Act 2000 (CRoW 2000)</a:t>
          </a:r>
          <a:endParaRPr lang="en-US" sz="2500" kern="1200"/>
        </a:p>
      </dsp:txBody>
      <dsp:txXfrm>
        <a:off x="1730984" y="3747359"/>
        <a:ext cx="4660290" cy="1498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779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048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064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495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09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97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796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20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47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502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5250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1822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8245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9209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3844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9621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266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995C9DC-FB46-7C4C-B142-AAB72A312AB4}" type="datetimeFigureOut">
              <a:rPr lang="en-US" smtClean="0"/>
              <a:t>5/12/20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894A7AF-DCB1-834A-8C16-D358FE3D62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2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20AFA-7E9C-8A49-997B-431875B4638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Application of legal obligations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0CC46F-C573-0245-AE6B-93F9D6D72D5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SCENARIO: Slow worms have been found across a construction site.  This discovery was only made once earthworks had begun.</a:t>
            </a:r>
            <a:endParaRPr lang="en-GB" sz="13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6519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405B9-3A8A-A64D-8930-3F7DD3840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31988-2794-2544-BEB5-113C0B6FD3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16367" y="5471582"/>
            <a:ext cx="1676736" cy="8255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Owen </a:t>
            </a:r>
            <a:r>
              <a:rPr lang="en-US" dirty="0" err="1"/>
              <a:t>Towell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1903180</a:t>
            </a:r>
          </a:p>
        </p:txBody>
      </p:sp>
    </p:spTree>
    <p:extLst>
      <p:ext uri="{BB962C8B-B14F-4D97-AF65-F5344CB8AC3E}">
        <p14:creationId xmlns:p14="http://schemas.microsoft.com/office/powerpoint/2010/main" val="19566877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AAC02-8624-DD4B-BB74-CD7F64B35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FINDING SLOW WORMS ON SITE AN ISSUE?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DA6-71C1-CB45-80FB-7904C374A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7492604" cy="3416300"/>
          </a:xfrm>
        </p:spPr>
        <p:txBody>
          <a:bodyPr>
            <a:normAutofit/>
          </a:bodyPr>
          <a:lstStyle/>
          <a:p>
            <a:pPr lvl="0"/>
            <a:r>
              <a:rPr lang="en-GB" sz="2600" dirty="0"/>
              <a:t>Slowworms, among all other native British reptile species, have been granted protected status, meaning it illegal to kill, injure or sell</a:t>
            </a:r>
          </a:p>
          <a:p>
            <a:pPr lvl="0"/>
            <a:r>
              <a:rPr lang="en-GB" sz="2600" dirty="0"/>
              <a:t>They are protected under Schedule 5, Section 9 of the Wildlife and Countryside Act of 1981 </a:t>
            </a:r>
          </a:p>
          <a:p>
            <a:pPr lvl="0"/>
            <a:endParaRPr lang="en-GB" dirty="0"/>
          </a:p>
          <a:p>
            <a:endParaRPr lang="en-US" dirty="0"/>
          </a:p>
        </p:txBody>
      </p:sp>
      <p:pic>
        <p:nvPicPr>
          <p:cNvPr id="4" name="Picture 4" descr="Slow Worm {Anguis fragilis} | Alex Hyde">
            <a:extLst>
              <a:ext uri="{FF2B5EF4-FFF2-40B4-BE49-F238E27FC236}">
                <a16:creationId xmlns:a16="http://schemas.microsoft.com/office/drawing/2014/main" id="{28F11D5B-C0B9-2B41-B94A-6B46CBDBF6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16" b="4279"/>
          <a:stretch/>
        </p:blipFill>
        <p:spPr bwMode="auto">
          <a:xfrm>
            <a:off x="9040848" y="3759198"/>
            <a:ext cx="3151152" cy="2502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CEDA598-F3D3-0B46-BCB1-C6EF604C4BF9}"/>
              </a:ext>
            </a:extLst>
          </p:cNvPr>
          <p:cNvSpPr/>
          <p:nvPr/>
        </p:nvSpPr>
        <p:spPr>
          <a:xfrm>
            <a:off x="11503742" y="6019800"/>
            <a:ext cx="294968" cy="35150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393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0F59C-8A2A-D543-9563-CAB3EA7C5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all" dirty="0"/>
              <a:t>Why are slow-worms protected under this act?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3D4EA-EF38-BC4F-A021-42D1E717BC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7660800" cy="3723558"/>
          </a:xfrm>
        </p:spPr>
        <p:txBody>
          <a:bodyPr>
            <a:normAutofit/>
          </a:bodyPr>
          <a:lstStyle/>
          <a:p>
            <a:pPr lvl="0"/>
            <a:r>
              <a:rPr lang="en-GB" sz="2200" dirty="0"/>
              <a:t>Studies show a substantial decrease in slow-worm population – meaning they are under threat of possible extinction</a:t>
            </a:r>
          </a:p>
          <a:p>
            <a:pPr lvl="0"/>
            <a:r>
              <a:rPr lang="en-GB" sz="2200" dirty="0"/>
              <a:t>Their natural habitats have been subject to several natural and unnatural threats</a:t>
            </a:r>
          </a:p>
          <a:p>
            <a:pPr lvl="0"/>
            <a:r>
              <a:rPr lang="en-GB" sz="2200" dirty="0"/>
              <a:t>They play a vital role in the greater food chain, and a decrease in the population can cause an imbalance in the ecosystem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pic>
        <p:nvPicPr>
          <p:cNvPr id="4" name="Picture 6" descr="Female Of Slowworm (Anguis Fragilis) Isolated On White Stock Image ...">
            <a:extLst>
              <a:ext uri="{FF2B5EF4-FFF2-40B4-BE49-F238E27FC236}">
                <a16:creationId xmlns:a16="http://schemas.microsoft.com/office/drawing/2014/main" id="{62DB6C7E-18CE-EE46-A951-B1EC029D31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4092" y="3597596"/>
            <a:ext cx="2603047" cy="1735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92443A2-51D0-5B44-B8C1-CC117C75E2F4}"/>
              </a:ext>
            </a:extLst>
          </p:cNvPr>
          <p:cNvSpPr/>
          <p:nvPr/>
        </p:nvSpPr>
        <p:spPr>
          <a:xfrm>
            <a:off x="11503742" y="6019800"/>
            <a:ext cx="294968" cy="35150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921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Free slow worm Images, Pictures, and Royalty-Free Stock Photos ...">
            <a:extLst>
              <a:ext uri="{FF2B5EF4-FFF2-40B4-BE49-F238E27FC236}">
                <a16:creationId xmlns:a16="http://schemas.microsoft.com/office/drawing/2014/main" id="{CB61DA74-DB7F-3F47-8450-1CDD4ABE2F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5546" y="3091545"/>
            <a:ext cx="3766454" cy="2510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524CF1-5A5E-DA44-81A9-19E48997C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all" dirty="0"/>
              <a:t>What is the Effect of construction on slow-worms?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E2E78-FDD4-DF41-972A-5683C8981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837961"/>
            <a:ext cx="7915304" cy="3492500"/>
          </a:xfrm>
        </p:spPr>
        <p:txBody>
          <a:bodyPr>
            <a:normAutofit/>
          </a:bodyPr>
          <a:lstStyle/>
          <a:p>
            <a:pPr lvl="0"/>
            <a:r>
              <a:rPr lang="en-GB" sz="2400" dirty="0"/>
              <a:t>Typical habitat for slow-worms is brownfield sites due to the site being derelict with plenty of objects for the slow worm to burrow under and live out their life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Brownfield sites are targeted for urban development as planning permission is far easier to obtain on these sites, as opposed to greenfield. 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2DBF4A-8CDF-5647-AC8B-5536C113660B}"/>
              </a:ext>
            </a:extLst>
          </p:cNvPr>
          <p:cNvSpPr/>
          <p:nvPr/>
        </p:nvSpPr>
        <p:spPr>
          <a:xfrm>
            <a:off x="11503742" y="6019800"/>
            <a:ext cx="294968" cy="35150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1855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BC2B-0930-A347-8847-882F8BEDA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ADD7A-3238-6D42-83E1-C0840E5B3C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300" dirty="0"/>
              <a:t>Cooke, A.S. &amp; Arnold, H.R., 1982. National changes in the status of the commoner British amphibians and reptiles before 1974, British Journal of Herpetology, 6, pp.206-207.</a:t>
            </a:r>
          </a:p>
          <a:p>
            <a:r>
              <a:rPr lang="en-GB" sz="1300" dirty="0"/>
              <a:t>Foster, J., 1997. In: Riddell, A. (ed.). The Slow-worm. Canterbury: Kent Reptile and Amphibian Group. </a:t>
            </a:r>
          </a:p>
          <a:p>
            <a:r>
              <a:rPr lang="en-GB" sz="1300" dirty="0"/>
              <a:t>Gazlay, S., 2010. </a:t>
            </a:r>
            <a:r>
              <a:rPr lang="en-GB" sz="1300" i="1" dirty="0"/>
              <a:t>Managing Green Spaces</a:t>
            </a:r>
            <a:r>
              <a:rPr lang="en-GB" sz="1300" dirty="0"/>
              <a:t>. New York, NY: Crabtree, p.55.</a:t>
            </a:r>
          </a:p>
          <a:p>
            <a:r>
              <a:rPr lang="en-GB" sz="1300" dirty="0"/>
              <a:t>Hubble, D. &amp; Hurst, D. T. (2006, Autumn) Population structure and translocation of the slow-worm, </a:t>
            </a:r>
            <a:r>
              <a:rPr lang="en-GB" sz="1300" dirty="0" err="1"/>
              <a:t>Anguis</a:t>
            </a:r>
            <a:r>
              <a:rPr lang="en-GB" sz="1300" dirty="0"/>
              <a:t> fragilis L. </a:t>
            </a:r>
            <a:r>
              <a:rPr lang="en-GB" sz="1300" dirty="0" err="1"/>
              <a:t>Herptological</a:t>
            </a:r>
            <a:r>
              <a:rPr lang="en-GB" sz="1300" dirty="0"/>
              <a:t> Bulletin . Essex. ISSN 1473-0928</a:t>
            </a:r>
          </a:p>
          <a:p>
            <a:pPr lvl="0"/>
            <a:r>
              <a:rPr lang="en-GB" sz="1300" dirty="0"/>
              <a:t>Naturalresources.wales. 2020. </a:t>
            </a:r>
            <a:r>
              <a:rPr lang="en-GB" sz="1300" i="1" dirty="0"/>
              <a:t>Natural Resources Wales / Reptiles</a:t>
            </a:r>
            <a:r>
              <a:rPr lang="en-GB" sz="1300" dirty="0"/>
              <a:t>. [online] Available at: &lt;https://</a:t>
            </a:r>
            <a:r>
              <a:rPr lang="en-GB" sz="1300" dirty="0" err="1"/>
              <a:t>naturalresources.wales</a:t>
            </a:r>
            <a:r>
              <a:rPr lang="en-GB" sz="1300" dirty="0"/>
              <a:t>/guidance-and-advice/environmental-topics/wildlife-and-biodiversity/</a:t>
            </a:r>
            <a:r>
              <a:rPr lang="en-GB" sz="1300" dirty="0" err="1"/>
              <a:t>uk</a:t>
            </a:r>
            <a:r>
              <a:rPr lang="en-GB" sz="1300" dirty="0"/>
              <a:t>-protected-species/reptiles/?</a:t>
            </a:r>
            <a:r>
              <a:rPr lang="en-GB" sz="1300" dirty="0" err="1"/>
              <a:t>lang</a:t>
            </a:r>
            <a:r>
              <a:rPr lang="en-GB" sz="1300" dirty="0"/>
              <a:t>=</a:t>
            </a:r>
            <a:r>
              <a:rPr lang="en-GB" sz="1300" dirty="0" err="1"/>
              <a:t>en</a:t>
            </a:r>
            <a:r>
              <a:rPr lang="en-GB" sz="1300" dirty="0"/>
              <a:t>&gt; [Accessed 20 April 2020].</a:t>
            </a:r>
          </a:p>
          <a:p>
            <a:r>
              <a:rPr lang="en-GB" sz="1300" dirty="0"/>
              <a:t>Reynolds, A. (Editor) (2011) </a:t>
            </a:r>
            <a:r>
              <a:rPr lang="en-GB" sz="1300" dirty="0" err="1"/>
              <a:t>HopGossip</a:t>
            </a:r>
            <a:r>
              <a:rPr lang="en-GB" sz="1300" dirty="0"/>
              <a:t>! Winter/Spring 2010/2011 Amphibian and reptile conservation, pp. 5, Bournemouth</a:t>
            </a:r>
          </a:p>
          <a:p>
            <a:pPr lvl="0"/>
            <a:r>
              <a:rPr lang="en-GB" sz="1300" dirty="0" err="1"/>
              <a:t>Ues.org.uk</a:t>
            </a:r>
            <a:r>
              <a:rPr lang="en-GB" sz="1300" dirty="0"/>
              <a:t>. 2020. </a:t>
            </a:r>
            <a:r>
              <a:rPr lang="en-GB" sz="1300" i="1" dirty="0"/>
              <a:t>Reptiles, Ecology And The Law</a:t>
            </a:r>
            <a:r>
              <a:rPr lang="en-GB" sz="1300" dirty="0"/>
              <a:t>. [online] Available at: &lt;http://</a:t>
            </a:r>
            <a:r>
              <a:rPr lang="en-GB" sz="1300" dirty="0" err="1"/>
              <a:t>ues.org.uk</a:t>
            </a:r>
            <a:r>
              <a:rPr lang="en-GB" sz="1300" dirty="0"/>
              <a:t>/</a:t>
            </a:r>
            <a:r>
              <a:rPr lang="en-GB" sz="1300" dirty="0" err="1"/>
              <a:t>wp</a:t>
            </a:r>
            <a:r>
              <a:rPr lang="en-GB" sz="1300" dirty="0"/>
              <a:t>-content/uploads/2017/07/Reptiles-ecology-and-the-</a:t>
            </a:r>
            <a:r>
              <a:rPr lang="en-GB" sz="1300" dirty="0" err="1"/>
              <a:t>law.pdf</a:t>
            </a:r>
            <a:r>
              <a:rPr lang="en-GB" sz="1300" dirty="0"/>
              <a:t>&gt; [Accessed 05 May 2020].</a:t>
            </a:r>
          </a:p>
          <a:p>
            <a:pPr lvl="0"/>
            <a:r>
              <a:rPr lang="en-GB" sz="1300" dirty="0" err="1"/>
              <a:t>Wildlifetrusts.org</a:t>
            </a:r>
            <a:r>
              <a:rPr lang="en-GB" sz="1300" dirty="0"/>
              <a:t>. 2020. </a:t>
            </a:r>
            <a:r>
              <a:rPr lang="en-GB" sz="1300" i="1" dirty="0"/>
              <a:t>Slow-Worm | The Wildlife Trusts</a:t>
            </a:r>
            <a:r>
              <a:rPr lang="en-GB" sz="1300" dirty="0"/>
              <a:t>. [online] Available at: &lt;https://</a:t>
            </a:r>
            <a:r>
              <a:rPr lang="en-GB" sz="1300" dirty="0" err="1"/>
              <a:t>www.wildlifetrusts.org</a:t>
            </a:r>
            <a:r>
              <a:rPr lang="en-GB" sz="1300" dirty="0"/>
              <a:t>/wildlife-explorer/reptiles/slow-worm&gt; [Accessed 01 May 2020].</a:t>
            </a:r>
          </a:p>
          <a:p>
            <a:endParaRPr lang="en-GB" sz="1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839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D8024-CE42-6740-9A6E-0D4989363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0684" y="973668"/>
            <a:ext cx="6105832" cy="706964"/>
          </a:xfrm>
        </p:spPr>
        <p:txBody>
          <a:bodyPr/>
          <a:lstStyle/>
          <a:p>
            <a:r>
              <a:rPr lang="en-GB" dirty="0"/>
              <a:t>Implications on the Project 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1BBBAC-0BEA-A64E-B91B-992B737C3A98}"/>
              </a:ext>
            </a:extLst>
          </p:cNvPr>
          <p:cNvSpPr/>
          <p:nvPr/>
        </p:nvSpPr>
        <p:spPr>
          <a:xfrm>
            <a:off x="10023987" y="5400819"/>
            <a:ext cx="187796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Felix HOARE </a:t>
            </a:r>
          </a:p>
          <a:p>
            <a:r>
              <a:rPr lang="en-GB" dirty="0"/>
              <a:t>1908089</a:t>
            </a:r>
          </a:p>
          <a:p>
            <a:r>
              <a:rPr lang="en-GB" dirty="0"/>
              <a:t>Assignment 2</a:t>
            </a:r>
          </a:p>
        </p:txBody>
      </p:sp>
    </p:spTree>
    <p:extLst>
      <p:ext uri="{BB962C8B-B14F-4D97-AF65-F5344CB8AC3E}">
        <p14:creationId xmlns:p14="http://schemas.microsoft.com/office/powerpoint/2010/main" val="17342152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D43DB-80F6-9145-B86D-90319AD06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Costs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03349-2573-B349-AE14-B389721E5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The cost to hire an Ecologist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Surveys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Translocation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Daily rates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No definitive time duration </a:t>
            </a:r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BE39D16-4EC3-2C49-BA48-74EFB80B480E}"/>
              </a:ext>
            </a:extLst>
          </p:cNvPr>
          <p:cNvSpPr/>
          <p:nvPr/>
        </p:nvSpPr>
        <p:spPr>
          <a:xfrm>
            <a:off x="11503742" y="6019800"/>
            <a:ext cx="294968" cy="35150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073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12F0D-BDC5-F24F-94C0-F3371B1AD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Optimum times for species survey 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337FAD-5131-BE47-A4AC-606E088F69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3325" t="35923" r="31636" b="28509"/>
          <a:stretch/>
        </p:blipFill>
        <p:spPr>
          <a:xfrm>
            <a:off x="963761" y="2502568"/>
            <a:ext cx="6287271" cy="359000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36505C9-FDA9-FE4B-8359-8A6EF2E6E67B}"/>
              </a:ext>
            </a:extLst>
          </p:cNvPr>
          <p:cNvSpPr/>
          <p:nvPr/>
        </p:nvSpPr>
        <p:spPr>
          <a:xfrm>
            <a:off x="11503742" y="6019800"/>
            <a:ext cx="294968" cy="35150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712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5C276-1A90-774D-ACC3-F6D3FFD33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Timing Issues and Delays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07A06-3146-F040-B558-0DC299D1BF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Cost to contractor and schedules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Mod and Demob of all machinery on site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Facilities and Staff salaries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Allocated time to jobs may now not be suitable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Pushing construction into unfavourable weather conditions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Storage of materials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Delay next construction project</a:t>
            </a:r>
          </a:p>
          <a:p>
            <a:pPr marL="0" indent="0">
              <a:buNone/>
            </a:pPr>
            <a:endParaRPr lang="en-GB" sz="24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Target completion dates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Failure to comply with legal completion dates</a:t>
            </a:r>
          </a:p>
          <a:p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8A211EE-9532-274C-BE72-6B36BBA5846E}"/>
              </a:ext>
            </a:extLst>
          </p:cNvPr>
          <p:cNvSpPr/>
          <p:nvPr/>
        </p:nvSpPr>
        <p:spPr>
          <a:xfrm>
            <a:off x="11503742" y="6019800"/>
            <a:ext cx="294968" cy="35150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72165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8BCED-B6A8-AE4E-A9E2-59A4BC5FF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A63AC-AE60-7846-804D-69366F84D7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Constructionmanagermagazine.com</a:t>
            </a:r>
            <a:r>
              <a:rPr lang="en-GB" dirty="0"/>
              <a:t>. 2020. CPD: Endangered Species On Site | Home | Construction Manager Magazine. [online] Available at: &lt;http://</a:t>
            </a:r>
            <a:r>
              <a:rPr lang="en-GB" dirty="0" err="1"/>
              <a:t>www.constructionmanagermagazine.com</a:t>
            </a:r>
            <a:r>
              <a:rPr lang="en-GB" dirty="0"/>
              <a:t>/</a:t>
            </a:r>
            <a:r>
              <a:rPr lang="en-GB" dirty="0" err="1"/>
              <a:t>cpd</a:t>
            </a:r>
            <a:r>
              <a:rPr lang="en-GB" dirty="0"/>
              <a:t>-articles/continuing-professional-development-endangered-</a:t>
            </a:r>
            <a:r>
              <a:rPr lang="en-GB" dirty="0" err="1"/>
              <a:t>spe</a:t>
            </a:r>
            <a:r>
              <a:rPr lang="en-GB" dirty="0"/>
              <a:t>/&gt; [Accessed 6 May 2020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Construction Project Management, Home Build and Renovation Books. 2020. </a:t>
            </a:r>
            <a:r>
              <a:rPr lang="en-GB" i="1" dirty="0"/>
              <a:t>Book | Building A Successful Construction Company: A Practical Guide</a:t>
            </a:r>
            <a:r>
              <a:rPr lang="en-GB" dirty="0"/>
              <a:t>. [online] Available at: &lt;https://</a:t>
            </a:r>
            <a:r>
              <a:rPr lang="en-GB" dirty="0" err="1"/>
              <a:t>www.pn-projectmanagement.com</a:t>
            </a:r>
            <a:r>
              <a:rPr lang="en-GB" dirty="0"/>
              <a:t>/building-a-successful-construction-</a:t>
            </a:r>
            <a:r>
              <a:rPr lang="en-GB" dirty="0" err="1"/>
              <a:t>company.html</a:t>
            </a:r>
            <a:r>
              <a:rPr lang="en-GB" dirty="0"/>
              <a:t>&gt; [Accessed 7 May 2020].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Schofieldsweeney.co.uk</a:t>
            </a:r>
            <a:r>
              <a:rPr lang="en-GB" dirty="0"/>
              <a:t>. 2020. Protected Species And The Construction Industry. [online] Available at: &lt;https://</a:t>
            </a:r>
            <a:r>
              <a:rPr lang="en-GB" dirty="0" err="1"/>
              <a:t>www.schofieldsweeney.co.uk</a:t>
            </a:r>
            <a:r>
              <a:rPr lang="en-GB" dirty="0"/>
              <a:t>/guidance/protected-species-and-the-construction-industry/&gt; [Accessed 6 May 2020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Staffordshire.gov.uk</a:t>
            </a:r>
            <a:r>
              <a:rPr lang="en-GB" dirty="0"/>
              <a:t>. 2020. [online] Available at: &lt;https://</a:t>
            </a:r>
            <a:r>
              <a:rPr lang="en-GB" dirty="0" err="1"/>
              <a:t>www.staffordshire.gov.uk</a:t>
            </a:r>
            <a:r>
              <a:rPr lang="en-GB" dirty="0"/>
              <a:t>/environment/Environment-and-countryside/biodiversity/Documents/SCCProtectedSpeciesGuidanceDocumentCombinedParts1.pdf&gt; [Accessed 11 May 2020].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130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7C2F5-0F64-FB43-87CA-109A096EE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7824" y="944171"/>
            <a:ext cx="8018543" cy="706964"/>
          </a:xfrm>
        </p:spPr>
        <p:txBody>
          <a:bodyPr/>
          <a:lstStyle/>
          <a:p>
            <a:r>
              <a:rPr lang="en-GB" dirty="0"/>
              <a:t>Implications on Contractor + Client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57BA0-7128-B24F-8FA4-4EC38FAB8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16367" y="5530850"/>
            <a:ext cx="1779975" cy="70696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David Roberts 2000154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331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EFD2A-965B-0044-864D-86EC65509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EBEBEB"/>
                </a:solidFill>
              </a:rPr>
              <a:t>Legal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6F9C8-9BA2-FB4E-88FA-C63162C126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468032"/>
            <a:ext cx="3785755" cy="3551768"/>
          </a:xfrm>
        </p:spPr>
        <p:txBody>
          <a:bodyPr anchor="ctr">
            <a:normAutofit/>
          </a:bodyPr>
          <a:lstStyle/>
          <a:p>
            <a:r>
              <a:rPr lang="en-GB" sz="1600" dirty="0"/>
              <a:t>If works were to continue, this would then become an offence and put the company at risk for legal action to be carried out.</a:t>
            </a:r>
          </a:p>
          <a:p>
            <a:r>
              <a:rPr lang="en-GB" sz="1600" dirty="0"/>
              <a:t>Penalties for breaches of legislation can be up to £5000 on conviction and or up to 6 months imprisonment. </a:t>
            </a:r>
            <a:endParaRPr lang="en-US" sz="1600" dirty="0"/>
          </a:p>
          <a:p>
            <a:endParaRPr lang="en-US" sz="1600" dirty="0"/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51C8C2B0-610C-2542-B24E-9A6E19548D2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603500"/>
            <a:ext cx="4599257" cy="34163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7613314-6876-5B41-8921-2D3CADFF5B66}"/>
              </a:ext>
            </a:extLst>
          </p:cNvPr>
          <p:cNvSpPr/>
          <p:nvPr/>
        </p:nvSpPr>
        <p:spPr>
          <a:xfrm>
            <a:off x="11503742" y="6019800"/>
            <a:ext cx="294968" cy="35150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75563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E3DC8-AFBD-AA4E-94A2-EED374B3D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they should know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7F49B-1D00-674F-9F68-E21641FB8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603500"/>
            <a:ext cx="7753072" cy="3416300"/>
          </a:xfrm>
        </p:spPr>
        <p:txBody>
          <a:bodyPr/>
          <a:lstStyle/>
          <a:p>
            <a:r>
              <a:rPr lang="en-GB" dirty="0"/>
              <a:t>The contractor should have been aware that the Government planning policy now explicitly requires local authorities to seek wildlife gains through the planning process. </a:t>
            </a:r>
          </a:p>
          <a:p>
            <a:r>
              <a:rPr lang="en-GB" dirty="0"/>
              <a:t>Actions which could predictably kill or injure slow worms may result in an offence, even if that outcome is not the main purpose of the act. </a:t>
            </a:r>
          </a:p>
          <a:p>
            <a:r>
              <a:rPr lang="en-GB" dirty="0"/>
              <a:t>It is important that the contractor and the client appreciate that the legal protection for these reptiles is only one element to consider in development control and forward planning. </a:t>
            </a:r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E43CEF-B896-5647-A4E5-CB9A20C00050}"/>
              </a:ext>
            </a:extLst>
          </p:cNvPr>
          <p:cNvSpPr/>
          <p:nvPr/>
        </p:nvSpPr>
        <p:spPr>
          <a:xfrm>
            <a:off x="11503742" y="6019800"/>
            <a:ext cx="294968" cy="35150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38174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4C97B-C479-F041-A185-DA6DAE0AA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Final 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B938C-94B5-BD49-AC79-8B934AB5BC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003793" cy="3416300"/>
          </a:xfrm>
        </p:spPr>
        <p:txBody>
          <a:bodyPr/>
          <a:lstStyle/>
          <a:p>
            <a:r>
              <a:rPr lang="en-GB" sz="2000" dirty="0"/>
              <a:t>To help achieve the target of no net loss to local reptile conservation  status, the recipient site must be as close to the construction site as possible.</a:t>
            </a:r>
          </a:p>
          <a:p>
            <a:r>
              <a:rPr lang="en-GB" sz="2000" dirty="0"/>
              <a:t>Where the plan is to relocate reptiles about 5 km from the construction site, you must prove that for sound reasons, all possibilities for closer receptor sites have been investigated and dismissed.</a:t>
            </a:r>
          </a:p>
          <a:p>
            <a:r>
              <a:rPr lang="en-GB" sz="2000" dirty="0"/>
              <a:t>Send a record of the receptor site to the Local Planning Authority and recommend that it is marked on planning alert maps. </a:t>
            </a:r>
            <a:endParaRPr lang="en-US" sz="2000" dirty="0"/>
          </a:p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E84B652-D519-914D-BE66-7D1F42881912}"/>
              </a:ext>
            </a:extLst>
          </p:cNvPr>
          <p:cNvSpPr/>
          <p:nvPr/>
        </p:nvSpPr>
        <p:spPr>
          <a:xfrm>
            <a:off x="11503742" y="6019800"/>
            <a:ext cx="294968" cy="35150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6495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554C3-ACC5-A248-916C-D5E59A168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1E6CF-F933-144F-B1ED-79BBB72215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Businessandbiodiversity.org</a:t>
            </a:r>
            <a:r>
              <a:rPr lang="en-GB" dirty="0"/>
              <a:t>. 2020. </a:t>
            </a:r>
            <a:r>
              <a:rPr lang="en-GB" i="1" dirty="0"/>
              <a:t>Construction Sector, Biodiversity And Wildlife Conservation</a:t>
            </a:r>
            <a:r>
              <a:rPr lang="en-GB" dirty="0"/>
              <a:t>. [online] Available at: &lt;http://</a:t>
            </a:r>
            <a:r>
              <a:rPr lang="en-GB" dirty="0" err="1"/>
              <a:t>www.businessandbiodiversity.org</a:t>
            </a:r>
            <a:r>
              <a:rPr lang="en-GB" dirty="0"/>
              <a:t>/</a:t>
            </a:r>
            <a:r>
              <a:rPr lang="en-GB" dirty="0" err="1"/>
              <a:t>construction.html</a:t>
            </a:r>
            <a:r>
              <a:rPr lang="en-GB" dirty="0"/>
              <a:t>&gt; [Accessed 9 May 2020].</a:t>
            </a:r>
          </a:p>
          <a:p>
            <a:r>
              <a:rPr lang="en-GB" dirty="0" err="1"/>
              <a:t>Ues.org.uk</a:t>
            </a:r>
            <a:r>
              <a:rPr lang="en-GB" dirty="0"/>
              <a:t>. 2020. [online] Available at: &lt;http://</a:t>
            </a:r>
            <a:r>
              <a:rPr lang="en-GB" dirty="0" err="1"/>
              <a:t>ues.org.uk</a:t>
            </a:r>
            <a:r>
              <a:rPr lang="en-GB" dirty="0"/>
              <a:t>/</a:t>
            </a:r>
            <a:r>
              <a:rPr lang="en-GB" dirty="0" err="1"/>
              <a:t>wp</a:t>
            </a:r>
            <a:r>
              <a:rPr lang="en-GB" dirty="0"/>
              <a:t>-content/uploads/2017/07/Reptiles-ecology-and-the-</a:t>
            </a:r>
            <a:r>
              <a:rPr lang="en-GB" dirty="0" err="1"/>
              <a:t>law.pdf</a:t>
            </a:r>
            <a:r>
              <a:rPr lang="en-GB" dirty="0"/>
              <a:t>&gt; [Accessed 9 May 2020].</a:t>
            </a:r>
          </a:p>
          <a:p>
            <a:r>
              <a:rPr lang="en-GB" dirty="0" err="1"/>
              <a:t>Whatdotheyknow.com</a:t>
            </a:r>
            <a:r>
              <a:rPr lang="en-GB" dirty="0"/>
              <a:t>. 2020. [online] Available at: &lt;https://</a:t>
            </a:r>
            <a:r>
              <a:rPr lang="en-GB" dirty="0" err="1"/>
              <a:t>www.whatdotheyknow.com</a:t>
            </a:r>
            <a:r>
              <a:rPr lang="en-GB" dirty="0"/>
              <a:t>/request/257019/response/637723/attach/4/Reptile%20Mitigation%20Guidelines%201st%20Edition.pdf&gt; [Accessed 9 May 2020].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8089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62B93-BAE5-8249-AE15-7DFD3201B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A82B0-9307-094D-B95B-B1EA7955D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16367" y="5471582"/>
            <a:ext cx="1691485" cy="8255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Daniel Collier </a:t>
            </a:r>
          </a:p>
          <a:p>
            <a:pPr marL="0" indent="0">
              <a:buNone/>
            </a:pPr>
            <a:r>
              <a:rPr lang="en-US" dirty="0"/>
              <a:t>1908087</a:t>
            </a:r>
          </a:p>
        </p:txBody>
      </p:sp>
    </p:spTree>
    <p:extLst>
      <p:ext uri="{BB962C8B-B14F-4D97-AF65-F5344CB8AC3E}">
        <p14:creationId xmlns:p14="http://schemas.microsoft.com/office/powerpoint/2010/main" val="4814465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20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6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7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739DF-A1EB-FA4C-9DAF-9A9C494C1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Case Overview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DD4EF23-7CD3-0A40-8E65-07E5490A15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08" r="31859"/>
          <a:stretch/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38" name="Rectangle 26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Oval 28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Oval 30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A44C5-F975-C048-B563-2A70E0167F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pPr marL="285750" indent="-285750"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Dobwalls, Cornwall 2006</a:t>
            </a:r>
          </a:p>
          <a:p>
            <a:pPr marL="285750" indent="-285750"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Abandoned site close to new A38 Bypass development.</a:t>
            </a:r>
          </a:p>
          <a:p>
            <a:pPr marL="285750" indent="-285750"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Recent newly completed roads had affected the amount of traffic flowing through Dobwalls.</a:t>
            </a:r>
          </a:p>
          <a:p>
            <a:pPr marL="285750" indent="-285750"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Abandoned site approx. 1 Acre in size. </a:t>
            </a:r>
          </a:p>
          <a:p>
            <a:pPr marL="285750" indent="-285750"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The site runs parallel to the newly proposed road.</a:t>
            </a:r>
          </a:p>
          <a:p>
            <a:pPr marL="285750" indent="-285750"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Site formerly used to conduct slow worm study. </a:t>
            </a:r>
          </a:p>
          <a:p>
            <a:pPr marL="285750" indent="-285750">
              <a:lnSpc>
                <a:spcPct val="90000"/>
              </a:lnSpc>
            </a:pPr>
            <a:endParaRPr lang="en-US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Ordnance map of Dobwalls showing the new route of the A38. (Bing Maps,2011)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2164A7A-D22A-4E4C-B0B8-71C773827928}"/>
              </a:ext>
            </a:extLst>
          </p:cNvPr>
          <p:cNvSpPr/>
          <p:nvPr/>
        </p:nvSpPr>
        <p:spPr>
          <a:xfrm>
            <a:off x="11556835" y="6441822"/>
            <a:ext cx="294968" cy="35150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3917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5221FC-7F7C-6443-8F9A-ADA0601F0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Ecological Requirements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39C9D9C-7FA3-0C4A-92CC-8032B16BFF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843" r="1" b="1"/>
          <a:stretch/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51FC3-75CA-EC4D-B70F-813E55B54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047613"/>
            <a:ext cx="6072776" cy="3811740"/>
          </a:xfrm>
        </p:spPr>
        <p:txBody>
          <a:bodyPr anchor="ctr">
            <a:normAutofit/>
          </a:bodyPr>
          <a:lstStyle/>
          <a:p>
            <a:pPr marL="285750" indent="-285750"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</a:rPr>
              <a:t>Schemes required to conduct and investigate proposed affected area. </a:t>
            </a:r>
          </a:p>
          <a:p>
            <a:pPr marL="285750" indent="-285750"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</a:rPr>
              <a:t>Slow worms are protected under the Wildlife and Countryside Act 1981.</a:t>
            </a:r>
          </a:p>
          <a:p>
            <a:pPr marL="285750" indent="-285750"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</a:rPr>
              <a:t>Also, protection of the natural habitats of animals is very important and clearly set out in The Conservation of Habitats and Species Regulations 2017</a:t>
            </a:r>
          </a:p>
          <a:p>
            <a:pPr marL="285750" indent="-285750"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</a:rPr>
              <a:t>Governed under: Bern Convention 1979, Wildlife &amp; Countryside Act (as Amended) 1981: Schedule 5, Countryside Rights of Way Act 2000 </a:t>
            </a:r>
          </a:p>
          <a:p>
            <a:pPr marL="285750" indent="-285750"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</a:rPr>
              <a:t>Image available at https://</a:t>
            </a:r>
            <a:r>
              <a:rPr lang="en-US" sz="1500" dirty="0" err="1">
                <a:solidFill>
                  <a:srgbClr val="FFFFFF"/>
                </a:solidFill>
              </a:rPr>
              <a:t>www.acerecology.co.uk</a:t>
            </a:r>
            <a:r>
              <a:rPr lang="en-US" sz="1500" dirty="0">
                <a:solidFill>
                  <a:srgbClr val="FFFFFF"/>
                </a:solidFill>
              </a:rPr>
              <a:t>/slow-worm-species-guide/</a:t>
            </a:r>
          </a:p>
          <a:p>
            <a:pPr>
              <a:lnSpc>
                <a:spcPct val="90000"/>
              </a:lnSpc>
            </a:pPr>
            <a:endParaRPr lang="en-US" sz="1500" dirty="0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36EC522-BA81-384C-902A-272E51CA64D1}"/>
              </a:ext>
            </a:extLst>
          </p:cNvPr>
          <p:cNvSpPr/>
          <p:nvPr/>
        </p:nvSpPr>
        <p:spPr>
          <a:xfrm>
            <a:off x="11556835" y="6428822"/>
            <a:ext cx="294968" cy="35150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9365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C5E996B-1547-EC41-B59E-A594086A5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 sz="2300" dirty="0">
                <a:solidFill>
                  <a:srgbClr val="EBEBEB"/>
                </a:solidFill>
              </a:rPr>
              <a:t>Survey, Conclusion &amp; Mitigation Recommendations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9" name="TextBox 2">
            <a:extLst>
              <a:ext uri="{FF2B5EF4-FFF2-40B4-BE49-F238E27FC236}">
                <a16:creationId xmlns:a16="http://schemas.microsoft.com/office/drawing/2014/main" id="{F999E94B-D1C3-894A-AAA6-62E9BD0865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4025440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0" name="Rectangle 19">
            <a:extLst>
              <a:ext uri="{FF2B5EF4-FFF2-40B4-BE49-F238E27FC236}">
                <a16:creationId xmlns:a16="http://schemas.microsoft.com/office/drawing/2014/main" id="{A2B7617F-3C76-C64E-B23A-34972DDEC87A}"/>
              </a:ext>
            </a:extLst>
          </p:cNvPr>
          <p:cNvSpPr/>
          <p:nvPr/>
        </p:nvSpPr>
        <p:spPr>
          <a:xfrm>
            <a:off x="11506306" y="6103323"/>
            <a:ext cx="294968" cy="35150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1208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BABDE-E75B-9444-A742-9C57F5929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A1966-A9C6-2C43-9F92-EA7FB9314E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cs typeface="Arial" panose="020B0604020202020204" pitchFamily="34" charset="0"/>
              </a:rPr>
              <a:t>Prentice, J., 2019. SABRE: The Society For All British And Irish Road Enthusiasts. [online] Sabre-</a:t>
            </a:r>
            <a:r>
              <a:rPr lang="en-US" dirty="0" err="1">
                <a:cs typeface="Arial" panose="020B0604020202020204" pitchFamily="34" charset="0"/>
              </a:rPr>
              <a:t>roads.org.uk</a:t>
            </a:r>
            <a:r>
              <a:rPr lang="en-US" dirty="0">
                <a:cs typeface="Arial" panose="020B0604020202020204" pitchFamily="34" charset="0"/>
              </a:rPr>
              <a:t>. Available at: &lt;https://</a:t>
            </a:r>
            <a:r>
              <a:rPr lang="en-US" dirty="0" err="1">
                <a:cs typeface="Arial" panose="020B0604020202020204" pitchFamily="34" charset="0"/>
              </a:rPr>
              <a:t>www.sabre-roads.org.uk</a:t>
            </a:r>
            <a:r>
              <a:rPr lang="en-US" dirty="0">
                <a:cs typeface="Arial" panose="020B0604020202020204" pitchFamily="34" charset="0"/>
              </a:rPr>
              <a:t>/</a:t>
            </a:r>
            <a:r>
              <a:rPr lang="en-US" dirty="0" err="1">
                <a:cs typeface="Arial" panose="020B0604020202020204" pitchFamily="34" charset="0"/>
              </a:rPr>
              <a:t>index.php?title</a:t>
            </a:r>
            <a:r>
              <a:rPr lang="en-US" dirty="0">
                <a:cs typeface="Arial" panose="020B0604020202020204" pitchFamily="34" charset="0"/>
              </a:rPr>
              <a:t>=A38_Dobwalls_Bypass&gt; [Accessed 7 April 2020].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>
                <a:cs typeface="Arial" panose="020B0604020202020204" pitchFamily="34" charset="0"/>
              </a:rPr>
              <a:t>Jncc.gov.uk</a:t>
            </a:r>
            <a:r>
              <a:rPr lang="en-US" dirty="0">
                <a:cs typeface="Arial" panose="020B0604020202020204" pitchFamily="34" charset="0"/>
              </a:rPr>
              <a:t>. 2019. Bern Convention | JNCC - Adviser To Government On Nature Conservation. [online] Available at: &lt;https://</a:t>
            </a:r>
            <a:r>
              <a:rPr lang="en-US" dirty="0" err="1">
                <a:cs typeface="Arial" panose="020B0604020202020204" pitchFamily="34" charset="0"/>
              </a:rPr>
              <a:t>jncc.gov.uk</a:t>
            </a:r>
            <a:r>
              <a:rPr lang="en-US" dirty="0">
                <a:cs typeface="Arial" panose="020B0604020202020204" pitchFamily="34" charset="0"/>
              </a:rPr>
              <a:t>/our-work/</a:t>
            </a:r>
            <a:r>
              <a:rPr lang="en-US" dirty="0" err="1">
                <a:cs typeface="Arial" panose="020B0604020202020204" pitchFamily="34" charset="0"/>
              </a:rPr>
              <a:t>bern</a:t>
            </a:r>
            <a:r>
              <a:rPr lang="en-US" dirty="0">
                <a:cs typeface="Arial" panose="020B0604020202020204" pitchFamily="34" charset="0"/>
              </a:rPr>
              <a:t>-convention/&gt; [Accessed 7 April 2020].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>
                <a:cs typeface="Arial" panose="020B0604020202020204" pitchFamily="34" charset="0"/>
              </a:rPr>
              <a:t>Wildlifetrusts.org</a:t>
            </a:r>
            <a:r>
              <a:rPr lang="en-US" dirty="0">
                <a:cs typeface="Arial" panose="020B0604020202020204" pitchFamily="34" charset="0"/>
              </a:rPr>
              <a:t>. 2020. UK Wildlife Law | The Wildlife Trusts. [online] Available at: &lt;https://</a:t>
            </a:r>
            <a:r>
              <a:rPr lang="en-US" dirty="0" err="1">
                <a:cs typeface="Arial" panose="020B0604020202020204" pitchFamily="34" charset="0"/>
              </a:rPr>
              <a:t>www.wildlifetrusts.org</a:t>
            </a:r>
            <a:r>
              <a:rPr lang="en-US" dirty="0">
                <a:cs typeface="Arial" panose="020B0604020202020204" pitchFamily="34" charset="0"/>
              </a:rPr>
              <a:t>/</a:t>
            </a:r>
            <a:r>
              <a:rPr lang="en-US" dirty="0" err="1">
                <a:cs typeface="Arial" panose="020B0604020202020204" pitchFamily="34" charset="0"/>
              </a:rPr>
              <a:t>uk</a:t>
            </a:r>
            <a:r>
              <a:rPr lang="en-US" dirty="0">
                <a:cs typeface="Arial" panose="020B0604020202020204" pitchFamily="34" charset="0"/>
              </a:rPr>
              <a:t>-wildlife-law&gt; [Accessed 7 April 2020].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cs typeface="Arial" panose="020B0604020202020204" pitchFamily="34" charset="0"/>
              </a:rPr>
              <a:t>Wildlife &amp; Countryside Act 1981. 1981 c.69.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>
                <a:cs typeface="Arial" panose="020B0604020202020204" pitchFamily="34" charset="0"/>
              </a:rPr>
              <a:t>Legislation.gov.uk</a:t>
            </a:r>
            <a:r>
              <a:rPr lang="en-US" dirty="0">
                <a:cs typeface="Arial" panose="020B0604020202020204" pitchFamily="34" charset="0"/>
              </a:rPr>
              <a:t>. 1981. Wildlife And Countryside Act 1981. [online] Available at: &lt;http://</a:t>
            </a:r>
            <a:r>
              <a:rPr lang="en-US" dirty="0" err="1">
                <a:cs typeface="Arial" panose="020B0604020202020204" pitchFamily="34" charset="0"/>
              </a:rPr>
              <a:t>www.legislation.gov.uk</a:t>
            </a:r>
            <a:r>
              <a:rPr lang="en-US" dirty="0">
                <a:cs typeface="Arial" panose="020B0604020202020204" pitchFamily="34" charset="0"/>
              </a:rPr>
              <a:t>/</a:t>
            </a:r>
            <a:r>
              <a:rPr lang="en-US" dirty="0" err="1">
                <a:cs typeface="Arial" panose="020B0604020202020204" pitchFamily="34" charset="0"/>
              </a:rPr>
              <a:t>ukpga</a:t>
            </a:r>
            <a:r>
              <a:rPr lang="en-US" dirty="0">
                <a:cs typeface="Arial" panose="020B0604020202020204" pitchFamily="34" charset="0"/>
              </a:rPr>
              <a:t>/1981/69/contents&gt; [Accessed 11 April 2020].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cs typeface="Arial" panose="020B0604020202020204" pitchFamily="34" charset="0"/>
              </a:rPr>
              <a:t>Council of Europe. 2020. Bern Convention. [online] Available at: &lt;https://</a:t>
            </a:r>
            <a:r>
              <a:rPr lang="en-US" dirty="0" err="1">
                <a:cs typeface="Arial" panose="020B0604020202020204" pitchFamily="34" charset="0"/>
              </a:rPr>
              <a:t>www.coe.int</a:t>
            </a:r>
            <a:r>
              <a:rPr lang="en-US" dirty="0">
                <a:cs typeface="Arial" panose="020B0604020202020204" pitchFamily="34" charset="0"/>
              </a:rPr>
              <a:t>/</a:t>
            </a:r>
            <a:r>
              <a:rPr lang="en-US" dirty="0" err="1">
                <a:cs typeface="Arial" panose="020B0604020202020204" pitchFamily="34" charset="0"/>
              </a:rPr>
              <a:t>en</a:t>
            </a:r>
            <a:r>
              <a:rPr lang="en-US" dirty="0">
                <a:cs typeface="Arial" panose="020B0604020202020204" pitchFamily="34" charset="0"/>
              </a:rPr>
              <a:t>/web/</a:t>
            </a:r>
            <a:r>
              <a:rPr lang="en-US" dirty="0" err="1">
                <a:cs typeface="Arial" panose="020B0604020202020204" pitchFamily="34" charset="0"/>
              </a:rPr>
              <a:t>bern</a:t>
            </a:r>
            <a:r>
              <a:rPr lang="en-US" dirty="0">
                <a:cs typeface="Arial" panose="020B0604020202020204" pitchFamily="34" charset="0"/>
              </a:rPr>
              <a:t>-convention&gt; [Accessed 24 April 2020].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>
                <a:cs typeface="Arial" panose="020B0604020202020204" pitchFamily="34" charset="0"/>
              </a:rPr>
              <a:t>Fuke</a:t>
            </a:r>
            <a:r>
              <a:rPr lang="en-US" dirty="0">
                <a:cs typeface="Arial" panose="020B0604020202020204" pitchFamily="34" charset="0"/>
              </a:rPr>
              <a:t>, C., 2020. A Study Of A Translocated Population Of </a:t>
            </a:r>
            <a:r>
              <a:rPr lang="en-US" dirty="0" err="1">
                <a:cs typeface="Arial" panose="020B0604020202020204" pitchFamily="34" charset="0"/>
              </a:rPr>
              <a:t>Anguis</a:t>
            </a:r>
            <a:r>
              <a:rPr lang="en-US" dirty="0">
                <a:cs typeface="Arial" panose="020B0604020202020204" pitchFamily="34" charset="0"/>
              </a:rPr>
              <a:t> Fragilis In Cornwall, UK. The Plymouth Student Scientist, 2011, 4, (2),. [online] Plymouth: The Plymouth Student Scientist, pp.181-221. Available at: &lt;http://file:///C:/Users/Admin/Downloads/315-589-1-PB.pdf&gt; [Accessed 2 May 2020].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2449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CDD4-40A6-714C-82D0-69B269471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8632" y="870430"/>
            <a:ext cx="8048040" cy="706964"/>
          </a:xfrm>
        </p:spPr>
        <p:txBody>
          <a:bodyPr/>
          <a:lstStyle/>
          <a:p>
            <a:r>
              <a:rPr lang="en-GB" dirty="0"/>
              <a:t>How this could have been avoided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3316A-ADD3-B444-A109-0C8B5A0F9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6220" y="5553177"/>
            <a:ext cx="1367020" cy="7069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Rhys Boots</a:t>
            </a:r>
          </a:p>
          <a:p>
            <a:pPr marL="0" indent="0">
              <a:buNone/>
            </a:pPr>
            <a:r>
              <a:rPr lang="en-US" dirty="0"/>
              <a:t>1904486</a:t>
            </a:r>
          </a:p>
        </p:txBody>
      </p:sp>
    </p:spTree>
    <p:extLst>
      <p:ext uri="{BB962C8B-B14F-4D97-AF65-F5344CB8AC3E}">
        <p14:creationId xmlns:p14="http://schemas.microsoft.com/office/powerpoint/2010/main" val="27253547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CA64E-C5C7-8A43-AD5D-750CAAAED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dirty="0">
                <a:solidFill>
                  <a:srgbClr val="EBEBEB"/>
                </a:solidFill>
              </a:rPr>
              <a:t>Detecting slow worms </a:t>
            </a:r>
            <a:endParaRPr lang="en-US" sz="3300" dirty="0">
              <a:solidFill>
                <a:srgbClr val="EBEBEB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06C6C5-F17C-A846-8979-C159CBD78E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084"/>
          <a:stretch/>
        </p:blipFill>
        <p:spPr>
          <a:xfrm>
            <a:off x="5194607" y="2723774"/>
            <a:ext cx="6391533" cy="141045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764B2-99E7-FD44-A05D-F86CBF5D8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Surveys that could be carried out ?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Where to look for slow worms 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Process if Slow worms are detected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What can be done 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4C2EFCF-8C7D-494F-9613-E2FD08BE3681}"/>
              </a:ext>
            </a:extLst>
          </p:cNvPr>
          <p:cNvSpPr/>
          <p:nvPr/>
        </p:nvSpPr>
        <p:spPr>
          <a:xfrm>
            <a:off x="11503742" y="6019800"/>
            <a:ext cx="294968" cy="35150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8095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5BE4897-C7A1-4E8C-B5A5-8797DAC6D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C300240B-912F-4AD7-AE1B-923B3F987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421EF78-B00C-42F8-8908-2CF3E417C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F3E0A6DF-2313-4EC2-B95B-212CD4861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6FF244-257B-7D4F-884E-174B478AC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dirty="0">
                <a:solidFill>
                  <a:schemeClr val="tx1"/>
                </a:solidFill>
              </a:rPr>
              <a:t>Prevention Measures </a:t>
            </a:r>
            <a:endParaRPr lang="en-US" sz="3300" dirty="0">
              <a:solidFill>
                <a:schemeClr val="tx1"/>
              </a:solidFill>
            </a:endParaRPr>
          </a:p>
        </p:txBody>
      </p:sp>
      <p:pic>
        <p:nvPicPr>
          <p:cNvPr id="13" name="Picture 12" descr="A pile of green grass&#10;&#10;Description automatically generated">
            <a:extLst>
              <a:ext uri="{FF2B5EF4-FFF2-40B4-BE49-F238E27FC236}">
                <a16:creationId xmlns:a16="http://schemas.microsoft.com/office/drawing/2014/main" id="{0E693264-77D1-D048-BF05-DD13AC414C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783" r="16909" b="-2"/>
          <a:stretch/>
        </p:blipFill>
        <p:spPr>
          <a:xfrm>
            <a:off x="8472236" y="803751"/>
            <a:ext cx="3113904" cy="525049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B083B194-504C-4B70-B8F6-80C51076F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E9BF1AE2-40FC-4B8F-B531-AB84540A2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1C4EB7C1-42EF-4F28-AF4F-02E879CB6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083AD-D24E-C24E-8233-A30E59B8CB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/>
                </a:solidFill>
              </a:rPr>
              <a:t>Exclusion fences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/>
                </a:solidFill>
              </a:rPr>
              <a:t>Translocated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GB" sz="14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1"/>
                </a:solidFill>
              </a:rPr>
              <a:t>Hibernacula </a:t>
            </a:r>
          </a:p>
          <a:p>
            <a:pPr>
              <a:lnSpc>
                <a:spcPct val="90000"/>
              </a:lnSpc>
            </a:pPr>
            <a:endParaRPr lang="en-US" sz="1400" dirty="0">
              <a:solidFill>
                <a:schemeClr val="tx1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E3E419F-DAA2-6C45-8399-5B7536F507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293" r="17228" b="2"/>
          <a:stretch/>
        </p:blipFill>
        <p:spPr>
          <a:xfrm>
            <a:off x="5194607" y="803751"/>
            <a:ext cx="3113903" cy="5250498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770E3A2-67DF-A34C-9693-B76C28E5D581}"/>
              </a:ext>
            </a:extLst>
          </p:cNvPr>
          <p:cNvSpPr/>
          <p:nvPr/>
        </p:nvSpPr>
        <p:spPr>
          <a:xfrm>
            <a:off x="11473697" y="6103323"/>
            <a:ext cx="294968" cy="35150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1932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13D643-F248-614A-9E40-C5B27525A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Legislation </a:t>
            </a:r>
            <a:endParaRPr lang="en-US" dirty="0">
              <a:solidFill>
                <a:srgbClr val="EBEBEB"/>
              </a:solidFill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5A39C788-C6BA-9246-AA32-9461263159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4652139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6" name="Rectangle 35">
            <a:extLst>
              <a:ext uri="{FF2B5EF4-FFF2-40B4-BE49-F238E27FC236}">
                <a16:creationId xmlns:a16="http://schemas.microsoft.com/office/drawing/2014/main" id="{60F9F5D3-583E-8748-81C4-8F360377539B}"/>
              </a:ext>
            </a:extLst>
          </p:cNvPr>
          <p:cNvSpPr/>
          <p:nvPr/>
        </p:nvSpPr>
        <p:spPr>
          <a:xfrm>
            <a:off x="11506306" y="6103323"/>
            <a:ext cx="294968" cy="35150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78327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F91F8-2719-E744-86B4-0B948A3CF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3255053-A752-6949-8C18-CE8352B7A9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Inside Ecology. (2018, 11 14). </a:t>
            </a:r>
            <a:r>
              <a:rPr lang="en-GB" altLang="en-US" i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 call for </a:t>
            </a:r>
            <a:r>
              <a:rPr lang="en-GB" altLang="en-US" i="1" dirty="0" err="1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guideance</a:t>
            </a:r>
            <a:r>
              <a:rPr lang="en-GB" altLang="en-US" i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altLang="en-US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Retrieved from inside Ecology : https://</a:t>
            </a:r>
            <a:r>
              <a:rPr lang="en-GB" altLang="en-US" dirty="0" err="1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insideecology.com</a:t>
            </a:r>
            <a:r>
              <a:rPr lang="en-GB" altLang="en-US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/2018/11/14/a-call-for-guidance-on-the-use-of-detection-dogs-for-ecological-surveys-in-the-uk/</a:t>
            </a:r>
            <a:endParaRPr lang="en-GB" altLang="en-US" sz="1100" dirty="0">
              <a:solidFill>
                <a:schemeClr val="tx1"/>
              </a:solidFill>
            </a:endParaRPr>
          </a:p>
          <a:p>
            <a:r>
              <a:rPr lang="en-GB" altLang="en-US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JPR Environmental . (n.d.). </a:t>
            </a:r>
            <a:r>
              <a:rPr lang="en-GB" altLang="en-US" i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slow worm habitat</a:t>
            </a:r>
            <a:r>
              <a:rPr lang="en-GB" altLang="en-US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Retrieved from JPR environmental: https://</a:t>
            </a:r>
            <a:r>
              <a:rPr lang="en-GB" altLang="en-US" dirty="0" err="1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jprenvironmental.co.uk</a:t>
            </a:r>
            <a:r>
              <a:rPr lang="en-GB" altLang="en-US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/slow-worm-habitat-ecology-mitigation-the-law/</a:t>
            </a:r>
            <a:endParaRPr lang="en-GB" altLang="en-US" sz="1100" dirty="0">
              <a:solidFill>
                <a:schemeClr val="tx1"/>
              </a:solidFill>
            </a:endParaRPr>
          </a:p>
          <a:p>
            <a:r>
              <a:rPr lang="en-GB" altLang="en-US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J </a:t>
            </a:r>
            <a:r>
              <a:rPr lang="en-GB" altLang="en-US" dirty="0" err="1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taylor</a:t>
            </a:r>
            <a:r>
              <a:rPr lang="en-GB" altLang="en-US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ecology . (2018). </a:t>
            </a:r>
            <a:r>
              <a:rPr lang="en-GB" altLang="en-US" i="1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reptile survey</a:t>
            </a:r>
            <a:r>
              <a:rPr lang="en-GB" altLang="en-US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Retrieved from J </a:t>
            </a:r>
            <a:r>
              <a:rPr lang="en-GB" altLang="en-US" dirty="0" err="1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taylor</a:t>
            </a:r>
            <a:r>
              <a:rPr lang="en-GB" altLang="en-US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ecology : http://</a:t>
            </a:r>
            <a:r>
              <a:rPr lang="en-GB" altLang="en-US" dirty="0" err="1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www.jtaylorecology.co.uk</a:t>
            </a:r>
            <a:r>
              <a:rPr lang="en-GB" altLang="en-US" dirty="0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altLang="en-US" dirty="0" err="1">
                <a:solidFill>
                  <a:schemeClr val="tx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reptile.html</a:t>
            </a:r>
            <a:endParaRPr lang="en-GB" altLang="en-US" sz="1100" dirty="0">
              <a:solidFill>
                <a:schemeClr val="tx1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5481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1791</Words>
  <Application>Microsoft Macintosh PowerPoint</Application>
  <PresentationFormat>Widescreen</PresentationFormat>
  <Paragraphs>131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Century Gothic</vt:lpstr>
      <vt:lpstr>Wingdings</vt:lpstr>
      <vt:lpstr>Wingdings 3</vt:lpstr>
      <vt:lpstr>Ion Boardroom</vt:lpstr>
      <vt:lpstr>Application of legal obligations</vt:lpstr>
      <vt:lpstr>Introduction</vt:lpstr>
      <vt:lpstr>WHY IS FINDING SLOW WORMS ON SITE AN ISSUE?</vt:lpstr>
      <vt:lpstr>Why are slow-worms protected under this act?</vt:lpstr>
      <vt:lpstr>What is the Effect of construction on slow-worms?</vt:lpstr>
      <vt:lpstr>References</vt:lpstr>
      <vt:lpstr>Implications on the Project </vt:lpstr>
      <vt:lpstr>Financial Costs</vt:lpstr>
      <vt:lpstr>Optimum times for species survey </vt:lpstr>
      <vt:lpstr>Timing Issues and Delays </vt:lpstr>
      <vt:lpstr>References </vt:lpstr>
      <vt:lpstr>Implications on Contractor + Client </vt:lpstr>
      <vt:lpstr>Legal implications</vt:lpstr>
      <vt:lpstr>What they should know</vt:lpstr>
      <vt:lpstr>Final actions</vt:lpstr>
      <vt:lpstr>References </vt:lpstr>
      <vt:lpstr>Case Law</vt:lpstr>
      <vt:lpstr>Case Overview</vt:lpstr>
      <vt:lpstr>Ecological Requirements</vt:lpstr>
      <vt:lpstr>Survey, Conclusion &amp; Mitigation Recommendations</vt:lpstr>
      <vt:lpstr>References</vt:lpstr>
      <vt:lpstr>How this could have been avoided </vt:lpstr>
      <vt:lpstr>Detecting slow worms </vt:lpstr>
      <vt:lpstr>Prevention Measures </vt:lpstr>
      <vt:lpstr>Legislation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Application of legal obligations</dc:title>
  <dc:creator>David Roberts</dc:creator>
  <cp:lastModifiedBy>David Roberts</cp:lastModifiedBy>
  <cp:revision>4</cp:revision>
  <dcterms:created xsi:type="dcterms:W3CDTF">2020-05-12T09:44:48Z</dcterms:created>
  <dcterms:modified xsi:type="dcterms:W3CDTF">2020-05-12T10:12:59Z</dcterms:modified>
</cp:coreProperties>
</file>