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1.jpeg" ContentType="image/jpeg"/>
  <Override PartName="/ppt/notesSlides/notesSlide2.xml" ContentType="application/vnd.openxmlformats-officedocument.presentationml.notesSlide+xml"/>
  <Override PartName="/ppt/media/image2.jpeg" ContentType="image/jpeg"/>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3.jpe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media/image4.jpeg" ContentType="image/jpeg"/>
  <Override PartName="/ppt/notesSlides/notesSlide12.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8" name="Shape 148"/>
          <p:cNvSpPr/>
          <p:nvPr>
            <p:ph type="sldImg"/>
          </p:nvPr>
        </p:nvSpPr>
        <p:spPr>
          <a:xfrm>
            <a:off x="1143000" y="685800"/>
            <a:ext cx="4572000" cy="3429000"/>
          </a:xfrm>
          <a:prstGeom prst="rect">
            <a:avLst/>
          </a:prstGeom>
        </p:spPr>
        <p:txBody>
          <a:bodyPr/>
          <a:lstStyle/>
          <a:p>
            <a:pPr/>
          </a:p>
        </p:txBody>
      </p:sp>
      <p:sp>
        <p:nvSpPr>
          <p:cNvPr id="149" name="Shape 14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5" name="Shape 155"/>
          <p:cNvSpPr/>
          <p:nvPr>
            <p:ph type="sldImg"/>
          </p:nvPr>
        </p:nvSpPr>
        <p:spPr>
          <a:prstGeom prst="rect">
            <a:avLst/>
          </a:prstGeom>
        </p:spPr>
        <p:txBody>
          <a:bodyPr/>
          <a:lstStyle/>
          <a:p>
            <a:pPr/>
          </a:p>
        </p:txBody>
      </p:sp>
      <p:sp>
        <p:nvSpPr>
          <p:cNvPr id="156" name="Shape 156"/>
          <p:cNvSpPr/>
          <p:nvPr>
            <p:ph type="body" sz="quarter" idx="1"/>
          </p:nvPr>
        </p:nvSpPr>
        <p:spPr>
          <a:prstGeom prst="rect">
            <a:avLst/>
          </a:prstGeom>
        </p:spPr>
        <p:txBody>
          <a:bodyPr/>
          <a:lstStyle/>
          <a:p>
            <a:pPr/>
            <a:r>
              <a:t>Good Morning everyone,</a:t>
            </a:r>
          </a:p>
          <a:p>
            <a:pPr/>
          </a:p>
          <a:p>
            <a:pPr/>
            <a:r>
              <a:t>Can you see and hear me oK??</a:t>
            </a:r>
          </a:p>
          <a:p>
            <a:pPr/>
          </a:p>
          <a:p>
            <a:pPr/>
            <a:r>
              <a:t>To aid readability of slides, any references to the key literature will be superscripted and the references at the end of the presentation.</a:t>
            </a:r>
          </a:p>
          <a:p>
            <a:pPr/>
          </a:p>
          <a:p>
            <a:pPr/>
            <a:r>
              <a:t>Get ready to be blown away by the most captivating and informative presentation you've ever experienced!”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4" name="Shape 164"/>
          <p:cNvSpPr/>
          <p:nvPr>
            <p:ph type="sldImg"/>
          </p:nvPr>
        </p:nvSpPr>
        <p:spPr>
          <a:prstGeom prst="rect">
            <a:avLst/>
          </a:prstGeom>
        </p:spPr>
        <p:txBody>
          <a:bodyPr/>
          <a:lstStyle/>
          <a:p>
            <a:pPr/>
          </a:p>
        </p:txBody>
      </p:sp>
      <p:sp>
        <p:nvSpPr>
          <p:cNvPr id="165" name="Shape 165"/>
          <p:cNvSpPr/>
          <p:nvPr>
            <p:ph type="body" sz="quarter" idx="1"/>
          </p:nvPr>
        </p:nvSpPr>
        <p:spPr>
          <a:prstGeom prst="rect">
            <a:avLst/>
          </a:prstGeom>
        </p:spPr>
        <p:txBody>
          <a:bodyPr/>
          <a:lstStyle/>
          <a:p>
            <a:pPr/>
            <a:r>
              <a:t>Contemporary leadership theories are based on the idea that effective leadership involves a complex mix of personal traits, behaviours, and situational factors, with a growing understanding of leadership's nature and function in both organisations and society.  </a:t>
            </a:r>
          </a:p>
          <a:p>
            <a:pPr/>
          </a:p>
          <a:p>
            <a:pPr/>
            <a:r>
              <a:t>Compassionate leadership and servant leadership are only a few of the modern leadership paradigms that will be discussed today</a:t>
            </a:r>
          </a:p>
          <a:p>
            <a:pPr/>
          </a:p>
          <a:p>
            <a:pPr/>
            <a:r>
              <a:t>These theories aim to provide leaders with strategies to navigate the complexities of the business environment to effectively lead their organisation towards success whilst recognising the importance of adaptability, empathy, and ethical behaviour in effective leadership.</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Shape 172"/>
          <p:cNvSpPr/>
          <p:nvPr>
            <p:ph type="sldImg"/>
          </p:nvPr>
        </p:nvSpPr>
        <p:spPr>
          <a:prstGeom prst="rect">
            <a:avLst/>
          </a:prstGeom>
        </p:spPr>
        <p:txBody>
          <a:bodyPr/>
          <a:lstStyle/>
          <a:p>
            <a:pPr/>
          </a:p>
        </p:txBody>
      </p:sp>
      <p:sp>
        <p:nvSpPr>
          <p:cNvPr id="173" name="Shape 173"/>
          <p:cNvSpPr/>
          <p:nvPr>
            <p:ph type="body" sz="quarter" idx="1"/>
          </p:nvPr>
        </p:nvSpPr>
        <p:spPr>
          <a:prstGeom prst="rect">
            <a:avLst/>
          </a:prstGeom>
        </p:spPr>
        <p:txBody>
          <a:bodyPr/>
          <a:lstStyle/>
          <a:p>
            <a:pPr/>
            <a:r>
              <a:t>Today, I would like to discuss the concept of compassionate leadership, which is a leadership philosophy that emphasises empathy, kindness, and understanding towards others.</a:t>
            </a:r>
          </a:p>
          <a:p>
            <a:pPr/>
          </a:p>
          <a:p>
            <a:pPr/>
            <a:r>
              <a:t>lead to greater motivation, engagement, and productivity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Shape 183"/>
          <p:cNvSpPr/>
          <p:nvPr>
            <p:ph type="sldImg"/>
          </p:nvPr>
        </p:nvSpPr>
        <p:spPr>
          <a:prstGeom prst="rect">
            <a:avLst/>
          </a:prstGeom>
        </p:spPr>
        <p:txBody>
          <a:bodyPr/>
          <a:lstStyle/>
          <a:p>
            <a:pPr/>
          </a:p>
        </p:txBody>
      </p:sp>
      <p:sp>
        <p:nvSpPr>
          <p:cNvPr id="184" name="Shape 184"/>
          <p:cNvSpPr/>
          <p:nvPr>
            <p:ph type="body" sz="quarter" idx="1"/>
          </p:nvPr>
        </p:nvSpPr>
        <p:spPr>
          <a:prstGeom prst="rect">
            <a:avLst/>
          </a:prstGeom>
        </p:spPr>
        <p:txBody>
          <a:bodyPr/>
          <a:lstStyle/>
          <a:p>
            <a:pPr/>
            <a:r>
              <a:t>One of the main strengths is that it promotes a positive work environment by emphasising empathy, kindness, and understanding towards others. This approach can lead to increased employee motivation, job satisfaction, and organisational commitment. Additionally, compassionate leaders tend to be good listeners and communicators, which can help to foster strong relationships with employees. This can lead to higher levels of trust, engagement, and loyalty. Finally, compassionate leadership can help to reduce stress and burnout among employees by promoting a supportive and caring work environment.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4" name="Shape 194"/>
          <p:cNvSpPr/>
          <p:nvPr>
            <p:ph type="sldImg"/>
          </p:nvPr>
        </p:nvSpPr>
        <p:spPr>
          <a:prstGeom prst="rect">
            <a:avLst/>
          </a:prstGeom>
        </p:spPr>
        <p:txBody>
          <a:bodyPr/>
          <a:lstStyle/>
          <a:p>
            <a:pPr/>
          </a:p>
        </p:txBody>
      </p:sp>
      <p:sp>
        <p:nvSpPr>
          <p:cNvPr id="195" name="Shape 195"/>
          <p:cNvSpPr/>
          <p:nvPr>
            <p:ph type="body" sz="quarter" idx="1"/>
          </p:nvPr>
        </p:nvSpPr>
        <p:spPr>
          <a:prstGeom prst="rect">
            <a:avLst/>
          </a:prstGeom>
        </p:spPr>
        <p:txBody>
          <a:bodyPr/>
          <a:lstStyle/>
          <a:p>
            <a:pPr/>
            <a:r>
              <a:t>However, compassionate leadership also has limitations that must be taken into account. One of the primary limitations is that it can sometimes be perceived as overly soft or lenient. Leaders who prioritise compassion over accountability may struggle to enforce rules and regulations, which can lead to a lack of discipline and productivity. Additionally, compassionate leadership can be time-consuming and emotionally demanding. Leaders who have limited time or emotional energy may find it challenging to maintain a compassionate leadership style. Finally, compassionate leadership may not be effective in all organizational contexts. Leaders in highly competitive or results-driven environments may find it challenging to balance compassion with the demands of the organization.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1" name="Shape 201"/>
          <p:cNvSpPr/>
          <p:nvPr>
            <p:ph type="sldImg"/>
          </p:nvPr>
        </p:nvSpPr>
        <p:spPr>
          <a:prstGeom prst="rect">
            <a:avLst/>
          </a:prstGeom>
        </p:spPr>
        <p:txBody>
          <a:bodyPr/>
          <a:lstStyle/>
          <a:p>
            <a:pPr/>
          </a:p>
        </p:txBody>
      </p:sp>
      <p:sp>
        <p:nvSpPr>
          <p:cNvPr id="202" name="Shape 202"/>
          <p:cNvSpPr/>
          <p:nvPr>
            <p:ph type="body" sz="quarter" idx="1"/>
          </p:nvPr>
        </p:nvSpPr>
        <p:spPr>
          <a:prstGeom prst="rect">
            <a:avLst/>
          </a:prstGeom>
        </p:spPr>
        <p:txBody>
          <a:bodyPr/>
          <a:lstStyle/>
          <a:p>
            <a:pPr/>
            <a:r>
              <a:t>In conclusion, while compassionate leadership has its strengths, it also has limitations that must be critically analysed to determine its effectiveness in different organisational contexts. By promoting empathy, kindness, and understanding towards others, compassionate leadership can be effective in creating a positive work environment, fostering strong relationships with employees, and reducing stress and burnout. However, leaders must also be mindful of the potential limitations of compassionate leadership, such as lack of accountability, time constraints, and limited applicability.</a:t>
            </a:r>
          </a:p>
          <a:p>
            <a:pPr/>
            <a:r>
              <a:t>Thank you for your time and attention. If you have any questions or comments, please feel free to share them now.</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9" name="Shape 209"/>
          <p:cNvSpPr/>
          <p:nvPr>
            <p:ph type="sldImg"/>
          </p:nvPr>
        </p:nvSpPr>
        <p:spPr>
          <a:prstGeom prst="rect">
            <a:avLst/>
          </a:prstGeom>
        </p:spPr>
        <p:txBody>
          <a:bodyPr/>
          <a:lstStyle/>
          <a:p>
            <a:pPr/>
          </a:p>
        </p:txBody>
      </p:sp>
      <p:sp>
        <p:nvSpPr>
          <p:cNvPr id="210" name="Shape 210"/>
          <p:cNvSpPr/>
          <p:nvPr>
            <p:ph type="body" sz="quarter" idx="1"/>
          </p:nvPr>
        </p:nvSpPr>
        <p:spPr>
          <a:prstGeom prst="rect">
            <a:avLst/>
          </a:prstGeom>
        </p:spPr>
        <p:txBody>
          <a:bodyPr/>
          <a:lstStyle/>
          <a:p>
            <a:pPr/>
            <a:r>
              <a:t>Secondly, I would like to discuss the concept of servant leadership, which is a leadership philosophy that emphasises the importance of serving others, prioritising the needs of followers, and promoting their personal and professional development. While this approach has gained popularity in recent years, it is important to critically analyse its strengths and limitations to determine its effectiveness in different organisational contexts.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0" name="Shape 220"/>
          <p:cNvSpPr/>
          <p:nvPr>
            <p:ph type="sldImg"/>
          </p:nvPr>
        </p:nvSpPr>
        <p:spPr>
          <a:prstGeom prst="rect">
            <a:avLst/>
          </a:prstGeom>
        </p:spPr>
        <p:txBody>
          <a:bodyPr/>
          <a:lstStyle/>
          <a:p>
            <a:pPr/>
          </a:p>
        </p:txBody>
      </p:sp>
      <p:sp>
        <p:nvSpPr>
          <p:cNvPr id="221" name="Shape 221"/>
          <p:cNvSpPr/>
          <p:nvPr>
            <p:ph type="body" sz="quarter" idx="1"/>
          </p:nvPr>
        </p:nvSpPr>
        <p:spPr>
          <a:prstGeom prst="rect">
            <a:avLst/>
          </a:prstGeom>
        </p:spPr>
        <p:txBody>
          <a:bodyPr/>
          <a:lstStyle/>
          <a:p>
            <a:pPr/>
            <a:r>
              <a:t>One of the main strengths is that it empowers employees by providing them with the resources, skills, and autonomy needed to make decisions and take ownership of their work. This approach can lead to increased motivation, job satisfaction, and organisational commitment. </a:t>
            </a:r>
          </a:p>
          <a:p>
            <a:pPr/>
            <a:r>
              <a:t>Additionally, servant leadership emphasises ethical behaviour and a commitment to social responsibility, which can help leaders create a culture of trust, fairness, and accountability. This can lead to higher levels of employee engagement and loyalty. </a:t>
            </a:r>
          </a:p>
          <a:p>
            <a:pPr/>
            <a:r>
              <a:t>Finally, servant leadership emphasizes long-term outcomes rather than short-term gains. By focusing on building strong relationships with employees, leaders can create a more sustainable organisational culture that fosters employee development and retention.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1" name="Shape 231"/>
          <p:cNvSpPr/>
          <p:nvPr>
            <p:ph type="sldImg"/>
          </p:nvPr>
        </p:nvSpPr>
        <p:spPr>
          <a:prstGeom prst="rect">
            <a:avLst/>
          </a:prstGeom>
        </p:spPr>
        <p:txBody>
          <a:bodyPr/>
          <a:lstStyle/>
          <a:p>
            <a:pPr/>
          </a:p>
        </p:txBody>
      </p:sp>
      <p:sp>
        <p:nvSpPr>
          <p:cNvPr id="232" name="Shape 232"/>
          <p:cNvSpPr/>
          <p:nvPr>
            <p:ph type="body" sz="quarter" idx="1"/>
          </p:nvPr>
        </p:nvSpPr>
        <p:spPr>
          <a:prstGeom prst="rect">
            <a:avLst/>
          </a:prstGeom>
        </p:spPr>
        <p:txBody>
          <a:bodyPr/>
          <a:lstStyle/>
          <a:p>
            <a:pPr/>
            <a:r>
              <a:t>However, servant leadership also has limitations. One of the primary limitations is that it can sometimes be perceived as overly passive or hesitant to make tough decisions. </a:t>
            </a:r>
          </a:p>
          <a:p>
            <a:pPr/>
            <a:r>
              <a:t>Leaders who prioritise the needs of others over organisational goals may struggle to balance competing demands and make difficult decisions. </a:t>
            </a:r>
          </a:p>
          <a:p>
            <a:pPr/>
            <a:r>
              <a:t>Additionally, servant leadership requires investing time &amp; energy in building relationships with staff and promoting their development. Leaders who have limited time or resources may find it difficult to prioritise servant leadership practices. </a:t>
            </a:r>
          </a:p>
          <a:p>
            <a:pPr/>
            <a:r>
              <a:t>Finally, servant leadership may not be effective in all organisational contexts. Leaders in highly competitive or results-driven environments may find it challenging to balance the needs of followers with the demands of the organisation.</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8" name="Shape 238"/>
          <p:cNvSpPr/>
          <p:nvPr>
            <p:ph type="sldImg"/>
          </p:nvPr>
        </p:nvSpPr>
        <p:spPr>
          <a:prstGeom prst="rect">
            <a:avLst/>
          </a:prstGeom>
        </p:spPr>
        <p:txBody>
          <a:bodyPr/>
          <a:lstStyle/>
          <a:p>
            <a:pPr/>
          </a:p>
        </p:txBody>
      </p:sp>
      <p:sp>
        <p:nvSpPr>
          <p:cNvPr id="239" name="Shape 239"/>
          <p:cNvSpPr/>
          <p:nvPr>
            <p:ph type="body" sz="quarter" idx="1"/>
          </p:nvPr>
        </p:nvSpPr>
        <p:spPr>
          <a:prstGeom prst="rect">
            <a:avLst/>
          </a:prstGeom>
        </p:spPr>
        <p:txBody>
          <a:bodyPr/>
          <a:lstStyle/>
          <a:p>
            <a:pPr/>
            <a:r>
              <a:t>In conclusion, while servant leadership has its strengths, it also has limitations that must be critically analysed to </a:t>
            </a:r>
          </a:p>
          <a:p>
            <a:pPr/>
            <a:r>
              <a:t>determine its effectiveness in different organisational contexts. By empowering employees, promoting ethical behaviour, and emphasising long-term outcomes, servant leadership can be effective in building strong relationships with employees, promoting their development, and creating a culture of trust and accountability. However, leaders must also be mindful of the potential limitations of servant leadership, such as lack of assertiveness, time constraints, and limited applicability.</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3" name="Shape 243"/>
          <p:cNvSpPr/>
          <p:nvPr>
            <p:ph type="sldImg"/>
          </p:nvPr>
        </p:nvSpPr>
        <p:spPr>
          <a:prstGeom prst="rect">
            <a:avLst/>
          </a:prstGeom>
        </p:spPr>
        <p:txBody>
          <a:bodyPr/>
          <a:lstStyle/>
          <a:p>
            <a:pPr/>
          </a:p>
        </p:txBody>
      </p:sp>
      <p:sp>
        <p:nvSpPr>
          <p:cNvPr id="244" name="Shape 244"/>
          <p:cNvSpPr/>
          <p:nvPr>
            <p:ph type="body" sz="quarter" idx="1"/>
          </p:nvPr>
        </p:nvSpPr>
        <p:spPr>
          <a:prstGeom prst="rect">
            <a:avLst/>
          </a:prstGeom>
        </p:spPr>
        <p:txBody>
          <a:bodyPr/>
          <a:lstStyle/>
          <a:p>
            <a:pPr/>
            <a:r>
              <a:t>I a vain attempt to distract the audience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8" name="Shape 248"/>
          <p:cNvSpPr/>
          <p:nvPr>
            <p:ph type="sldImg"/>
          </p:nvPr>
        </p:nvSpPr>
        <p:spPr>
          <a:prstGeom prst="rect">
            <a:avLst/>
          </a:prstGeom>
        </p:spPr>
        <p:txBody>
          <a:bodyPr/>
          <a:lstStyle/>
          <a:p>
            <a:pPr/>
          </a:p>
        </p:txBody>
      </p:sp>
      <p:sp>
        <p:nvSpPr>
          <p:cNvPr id="249" name="Shape 249"/>
          <p:cNvSpPr/>
          <p:nvPr>
            <p:ph type="body" sz="quarter" idx="1"/>
          </p:nvPr>
        </p:nvSpPr>
        <p:spPr>
          <a:prstGeom prst="rect">
            <a:avLst/>
          </a:prstGeom>
        </p:spPr>
        <p:txBody>
          <a:bodyPr/>
          <a:lstStyle/>
          <a:p>
            <a:pPr/>
            <a:r>
              <a:t>Thank you for your time and attention. If you have any questions or comments, please feel free to share them now.  REFERENCES </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solidFill>
          <a:srgbClr val="FFFFFF"/>
        </a:solidFill>
      </p:bgPr>
    </p:bg>
    <p:spTree>
      <p:nvGrpSpPr>
        <p:cNvPr id="1" name=""/>
        <p:cNvGrpSpPr/>
        <p:nvPr/>
      </p:nvGrpSpPr>
      <p:grpSpPr>
        <a:xfrm>
          <a:off x="0" y="0"/>
          <a:ext cx="0" cy="0"/>
          <a:chOff x="0" y="0"/>
          <a:chExt cx="0" cy="0"/>
        </a:xfrm>
      </p:grpSpPr>
      <p:sp>
        <p:nvSpPr>
          <p:cNvPr id="21" name="View from inside a stone structure, looking out towards stairs and a clear, blue sky"/>
          <p:cNvSpPr/>
          <p:nvPr>
            <p:ph type="pic" idx="21"/>
          </p:nvPr>
        </p:nvSpPr>
        <p:spPr>
          <a:xfrm>
            <a:off x="0" y="-1270000"/>
            <a:ext cx="24384000" cy="16272934"/>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A modern white building with glass panels against a clear, blue sky"/>
          <p:cNvSpPr/>
          <p:nvPr>
            <p:ph type="pic" idx="21"/>
          </p:nvPr>
        </p:nvSpPr>
        <p:spPr>
          <a:xfrm>
            <a:off x="9271000" y="1270000"/>
            <a:ext cx="16764000" cy="11176000"/>
          </a:xfrm>
          <a:prstGeom prst="rect">
            <a:avLst/>
          </a:prstGeom>
        </p:spPr>
        <p:txBody>
          <a:bodyPr lIns="91439" tIns="45719" rIns="91439" bIns="45719">
            <a:noAutofit/>
          </a:bodyPr>
          <a:lstStyle/>
          <a:p>
            <a:pPr/>
          </a:p>
        </p:txBody>
      </p:sp>
      <p:sp>
        <p:nvSpPr>
          <p:cNvPr id="33"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Subtitle"/>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1"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62" name="Small section of a modern shell bridge in Qingdao, Shandong, China with a partly cloudy sky above"/>
          <p:cNvSpPr/>
          <p:nvPr>
            <p:ph type="pic" idx="22"/>
          </p:nvPr>
        </p:nvSpPr>
        <p:spPr>
          <a:xfrm>
            <a:off x="9271000" y="1263848"/>
            <a:ext cx="16773843" cy="11188205"/>
          </a:xfrm>
          <a:prstGeom prst="rect">
            <a:avLst/>
          </a:prstGeom>
        </p:spPr>
        <p:txBody>
          <a:bodyPr lIns="91439" tIns="45719" rIns="91439" bIns="45719">
            <a:noAutofit/>
          </a:bodyPr>
          <a:lstStyle/>
          <a:p>
            <a:pPr/>
          </a:p>
        </p:txBody>
      </p:sp>
      <p:sp>
        <p:nvSpPr>
          <p:cNvPr id="6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7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7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Slide Title"/>
          <p:cNvSpPr txBox="1"/>
          <p:nvPr>
            <p:ph type="title" hasCustomPrompt="1"/>
          </p:nvPr>
        </p:nvSpPr>
        <p:spPr>
          <a:xfrm>
            <a:off x="1206500" y="1079500"/>
            <a:ext cx="21971000" cy="1434949"/>
          </a:xfrm>
          <a:prstGeom prst="rect">
            <a:avLst/>
          </a:prstGeom>
        </p:spPr>
        <p:txBody>
          <a:bodyPr/>
          <a:lstStyle/>
          <a:p>
            <a:pPr/>
            <a:r>
              <a:t>Slide Title</a:t>
            </a:r>
          </a:p>
        </p:txBody>
      </p:sp>
      <p:sp>
        <p:nvSpPr>
          <p:cNvPr id="80"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88" name="Agenda Title"/>
          <p:cNvSpPr txBox="1"/>
          <p:nvPr>
            <p:ph type="title" hasCustomPrompt="1"/>
          </p:nvPr>
        </p:nvSpPr>
        <p:spPr>
          <a:xfrm>
            <a:off x="1206500" y="1079500"/>
            <a:ext cx="21971000" cy="1435100"/>
          </a:xfrm>
          <a:prstGeom prst="rect">
            <a:avLst/>
          </a:prstGeom>
        </p:spPr>
        <p:txBody>
          <a:bodyPr/>
          <a:lstStyle/>
          <a:p>
            <a:pPr/>
            <a:r>
              <a:t>Agenda Title</a:t>
            </a:r>
          </a:p>
        </p:txBody>
      </p:sp>
      <p:sp>
        <p:nvSpPr>
          <p:cNvPr id="89" name="Agenda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9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9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06" name="Body Level One…"/>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b="1" spc="-250" sz="25000"/>
            </a:lvl1pPr>
            <a:lvl2pPr marL="0" indent="457200" algn="ctr">
              <a:lnSpc>
                <a:spcPct val="80000"/>
              </a:lnSpc>
              <a:spcBef>
                <a:spcPts val="0"/>
              </a:spcBef>
              <a:buSzTx/>
              <a:buNone/>
              <a:defRPr b="1" spc="-250" sz="25000"/>
            </a:lvl2pPr>
            <a:lvl3pPr marL="0" indent="914400" algn="ctr">
              <a:lnSpc>
                <a:spcPct val="80000"/>
              </a:lnSpc>
              <a:spcBef>
                <a:spcPts val="0"/>
              </a:spcBef>
              <a:buSzTx/>
              <a:buNone/>
              <a:defRPr b="1" spc="-250" sz="25000"/>
            </a:lvl3pPr>
            <a:lvl4pPr marL="0" indent="1371600" algn="ctr">
              <a:lnSpc>
                <a:spcPct val="80000"/>
              </a:lnSpc>
              <a:spcBef>
                <a:spcPts val="0"/>
              </a:spcBef>
              <a:buSzTx/>
              <a:buNone/>
              <a:defRPr b="1" spc="-250" sz="25000"/>
            </a:lvl4pPr>
            <a:lvl5pPr marL="0" indent="182880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07"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5" name="Attribution"/>
          <p:cNvSpPr txBox="1"/>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16" name="Body Level One…"/>
          <p:cNvSpPr txBox="1"/>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12700">
              <a:spcBef>
                <a:spcPts val="0"/>
              </a:spcBef>
              <a:buSzTx/>
              <a:buNone/>
              <a:defRPr spc="-170" sz="8500">
                <a:latin typeface="Helvetica Neue Medium"/>
                <a:ea typeface="Helvetica Neue Medium"/>
                <a:cs typeface="Helvetica Neue Medium"/>
                <a:sym typeface="Helvetica Neue Medium"/>
              </a:defRPr>
            </a:lvl2pPr>
            <a:lvl3pPr marL="638923" indent="444500">
              <a:spcBef>
                <a:spcPts val="0"/>
              </a:spcBef>
              <a:buSzTx/>
              <a:buNone/>
              <a:defRPr spc="-170" sz="8500">
                <a:latin typeface="Helvetica Neue Medium"/>
                <a:ea typeface="Helvetica Neue Medium"/>
                <a:cs typeface="Helvetica Neue Medium"/>
                <a:sym typeface="Helvetica Neue Medium"/>
              </a:defRPr>
            </a:lvl3pPr>
            <a:lvl4pPr marL="638923" indent="901700">
              <a:spcBef>
                <a:spcPts val="0"/>
              </a:spcBef>
              <a:buSzTx/>
              <a:buNone/>
              <a:defRPr spc="-170" sz="8500">
                <a:latin typeface="Helvetica Neue Medium"/>
                <a:ea typeface="Helvetica Neue Medium"/>
                <a:cs typeface="Helvetica Neue Medium"/>
                <a:sym typeface="Helvetica Neue Medium"/>
              </a:defRPr>
            </a:lvl4pPr>
            <a:lvl5pPr marL="638923" indent="1358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4" name="Low-angle exterior view of a modern building facade covered with aluminium discs under a clear, blue sky"/>
          <p:cNvSpPr/>
          <p:nvPr>
            <p:ph type="pic" sz="quarter" idx="21"/>
          </p:nvPr>
        </p:nvSpPr>
        <p:spPr>
          <a:xfrm>
            <a:off x="15417800" y="1270000"/>
            <a:ext cx="8144934" cy="5410200"/>
          </a:xfrm>
          <a:prstGeom prst="rect">
            <a:avLst/>
          </a:prstGeom>
        </p:spPr>
        <p:txBody>
          <a:bodyPr lIns="91439" tIns="45719" rIns="91439" bIns="45719">
            <a:noAutofit/>
          </a:bodyPr>
          <a:lstStyle/>
          <a:p>
            <a:pPr/>
          </a:p>
        </p:txBody>
      </p:sp>
      <p:sp>
        <p:nvSpPr>
          <p:cNvPr id="125" name="Low-angle view of a modern, curved building under a cloudy sky"/>
          <p:cNvSpPr/>
          <p:nvPr>
            <p:ph type="pic" sz="quarter" idx="22"/>
          </p:nvPr>
        </p:nvSpPr>
        <p:spPr>
          <a:xfrm>
            <a:off x="15443200" y="7086600"/>
            <a:ext cx="8138580" cy="5422900"/>
          </a:xfrm>
          <a:prstGeom prst="rect">
            <a:avLst/>
          </a:prstGeom>
        </p:spPr>
        <p:txBody>
          <a:bodyPr lIns="91439" tIns="45719" rIns="91439" bIns="45719">
            <a:noAutofit/>
          </a:bodyPr>
          <a:lstStyle/>
          <a:p>
            <a:pPr/>
          </a:p>
        </p:txBody>
      </p:sp>
      <p:sp>
        <p:nvSpPr>
          <p:cNvPr id="126" name="View from inside a modern white building with glass panels, looking up to a bright, partly cloudy sky"/>
          <p:cNvSpPr/>
          <p:nvPr>
            <p:ph type="pic" idx="23"/>
          </p:nvPr>
        </p:nvSpPr>
        <p:spPr>
          <a:xfrm>
            <a:off x="-124635" y="1270000"/>
            <a:ext cx="16840169" cy="11243712"/>
          </a:xfrm>
          <a:prstGeom prst="rect">
            <a:avLst/>
          </a:prstGeom>
        </p:spPr>
        <p:txBody>
          <a:bodyPr lIns="91439" tIns="45719" rIns="91439" bIns="45719">
            <a:noAutofit/>
          </a:bodyPr>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bg>
      <p:bgPr>
        <a:solidFill>
          <a:srgbClr val="FFFFFF"/>
        </a:solidFill>
      </p:bgPr>
    </p:bg>
    <p:spTree>
      <p:nvGrpSpPr>
        <p:cNvPr id="1" name=""/>
        <p:cNvGrpSpPr/>
        <p:nvPr/>
      </p:nvGrpSpPr>
      <p:grpSpPr>
        <a:xfrm>
          <a:off x="0" y="0"/>
          <a:ext cx="0" cy="0"/>
          <a:chOff x="0" y="0"/>
          <a:chExt cx="0" cy="0"/>
        </a:xfrm>
      </p:grpSpPr>
      <p:sp>
        <p:nvSpPr>
          <p:cNvPr id="134" name="Low-angle view of the Azadi Tower in Tehran, Iran against a clear, bright sky"/>
          <p:cNvSpPr/>
          <p:nvPr>
            <p:ph type="pic" idx="21"/>
          </p:nvPr>
        </p:nvSpPr>
        <p:spPr>
          <a:xfrm>
            <a:off x="0" y="-1282700"/>
            <a:ext cx="24384000" cy="16281400"/>
          </a:xfrm>
          <a:prstGeom prst="rect">
            <a:avLst/>
          </a:prstGeom>
        </p:spPr>
        <p:txBody>
          <a:bodyPr lIns="91439" tIns="45719" rIns="91439" bIns="45719">
            <a:noAutofit/>
          </a:bodyPr>
          <a:lstStyle/>
          <a:p>
            <a:pPr/>
          </a:p>
        </p:txBody>
      </p:sp>
      <p:sp>
        <p:nvSpPr>
          <p:cNvPr id="13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defTabSz="584200">
              <a:defRPr sz="1800">
                <a:solidFill>
                  <a:srgbClr val="000000"/>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3.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8.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4.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1" name="Simon Worth 25/4/23"/>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defTabSz="751205">
              <a:defRPr sz="3276"/>
            </a:pPr>
            <a:r>
              <a:rPr sz="3640"/>
              <a:t>S</a:t>
            </a:r>
            <a:r>
              <a:t>imon </a:t>
            </a:r>
            <a:r>
              <a:rPr sz="3640"/>
              <a:t>W</a:t>
            </a:r>
            <a:r>
              <a:t>orth 25/4/23</a:t>
            </a:r>
          </a:p>
        </p:txBody>
      </p:sp>
      <p:sp>
        <p:nvSpPr>
          <p:cNvPr id="152" name="Leadership Theories"/>
          <p:cNvSpPr txBox="1"/>
          <p:nvPr>
            <p:ph type="ctrTitle"/>
          </p:nvPr>
        </p:nvSpPr>
        <p:spPr>
          <a:prstGeom prst="rect">
            <a:avLst/>
          </a:prstGeom>
        </p:spPr>
        <p:txBody>
          <a:bodyPr/>
          <a:lstStyle/>
          <a:p>
            <a:pPr/>
            <a:r>
              <a:t>Leadership Theories</a:t>
            </a:r>
          </a:p>
        </p:txBody>
      </p:sp>
      <p:sp>
        <p:nvSpPr>
          <p:cNvPr id="153" name="1. Compassionate…"/>
          <p:cNvSpPr txBox="1"/>
          <p:nvPr>
            <p:ph type="subTitle" sz="quarter" idx="1"/>
          </p:nvPr>
        </p:nvSpPr>
        <p:spPr>
          <a:prstGeom prst="rect">
            <a:avLst/>
          </a:prstGeom>
        </p:spPr>
        <p:txBody>
          <a:bodyPr/>
          <a:lstStyle/>
          <a:p>
            <a:pPr/>
            <a:r>
              <a:t>1. Compassionate </a:t>
            </a:r>
          </a:p>
          <a:p>
            <a:pPr/>
            <a:r>
              <a:t>2. Servant</a:t>
            </a:r>
          </a:p>
        </p:txBody>
      </p:sp>
      <p:pic>
        <p:nvPicPr>
          <p:cNvPr id="154" name="Leadership_Wordle_3-1049821978.jpeg" descr="Leadership_Wordle_3-1049821978.jpeg"/>
          <p:cNvPicPr>
            <a:picLocks noChangeAspect="1"/>
          </p:cNvPicPr>
          <p:nvPr/>
        </p:nvPicPr>
        <p:blipFill>
          <a:blip r:embed="rId3">
            <a:extLst/>
          </a:blip>
          <a:stretch>
            <a:fillRect/>
          </a:stretch>
        </p:blipFill>
        <p:spPr>
          <a:xfrm>
            <a:off x="12087277" y="7807007"/>
            <a:ext cx="11829578" cy="6300067"/>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The leadership theories/models/concepts you will be studying, critically evaluating, and presenting back to class next session are as follows (power point presentation no longer than 10 minutes):…"/>
          <p:cNvSpPr txBox="1"/>
          <p:nvPr>
            <p:ph type="body" sz="half" idx="1"/>
          </p:nvPr>
        </p:nvSpPr>
        <p:spPr>
          <a:prstGeom prst="rect">
            <a:avLst/>
          </a:prstGeom>
        </p:spPr>
        <p:txBody>
          <a:bodyPr/>
          <a:lstStyle/>
          <a:p>
            <a:pPr defTabSz="975335">
              <a:defRPr spc="-92" sz="4640"/>
            </a:pPr>
            <a:r>
              <a:t>The leadership theories/models/concepts you will be studying, critically evaluating, and presenting back to class next session are as follows (power point presentation no longer than 10 minutes):</a:t>
            </a:r>
          </a:p>
          <a:p>
            <a:pPr defTabSz="975335">
              <a:defRPr spc="-92" sz="4640"/>
            </a:pPr>
            <a:r>
              <a:t> </a:t>
            </a:r>
          </a:p>
          <a:p>
            <a:pPr defTabSz="975335">
              <a:defRPr spc="-92" sz="4640"/>
            </a:pPr>
            <a:r>
              <a:t>Compassionate Leadership theory</a:t>
            </a:r>
          </a:p>
          <a:p>
            <a:pPr defTabSz="975335">
              <a:defRPr spc="-92" sz="4640"/>
            </a:pPr>
            <a:r>
              <a:t>Servant Leadership</a:t>
            </a:r>
          </a:p>
          <a:p>
            <a:pPr defTabSz="975335">
              <a:defRPr spc="-92" sz="4640"/>
            </a:pPr>
            <a:r>
              <a:t> </a:t>
            </a:r>
          </a:p>
        </p:txBody>
      </p:sp>
      <p:sp>
        <p:nvSpPr>
          <p:cNvPr id="159" name="The Brief….."/>
          <p:cNvSpPr txBox="1"/>
          <p:nvPr/>
        </p:nvSpPr>
        <p:spPr>
          <a:xfrm>
            <a:off x="1255431" y="1563113"/>
            <a:ext cx="10308032" cy="223479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14400"/>
            </a:lvl1pPr>
          </a:lstStyle>
          <a:p>
            <a:pPr/>
            <a:r>
              <a:t>The Brief…..</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Background"/>
          <p:cNvSpPr txBox="1"/>
          <p:nvPr>
            <p:ph type="title"/>
          </p:nvPr>
        </p:nvSpPr>
        <p:spPr>
          <a:prstGeom prst="rect">
            <a:avLst/>
          </a:prstGeom>
        </p:spPr>
        <p:txBody>
          <a:bodyPr/>
          <a:lstStyle/>
          <a:p>
            <a:pPr/>
            <a:r>
              <a:t>Background</a:t>
            </a:r>
          </a:p>
        </p:txBody>
      </p:sp>
      <p:sp>
        <p:nvSpPr>
          <p:cNvPr id="162" name="Contemporary Leadership Theorie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Contemporary Leadership Theories</a:t>
            </a:r>
          </a:p>
        </p:txBody>
      </p:sp>
      <p:sp>
        <p:nvSpPr>
          <p:cNvPr id="163" name="The most recent frameworks, and ideas about leadership that have surfaced are referred to as contemporary leadership theories 1.…"/>
          <p:cNvSpPr txBox="1"/>
          <p:nvPr>
            <p:ph type="body" idx="1"/>
          </p:nvPr>
        </p:nvSpPr>
        <p:spPr>
          <a:prstGeom prst="rect">
            <a:avLst/>
          </a:prstGeom>
        </p:spPr>
        <p:txBody>
          <a:bodyPr/>
          <a:lstStyle/>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r>
              <a:t>The most recent frameworks, and ideas about leadership that have surfaced are referred to as contemporary leadership theories </a:t>
            </a:r>
            <a:r>
              <a:rPr baseline="31999" spc="-107" sz="5355"/>
              <a:t>1</a:t>
            </a:r>
            <a:r>
              <a:t>. </a:t>
            </a:r>
          </a:p>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p>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r>
              <a:t>These theories are founded on our growing understanding of leadership's nature and function in both organisations and society </a:t>
            </a:r>
            <a:r>
              <a:rPr baseline="31999"/>
              <a:t>1</a:t>
            </a:r>
            <a:r>
              <a:t>.</a:t>
            </a:r>
          </a:p>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r>
              <a:t> </a:t>
            </a:r>
          </a:p>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r>
              <a:t>Compassionate leadership and servant leadership are only a few of the modern leadership paradigms </a:t>
            </a:r>
            <a:r>
              <a:rPr baseline="31999"/>
              <a:t>2</a:t>
            </a:r>
            <a:r>
              <a:t>. </a:t>
            </a:r>
          </a:p>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p>
          <a:p>
            <a:pPr marL="0" indent="0" defTabSz="1097252">
              <a:lnSpc>
                <a:spcPct val="80000"/>
              </a:lnSpc>
              <a:spcBef>
                <a:spcPts val="0"/>
              </a:spcBef>
              <a:buSzTx/>
              <a:buNone/>
              <a:defRPr spc="-104" sz="5219">
                <a:latin typeface="Helvetica Neue Medium"/>
                <a:ea typeface="Helvetica Neue Medium"/>
                <a:cs typeface="Helvetica Neue Medium"/>
                <a:sym typeface="Helvetica Neue Medium"/>
              </a:defRPr>
            </a:pPr>
            <a:r>
              <a:t>These theories aim to provide leaders with new insights and strategies to navigate the complexities of today's business environment and to effectively lead their organisation towards success </a:t>
            </a:r>
            <a:r>
              <a:rPr baseline="31999" spc="-106" sz="5310"/>
              <a:t>1</a:t>
            </a:r>
            <a:r>
              <a: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63">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6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6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6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16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0" presetID="1" grpId="1" fill="hold">
                                  <p:stCondLst>
                                    <p:cond delay="0"/>
                                  </p:stCondLst>
                                  <p:iterate type="el" backwards="0">
                                    <p:tmAbs val="0"/>
                                  </p:iterate>
                                  <p:childTnLst>
                                    <p:set>
                                      <p:cBhvr>
                                        <p:cTn id="24" fill="hold"/>
                                        <p:tgtEl>
                                          <p:spTgt spid="16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0" presetID="1" grpId="1" fill="hold">
                                  <p:stCondLst>
                                    <p:cond delay="0"/>
                                  </p:stCondLst>
                                  <p:iterate type="el" backwards="0">
                                    <p:tmAbs val="0"/>
                                  </p:iterate>
                                  <p:childTnLst>
                                    <p:set>
                                      <p:cBhvr>
                                        <p:cTn id="28" fill="hold"/>
                                        <p:tgtEl>
                                          <p:spTgt spid="16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0" presetID="1" grpId="1" fill="hold">
                                  <p:stCondLst>
                                    <p:cond delay="0"/>
                                  </p:stCondLst>
                                  <p:iterate type="el" backwards="0">
                                    <p:tmAbs val="0"/>
                                  </p:iterate>
                                  <p:childTnLst>
                                    <p:set>
                                      <p:cBhvr>
                                        <p:cTn id="32" fill="hold"/>
                                        <p:tgtEl>
                                          <p:spTgt spid="163">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63"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7" name="Low-angle view of the Azadi Tower in Tehran, Iran against a clear, bright sky" descr="Low-angle view of the Azadi Tower in Tehran, Iran against a clear, bright sky"/>
          <p:cNvPicPr>
            <a:picLocks noChangeAspect="1"/>
          </p:cNvPicPr>
          <p:nvPr>
            <p:ph type="pic" idx="21"/>
          </p:nvPr>
        </p:nvPicPr>
        <p:blipFill>
          <a:blip r:embed="rId2">
            <a:extLst/>
          </a:blip>
          <a:srcRect l="0" t="7812" r="0" b="7812"/>
          <a:stretch>
            <a:fillRect/>
          </a:stretch>
        </p:blipFill>
        <p:spPr>
          <a:xfrm>
            <a:off x="0" y="0"/>
            <a:ext cx="24384000" cy="13716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1. Compassionate Leadership"/>
          <p:cNvSpPr txBox="1"/>
          <p:nvPr>
            <p:ph type="title"/>
          </p:nvPr>
        </p:nvSpPr>
        <p:spPr>
          <a:prstGeom prst="rect">
            <a:avLst/>
          </a:prstGeom>
        </p:spPr>
        <p:txBody>
          <a:bodyPr/>
          <a:lstStyle/>
          <a:p>
            <a:pPr/>
            <a:r>
              <a:t>1. Compassionate Leadership</a:t>
            </a:r>
          </a:p>
        </p:txBody>
      </p:sp>
      <p:sp>
        <p:nvSpPr>
          <p:cNvPr id="170" name="Introduction"/>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Introduction</a:t>
            </a:r>
          </a:p>
        </p:txBody>
      </p:sp>
      <p:sp>
        <p:nvSpPr>
          <p:cNvPr id="171" name="Compassionate leadership theory is a relatively new approach that emphasises the importance of empathy, caring, and understanding in leadership 2.…"/>
          <p:cNvSpPr txBox="1"/>
          <p:nvPr>
            <p:ph type="body" idx="1"/>
          </p:nvPr>
        </p:nvSpPr>
        <p:spPr>
          <a:prstGeom prst="rect">
            <a:avLst/>
          </a:prstGeom>
        </p:spPr>
        <p:txBody>
          <a:bodyPr/>
          <a:lstStyle/>
          <a:p>
            <a:pPr marL="513644" indent="-513644" defTabSz="355600">
              <a:spcBef>
                <a:spcPts val="0"/>
              </a:spcBef>
              <a:buSzPct val="123000"/>
              <a:buFont typeface="Menlo Regular"/>
              <a:buChar char="•"/>
              <a:defRPr spc="0"/>
            </a:pPr>
            <a:r>
              <a:t>Compassionate leadership theory is a relatively new approach that emphasises the importance of empathy, caring, and understanding in leadership </a:t>
            </a:r>
            <a:r>
              <a:rPr baseline="31999"/>
              <a:t>2</a:t>
            </a:r>
            <a:r>
              <a:t>. </a:t>
            </a:r>
          </a:p>
          <a:p>
            <a:pPr marL="513644" indent="-513644" defTabSz="355600">
              <a:spcBef>
                <a:spcPts val="0"/>
              </a:spcBef>
              <a:buSzPct val="123000"/>
              <a:buFont typeface="Menlo Regular"/>
              <a:buChar char="•"/>
              <a:defRPr spc="0"/>
            </a:pPr>
            <a:r>
              <a:t>Proponents of this theory argue that leaders who demonstrate compassion are more effective in building strong, supportive relationships with their followers, which can lead to greater motivation, engagement, and productivity </a:t>
            </a:r>
            <a:r>
              <a:rPr baseline="31999"/>
              <a:t>2, 3</a:t>
            </a:r>
            <a:r>
              <a:t>. </a:t>
            </a:r>
          </a:p>
          <a:p>
            <a:pPr marL="513644" indent="-513644" defTabSz="355600">
              <a:spcBef>
                <a:spcPts val="0"/>
              </a:spcBef>
              <a:buSzPct val="123000"/>
              <a:buFont typeface="Menlo Regular"/>
              <a:buChar char="•"/>
              <a:defRPr spc="0"/>
            </a:pPr>
            <a:r>
              <a:t>However, like any theory, it has both strengths and limitations that will be critically evaluated in this brief presentation.</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71">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71">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71">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71">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71"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Compassionate Leadership"/>
          <p:cNvSpPr txBox="1"/>
          <p:nvPr>
            <p:ph type="title"/>
          </p:nvPr>
        </p:nvSpPr>
        <p:spPr>
          <a:prstGeom prst="rect">
            <a:avLst/>
          </a:prstGeom>
        </p:spPr>
        <p:txBody>
          <a:bodyPr/>
          <a:lstStyle/>
          <a:p>
            <a:pPr/>
            <a:r>
              <a:t>Compassionate Leadership</a:t>
            </a:r>
          </a:p>
        </p:txBody>
      </p:sp>
      <p:sp>
        <p:nvSpPr>
          <p:cNvPr id="176" name="The Strength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Strengths</a:t>
            </a:r>
          </a:p>
        </p:txBody>
      </p:sp>
      <p:sp>
        <p:nvSpPr>
          <p:cNvPr id="177" name="Promoting a positive work environment,…"/>
          <p:cNvSpPr txBox="1"/>
          <p:nvPr>
            <p:ph type="body" sz="half" idx="1"/>
          </p:nvPr>
        </p:nvSpPr>
        <p:spPr>
          <a:xfrm>
            <a:off x="4398726" y="5613951"/>
            <a:ext cx="15586548" cy="5515328"/>
          </a:xfrm>
          <a:prstGeom prst="rect">
            <a:avLst/>
          </a:prstGeom>
        </p:spPr>
        <p:txBody>
          <a:bodyPr/>
          <a:lstStyle/>
          <a:p>
            <a:pPr marL="513644" indent="-513644" defTabSz="355600">
              <a:spcBef>
                <a:spcPts val="0"/>
              </a:spcBef>
              <a:buSzPct val="123000"/>
              <a:buFont typeface="Menlo Regular"/>
              <a:buChar char="•"/>
              <a:defRPr spc="0"/>
            </a:pPr>
            <a:r>
              <a:t>Promoting a positive work environment, </a:t>
            </a:r>
          </a:p>
          <a:p>
            <a:pPr marL="513644" indent="-513644" defTabSz="355600">
              <a:spcBef>
                <a:spcPts val="0"/>
              </a:spcBef>
              <a:buSzPct val="123000"/>
              <a:buFont typeface="Menlo Regular"/>
              <a:buChar char="•"/>
              <a:defRPr spc="0"/>
            </a:pPr>
            <a:r>
              <a:t>Fostering strong relationships with employees, </a:t>
            </a:r>
          </a:p>
          <a:p>
            <a:pPr marL="513644" indent="-513644" defTabSz="355600">
              <a:spcBef>
                <a:spcPts val="0"/>
              </a:spcBef>
              <a:buSzPct val="123000"/>
              <a:buFont typeface="Menlo Regular"/>
              <a:buChar char="•"/>
              <a:defRPr spc="0"/>
            </a:pPr>
            <a:r>
              <a:t>Reducing stress and burnout</a:t>
            </a:r>
          </a:p>
          <a:p>
            <a:pPr marL="513644" indent="-513644" defTabSz="355600">
              <a:spcBef>
                <a:spcPts val="0"/>
              </a:spcBef>
              <a:buSzPct val="123000"/>
              <a:buFont typeface="Menlo Regular"/>
              <a:buChar char="•"/>
              <a:defRPr spc="0"/>
            </a:pPr>
            <a:r>
              <a:t>Increased productivity</a:t>
            </a:r>
          </a:p>
        </p:txBody>
      </p:sp>
      <p:sp>
        <p:nvSpPr>
          <p:cNvPr id="178" name="Northhouse, 2016 &amp; Lussier R and Achua C. (2010)"/>
          <p:cNvSpPr txBox="1"/>
          <p:nvPr/>
        </p:nvSpPr>
        <p:spPr>
          <a:xfrm>
            <a:off x="14216285" y="10443381"/>
            <a:ext cx="7657813" cy="46136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Northhouse, 2016 &amp; Lussier R and Achua C. (2010)</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Pragmatics of compassionate leadership"/>
          <p:cNvSpPr txBox="1"/>
          <p:nvPr>
            <p:ph type="title"/>
          </p:nvPr>
        </p:nvSpPr>
        <p:spPr>
          <a:prstGeom prst="rect">
            <a:avLst/>
          </a:prstGeom>
        </p:spPr>
        <p:txBody>
          <a:bodyPr/>
          <a:lstStyle/>
          <a:p>
            <a:pPr/>
            <a:r>
              <a:t>Pragmatics of compassionate leadership</a:t>
            </a:r>
          </a:p>
        </p:txBody>
      </p:sp>
      <p:sp>
        <p:nvSpPr>
          <p:cNvPr id="181" name="The good"/>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good</a:t>
            </a:r>
          </a:p>
        </p:txBody>
      </p:sp>
      <p:sp>
        <p:nvSpPr>
          <p:cNvPr id="182" name="Relationships are strengthened because they are based on empathy and understanding, which emphasises the value of doing so. By using this strategy, leaders can boost employee engagement, satisfaction, and retention by fostering a more pleasant work atmos"/>
          <p:cNvSpPr txBox="1"/>
          <p:nvPr>
            <p:ph type="body" idx="1"/>
          </p:nvPr>
        </p:nvSpPr>
        <p:spPr>
          <a:xfrm>
            <a:off x="1206500" y="4006641"/>
            <a:ext cx="21971000" cy="8256012"/>
          </a:xfrm>
          <a:prstGeom prst="rect">
            <a:avLst/>
          </a:prstGeom>
        </p:spPr>
        <p:txBody>
          <a:bodyPr/>
          <a:lstStyle/>
          <a:p>
            <a:pPr marL="551815" indent="-551815" defTabSz="652145">
              <a:spcBef>
                <a:spcPts val="1400"/>
              </a:spcBef>
              <a:buSzPct val="123000"/>
              <a:buChar char="•"/>
              <a:defRPr spc="-43" sz="4345"/>
            </a:pPr>
            <a:r>
              <a:t>Relationships are strengthened because they are based on empathy and understanding, which emphasises the value of doing so. By using this strategy, leaders can boost employee engagement, satisfaction, and retention by fostering a more pleasant work atmosphere that values open communication, trust, and collaboration </a:t>
            </a:r>
            <a:r>
              <a:rPr baseline="31999"/>
              <a:t>3,4</a:t>
            </a:r>
            <a:r>
              <a:t>.</a:t>
            </a:r>
          </a:p>
          <a:p>
            <a:pPr marL="551815" indent="-551815" defTabSz="652145">
              <a:spcBef>
                <a:spcPts val="1400"/>
              </a:spcBef>
              <a:buSzPct val="123000"/>
              <a:buChar char="•"/>
              <a:defRPr spc="-43" sz="4345"/>
            </a:pPr>
            <a:r>
              <a:t>Enhanced motivation: Compassionate leaders can inspire and drive their teams to work harder and produce better outcomes by showing genuine concern and care for their employees. Employee morale can be raised by compassion, and it can foster a sense of responsibility and ownership for one's work </a:t>
            </a:r>
            <a:r>
              <a:rPr baseline="31999"/>
              <a:t>3,4</a:t>
            </a:r>
            <a:r>
              <a:t>.</a:t>
            </a:r>
          </a:p>
          <a:p>
            <a:pPr marL="551815" indent="-551815" defTabSz="652145">
              <a:spcBef>
                <a:spcPts val="1400"/>
              </a:spcBef>
              <a:buSzPct val="123000"/>
              <a:buChar char="•"/>
              <a:defRPr spc="-43" sz="4345"/>
            </a:pPr>
            <a:r>
              <a:t>Enhanced performance: Caring team leaders can motivate their teammates to provide their best effort. Compassionate leaders can establish a culture that supports ongoing learning and development by setting high standards and providing assistance as needed </a:t>
            </a:r>
            <a:r>
              <a:rPr baseline="31999"/>
              <a:t>3,4</a:t>
            </a:r>
            <a:r>
              <a:t>.</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82">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82">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8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82">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82"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6" name="Compassionate Leadership"/>
          <p:cNvSpPr txBox="1"/>
          <p:nvPr>
            <p:ph type="title"/>
          </p:nvPr>
        </p:nvSpPr>
        <p:spPr>
          <a:prstGeom prst="rect">
            <a:avLst/>
          </a:prstGeom>
        </p:spPr>
        <p:txBody>
          <a:bodyPr/>
          <a:lstStyle/>
          <a:p>
            <a:pPr/>
            <a:r>
              <a:t>Compassionate Leadership</a:t>
            </a:r>
          </a:p>
        </p:txBody>
      </p:sp>
      <p:sp>
        <p:nvSpPr>
          <p:cNvPr id="187" name="The Limitation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Limitations</a:t>
            </a:r>
          </a:p>
        </p:txBody>
      </p:sp>
      <p:sp>
        <p:nvSpPr>
          <p:cNvPr id="188" name="Perceived as overly soft or lenient by others…"/>
          <p:cNvSpPr txBox="1"/>
          <p:nvPr>
            <p:ph type="body" sz="half" idx="1"/>
          </p:nvPr>
        </p:nvSpPr>
        <p:spPr>
          <a:xfrm>
            <a:off x="642137" y="5073206"/>
            <a:ext cx="23099726" cy="3569587"/>
          </a:xfrm>
          <a:prstGeom prst="rect">
            <a:avLst/>
          </a:prstGeom>
        </p:spPr>
        <p:txBody>
          <a:bodyPr/>
          <a:lstStyle/>
          <a:p>
            <a:pPr/>
            <a:r>
              <a:t>Perceived as overly soft or lenient by others</a:t>
            </a:r>
          </a:p>
          <a:p>
            <a:pPr/>
            <a:r>
              <a:t>Being time-consuming and emotionally demanding on the manager </a:t>
            </a:r>
          </a:p>
          <a:p>
            <a:pPr/>
            <a:r>
              <a:t>Potentially not being effective in highly competitive or results-driven environments</a:t>
            </a:r>
          </a:p>
        </p:txBody>
      </p:sp>
      <p:sp>
        <p:nvSpPr>
          <p:cNvPr id="189" name="Northhouse, 2016 &amp; Cherniss C and Goleman D. (2001)"/>
          <p:cNvSpPr txBox="1"/>
          <p:nvPr/>
        </p:nvSpPr>
        <p:spPr>
          <a:xfrm>
            <a:off x="14216285" y="10443381"/>
            <a:ext cx="7657813" cy="46136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Northhouse, 2016 &amp; Cherniss C and Goleman D. (2001)</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8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88" grpId="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Pragmatics of Compassionate Leadership"/>
          <p:cNvSpPr txBox="1"/>
          <p:nvPr>
            <p:ph type="title"/>
          </p:nvPr>
        </p:nvSpPr>
        <p:spPr>
          <a:prstGeom prst="rect">
            <a:avLst/>
          </a:prstGeom>
        </p:spPr>
        <p:txBody>
          <a:bodyPr/>
          <a:lstStyle/>
          <a:p>
            <a:pPr/>
            <a:r>
              <a:t>Pragmatics of Compassionate Leadership</a:t>
            </a:r>
          </a:p>
        </p:txBody>
      </p:sp>
      <p:sp>
        <p:nvSpPr>
          <p:cNvPr id="192" name="The Negative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Negatives</a:t>
            </a:r>
          </a:p>
        </p:txBody>
      </p:sp>
      <p:sp>
        <p:nvSpPr>
          <p:cNvPr id="193" name="Misinterpretation: emphasises the value of showing compassion and empathy to staff, but should not be mistaken with being too tolerant or compliant. Critical to strike a balance between empathy and the ability to act firmly when necessary 3,4.…"/>
          <p:cNvSpPr txBox="1"/>
          <p:nvPr>
            <p:ph type="body" idx="1"/>
          </p:nvPr>
        </p:nvSpPr>
        <p:spPr>
          <a:xfrm>
            <a:off x="1124837" y="4137047"/>
            <a:ext cx="23099726" cy="8267990"/>
          </a:xfrm>
          <a:prstGeom prst="rect">
            <a:avLst/>
          </a:prstGeom>
        </p:spPr>
        <p:txBody>
          <a:bodyPr/>
          <a:lstStyle/>
          <a:p>
            <a:pPr marL="591312" indent="-591312" defTabSz="2365188">
              <a:spcBef>
                <a:spcPts val="4300"/>
              </a:spcBef>
              <a:defRPr sz="4656"/>
            </a:pPr>
            <a:r>
              <a:t>Misinterpretation: emphasises the value of showing compassion and empathy to staff, but should not be mistaken with being too tolerant or compliant. Critical to strike a balance between empathy and the ability to act firmly when necessary </a:t>
            </a:r>
            <a:r>
              <a:rPr baseline="31999"/>
              <a:t>3,4</a:t>
            </a:r>
            <a:r>
              <a:t>.</a:t>
            </a:r>
          </a:p>
          <a:p>
            <a:pPr marL="591312" indent="-591312" defTabSz="2365188">
              <a:spcBef>
                <a:spcPts val="4300"/>
              </a:spcBef>
              <a:defRPr sz="4656"/>
            </a:pPr>
            <a:r>
              <a:t>Time-consuming: efficient management takes time and effort to develop relationships and comprehend the requirements of staff. For managers who are managing several tasks and have limited time to themselves, this can be a significant challenge </a:t>
            </a:r>
            <a:r>
              <a:rPr baseline="31999"/>
              <a:t>3,4</a:t>
            </a:r>
            <a:r>
              <a:t>. </a:t>
            </a:r>
          </a:p>
          <a:p>
            <a:pPr marL="591312" indent="-591312" defTabSz="2365188">
              <a:spcBef>
                <a:spcPts val="4300"/>
              </a:spcBef>
              <a:defRPr sz="4656"/>
            </a:pPr>
            <a:r>
              <a:t>Perceived as weak: Some leaders can be hesitant to apply compassionate leadership techniques out of concern that it would make them look incompetent or weak. It can be particularly difficult for leaders to manage this perception in hostile or strongly competitive workplaces </a:t>
            </a:r>
            <a:r>
              <a:rPr baseline="31999"/>
              <a:t>3,4</a:t>
            </a:r>
            <a:r>
              <a:t>.</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93">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9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9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93">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93" grpId="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7" name="Compassionate leadership"/>
          <p:cNvSpPr txBox="1"/>
          <p:nvPr>
            <p:ph type="title"/>
          </p:nvPr>
        </p:nvSpPr>
        <p:spPr>
          <a:prstGeom prst="rect">
            <a:avLst/>
          </a:prstGeom>
        </p:spPr>
        <p:txBody>
          <a:bodyPr/>
          <a:lstStyle/>
          <a:p>
            <a:pPr/>
            <a:r>
              <a:t>Compassionate leadership</a:t>
            </a:r>
          </a:p>
        </p:txBody>
      </p:sp>
      <p:sp>
        <p:nvSpPr>
          <p:cNvPr id="198" name="Summary"/>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Summary</a:t>
            </a:r>
          </a:p>
        </p:txBody>
      </p:sp>
      <p:sp>
        <p:nvSpPr>
          <p:cNvPr id="199" name="The philosophy of compassionate leadership emphasises the value of empathy, comprehension, and compassion in leadership.…"/>
          <p:cNvSpPr txBox="1"/>
          <p:nvPr>
            <p:ph type="body" idx="1"/>
          </p:nvPr>
        </p:nvSpPr>
        <p:spPr>
          <a:prstGeom prst="rect">
            <a:avLst/>
          </a:prstGeom>
        </p:spPr>
        <p:txBody>
          <a:bodyPr/>
          <a:lstStyle/>
          <a:p>
            <a:pPr/>
            <a:r>
              <a:t>The philosophy of compassionate leadership emphasises the value of empathy, comprehension, and compassion in leadership. </a:t>
            </a:r>
          </a:p>
          <a:p>
            <a:pPr/>
            <a:r>
              <a:t>While it offers benefits like better relationships, motivation, and performance, it also has drawbacks including the possibility of misunderstanding, time restraints, and the appearance of weakness. </a:t>
            </a:r>
          </a:p>
          <a:p>
            <a:pPr/>
            <a:r>
              <a:t>In order to thrive, leaders must strike a balance between empathy and assertiveness. </a:t>
            </a:r>
          </a:p>
          <a:p>
            <a:pPr/>
            <a:r>
              <a:t>Compassionate leadership may be useful for creating strong working connections and cultivating high-performing teams.</a:t>
            </a:r>
          </a:p>
        </p:txBody>
      </p:sp>
      <p:sp>
        <p:nvSpPr>
          <p:cNvPr id="200" name="Northhouse 2016 &amp; Cherniss C &amp; Achua C. (2010) and Goleman D. (2001)"/>
          <p:cNvSpPr txBox="1"/>
          <p:nvPr/>
        </p:nvSpPr>
        <p:spPr>
          <a:xfrm>
            <a:off x="12654000" y="12448431"/>
            <a:ext cx="10222623" cy="46136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Northhouse 2016 &amp; Cherniss C &amp; Achua C. (2010) and Goleman D. (2001)</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99">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9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199">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199">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199">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99"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4" name="Low-angle view of the Azadi Tower in Tehran, Iran against a clear, bright sky" descr="Low-angle view of the Azadi Tower in Tehran, Iran against a clear, bright sky"/>
          <p:cNvPicPr>
            <a:picLocks noChangeAspect="1"/>
          </p:cNvPicPr>
          <p:nvPr>
            <p:ph type="pic" idx="21"/>
          </p:nvPr>
        </p:nvPicPr>
        <p:blipFill>
          <a:blip r:embed="rId2">
            <a:extLst/>
          </a:blip>
          <a:srcRect l="0" t="0" r="0" b="13713"/>
          <a:stretch>
            <a:fillRect/>
          </a:stretch>
        </p:blipFill>
        <p:spPr>
          <a:xfrm>
            <a:off x="0" y="0"/>
            <a:ext cx="24384000" cy="13716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6" name="2. Servant Leadership"/>
          <p:cNvSpPr txBox="1"/>
          <p:nvPr>
            <p:ph type="title"/>
          </p:nvPr>
        </p:nvSpPr>
        <p:spPr>
          <a:prstGeom prst="rect">
            <a:avLst/>
          </a:prstGeom>
        </p:spPr>
        <p:txBody>
          <a:bodyPr/>
          <a:lstStyle/>
          <a:p>
            <a:pPr/>
            <a:r>
              <a:t>2. Servant Leadership</a:t>
            </a:r>
          </a:p>
        </p:txBody>
      </p:sp>
      <p:sp>
        <p:nvSpPr>
          <p:cNvPr id="207" name="Introduction"/>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Introduction</a:t>
            </a:r>
          </a:p>
        </p:txBody>
      </p:sp>
      <p:sp>
        <p:nvSpPr>
          <p:cNvPr id="208" name="An ideology places a heavy focus on serving others, giving staff needs a top priority, and encouraging both their personal &amp; professional growth 2, 3.…"/>
          <p:cNvSpPr txBox="1"/>
          <p:nvPr>
            <p:ph type="body" idx="1"/>
          </p:nvPr>
        </p:nvSpPr>
        <p:spPr>
          <a:prstGeom prst="rect">
            <a:avLst/>
          </a:prstGeom>
        </p:spPr>
        <p:txBody>
          <a:bodyPr/>
          <a:lstStyle/>
          <a:p>
            <a:pPr marL="513644" indent="-513644" defTabSz="355600">
              <a:spcBef>
                <a:spcPts val="0"/>
              </a:spcBef>
              <a:buSzPct val="123000"/>
              <a:buFont typeface="Menlo Regular"/>
              <a:buChar char="•"/>
              <a:defRPr spc="0"/>
            </a:pPr>
            <a:r>
              <a:t>An ideology places a heavy focus on serving others, giving staff needs a top priority, and encouraging both their personal &amp; professional growth </a:t>
            </a:r>
            <a:r>
              <a:rPr baseline="31999"/>
              <a:t>2, 3</a:t>
            </a:r>
            <a:r>
              <a:t>. </a:t>
            </a:r>
          </a:p>
          <a:p>
            <a:pPr marL="513644" indent="-513644" defTabSz="355600">
              <a:spcBef>
                <a:spcPts val="0"/>
              </a:spcBef>
              <a:buSzPct val="123000"/>
              <a:buFont typeface="Menlo Regular"/>
              <a:buChar char="•"/>
              <a:defRPr spc="0"/>
            </a:pPr>
            <a:r>
              <a:t>This strategy's proponents contend higher levels of employee dedication engagement and satisfaction </a:t>
            </a:r>
            <a:r>
              <a:rPr baseline="31999"/>
              <a:t>2, 3</a:t>
            </a:r>
            <a:r>
              <a:t>.</a:t>
            </a:r>
          </a:p>
          <a:p>
            <a:pPr marL="513644" indent="-513644" defTabSz="355600">
              <a:spcBef>
                <a:spcPts val="0"/>
              </a:spcBef>
              <a:buSzPct val="123000"/>
              <a:buFont typeface="Menlo Regular"/>
              <a:buChar char="•"/>
              <a:defRPr spc="0"/>
            </a:pPr>
            <a:r>
              <a:t>Translating into higher organisational performance </a:t>
            </a:r>
            <a:r>
              <a:rPr baseline="31999"/>
              <a:t>4</a:t>
            </a:r>
            <a:r>
              <a:t>. </a:t>
            </a:r>
          </a:p>
          <a:p>
            <a:pPr marL="513644" indent="-513644" defTabSz="355600">
              <a:spcBef>
                <a:spcPts val="0"/>
              </a:spcBef>
              <a:buSzPct val="123000"/>
              <a:buFont typeface="Menlo Regular"/>
              <a:buChar char="•"/>
              <a:defRPr spc="0"/>
            </a:pPr>
            <a:r>
              <a:t>Just like any other philosophy, it does have both advantages and disadvantages that will be briefly discussed.</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08">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208">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208">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20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 grpId="1" fill="hold">
                                  <p:stCondLst>
                                    <p:cond delay="0"/>
                                  </p:stCondLst>
                                  <p:iterate type="el" backwards="0">
                                    <p:tmAbs val="0"/>
                                  </p:iterate>
                                  <p:childTnLst>
                                    <p:set>
                                      <p:cBhvr>
                                        <p:cTn id="20" fill="hold"/>
                                        <p:tgtEl>
                                          <p:spTgt spid="208">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08" grpId="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2" name="Servant Leadership"/>
          <p:cNvSpPr txBox="1"/>
          <p:nvPr>
            <p:ph type="title"/>
          </p:nvPr>
        </p:nvSpPr>
        <p:spPr>
          <a:prstGeom prst="rect">
            <a:avLst/>
          </a:prstGeom>
        </p:spPr>
        <p:txBody>
          <a:bodyPr/>
          <a:lstStyle/>
          <a:p>
            <a:pPr/>
            <a:r>
              <a:t>Servant Leadership</a:t>
            </a:r>
          </a:p>
        </p:txBody>
      </p:sp>
      <p:sp>
        <p:nvSpPr>
          <p:cNvPr id="213" name="The Strength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Strengths</a:t>
            </a:r>
          </a:p>
        </p:txBody>
      </p:sp>
      <p:sp>
        <p:nvSpPr>
          <p:cNvPr id="214" name="Promoting a collaborative work environment…"/>
          <p:cNvSpPr txBox="1"/>
          <p:nvPr>
            <p:ph type="body" sz="half" idx="1"/>
          </p:nvPr>
        </p:nvSpPr>
        <p:spPr>
          <a:xfrm>
            <a:off x="4398726" y="5613951"/>
            <a:ext cx="15586548" cy="5515328"/>
          </a:xfrm>
          <a:prstGeom prst="rect">
            <a:avLst/>
          </a:prstGeom>
        </p:spPr>
        <p:txBody>
          <a:bodyPr/>
          <a:lstStyle/>
          <a:p>
            <a:pPr marL="513644" indent="-513644" defTabSz="355600">
              <a:spcBef>
                <a:spcPts val="0"/>
              </a:spcBef>
              <a:buSzPct val="123000"/>
              <a:buFont typeface="Menlo Regular"/>
              <a:buChar char="•"/>
              <a:defRPr spc="0"/>
            </a:pPr>
            <a:r>
              <a:t>Promoting a collaborative work environment</a:t>
            </a:r>
          </a:p>
          <a:p>
            <a:pPr marL="513644" indent="-513644" defTabSz="355600">
              <a:spcBef>
                <a:spcPts val="0"/>
              </a:spcBef>
              <a:buSzPct val="123000"/>
              <a:buFont typeface="Menlo Regular"/>
              <a:buChar char="•"/>
              <a:defRPr spc="0"/>
            </a:pPr>
            <a:r>
              <a:t>Empowering employees</a:t>
            </a:r>
          </a:p>
          <a:p>
            <a:pPr marL="513644" indent="-513644" defTabSz="355600">
              <a:spcBef>
                <a:spcPts val="0"/>
              </a:spcBef>
              <a:buSzPct val="123000"/>
              <a:buFont typeface="Menlo Regular"/>
              <a:buChar char="•"/>
              <a:defRPr spc="0"/>
            </a:pPr>
            <a:r>
              <a:t>Building trust and loyalty</a:t>
            </a:r>
          </a:p>
          <a:p>
            <a:pPr marL="513644" indent="-513644" defTabSz="355600">
              <a:spcBef>
                <a:spcPts val="0"/>
              </a:spcBef>
              <a:buSzPct val="123000"/>
              <a:buFont typeface="Menlo Regular"/>
              <a:buChar char="•"/>
              <a:defRPr spc="0"/>
            </a:pPr>
            <a:r>
              <a:t>Improved dedication and production</a:t>
            </a:r>
          </a:p>
        </p:txBody>
      </p:sp>
      <p:sp>
        <p:nvSpPr>
          <p:cNvPr id="215" name="Northhouse, 2016 &amp; Lussier R and Achua C. (2010)"/>
          <p:cNvSpPr txBox="1"/>
          <p:nvPr/>
        </p:nvSpPr>
        <p:spPr>
          <a:xfrm>
            <a:off x="15315829" y="11575264"/>
            <a:ext cx="7657813" cy="46136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Northhouse, 2016 &amp; Lussier R and Achua C. (2010)</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1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4" grpId="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Pragmatics of servant leadership"/>
          <p:cNvSpPr txBox="1"/>
          <p:nvPr>
            <p:ph type="title"/>
          </p:nvPr>
        </p:nvSpPr>
        <p:spPr>
          <a:prstGeom prst="rect">
            <a:avLst/>
          </a:prstGeom>
        </p:spPr>
        <p:txBody>
          <a:bodyPr/>
          <a:lstStyle/>
          <a:p>
            <a:pPr/>
            <a:r>
              <a:t>Pragmatics of servant leadership</a:t>
            </a:r>
          </a:p>
        </p:txBody>
      </p:sp>
      <p:sp>
        <p:nvSpPr>
          <p:cNvPr id="218" name="The good"/>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good</a:t>
            </a:r>
          </a:p>
        </p:txBody>
      </p:sp>
      <p:sp>
        <p:nvSpPr>
          <p:cNvPr id="219" name="Emphasises employee empowerment by giving them the tools, knowledge, and freedom to make choices and accept responsibility for their job. Increased motivation, work satisfaction, and commitment may result 2,4.…"/>
          <p:cNvSpPr txBox="1"/>
          <p:nvPr>
            <p:ph type="body" idx="1"/>
          </p:nvPr>
        </p:nvSpPr>
        <p:spPr>
          <a:xfrm>
            <a:off x="1206500" y="4006641"/>
            <a:ext cx="21971000" cy="8256012"/>
          </a:xfrm>
          <a:prstGeom prst="rect">
            <a:avLst/>
          </a:prstGeom>
        </p:spPr>
        <p:txBody>
          <a:bodyPr/>
          <a:lstStyle/>
          <a:p>
            <a:pPr marL="642620" indent="-642620" defTabSz="759459">
              <a:spcBef>
                <a:spcPts val="1600"/>
              </a:spcBef>
              <a:buSzPct val="123000"/>
              <a:buChar char="•"/>
              <a:defRPr spc="-50" sz="5060"/>
            </a:pPr>
            <a:r>
              <a:t>Emphasises employee empowerment by giving them the tools, knowledge, and freedom to make choices and accept responsibility for their job. Increased motivation, work satisfaction, and commitment may result </a:t>
            </a:r>
            <a:r>
              <a:rPr baseline="31999"/>
              <a:t>2,4</a:t>
            </a:r>
            <a:r>
              <a:t>.</a:t>
            </a:r>
          </a:p>
          <a:p>
            <a:pPr marL="642620" indent="-642620" defTabSz="759459">
              <a:spcBef>
                <a:spcPts val="1600"/>
              </a:spcBef>
              <a:buSzPct val="123000"/>
              <a:buChar char="•"/>
              <a:defRPr spc="-50" sz="5060"/>
            </a:pPr>
            <a:r>
              <a:t>Ethical: Encourages moral conduct and a dedication to social responsibility, which may assist leaders in fostering a climate of trust, justice, and accountability, with higher levels of employee engagement and loyalty </a:t>
            </a:r>
            <a:r>
              <a:rPr baseline="31999"/>
              <a:t>2,4</a:t>
            </a:r>
            <a:r>
              <a:t>.</a:t>
            </a:r>
          </a:p>
          <a:p>
            <a:pPr marL="642620" indent="-642620" defTabSz="759459">
              <a:spcBef>
                <a:spcPts val="1600"/>
              </a:spcBef>
              <a:buSzPct val="123000"/>
              <a:buChar char="•"/>
              <a:defRPr spc="-50" sz="5060"/>
            </a:pPr>
            <a:r>
              <a:t>Long-term objectives are prioritised above short-term goals. Leaders may generate a more enduring corporate culture that promotes employee growth and retention by concentrating on developing good relationships with their workforce </a:t>
            </a:r>
            <a:r>
              <a:rPr baseline="31999"/>
              <a:t>2,5</a:t>
            </a:r>
            <a:r>
              <a:t>.</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19">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21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219">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219">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19" grpId="1"/>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3" name="Servant Leadership"/>
          <p:cNvSpPr txBox="1"/>
          <p:nvPr>
            <p:ph type="title"/>
          </p:nvPr>
        </p:nvSpPr>
        <p:spPr>
          <a:prstGeom prst="rect">
            <a:avLst/>
          </a:prstGeom>
        </p:spPr>
        <p:txBody>
          <a:bodyPr/>
          <a:lstStyle/>
          <a:p>
            <a:pPr/>
            <a:r>
              <a:t>Servant Leadership</a:t>
            </a:r>
          </a:p>
        </p:txBody>
      </p:sp>
      <p:sp>
        <p:nvSpPr>
          <p:cNvPr id="224" name="The Limitation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Limitations</a:t>
            </a:r>
          </a:p>
        </p:txBody>
      </p:sp>
      <p:sp>
        <p:nvSpPr>
          <p:cNvPr id="225" name="Potential for excessive focus on meeting the needs of others at the expense of achieving organisational goals…"/>
          <p:cNvSpPr txBox="1"/>
          <p:nvPr>
            <p:ph type="body" sz="half" idx="1"/>
          </p:nvPr>
        </p:nvSpPr>
        <p:spPr>
          <a:xfrm>
            <a:off x="642137" y="5073206"/>
            <a:ext cx="23099726" cy="3569587"/>
          </a:xfrm>
          <a:prstGeom prst="rect">
            <a:avLst/>
          </a:prstGeom>
        </p:spPr>
        <p:txBody>
          <a:bodyPr/>
          <a:lstStyle/>
          <a:p>
            <a:pPr/>
            <a:r>
              <a:t>Potential for excessive focus on meeting the needs of others at the expense of achieving organisational goals</a:t>
            </a:r>
          </a:p>
          <a:p>
            <a:pPr/>
            <a:r>
              <a:t>The inherent risk for ineffective decision-making, and the risk of follower dependency</a:t>
            </a:r>
          </a:p>
        </p:txBody>
      </p:sp>
      <p:sp>
        <p:nvSpPr>
          <p:cNvPr id="226" name="Northhouse 2016 &amp; Cherniss C &amp; Achua C. (2010) and Goleman D. (2001)"/>
          <p:cNvSpPr txBox="1"/>
          <p:nvPr/>
        </p:nvSpPr>
        <p:spPr>
          <a:xfrm>
            <a:off x="12654000" y="12448431"/>
            <a:ext cx="10222623" cy="46136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Northhouse 2016 &amp; Cherniss C &amp; Achua C. (2010) and Goleman D. (2001)</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2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25" grpId="1"/>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8" name="Pragmatics of Servant Leadership"/>
          <p:cNvSpPr txBox="1"/>
          <p:nvPr>
            <p:ph type="title"/>
          </p:nvPr>
        </p:nvSpPr>
        <p:spPr>
          <a:prstGeom prst="rect">
            <a:avLst/>
          </a:prstGeom>
        </p:spPr>
        <p:txBody>
          <a:bodyPr/>
          <a:lstStyle/>
          <a:p>
            <a:pPr/>
            <a:r>
              <a:t>Pragmatics of Servant Leadership</a:t>
            </a:r>
          </a:p>
        </p:txBody>
      </p:sp>
      <p:sp>
        <p:nvSpPr>
          <p:cNvPr id="229" name="The Negative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The Negatives</a:t>
            </a:r>
          </a:p>
        </p:txBody>
      </p:sp>
      <p:sp>
        <p:nvSpPr>
          <p:cNvPr id="230" name="Lack of assertiveness: May occasionally be viewed as being too submissive or reluctant to make difficult choices. Leaders who put the needs of others around them ahead of organisational objectives may find it challenging to balance conflicting priorities"/>
          <p:cNvSpPr txBox="1"/>
          <p:nvPr>
            <p:ph type="body" idx="1"/>
          </p:nvPr>
        </p:nvSpPr>
        <p:spPr>
          <a:xfrm>
            <a:off x="1077443" y="4003632"/>
            <a:ext cx="23099726" cy="8267990"/>
          </a:xfrm>
          <a:prstGeom prst="rect">
            <a:avLst/>
          </a:prstGeom>
        </p:spPr>
        <p:txBody>
          <a:bodyPr/>
          <a:lstStyle/>
          <a:p>
            <a:pPr marL="591312" indent="-591312" defTabSz="2365188">
              <a:spcBef>
                <a:spcPts val="4300"/>
              </a:spcBef>
              <a:defRPr sz="4656"/>
            </a:pPr>
            <a:r>
              <a:t>Lack of assertiveness: May occasionally be viewed as being too submissive or reluctant to make difficult choices. Leaders who put the needs of others around them ahead of organisational objectives may find it challenging to balance conflicting priorities and reach difficult judgements </a:t>
            </a:r>
            <a:r>
              <a:rPr baseline="31999"/>
              <a:t>2,4</a:t>
            </a:r>
            <a:r>
              <a:t>.</a:t>
            </a:r>
          </a:p>
          <a:p>
            <a:pPr marL="591312" indent="-591312" defTabSz="2365188">
              <a:spcBef>
                <a:spcPts val="4300"/>
              </a:spcBef>
              <a:defRPr sz="4656"/>
            </a:pPr>
            <a:r>
              <a:t>Time-consuming: Servant leadership necessitates devoting time and effort to cultivating bonds with followers and fostering their growth. Prioritising servant leadership practises may be tough for leaders with limited resources or time </a:t>
            </a:r>
            <a:r>
              <a:rPr baseline="31999"/>
              <a:t>2,4</a:t>
            </a:r>
            <a:r>
              <a:t>.</a:t>
            </a:r>
          </a:p>
          <a:p>
            <a:pPr marL="591312" indent="-591312" defTabSz="2365188">
              <a:spcBef>
                <a:spcPts val="4300"/>
              </a:spcBef>
              <a:defRPr sz="4656"/>
            </a:pPr>
            <a:r>
              <a:t>Limited applicability: In some organisational settings, servant leadership may not be successful. It may be difficult for leaders to strike a balance between the expectations of the organisation and the requirements of followers in highly competitive or results-driven contexts </a:t>
            </a:r>
            <a:r>
              <a:rPr baseline="31999"/>
              <a:t>2,4,5</a:t>
            </a:r>
            <a:r>
              <a:t>.</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30">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230">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1" fill="hold">
                                  <p:stCondLst>
                                    <p:cond delay="0"/>
                                  </p:stCondLst>
                                  <p:iterate type="el" backwards="0">
                                    <p:tmAbs val="0"/>
                                  </p:iterate>
                                  <p:childTnLst>
                                    <p:set>
                                      <p:cBhvr>
                                        <p:cTn id="12" fill="hold"/>
                                        <p:tgtEl>
                                          <p:spTgt spid="230">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1" fill="hold">
                                  <p:stCondLst>
                                    <p:cond delay="0"/>
                                  </p:stCondLst>
                                  <p:iterate type="el" backwards="0">
                                    <p:tmAbs val="0"/>
                                  </p:iterate>
                                  <p:childTnLst>
                                    <p:set>
                                      <p:cBhvr>
                                        <p:cTn id="16" fill="hold"/>
                                        <p:tgtEl>
                                          <p:spTgt spid="230">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30" grpId="1"/>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4" name="Servant leadership"/>
          <p:cNvSpPr txBox="1"/>
          <p:nvPr>
            <p:ph type="title"/>
          </p:nvPr>
        </p:nvSpPr>
        <p:spPr>
          <a:prstGeom prst="rect">
            <a:avLst/>
          </a:prstGeom>
        </p:spPr>
        <p:txBody>
          <a:bodyPr/>
          <a:lstStyle/>
          <a:p>
            <a:pPr/>
            <a:r>
              <a:t>Servant leadership</a:t>
            </a:r>
          </a:p>
        </p:txBody>
      </p:sp>
      <p:sp>
        <p:nvSpPr>
          <p:cNvPr id="235" name="Summary"/>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Summary</a:t>
            </a:r>
          </a:p>
        </p:txBody>
      </p:sp>
      <p:sp>
        <p:nvSpPr>
          <p:cNvPr id="236" name="Emphasises the value of helping others, encouraging professional growth, and upholding moral principles.…"/>
          <p:cNvSpPr txBox="1"/>
          <p:nvPr>
            <p:ph type="body" idx="1"/>
          </p:nvPr>
        </p:nvSpPr>
        <p:spPr>
          <a:prstGeom prst="rect">
            <a:avLst/>
          </a:prstGeom>
        </p:spPr>
        <p:txBody>
          <a:bodyPr/>
          <a:lstStyle/>
          <a:p>
            <a:pPr marL="560831" indent="-560831" defTabSz="2243271">
              <a:spcBef>
                <a:spcPts val="4100"/>
              </a:spcBef>
              <a:defRPr sz="4416"/>
            </a:pPr>
            <a:r>
              <a:t>Emphasises the value of helping others, encouraging professional growth, and upholding moral principles. </a:t>
            </a:r>
          </a:p>
          <a:p>
            <a:pPr marL="560831" indent="-560831" defTabSz="2243271">
              <a:spcBef>
                <a:spcPts val="4100"/>
              </a:spcBef>
              <a:defRPr sz="4416"/>
            </a:pPr>
            <a:r>
              <a:t>It’s weaknesses include a lack of assertiveness, time restraints, and restricted applicability. </a:t>
            </a:r>
          </a:p>
          <a:p>
            <a:pPr marL="560831" indent="-560831" defTabSz="2243271">
              <a:spcBef>
                <a:spcPts val="4100"/>
              </a:spcBef>
              <a:defRPr sz="4416"/>
            </a:pPr>
            <a:r>
              <a:t>However, it also has certain benefits including empowerment, ethical behaviour, and a long-term emphasis. </a:t>
            </a:r>
          </a:p>
          <a:p>
            <a:pPr marL="560831" indent="-560831" defTabSz="2243271">
              <a:spcBef>
                <a:spcPts val="4100"/>
              </a:spcBef>
              <a:defRPr sz="4416"/>
            </a:pPr>
            <a:r>
              <a:t>In order to be successful, leaders must strike a balance between the needs of followers and the requirements of the organisation. </a:t>
            </a:r>
          </a:p>
          <a:p>
            <a:pPr marL="560831" indent="-560831" defTabSz="2243271">
              <a:spcBef>
                <a:spcPts val="4100"/>
              </a:spcBef>
              <a:defRPr sz="4416"/>
            </a:pPr>
            <a:r>
              <a:t>Servant leadership may be helpful in fostering good connections with workers, stimulating their growth, and developing a culture of trust and accountability.</a:t>
            </a:r>
          </a:p>
        </p:txBody>
      </p:sp>
      <p:sp>
        <p:nvSpPr>
          <p:cNvPr id="237" name="Northhouse 2016 &amp; Cherniss C &amp; Achua C. (2010) and Goleman D. (2001)"/>
          <p:cNvSpPr txBox="1"/>
          <p:nvPr/>
        </p:nvSpPr>
        <p:spPr>
          <a:xfrm>
            <a:off x="13462488" y="12771826"/>
            <a:ext cx="10222623" cy="46136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Northhouse 2016 &amp; Cherniss C &amp; Achua C. (2010) and Goleman D. (2001)</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3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36" grpId="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41" name="A modern white building with glass panels against a clear, blue sky" descr="A modern white building with glass panels against a clear, blue sky"/>
          <p:cNvPicPr>
            <a:picLocks noChangeAspect="1"/>
          </p:cNvPicPr>
          <p:nvPr>
            <p:ph type="pic" idx="21"/>
          </p:nvPr>
        </p:nvPicPr>
        <p:blipFill>
          <a:blip r:embed="rId3">
            <a:extLst/>
          </a:blip>
          <a:srcRect l="0" t="11627" r="0" b="11627"/>
          <a:stretch>
            <a:fillRect/>
          </a:stretch>
        </p:blipFill>
        <p:spPr>
          <a:xfrm>
            <a:off x="12192000" y="1270000"/>
            <a:ext cx="10922000" cy="11176000"/>
          </a:xfrm>
          <a:prstGeom prst="rect">
            <a:avLst/>
          </a:prstGeom>
        </p:spPr>
      </p:pic>
      <p:sp>
        <p:nvSpPr>
          <p:cNvPr id="242" name="Obligatory sleeping puppy picture"/>
          <p:cNvSpPr txBox="1"/>
          <p:nvPr>
            <p:ph type="body" sz="quarter" idx="1"/>
          </p:nvPr>
        </p:nvSpPr>
        <p:spPr>
          <a:prstGeom prst="rect">
            <a:avLst/>
          </a:prstGeom>
        </p:spPr>
        <p:txBody>
          <a:bodyPr/>
          <a:lstStyle/>
          <a:p>
            <a:pPr/>
            <a:r>
              <a:t>Obligatory sleeping puppy picture</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6" name="The End"/>
          <p:cNvSpPr txBox="1"/>
          <p:nvPr>
            <p:ph type="body" idx="1"/>
          </p:nvPr>
        </p:nvSpPr>
        <p:spPr>
          <a:prstGeom prst="rect">
            <a:avLst/>
          </a:prstGeom>
        </p:spPr>
        <p:txBody>
          <a:bodyPr/>
          <a:lstStyle/>
          <a:p>
            <a:pPr/>
            <a:r>
              <a:t>The End</a:t>
            </a:r>
          </a:p>
        </p:txBody>
      </p:sp>
      <p:sp>
        <p:nvSpPr>
          <p:cNvPr id="247" name="Any question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Any questions….?</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1" name="References"/>
          <p:cNvSpPr txBox="1"/>
          <p:nvPr>
            <p:ph type="title"/>
          </p:nvPr>
        </p:nvSpPr>
        <p:spPr>
          <a:prstGeom prst="rect">
            <a:avLst/>
          </a:prstGeom>
        </p:spPr>
        <p:txBody>
          <a:bodyPr/>
          <a:lstStyle/>
          <a:p>
            <a:pPr/>
            <a:r>
              <a:t>References</a:t>
            </a:r>
          </a:p>
        </p:txBody>
      </p:sp>
      <p:sp>
        <p:nvSpPr>
          <p:cNvPr id="252" name="Superscript used within the presentation"/>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Superscript used within the presentation</a:t>
            </a:r>
          </a:p>
        </p:txBody>
      </p:sp>
      <p:sp>
        <p:nvSpPr>
          <p:cNvPr id="253" name="1. Benmira S, Agboola M. (2021). BMJ Leader. 5:3–5.…"/>
          <p:cNvSpPr txBox="1"/>
          <p:nvPr>
            <p:ph type="body" idx="1"/>
          </p:nvPr>
        </p:nvSpPr>
        <p:spPr>
          <a:prstGeom prst="rect">
            <a:avLst/>
          </a:prstGeom>
        </p:spPr>
        <p:txBody>
          <a:bodyPr/>
          <a:lstStyle/>
          <a:p>
            <a:pPr lvl="1" marL="914400" indent="-457200" defTabSz="1828754">
              <a:spcBef>
                <a:spcPts val="3300"/>
              </a:spcBef>
              <a:defRPr sz="3600"/>
            </a:pPr>
            <a:r>
              <a:t>1. Benmira S, Agboola M. (2021). BMJ Leader. 5:3–5. </a:t>
            </a:r>
          </a:p>
          <a:p>
            <a:pPr lvl="1" marL="914400" indent="-457200" defTabSz="1828754">
              <a:spcBef>
                <a:spcPts val="3300"/>
              </a:spcBef>
              <a:defRPr sz="3600"/>
            </a:pPr>
            <a:r>
              <a:t>2 Harrison C. (2018). </a:t>
            </a:r>
            <a:r>
              <a:rPr i="1"/>
              <a:t>Leadership Theory and Research A Critical Approach to New and Existing Paradigms. </a:t>
            </a:r>
            <a:r>
              <a:t>University of the West of Scotland, UK: Palgrave</a:t>
            </a:r>
          </a:p>
          <a:p>
            <a:pPr lvl="1" marL="914400" indent="-457200" defTabSz="1828754">
              <a:spcBef>
                <a:spcPts val="3300"/>
              </a:spcBef>
              <a:defRPr sz="3600"/>
            </a:pPr>
            <a:r>
              <a:t>3 Northouse P. (2016). </a:t>
            </a:r>
            <a:r>
              <a:rPr i="1"/>
              <a:t>Leadership Theory and practice</a:t>
            </a:r>
            <a:r>
              <a:t>. 7th ed. Western Michigan University: Sage.</a:t>
            </a:r>
          </a:p>
          <a:p>
            <a:pPr lvl="1" marL="914400" indent="-457200" defTabSz="1828754">
              <a:spcBef>
                <a:spcPts val="3300"/>
              </a:spcBef>
              <a:defRPr sz="3600"/>
            </a:pPr>
            <a:r>
              <a:t>4. Lussier R and Achua C. (2010). </a:t>
            </a:r>
            <a:r>
              <a:rPr i="1"/>
              <a:t>Leadership, Theory, Application, &amp; Skill Development. </a:t>
            </a:r>
            <a:r>
              <a:t>4th ed. Cengage Learning: OH, USA.</a:t>
            </a:r>
          </a:p>
          <a:p>
            <a:pPr lvl="1" marL="914400" indent="-457200" defTabSz="1828754">
              <a:spcBef>
                <a:spcPts val="3300"/>
              </a:spcBef>
              <a:defRPr sz="3600"/>
            </a:pPr>
            <a:r>
              <a:t>5. Erçetin S and Potas N. (2017). </a:t>
            </a:r>
            <a:r>
              <a:rPr i="1"/>
              <a:t>Explorations of Chaos and Complexity Theory</a:t>
            </a:r>
            <a:r>
              <a:t>. Turkey: Springer.</a:t>
            </a:r>
          </a:p>
          <a:p>
            <a:pPr lvl="1" marL="914400" indent="-457200" defTabSz="1828754">
              <a:spcBef>
                <a:spcPts val="3300"/>
              </a:spcBef>
              <a:defRPr sz="3600"/>
            </a:pPr>
            <a:r>
              <a:t>6. Cherniss C and Goleman D. (2001). </a:t>
            </a:r>
            <a:r>
              <a:rPr i="1"/>
              <a:t>The Emotionally Intellegent Workplace: How to Select for, Measure, and Improve Emotional Intelligence in Individuals, Groups, and Organizations</a:t>
            </a:r>
            <a:r>
              <a:t>. Jossey-Bass: CA, USA.</a:t>
            </a:r>
          </a:p>
          <a:p>
            <a:pPr lvl="1" marL="914400" indent="-457200" defTabSz="1828754">
              <a:spcBef>
                <a:spcPts val="3300"/>
              </a:spcBef>
              <a:defRPr sz="3600"/>
            </a:pPr>
            <a:r>
              <a:t>7 Adair J. (2010). </a:t>
            </a:r>
            <a:r>
              <a:rPr i="1"/>
              <a:t>Develop your Leadership Skills</a:t>
            </a:r>
            <a:r>
              <a:t>. Kogan Page: London, UK.</a:t>
            </a:r>
          </a:p>
        </p:txBody>
      </p:sp>
    </p:spTree>
  </p:cSld>
  <p:clrMapOvr>
    <a:masterClrMapping/>
  </p:clrMapOvr>
  <mc:AlternateContent xmlns:mc="http://schemas.openxmlformats.org/markup-compatibility/2006">
    <mc:Choice xmlns:p14="http://schemas.microsoft.com/office/powerpoint/2010/main" Requires="p14">
      <p:transition spd="slow" advClick="1" p14:dur="3000">
        <p:push dir="l"/>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33_DynamicLight">
  <a:themeElements>
    <a:clrScheme name="33_DynamicLight">
      <a:dk1>
        <a:srgbClr val="5E5E5E"/>
      </a:dk1>
      <a:lt1>
        <a:srgbClr val="005E00"/>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3_DynamicLight">
  <a:themeElements>
    <a:clrScheme name="33_DynamicLight">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