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 id="2147483685" r:id="rId5"/>
  </p:sldMasterIdLst>
  <p:notesMasterIdLst>
    <p:notesMasterId r:id="rId28"/>
  </p:notesMasterIdLst>
  <p:sldIdLst>
    <p:sldId id="351" r:id="rId6"/>
    <p:sldId id="301" r:id="rId7"/>
    <p:sldId id="259" r:id="rId8"/>
    <p:sldId id="260" r:id="rId9"/>
    <p:sldId id="261" r:id="rId10"/>
    <p:sldId id="275" r:id="rId11"/>
    <p:sldId id="276" r:id="rId12"/>
    <p:sldId id="277" r:id="rId13"/>
    <p:sldId id="262" r:id="rId14"/>
    <p:sldId id="263" r:id="rId15"/>
    <p:sldId id="264" r:id="rId16"/>
    <p:sldId id="265" r:id="rId17"/>
    <p:sldId id="266" r:id="rId18"/>
    <p:sldId id="267" r:id="rId19"/>
    <p:sldId id="268" r:id="rId20"/>
    <p:sldId id="269" r:id="rId21"/>
    <p:sldId id="270" r:id="rId22"/>
    <p:sldId id="271" r:id="rId23"/>
    <p:sldId id="272" r:id="rId24"/>
    <p:sldId id="273" r:id="rId25"/>
    <p:sldId id="274" r:id="rId26"/>
    <p:sldId id="258"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8" d="100"/>
          <a:sy n="88" d="100"/>
        </p:scale>
        <p:origin x="72"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 Type="http://schemas.openxmlformats.org/officeDocument/2006/relationships/customXml" Target="../customXml/item3.xml"/><Relationship Id="rId21" Type="http://schemas.openxmlformats.org/officeDocument/2006/relationships/slide" Target="slides/slide16.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notesMaster" Target="notesMasters/notesMaster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2474C7D-118B-41B8-B1D7-06A1161D6111}" type="datetimeFigureOut">
              <a:rPr lang="en-GB" smtClean="0"/>
              <a:t>07/06/2023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03E22DE-049F-425D-842C-61880A3069FF}" type="slidenum">
              <a:rPr lang="en-GB" smtClean="0"/>
              <a:t>‹#›</a:t>
            </a:fld>
            <a:endParaRPr lang="en-GB"/>
          </a:p>
        </p:txBody>
      </p:sp>
    </p:spTree>
    <p:extLst>
      <p:ext uri="{BB962C8B-B14F-4D97-AF65-F5344CB8AC3E}">
        <p14:creationId xmlns:p14="http://schemas.microsoft.com/office/powerpoint/2010/main" val="12565157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45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6/7/2023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41752152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6/7/2023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8368455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1" y="1709740"/>
            <a:ext cx="10515600" cy="2852737"/>
          </a:xfrm>
        </p:spPr>
        <p:txBody>
          <a:bodyPr anchor="b"/>
          <a:lstStyle>
            <a:lvl1pPr>
              <a:defRPr sz="4500"/>
            </a:lvl1pPr>
          </a:lstStyle>
          <a:p>
            <a:r>
              <a:rPr lang="en-US"/>
              <a:t>Click to edit Master title style</a:t>
            </a:r>
            <a:endParaRPr lang="en-US" dirty="0"/>
          </a:p>
        </p:txBody>
      </p:sp>
      <p:sp>
        <p:nvSpPr>
          <p:cNvPr id="3" name="Text Placeholder 2"/>
          <p:cNvSpPr>
            <a:spLocks noGrp="1"/>
          </p:cNvSpPr>
          <p:nvPr>
            <p:ph type="body" idx="1"/>
          </p:nvPr>
        </p:nvSpPr>
        <p:spPr>
          <a:xfrm>
            <a:off x="831851" y="4589465"/>
            <a:ext cx="105156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smtClean="0"/>
              <a:t>6/7/2023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2625054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764DE79-268F-4C1A-8933-263129D2AF90}" type="datetimeFigureOut">
              <a:rPr lang="en-US" smtClean="0"/>
              <a:t>6/7/2023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8812371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7"/>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9" y="1681163"/>
            <a:ext cx="5157787"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839789"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1" y="1681163"/>
            <a:ext cx="5183188"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6172201"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764DE79-268F-4C1A-8933-263129D2AF90}" type="datetimeFigureOut">
              <a:rPr lang="en-US" smtClean="0"/>
              <a:t>6/7/2023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9862532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764DE79-268F-4C1A-8933-263129D2AF90}" type="datetimeFigureOut">
              <a:rPr lang="en-US" smtClean="0"/>
              <a:t>6/7/2023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5039638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smtClean="0"/>
              <a:t>6/7/2023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5571096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2400"/>
            </a:lvl1pPr>
          </a:lstStyle>
          <a:p>
            <a:r>
              <a:rPr lang="en-US"/>
              <a:t>Click to edit Master title style</a:t>
            </a:r>
            <a:endParaRPr lang="en-US" dirty="0"/>
          </a:p>
        </p:txBody>
      </p:sp>
      <p:sp>
        <p:nvSpPr>
          <p:cNvPr id="3" name="Content Placeholder 2"/>
          <p:cNvSpPr>
            <a:spLocks noGrp="1"/>
          </p:cNvSpPr>
          <p:nvPr>
            <p:ph idx="1"/>
          </p:nvPr>
        </p:nvSpPr>
        <p:spPr>
          <a:xfrm>
            <a:off x="5183188" y="987427"/>
            <a:ext cx="617220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t>6/7/2023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3587747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7"/>
            <a:ext cx="6172200" cy="4873625"/>
          </a:xfrm>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t>6/7/2023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7024157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6/7/2023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6735238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1"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6/7/2023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70297283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3" y="1516015"/>
            <a:ext cx="5173716" cy="3607785"/>
          </a:xfrm>
          <a:prstGeom prst="rect">
            <a:avLst/>
          </a:prstGeom>
        </p:spPr>
        <p:txBody>
          <a:bodyPr/>
          <a:lstStyle>
            <a:lvl1pPr>
              <a:defRPr sz="1055">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17136683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838200" y="365129"/>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838200" y="6356357"/>
            <a:ext cx="2743200" cy="365125"/>
          </a:xfrm>
          <a:prstGeom prst="rect">
            <a:avLst/>
          </a:prstGeom>
        </p:spPr>
        <p:txBody>
          <a:bodyPr/>
          <a:lstStyle/>
          <a:p>
            <a:fld id="{9C64F3F4-CE19-49F8-9EF4-FF4EE52031C2}" type="datetimeFigureOut">
              <a:rPr lang="en-GB" smtClean="0"/>
              <a:t>07/06/2023</a:t>
            </a:fld>
            <a:endParaRPr lang="en-GB" dirty="0"/>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4038600" y="6356357"/>
            <a:ext cx="4114800" cy="365125"/>
          </a:xfrm>
          <a:prstGeom prst="rect">
            <a:avLst/>
          </a:prstGeom>
        </p:spPr>
        <p:txBody>
          <a:bodyPr/>
          <a:lstStyle/>
          <a:p>
            <a:endParaRPr lang="en-GB" dirty="0"/>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8610600" y="6356357"/>
            <a:ext cx="2743200" cy="365125"/>
          </a:xfrm>
          <a:prstGeom prst="rect">
            <a:avLst/>
          </a:prstGeom>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18445240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B2C817-988D-4229-A8FE-68154DB629E0}"/>
              </a:ext>
            </a:extLst>
          </p:cNvPr>
          <p:cNvSpPr>
            <a:spLocks noGrp="1"/>
          </p:cNvSpPr>
          <p:nvPr>
            <p:ph type="ctrTitle"/>
          </p:nvPr>
        </p:nvSpPr>
        <p:spPr>
          <a:xfrm>
            <a:off x="1524000" y="1122363"/>
            <a:ext cx="9144000" cy="2387600"/>
          </a:xfrm>
        </p:spPr>
        <p:txBody>
          <a:bodyPr anchor="b"/>
          <a:lstStyle>
            <a:lvl1pPr algn="ctr">
              <a:defRPr sz="2531"/>
            </a:lvl1pPr>
          </a:lstStyle>
          <a:p>
            <a:r>
              <a:rPr lang="en-US"/>
              <a:t>Click to edit Master title style</a:t>
            </a:r>
            <a:endParaRPr lang="en-GB"/>
          </a:p>
        </p:txBody>
      </p:sp>
      <p:sp>
        <p:nvSpPr>
          <p:cNvPr id="3" name="Subtitle 2">
            <a:extLst>
              <a:ext uri="{FF2B5EF4-FFF2-40B4-BE49-F238E27FC236}">
                <a16:creationId xmlns:a16="http://schemas.microsoft.com/office/drawing/2014/main" id="{68834AE9-8A5E-4DB5-96C3-EE385AA95DC5}"/>
              </a:ext>
            </a:extLst>
          </p:cNvPr>
          <p:cNvSpPr>
            <a:spLocks noGrp="1"/>
          </p:cNvSpPr>
          <p:nvPr>
            <p:ph type="subTitle" idx="1"/>
          </p:nvPr>
        </p:nvSpPr>
        <p:spPr>
          <a:xfrm>
            <a:off x="1524000" y="3602038"/>
            <a:ext cx="9144000" cy="1655762"/>
          </a:xfrm>
        </p:spPr>
        <p:txBody>
          <a:bodyPr/>
          <a:lstStyle>
            <a:lvl1pPr marL="0" indent="0" algn="ctr">
              <a:buNone/>
              <a:defRPr sz="1013"/>
            </a:lvl1pPr>
            <a:lvl2pPr marL="192881" indent="0" algn="ctr">
              <a:buNone/>
              <a:defRPr sz="844"/>
            </a:lvl2pPr>
            <a:lvl3pPr marL="385763" indent="0" algn="ctr">
              <a:buNone/>
              <a:defRPr sz="760"/>
            </a:lvl3pPr>
            <a:lvl4pPr marL="578644" indent="0" algn="ctr">
              <a:buNone/>
              <a:defRPr sz="675"/>
            </a:lvl4pPr>
            <a:lvl5pPr marL="771525" indent="0" algn="ctr">
              <a:buNone/>
              <a:defRPr sz="675"/>
            </a:lvl5pPr>
            <a:lvl6pPr marL="964406" indent="0" algn="ctr">
              <a:buNone/>
              <a:defRPr sz="675"/>
            </a:lvl6pPr>
            <a:lvl7pPr marL="1157288" indent="0" algn="ctr">
              <a:buNone/>
              <a:defRPr sz="675"/>
            </a:lvl7pPr>
            <a:lvl8pPr marL="1350169" indent="0" algn="ctr">
              <a:buNone/>
              <a:defRPr sz="675"/>
            </a:lvl8pPr>
            <a:lvl9pPr marL="1543050" indent="0" algn="ctr">
              <a:buNone/>
              <a:defRPr sz="675"/>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FEBBFFE-9FA3-479C-AAB0-DBBEBE06DF02}"/>
              </a:ext>
            </a:extLst>
          </p:cNvPr>
          <p:cNvSpPr>
            <a:spLocks noGrp="1"/>
          </p:cNvSpPr>
          <p:nvPr>
            <p:ph type="dt" sz="half" idx="10"/>
          </p:nvPr>
        </p:nvSpPr>
        <p:spPr/>
        <p:txBody>
          <a:bodyPr/>
          <a:lstStyle/>
          <a:p>
            <a:fld id="{9C64F3F4-CE19-49F8-9EF4-FF4EE52031C2}" type="datetimeFigureOut">
              <a:rPr lang="en-GB" smtClean="0"/>
              <a:t>07/06/2023</a:t>
            </a:fld>
            <a:endParaRPr lang="en-GB" dirty="0"/>
          </a:p>
        </p:txBody>
      </p:sp>
      <p:sp>
        <p:nvSpPr>
          <p:cNvPr id="5" name="Footer Placeholder 4">
            <a:extLst>
              <a:ext uri="{FF2B5EF4-FFF2-40B4-BE49-F238E27FC236}">
                <a16:creationId xmlns:a16="http://schemas.microsoft.com/office/drawing/2014/main" id="{FA53C436-C658-4DA4-A5CD-FFB22E02256E}"/>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B543398B-39F1-4F9B-B06E-852DD7AD9969}"/>
              </a:ext>
            </a:extLst>
          </p:cNvPr>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8312208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8A5AF0-D1D2-4129-BD44-FFA7B70B4B6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26EBF29-FBC8-4E88-A092-25BFADD6C4E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7ECCFAF-F1D8-4AF8-A191-E938EE22C1F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C62D109-2283-42BE-A563-0ED1A6174D25}"/>
              </a:ext>
            </a:extLst>
          </p:cNvPr>
          <p:cNvSpPr>
            <a:spLocks noGrp="1"/>
          </p:cNvSpPr>
          <p:nvPr>
            <p:ph type="dt" sz="half" idx="10"/>
          </p:nvPr>
        </p:nvSpPr>
        <p:spPr/>
        <p:txBody>
          <a:bodyPr/>
          <a:lstStyle/>
          <a:p>
            <a:fld id="{9C64F3F4-CE19-49F8-9EF4-FF4EE52031C2}" type="datetimeFigureOut">
              <a:rPr lang="en-GB" smtClean="0"/>
              <a:t>07/06/2023</a:t>
            </a:fld>
            <a:endParaRPr lang="en-GB" dirty="0"/>
          </a:p>
        </p:txBody>
      </p:sp>
      <p:sp>
        <p:nvSpPr>
          <p:cNvPr id="6" name="Footer Placeholder 5">
            <a:extLst>
              <a:ext uri="{FF2B5EF4-FFF2-40B4-BE49-F238E27FC236}">
                <a16:creationId xmlns:a16="http://schemas.microsoft.com/office/drawing/2014/main" id="{6CFD865B-3B67-4C35-A127-69903EF88DE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D5A2BBD-E859-4409-B8E3-A37B98935138}"/>
              </a:ext>
            </a:extLst>
          </p:cNvPr>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79579620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secHead">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90"/>
            <a:ext cx="10363200" cy="1362075"/>
          </a:xfrm>
        </p:spPr>
        <p:txBody>
          <a:bodyPr anchor="t"/>
          <a:lstStyle>
            <a:lvl1pPr algn="l">
              <a:defRPr sz="2250" b="1" cap="all"/>
            </a:lvl1pPr>
          </a:lstStyle>
          <a:p>
            <a:r>
              <a:rPr lang="en-US"/>
              <a:t>Click to edit Master title style</a:t>
            </a:r>
            <a:endParaRPr lang="en-GB"/>
          </a:p>
        </p:txBody>
      </p:sp>
      <p:sp>
        <p:nvSpPr>
          <p:cNvPr id="3" name="Text Placeholder 2"/>
          <p:cNvSpPr>
            <a:spLocks noGrp="1"/>
          </p:cNvSpPr>
          <p:nvPr>
            <p:ph type="body" idx="1"/>
          </p:nvPr>
        </p:nvSpPr>
        <p:spPr>
          <a:xfrm>
            <a:off x="911424" y="2492903"/>
            <a:ext cx="10363200" cy="1500187"/>
          </a:xfrm>
        </p:spPr>
        <p:txBody>
          <a:bodyPr anchor="b"/>
          <a:lstStyle>
            <a:lvl1pPr marL="0" indent="0">
              <a:buNone/>
              <a:defRPr sz="1125">
                <a:solidFill>
                  <a:schemeClr val="tx1">
                    <a:tint val="75000"/>
                  </a:schemeClr>
                </a:solidFill>
              </a:defRPr>
            </a:lvl1pPr>
            <a:lvl2pPr marL="257175" indent="0">
              <a:buNone/>
              <a:defRPr sz="1013">
                <a:solidFill>
                  <a:schemeClr val="tx1">
                    <a:tint val="75000"/>
                  </a:schemeClr>
                </a:solidFill>
              </a:defRPr>
            </a:lvl2pPr>
            <a:lvl3pPr marL="514350" indent="0">
              <a:buNone/>
              <a:defRPr sz="900">
                <a:solidFill>
                  <a:schemeClr val="tx1">
                    <a:tint val="75000"/>
                  </a:schemeClr>
                </a:solidFill>
              </a:defRPr>
            </a:lvl3pPr>
            <a:lvl4pPr marL="771525" indent="0">
              <a:buNone/>
              <a:defRPr sz="788">
                <a:solidFill>
                  <a:schemeClr val="tx1">
                    <a:tint val="75000"/>
                  </a:schemeClr>
                </a:solidFill>
              </a:defRPr>
            </a:lvl4pPr>
            <a:lvl5pPr marL="1028700" indent="0">
              <a:buNone/>
              <a:defRPr sz="788">
                <a:solidFill>
                  <a:schemeClr val="tx1">
                    <a:tint val="75000"/>
                  </a:schemeClr>
                </a:solidFill>
              </a:defRPr>
            </a:lvl5pPr>
            <a:lvl6pPr marL="1285875" indent="0">
              <a:buNone/>
              <a:defRPr sz="788">
                <a:solidFill>
                  <a:schemeClr val="tx1">
                    <a:tint val="75000"/>
                  </a:schemeClr>
                </a:solidFill>
              </a:defRPr>
            </a:lvl6pPr>
            <a:lvl7pPr marL="1543050" indent="0">
              <a:buNone/>
              <a:defRPr sz="788">
                <a:solidFill>
                  <a:schemeClr val="tx1">
                    <a:tint val="75000"/>
                  </a:schemeClr>
                </a:solidFill>
              </a:defRPr>
            </a:lvl7pPr>
            <a:lvl8pPr marL="1800225" indent="0">
              <a:buNone/>
              <a:defRPr sz="788">
                <a:solidFill>
                  <a:schemeClr val="tx1">
                    <a:tint val="75000"/>
                  </a:schemeClr>
                </a:solidFill>
              </a:defRPr>
            </a:lvl8pPr>
            <a:lvl9pPr marL="2057400" indent="0">
              <a:buNone/>
              <a:defRPr sz="788">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07/06/2023</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45356391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90554" y="103188"/>
            <a:ext cx="10991849" cy="1314450"/>
          </a:xfrm>
        </p:spPr>
        <p:txBody>
          <a:bodyPr/>
          <a:lstStyle/>
          <a:p>
            <a:r>
              <a:rPr lang="en-US"/>
              <a:t>Click to edit Master title style</a:t>
            </a:r>
            <a:endParaRPr lang="en-GB"/>
          </a:p>
        </p:txBody>
      </p:sp>
      <p:sp>
        <p:nvSpPr>
          <p:cNvPr id="3" name="Text Placeholder 2"/>
          <p:cNvSpPr>
            <a:spLocks noGrp="1"/>
          </p:cNvSpPr>
          <p:nvPr>
            <p:ph type="body" sz="half" idx="1"/>
          </p:nvPr>
        </p:nvSpPr>
        <p:spPr>
          <a:xfrm>
            <a:off x="609600" y="1600201"/>
            <a:ext cx="5384800" cy="44561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44561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a:xfrm>
            <a:off x="609600" y="6243638"/>
            <a:ext cx="2844800" cy="457200"/>
          </a:xfrm>
        </p:spPr>
        <p:txBody>
          <a:bodyPr/>
          <a:lstStyle>
            <a:lvl1pPr>
              <a:defRPr/>
            </a:lvl1pPr>
          </a:lstStyle>
          <a:p>
            <a:fld id="{9C64F3F4-CE19-49F8-9EF4-FF4EE52031C2}" type="datetimeFigureOut">
              <a:rPr lang="en-GB" smtClean="0"/>
              <a:pPr/>
              <a:t>07/06/2023</a:t>
            </a:fld>
            <a:endParaRPr lang="en-GB" dirty="0"/>
          </a:p>
        </p:txBody>
      </p:sp>
      <p:sp>
        <p:nvSpPr>
          <p:cNvPr id="6" name="Footer Placeholder 5"/>
          <p:cNvSpPr>
            <a:spLocks noGrp="1"/>
          </p:cNvSpPr>
          <p:nvPr>
            <p:ph type="ftr" sz="quarter" idx="11"/>
          </p:nvPr>
        </p:nvSpPr>
        <p:spPr>
          <a:xfrm>
            <a:off x="4165600" y="6248400"/>
            <a:ext cx="3860800" cy="457200"/>
          </a:xfrm>
        </p:spPr>
        <p:txBody>
          <a:bodyPr/>
          <a:lstStyle>
            <a:lvl1pPr>
              <a:defRPr/>
            </a:lvl1pPr>
          </a:lstStyle>
          <a:p>
            <a:pPr>
              <a:defRPr/>
            </a:pPr>
            <a:endParaRPr lang="en-GB" altLang="en-US"/>
          </a:p>
        </p:txBody>
      </p:sp>
      <p:sp>
        <p:nvSpPr>
          <p:cNvPr id="7" name="Slide Number Placeholder 6"/>
          <p:cNvSpPr>
            <a:spLocks noGrp="1"/>
          </p:cNvSpPr>
          <p:nvPr>
            <p:ph type="sldNum" sz="quarter" idx="12"/>
          </p:nvPr>
        </p:nvSpPr>
        <p:spPr>
          <a:xfrm>
            <a:off x="8737600" y="6243638"/>
            <a:ext cx="2844800" cy="457200"/>
          </a:xfrm>
        </p:spPr>
        <p:txBody>
          <a:bodyPr/>
          <a:lstStyle>
            <a:lvl1pPr>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20893492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15.xml"/><Relationship Id="rId7" Type="http://schemas.openxmlformats.org/officeDocument/2006/relationships/image" Target="../media/image2.jpeg"/><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theme" Target="../theme/theme2.xml"/><Relationship Id="rId5" Type="http://schemas.openxmlformats.org/officeDocument/2006/relationships/slideLayout" Target="../slideLayouts/slideLayout17.xml"/><Relationship Id="rId4" Type="http://schemas.openxmlformats.org/officeDocument/2006/relationships/slideLayout" Target="../slideLayouts/slideLayout1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C764DE79-268F-4C1A-8933-263129D2AF90}" type="datetimeFigureOut">
              <a:rPr lang="en-US" dirty="0"/>
              <a:t>6/7/2023</a:t>
            </a:fld>
            <a:endParaRPr lang="en-US" dirty="0"/>
          </a:p>
        </p:txBody>
      </p:sp>
      <p:sp>
        <p:nvSpPr>
          <p:cNvPr id="5" name="Footer Placeholder 4"/>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48F63A3B-78C7-47BE-AE5E-E10140E04643}" type="slidenum">
              <a:rPr lang="en-US" dirty="0"/>
              <a:t>‹#›</a:t>
            </a:fld>
            <a:endParaRPr lang="en-US" dirty="0"/>
          </a:p>
        </p:txBody>
      </p:sp>
      <p:pic>
        <p:nvPicPr>
          <p:cNvPr id="7" name="Picture 6" descr="A picture containing text, sky, outdoor, sign&#10;&#10;Description automatically generated">
            <a:extLst>
              <a:ext uri="{FF2B5EF4-FFF2-40B4-BE49-F238E27FC236}">
                <a16:creationId xmlns:a16="http://schemas.microsoft.com/office/drawing/2014/main" id="{E6625B1C-8207-489C-A363-42AF003D0C64}"/>
              </a:ext>
            </a:extLst>
          </p:cNvPr>
          <p:cNvPicPr>
            <a:picLocks noChangeAspect="1"/>
          </p:cNvPicPr>
          <p:nvPr userDrawn="1"/>
        </p:nvPicPr>
        <p:blipFill>
          <a:blip r:embed="rId14"/>
          <a:stretch>
            <a:fillRect/>
          </a:stretch>
        </p:blipFill>
        <p:spPr>
          <a:xfrm>
            <a:off x="0" y="0"/>
            <a:ext cx="12192000" cy="6858000"/>
          </a:xfrm>
          <a:prstGeom prst="rect">
            <a:avLst/>
          </a:prstGeom>
        </p:spPr>
      </p:pic>
    </p:spTree>
    <p:extLst>
      <p:ext uri="{BB962C8B-B14F-4D97-AF65-F5344CB8AC3E}">
        <p14:creationId xmlns:p14="http://schemas.microsoft.com/office/powerpoint/2010/main" val="1072940715"/>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7">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764526971"/>
      </p:ext>
    </p:extLst>
  </p:cSld>
  <p:clrMap bg1="lt1" tx1="dk1" bg2="lt2" tx2="dk2" accent1="accent1" accent2="accent2" accent3="accent3" accent4="accent4" accent5="accent5" accent6="accent6" hlink="hlink" folHlink="folHlink"/>
  <p:sldLayoutIdLst>
    <p:sldLayoutId id="2147483686" r:id="rId1"/>
    <p:sldLayoutId id="2147483687" r:id="rId2"/>
    <p:sldLayoutId id="2147483688" r:id="rId3"/>
    <p:sldLayoutId id="2147483689" r:id="rId4"/>
    <p:sldLayoutId id="2147483690" r:id="rId5"/>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651EB77-20F7-46E6-B3C4-8AAFCDB63936}"/>
              </a:ext>
            </a:extLst>
          </p:cNvPr>
          <p:cNvSpPr>
            <a:spLocks noGrp="1"/>
          </p:cNvSpPr>
          <p:nvPr>
            <p:ph type="title"/>
          </p:nvPr>
        </p:nvSpPr>
        <p:spPr>
          <a:xfrm>
            <a:off x="1814276" y="2320054"/>
            <a:ext cx="4098845" cy="2394823"/>
          </a:xfrm>
        </p:spPr>
        <p:txBody>
          <a:bodyPr>
            <a:noAutofit/>
          </a:bodyPr>
          <a:lstStyle/>
          <a:p>
            <a:pPr eaLnBrk="1" hangingPunct="1">
              <a:defRPr/>
            </a:pPr>
            <a:r>
              <a:rPr lang="en-GB" sz="1800" dirty="0">
                <a:ea typeface="Calibri" panose="020F0502020204030204" pitchFamily="34" charset="0"/>
              </a:rPr>
              <a:t>CertHE Applied Leadership and Management in the Workplace </a:t>
            </a:r>
            <a:br>
              <a:rPr lang="en-GB" sz="1800" b="1" dirty="0">
                <a:ea typeface="Calibri" panose="020F0502020204030204" pitchFamily="34" charset="0"/>
              </a:rPr>
            </a:br>
            <a:br>
              <a:rPr lang="en-GB" altLang="en-US" sz="1800" dirty="0"/>
            </a:br>
            <a:br>
              <a:rPr lang="en-GB" altLang="en-US" sz="1800" dirty="0"/>
            </a:br>
            <a:r>
              <a:rPr lang="en-GB" altLang="en-US" sz="1800" dirty="0"/>
              <a:t>Module: BMSK4012 </a:t>
            </a:r>
            <a:br>
              <a:rPr lang="en-GB" altLang="en-US" sz="1800" dirty="0"/>
            </a:br>
            <a:r>
              <a:rPr lang="en-GB" altLang="en-US" sz="1800" dirty="0"/>
              <a:t>Enterprise and Intrapreneurship</a:t>
            </a:r>
            <a:br>
              <a:rPr lang="en-GB" sz="1800" dirty="0"/>
            </a:br>
            <a:br>
              <a:rPr lang="en-GB" sz="1800" dirty="0"/>
            </a:br>
            <a:br>
              <a:rPr lang="en-GB" sz="1800" b="1" dirty="0"/>
            </a:br>
            <a:endParaRPr lang="en-GB" altLang="en-US" sz="1800" dirty="0"/>
          </a:p>
        </p:txBody>
      </p:sp>
    </p:spTree>
    <p:extLst>
      <p:ext uri="{BB962C8B-B14F-4D97-AF65-F5344CB8AC3E}">
        <p14:creationId xmlns:p14="http://schemas.microsoft.com/office/powerpoint/2010/main" val="13706002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C8F35DD7-30F2-4EBF-A015-C0DEF3DDEDD7}"/>
              </a:ext>
            </a:extLst>
          </p:cNvPr>
          <p:cNvSpPr>
            <a:spLocks noGrp="1"/>
          </p:cNvSpPr>
          <p:nvPr>
            <p:ph type="subTitle" idx="1"/>
          </p:nvPr>
        </p:nvSpPr>
        <p:spPr>
          <a:xfrm>
            <a:off x="2667000" y="3904587"/>
            <a:ext cx="6858000" cy="1086844"/>
          </a:xfrm>
        </p:spPr>
        <p:txBody>
          <a:bodyPr/>
          <a:lstStyle/>
          <a:p>
            <a:r>
              <a:rPr lang="en-GB" sz="3300" dirty="0">
                <a:solidFill>
                  <a:srgbClr val="000000"/>
                </a:solidFill>
                <a:latin typeface="Calibri Light" panose="020F0302020204030204" pitchFamily="34" charset="0"/>
              </a:rPr>
              <a:t>​</a:t>
            </a:r>
            <a:br>
              <a:rPr lang="en-GB" sz="3300" dirty="0">
                <a:solidFill>
                  <a:srgbClr val="000000"/>
                </a:solidFill>
                <a:latin typeface="Calibri Light" panose="020F0302020204030204" pitchFamily="34" charset="0"/>
              </a:rPr>
            </a:br>
            <a:r>
              <a:rPr lang="en-GB" sz="3300" dirty="0">
                <a:solidFill>
                  <a:srgbClr val="FFFFFF"/>
                </a:solidFill>
                <a:latin typeface="Calibri Light" panose="020F0302020204030204" pitchFamily="34" charset="0"/>
              </a:rPr>
              <a:t>Session 7</a:t>
            </a:r>
            <a:endParaRPr lang="en-GB" sz="3300" dirty="0"/>
          </a:p>
        </p:txBody>
      </p:sp>
    </p:spTree>
    <p:extLst>
      <p:ext uri="{BB962C8B-B14F-4D97-AF65-F5344CB8AC3E}">
        <p14:creationId xmlns:p14="http://schemas.microsoft.com/office/powerpoint/2010/main" val="42013982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C39DA4-1B42-4767-ABAB-C79C3A7D367E}"/>
              </a:ext>
            </a:extLst>
          </p:cNvPr>
          <p:cNvSpPr>
            <a:spLocks noGrp="1"/>
          </p:cNvSpPr>
          <p:nvPr>
            <p:ph type="title"/>
          </p:nvPr>
        </p:nvSpPr>
        <p:spPr/>
        <p:txBody>
          <a:bodyPr/>
          <a:lstStyle/>
          <a:p>
            <a:pPr algn="l"/>
            <a:r>
              <a:rPr lang="en-GB" sz="3600" b="1" dirty="0">
                <a:latin typeface="+mn-lt"/>
              </a:rPr>
              <a:t>Pricing Strategies</a:t>
            </a:r>
          </a:p>
        </p:txBody>
      </p:sp>
      <p:sp>
        <p:nvSpPr>
          <p:cNvPr id="3" name="Content Placeholder 2">
            <a:extLst>
              <a:ext uri="{FF2B5EF4-FFF2-40B4-BE49-F238E27FC236}">
                <a16:creationId xmlns:a16="http://schemas.microsoft.com/office/drawing/2014/main" id="{CE12117C-11D1-4AE6-845B-C153330E9541}"/>
              </a:ext>
            </a:extLst>
          </p:cNvPr>
          <p:cNvSpPr>
            <a:spLocks noGrp="1"/>
          </p:cNvSpPr>
          <p:nvPr>
            <p:ph idx="1"/>
          </p:nvPr>
        </p:nvSpPr>
        <p:spPr>
          <a:xfrm>
            <a:off x="838200" y="1368425"/>
            <a:ext cx="10515600" cy="4351338"/>
          </a:xfrm>
        </p:spPr>
        <p:txBody>
          <a:bodyPr/>
          <a:lstStyle/>
          <a:p>
            <a:pPr marL="0" indent="0">
              <a:buNone/>
            </a:pPr>
            <a:r>
              <a:rPr lang="en-US" sz="2800" dirty="0"/>
              <a:t>The price of the product is basically the amount that a customer pays to enjoy it. </a:t>
            </a:r>
          </a:p>
          <a:p>
            <a:pPr marL="0" indent="0">
              <a:buNone/>
            </a:pPr>
            <a:endParaRPr lang="en-US" sz="2800" dirty="0"/>
          </a:p>
          <a:p>
            <a:pPr marL="0" indent="0">
              <a:buNone/>
            </a:pPr>
            <a:r>
              <a:rPr lang="en-US" sz="2800" dirty="0"/>
              <a:t>Pricing helps shape the perception of your product in consumer’s eyes. </a:t>
            </a:r>
            <a:endParaRPr lang="en-GB" sz="2800" dirty="0"/>
          </a:p>
        </p:txBody>
      </p:sp>
    </p:spTree>
    <p:extLst>
      <p:ext uri="{BB962C8B-B14F-4D97-AF65-F5344CB8AC3E}">
        <p14:creationId xmlns:p14="http://schemas.microsoft.com/office/powerpoint/2010/main" val="35207481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E73ED711-D3A2-4ADF-A552-8120E9136C4A}"/>
              </a:ext>
            </a:extLst>
          </p:cNvPr>
          <p:cNvSpPr>
            <a:spLocks noGrp="1"/>
          </p:cNvSpPr>
          <p:nvPr>
            <p:ph type="title"/>
          </p:nvPr>
        </p:nvSpPr>
        <p:spPr/>
        <p:txBody>
          <a:bodyPr/>
          <a:lstStyle/>
          <a:p>
            <a:pPr algn="l"/>
            <a:r>
              <a:rPr lang="en-GB" sz="3600" b="1" dirty="0">
                <a:latin typeface="+mn-lt"/>
              </a:rPr>
              <a:t>Pricing Strategies</a:t>
            </a:r>
          </a:p>
        </p:txBody>
      </p:sp>
      <p:sp>
        <p:nvSpPr>
          <p:cNvPr id="3" name="Content Placeholder 2">
            <a:extLst>
              <a:ext uri="{FF2B5EF4-FFF2-40B4-BE49-F238E27FC236}">
                <a16:creationId xmlns:a16="http://schemas.microsoft.com/office/drawing/2014/main" id="{8834A672-5C4F-469B-B453-19653EA24F07}"/>
              </a:ext>
            </a:extLst>
          </p:cNvPr>
          <p:cNvSpPr>
            <a:spLocks noGrp="1"/>
          </p:cNvSpPr>
          <p:nvPr>
            <p:ph idx="1"/>
          </p:nvPr>
        </p:nvSpPr>
        <p:spPr>
          <a:xfrm>
            <a:off x="778328" y="1253331"/>
            <a:ext cx="10515600" cy="4351338"/>
          </a:xfrm>
        </p:spPr>
        <p:txBody>
          <a:bodyPr/>
          <a:lstStyle/>
          <a:p>
            <a:r>
              <a:rPr lang="en-US" sz="2800" dirty="0"/>
              <a:t>low price usually means an inferior product in the consumer’s eyes as they compare your product to a competitors</a:t>
            </a:r>
          </a:p>
          <a:p>
            <a:pPr marL="0" indent="0">
              <a:buNone/>
            </a:pPr>
            <a:endParaRPr lang="en-GB" sz="2800" dirty="0"/>
          </a:p>
          <a:p>
            <a:r>
              <a:rPr lang="en-US" sz="2800" dirty="0"/>
              <a:t>prices too high will make the costs outweigh the benefits in customers’ eyes, and they will therefore value their money over your product</a:t>
            </a:r>
            <a:endParaRPr lang="en-GB" sz="2800" dirty="0"/>
          </a:p>
        </p:txBody>
      </p:sp>
    </p:spTree>
    <p:extLst>
      <p:ext uri="{BB962C8B-B14F-4D97-AF65-F5344CB8AC3E}">
        <p14:creationId xmlns:p14="http://schemas.microsoft.com/office/powerpoint/2010/main" val="1582115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32753F12-9EED-4CE8-9395-A765ED13C7CC}"/>
              </a:ext>
            </a:extLst>
          </p:cNvPr>
          <p:cNvSpPr>
            <a:spLocks noGrp="1"/>
          </p:cNvSpPr>
          <p:nvPr>
            <p:ph type="title"/>
          </p:nvPr>
        </p:nvSpPr>
        <p:spPr/>
        <p:txBody>
          <a:bodyPr/>
          <a:lstStyle/>
          <a:p>
            <a:pPr algn="l"/>
            <a:r>
              <a:rPr lang="en-GB" sz="3600" b="1" dirty="0">
                <a:latin typeface="+mn-lt"/>
              </a:rPr>
              <a:t>Pricing Strategies</a:t>
            </a:r>
          </a:p>
        </p:txBody>
      </p:sp>
      <p:sp>
        <p:nvSpPr>
          <p:cNvPr id="3" name="Content Placeholder 2">
            <a:extLst>
              <a:ext uri="{FF2B5EF4-FFF2-40B4-BE49-F238E27FC236}">
                <a16:creationId xmlns:a16="http://schemas.microsoft.com/office/drawing/2014/main" id="{5DBB1200-2A0B-4D67-96F8-332B782D863C}"/>
              </a:ext>
            </a:extLst>
          </p:cNvPr>
          <p:cNvSpPr>
            <a:spLocks noGrp="1"/>
          </p:cNvSpPr>
          <p:nvPr>
            <p:ph idx="1"/>
          </p:nvPr>
        </p:nvSpPr>
        <p:spPr>
          <a:xfrm>
            <a:off x="838200" y="1253331"/>
            <a:ext cx="10515600" cy="4351338"/>
          </a:xfrm>
        </p:spPr>
        <p:txBody>
          <a:bodyPr/>
          <a:lstStyle/>
          <a:p>
            <a:pPr marL="0" indent="0">
              <a:buNone/>
            </a:pPr>
            <a:r>
              <a:rPr lang="en-US" sz="2800" dirty="0"/>
              <a:t>When setting the product price, marketers should consider the perceived value that the product offers. There are three major pricing strategies, and these are:</a:t>
            </a:r>
            <a:endParaRPr lang="en-GB" sz="2800" dirty="0"/>
          </a:p>
          <a:p>
            <a:pPr lvl="0"/>
            <a:r>
              <a:rPr lang="en-US" sz="2800" dirty="0"/>
              <a:t>Market penetration pricing</a:t>
            </a:r>
            <a:endParaRPr lang="en-GB" sz="2800" dirty="0"/>
          </a:p>
          <a:p>
            <a:pPr lvl="0"/>
            <a:r>
              <a:rPr lang="en-US" sz="2800" dirty="0"/>
              <a:t>Market skimming pricing</a:t>
            </a:r>
            <a:endParaRPr lang="en-GB" sz="2800" dirty="0"/>
          </a:p>
          <a:p>
            <a:pPr lvl="0"/>
            <a:r>
              <a:rPr lang="en-US" sz="2800" dirty="0"/>
              <a:t>Neutral pricing</a:t>
            </a:r>
            <a:endParaRPr lang="en-GB" sz="2800" dirty="0"/>
          </a:p>
          <a:p>
            <a:endParaRPr lang="en-GB" dirty="0"/>
          </a:p>
        </p:txBody>
      </p:sp>
    </p:spTree>
    <p:extLst>
      <p:ext uri="{BB962C8B-B14F-4D97-AF65-F5344CB8AC3E}">
        <p14:creationId xmlns:p14="http://schemas.microsoft.com/office/powerpoint/2010/main" val="22362951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32753F12-9EED-4CE8-9395-A765ED13C7CC}"/>
              </a:ext>
            </a:extLst>
          </p:cNvPr>
          <p:cNvSpPr>
            <a:spLocks noGrp="1"/>
          </p:cNvSpPr>
          <p:nvPr>
            <p:ph type="title"/>
          </p:nvPr>
        </p:nvSpPr>
        <p:spPr/>
        <p:txBody>
          <a:bodyPr/>
          <a:lstStyle/>
          <a:p>
            <a:pPr lvl="0" algn="l"/>
            <a:r>
              <a:rPr lang="en-US" sz="3600" b="1" dirty="0">
                <a:latin typeface="+mn-lt"/>
              </a:rPr>
              <a:t>Market penetration pricing</a:t>
            </a:r>
            <a:endParaRPr lang="en-GB" sz="3600" b="1" dirty="0">
              <a:latin typeface="+mn-lt"/>
            </a:endParaRPr>
          </a:p>
        </p:txBody>
      </p:sp>
      <p:sp>
        <p:nvSpPr>
          <p:cNvPr id="3" name="Content Placeholder 2">
            <a:extLst>
              <a:ext uri="{FF2B5EF4-FFF2-40B4-BE49-F238E27FC236}">
                <a16:creationId xmlns:a16="http://schemas.microsoft.com/office/drawing/2014/main" id="{5DBB1200-2A0B-4D67-96F8-332B782D863C}"/>
              </a:ext>
            </a:extLst>
          </p:cNvPr>
          <p:cNvSpPr>
            <a:spLocks noGrp="1"/>
          </p:cNvSpPr>
          <p:nvPr>
            <p:ph idx="1"/>
          </p:nvPr>
        </p:nvSpPr>
        <p:spPr>
          <a:xfrm>
            <a:off x="838200" y="1253331"/>
            <a:ext cx="10515600" cy="4351338"/>
          </a:xfrm>
        </p:spPr>
        <p:txBody>
          <a:bodyPr/>
          <a:lstStyle/>
          <a:p>
            <a:r>
              <a:rPr lang="en-GB" sz="2800" dirty="0"/>
              <a:t>Is a pricing strategy that uses low prices initially in order to penetrate the market.</a:t>
            </a:r>
          </a:p>
          <a:p>
            <a:r>
              <a:rPr lang="en-GB" sz="2800" dirty="0"/>
              <a:t>These prices would increase in time.</a:t>
            </a:r>
          </a:p>
          <a:p>
            <a:r>
              <a:rPr lang="en-GB" sz="2800" dirty="0"/>
              <a:t>The goal is to quickly attract new customers based on low cost</a:t>
            </a:r>
          </a:p>
        </p:txBody>
      </p:sp>
    </p:spTree>
    <p:extLst>
      <p:ext uri="{BB962C8B-B14F-4D97-AF65-F5344CB8AC3E}">
        <p14:creationId xmlns:p14="http://schemas.microsoft.com/office/powerpoint/2010/main" val="6812521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32753F12-9EED-4CE8-9395-A765ED13C7CC}"/>
              </a:ext>
            </a:extLst>
          </p:cNvPr>
          <p:cNvSpPr>
            <a:spLocks noGrp="1"/>
          </p:cNvSpPr>
          <p:nvPr>
            <p:ph type="title"/>
          </p:nvPr>
        </p:nvSpPr>
        <p:spPr/>
        <p:txBody>
          <a:bodyPr/>
          <a:lstStyle/>
          <a:p>
            <a:pPr lvl="0" algn="l"/>
            <a:r>
              <a:rPr lang="en-US" sz="3600" b="1" dirty="0">
                <a:latin typeface="+mn-lt"/>
              </a:rPr>
              <a:t>Market skimming pricing</a:t>
            </a:r>
            <a:endParaRPr lang="en-GB" sz="3600" b="1" dirty="0">
              <a:latin typeface="+mn-lt"/>
            </a:endParaRPr>
          </a:p>
        </p:txBody>
      </p:sp>
      <p:sp>
        <p:nvSpPr>
          <p:cNvPr id="3" name="Content Placeholder 2">
            <a:extLst>
              <a:ext uri="{FF2B5EF4-FFF2-40B4-BE49-F238E27FC236}">
                <a16:creationId xmlns:a16="http://schemas.microsoft.com/office/drawing/2014/main" id="{5DBB1200-2A0B-4D67-96F8-332B782D863C}"/>
              </a:ext>
            </a:extLst>
          </p:cNvPr>
          <p:cNvSpPr>
            <a:spLocks noGrp="1"/>
          </p:cNvSpPr>
          <p:nvPr>
            <p:ph idx="1"/>
          </p:nvPr>
        </p:nvSpPr>
        <p:spPr>
          <a:xfrm>
            <a:off x="838200" y="1253331"/>
            <a:ext cx="10515600" cy="4351338"/>
          </a:xfrm>
        </p:spPr>
        <p:txBody>
          <a:bodyPr/>
          <a:lstStyle/>
          <a:p>
            <a:r>
              <a:rPr lang="en-GB" sz="2800" dirty="0"/>
              <a:t>Is the opposite approach where the initial price is set high in order to attract customers with a higher spending power.</a:t>
            </a:r>
          </a:p>
          <a:p>
            <a:r>
              <a:rPr lang="en-GB" sz="2800" dirty="0"/>
              <a:t>The price is then lowered to attract the customers from the next layer down of the market.</a:t>
            </a:r>
          </a:p>
        </p:txBody>
      </p:sp>
    </p:spTree>
    <p:extLst>
      <p:ext uri="{BB962C8B-B14F-4D97-AF65-F5344CB8AC3E}">
        <p14:creationId xmlns:p14="http://schemas.microsoft.com/office/powerpoint/2010/main" val="42763397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32753F12-9EED-4CE8-9395-A765ED13C7CC}"/>
              </a:ext>
            </a:extLst>
          </p:cNvPr>
          <p:cNvSpPr>
            <a:spLocks noGrp="1"/>
          </p:cNvSpPr>
          <p:nvPr>
            <p:ph type="title"/>
          </p:nvPr>
        </p:nvSpPr>
        <p:spPr/>
        <p:txBody>
          <a:bodyPr>
            <a:normAutofit/>
          </a:bodyPr>
          <a:lstStyle/>
          <a:p>
            <a:pPr algn="l"/>
            <a:r>
              <a:rPr lang="en-US" sz="3600" b="1" dirty="0">
                <a:latin typeface="+mn-lt"/>
              </a:rPr>
              <a:t>Neutral pricing</a:t>
            </a:r>
            <a:br>
              <a:rPr lang="en-GB" dirty="0"/>
            </a:br>
            <a:endParaRPr lang="en-GB" dirty="0"/>
          </a:p>
        </p:txBody>
      </p:sp>
      <p:sp>
        <p:nvSpPr>
          <p:cNvPr id="3" name="Content Placeholder 2">
            <a:extLst>
              <a:ext uri="{FF2B5EF4-FFF2-40B4-BE49-F238E27FC236}">
                <a16:creationId xmlns:a16="http://schemas.microsoft.com/office/drawing/2014/main" id="{5DBB1200-2A0B-4D67-96F8-332B782D863C}"/>
              </a:ext>
            </a:extLst>
          </p:cNvPr>
          <p:cNvSpPr>
            <a:spLocks noGrp="1"/>
          </p:cNvSpPr>
          <p:nvPr>
            <p:ph idx="1"/>
          </p:nvPr>
        </p:nvSpPr>
        <p:spPr>
          <a:xfrm>
            <a:off x="838200" y="1253331"/>
            <a:ext cx="10515600" cy="4351338"/>
          </a:xfrm>
        </p:spPr>
        <p:txBody>
          <a:bodyPr/>
          <a:lstStyle/>
          <a:p>
            <a:r>
              <a:rPr lang="en-GB" sz="2800" dirty="0"/>
              <a:t>Is a pricing strategy where the initial prices are set similarly to the competitors’ prices.</a:t>
            </a:r>
          </a:p>
          <a:p>
            <a:r>
              <a:rPr lang="en-GB" sz="2800" dirty="0"/>
              <a:t>The customer then has a choice of similarly priced products.</a:t>
            </a:r>
          </a:p>
          <a:p>
            <a:r>
              <a:rPr lang="en-GB" sz="2800" dirty="0"/>
              <a:t>This is the most common pricing strategy in stable markets. </a:t>
            </a:r>
          </a:p>
        </p:txBody>
      </p:sp>
    </p:spTree>
    <p:extLst>
      <p:ext uri="{BB962C8B-B14F-4D97-AF65-F5344CB8AC3E}">
        <p14:creationId xmlns:p14="http://schemas.microsoft.com/office/powerpoint/2010/main" val="21738205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32753F12-9EED-4CE8-9395-A765ED13C7CC}"/>
              </a:ext>
            </a:extLst>
          </p:cNvPr>
          <p:cNvSpPr>
            <a:spLocks noGrp="1"/>
          </p:cNvSpPr>
          <p:nvPr>
            <p:ph type="title"/>
          </p:nvPr>
        </p:nvSpPr>
        <p:spPr/>
        <p:txBody>
          <a:bodyPr/>
          <a:lstStyle/>
          <a:p>
            <a:pPr algn="l"/>
            <a:r>
              <a:rPr lang="en-GB" sz="3600" b="1" dirty="0">
                <a:latin typeface="+mn-lt"/>
              </a:rPr>
              <a:t>Pricing Strategies</a:t>
            </a:r>
          </a:p>
        </p:txBody>
      </p:sp>
      <p:sp>
        <p:nvSpPr>
          <p:cNvPr id="3" name="Content Placeholder 2">
            <a:extLst>
              <a:ext uri="{FF2B5EF4-FFF2-40B4-BE49-F238E27FC236}">
                <a16:creationId xmlns:a16="http://schemas.microsoft.com/office/drawing/2014/main" id="{5DBB1200-2A0B-4D67-96F8-332B782D863C}"/>
              </a:ext>
            </a:extLst>
          </p:cNvPr>
          <p:cNvSpPr>
            <a:spLocks noGrp="1"/>
          </p:cNvSpPr>
          <p:nvPr>
            <p:ph idx="1"/>
          </p:nvPr>
        </p:nvSpPr>
        <p:spPr>
          <a:xfrm>
            <a:off x="914400" y="1112611"/>
            <a:ext cx="10515600" cy="4351338"/>
          </a:xfrm>
        </p:spPr>
        <p:txBody>
          <a:bodyPr>
            <a:normAutofit/>
          </a:bodyPr>
          <a:lstStyle/>
          <a:p>
            <a:r>
              <a:rPr lang="en-US" sz="2800" dirty="0"/>
              <a:t>Here are some of the important questions that you should ask yourself when you are setting the product price:</a:t>
            </a:r>
            <a:endParaRPr lang="en-GB" sz="2800" dirty="0"/>
          </a:p>
          <a:p>
            <a:pPr lvl="0"/>
            <a:r>
              <a:rPr lang="en-US" sz="2800" dirty="0"/>
              <a:t>How much did it cost you to produce the product?</a:t>
            </a:r>
            <a:endParaRPr lang="en-GB" sz="2800" dirty="0"/>
          </a:p>
          <a:p>
            <a:pPr lvl="0"/>
            <a:r>
              <a:rPr lang="en-US" sz="2800" dirty="0"/>
              <a:t>What is the customers’ perceived product value?</a:t>
            </a:r>
            <a:endParaRPr lang="en-GB" sz="2800" dirty="0"/>
          </a:p>
          <a:p>
            <a:pPr lvl="0"/>
            <a:r>
              <a:rPr lang="en-US" sz="2800" dirty="0"/>
              <a:t>Do you think that the slight price decrease could significantly increase your market share?</a:t>
            </a:r>
            <a:endParaRPr lang="en-GB" sz="2800" dirty="0"/>
          </a:p>
          <a:p>
            <a:pPr lvl="0"/>
            <a:r>
              <a:rPr lang="en-US" sz="2800" dirty="0"/>
              <a:t>Can the current price of the product keep up with the price of the product’s competitors?</a:t>
            </a:r>
            <a:endParaRPr lang="en-GB" sz="2800" dirty="0"/>
          </a:p>
          <a:p>
            <a:endParaRPr lang="en-GB" dirty="0"/>
          </a:p>
        </p:txBody>
      </p:sp>
    </p:spTree>
    <p:extLst>
      <p:ext uri="{BB962C8B-B14F-4D97-AF65-F5344CB8AC3E}">
        <p14:creationId xmlns:p14="http://schemas.microsoft.com/office/powerpoint/2010/main" val="39332391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32753F12-9EED-4CE8-9395-A765ED13C7CC}"/>
              </a:ext>
            </a:extLst>
          </p:cNvPr>
          <p:cNvSpPr>
            <a:spLocks noGrp="1"/>
          </p:cNvSpPr>
          <p:nvPr>
            <p:ph type="title"/>
          </p:nvPr>
        </p:nvSpPr>
        <p:spPr/>
        <p:txBody>
          <a:bodyPr/>
          <a:lstStyle/>
          <a:p>
            <a:pPr algn="l"/>
            <a:r>
              <a:rPr lang="en-GB" sz="3600" b="1" dirty="0">
                <a:latin typeface="+mn-lt"/>
              </a:rPr>
              <a:t>Pricing Strategies</a:t>
            </a:r>
          </a:p>
        </p:txBody>
      </p:sp>
      <p:sp>
        <p:nvSpPr>
          <p:cNvPr id="3" name="Content Placeholder 2">
            <a:extLst>
              <a:ext uri="{FF2B5EF4-FFF2-40B4-BE49-F238E27FC236}">
                <a16:creationId xmlns:a16="http://schemas.microsoft.com/office/drawing/2014/main" id="{5DBB1200-2A0B-4D67-96F8-332B782D863C}"/>
              </a:ext>
            </a:extLst>
          </p:cNvPr>
          <p:cNvSpPr>
            <a:spLocks noGrp="1"/>
          </p:cNvSpPr>
          <p:nvPr>
            <p:ph idx="1"/>
          </p:nvPr>
        </p:nvSpPr>
        <p:spPr>
          <a:xfrm>
            <a:off x="838200" y="1335768"/>
            <a:ext cx="10515600" cy="4351338"/>
          </a:xfrm>
        </p:spPr>
        <p:txBody>
          <a:bodyPr>
            <a:normAutofit/>
          </a:bodyPr>
          <a:lstStyle/>
          <a:p>
            <a:pPr marL="0" indent="0">
              <a:buNone/>
            </a:pPr>
            <a:r>
              <a:rPr lang="en-GB" sz="2800" dirty="0"/>
              <a:t>Prices you charge determine the amount of profit you make, so getting the price right is vital to your business success.</a:t>
            </a:r>
          </a:p>
          <a:p>
            <a:pPr marL="0" indent="0">
              <a:buNone/>
            </a:pPr>
            <a:endParaRPr lang="en-GB" sz="2800" dirty="0"/>
          </a:p>
          <a:p>
            <a:pPr marL="0" indent="0">
              <a:buNone/>
            </a:pPr>
            <a:r>
              <a:rPr lang="en-GB" sz="2800" dirty="0"/>
              <a:t>There are two ways to arrive at your prices:</a:t>
            </a:r>
          </a:p>
          <a:p>
            <a:pPr lvl="0"/>
            <a:r>
              <a:rPr lang="en-GB" sz="2800" dirty="0"/>
              <a:t>cost plus</a:t>
            </a:r>
          </a:p>
          <a:p>
            <a:pPr lvl="0"/>
            <a:r>
              <a:rPr lang="en-GB" sz="2800" dirty="0"/>
              <a:t>market-based price</a:t>
            </a:r>
          </a:p>
          <a:p>
            <a:endParaRPr lang="en-GB" dirty="0"/>
          </a:p>
        </p:txBody>
      </p:sp>
    </p:spTree>
    <p:extLst>
      <p:ext uri="{BB962C8B-B14F-4D97-AF65-F5344CB8AC3E}">
        <p14:creationId xmlns:p14="http://schemas.microsoft.com/office/powerpoint/2010/main" val="22335976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32753F12-9EED-4CE8-9395-A765ED13C7CC}"/>
              </a:ext>
            </a:extLst>
          </p:cNvPr>
          <p:cNvSpPr>
            <a:spLocks noGrp="1"/>
          </p:cNvSpPr>
          <p:nvPr>
            <p:ph type="title"/>
          </p:nvPr>
        </p:nvSpPr>
        <p:spPr/>
        <p:txBody>
          <a:bodyPr/>
          <a:lstStyle/>
          <a:p>
            <a:pPr algn="l"/>
            <a:r>
              <a:rPr lang="en-GB" sz="3600" b="1" dirty="0">
                <a:latin typeface="+mn-lt"/>
              </a:rPr>
              <a:t>Cost plus</a:t>
            </a:r>
          </a:p>
        </p:txBody>
      </p:sp>
      <p:sp>
        <p:nvSpPr>
          <p:cNvPr id="3" name="Content Placeholder 2">
            <a:extLst>
              <a:ext uri="{FF2B5EF4-FFF2-40B4-BE49-F238E27FC236}">
                <a16:creationId xmlns:a16="http://schemas.microsoft.com/office/drawing/2014/main" id="{5DBB1200-2A0B-4D67-96F8-332B782D863C}"/>
              </a:ext>
            </a:extLst>
          </p:cNvPr>
          <p:cNvSpPr>
            <a:spLocks noGrp="1"/>
          </p:cNvSpPr>
          <p:nvPr>
            <p:ph idx="1"/>
          </p:nvPr>
        </p:nvSpPr>
        <p:spPr>
          <a:xfrm>
            <a:off x="838200" y="1253331"/>
            <a:ext cx="10515600" cy="4351338"/>
          </a:xfrm>
        </p:spPr>
        <p:txBody>
          <a:bodyPr>
            <a:normAutofit/>
          </a:bodyPr>
          <a:lstStyle/>
          <a:p>
            <a:r>
              <a:rPr lang="en-GB" sz="2800" dirty="0"/>
              <a:t>In this method of price setting, you add together all the costs to produce your products or services. </a:t>
            </a:r>
          </a:p>
          <a:p>
            <a:pPr marL="0" indent="0">
              <a:buNone/>
            </a:pPr>
            <a:r>
              <a:rPr lang="en-GB" sz="2800" dirty="0"/>
              <a:t>This includes materials, labour, packaging, etc. </a:t>
            </a:r>
          </a:p>
          <a:p>
            <a:pPr marL="0" indent="0">
              <a:buNone/>
            </a:pPr>
            <a:r>
              <a:rPr lang="en-GB" sz="2800" dirty="0"/>
              <a:t>You then add a percentage on top of this cost to represent your profit.</a:t>
            </a:r>
          </a:p>
          <a:p>
            <a:pPr marL="0" indent="0">
              <a:buNone/>
            </a:pPr>
            <a:endParaRPr lang="en-GB" sz="2800" dirty="0"/>
          </a:p>
          <a:p>
            <a:pPr marL="0" indent="0">
              <a:buNone/>
            </a:pPr>
            <a:r>
              <a:rPr lang="en-GB" sz="2800" dirty="0"/>
              <a:t>Many start-up businesses focus on cost-plus pricing. It is relatively simple to calculate and profit margins are constant.</a:t>
            </a:r>
          </a:p>
          <a:p>
            <a:endParaRPr lang="en-GB" dirty="0"/>
          </a:p>
        </p:txBody>
      </p:sp>
    </p:spTree>
    <p:extLst>
      <p:ext uri="{BB962C8B-B14F-4D97-AF65-F5344CB8AC3E}">
        <p14:creationId xmlns:p14="http://schemas.microsoft.com/office/powerpoint/2010/main" val="313306385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32753F12-9EED-4CE8-9395-A765ED13C7CC}"/>
              </a:ext>
            </a:extLst>
          </p:cNvPr>
          <p:cNvSpPr>
            <a:spLocks noGrp="1"/>
          </p:cNvSpPr>
          <p:nvPr>
            <p:ph type="title"/>
          </p:nvPr>
        </p:nvSpPr>
        <p:spPr/>
        <p:txBody>
          <a:bodyPr/>
          <a:lstStyle/>
          <a:p>
            <a:pPr algn="l"/>
            <a:r>
              <a:rPr lang="en-GB" sz="3600" b="1" dirty="0">
                <a:latin typeface="+mn-lt"/>
              </a:rPr>
              <a:t>Cost plus</a:t>
            </a:r>
          </a:p>
        </p:txBody>
      </p:sp>
      <p:sp>
        <p:nvSpPr>
          <p:cNvPr id="3" name="Content Placeholder 2">
            <a:extLst>
              <a:ext uri="{FF2B5EF4-FFF2-40B4-BE49-F238E27FC236}">
                <a16:creationId xmlns:a16="http://schemas.microsoft.com/office/drawing/2014/main" id="{5DBB1200-2A0B-4D67-96F8-332B782D863C}"/>
              </a:ext>
            </a:extLst>
          </p:cNvPr>
          <p:cNvSpPr>
            <a:spLocks noGrp="1"/>
          </p:cNvSpPr>
          <p:nvPr>
            <p:ph idx="1"/>
          </p:nvPr>
        </p:nvSpPr>
        <p:spPr>
          <a:xfrm>
            <a:off x="838200" y="1074511"/>
            <a:ext cx="10515600" cy="4351338"/>
          </a:xfrm>
        </p:spPr>
        <p:txBody>
          <a:bodyPr>
            <a:normAutofit/>
          </a:bodyPr>
          <a:lstStyle/>
          <a:p>
            <a:pPr marL="0" indent="0">
              <a:buNone/>
            </a:pPr>
            <a:r>
              <a:rPr lang="en-GB" sz="2800" dirty="0"/>
              <a:t>Here are some disadvantages of cost-plus pricing:</a:t>
            </a:r>
          </a:p>
          <a:p>
            <a:pPr lvl="0"/>
            <a:r>
              <a:rPr lang="en-GB" sz="2800" dirty="0"/>
              <a:t>it ignores the level of demand for your product or service</a:t>
            </a:r>
          </a:p>
          <a:p>
            <a:pPr lvl="0"/>
            <a:r>
              <a:rPr lang="en-GB" sz="2800" dirty="0"/>
              <a:t>it does not take into account how price sensitive your market is – and the customers’ willingness to potentially pay more</a:t>
            </a:r>
          </a:p>
          <a:p>
            <a:pPr lvl="0"/>
            <a:r>
              <a:rPr lang="en-GB" sz="2800" dirty="0"/>
              <a:t>if your costs are high relative to competitors, you may find your price is also uncompetitive</a:t>
            </a:r>
          </a:p>
          <a:p>
            <a:pPr lvl="0"/>
            <a:r>
              <a:rPr lang="en-GB" sz="2800" dirty="0"/>
              <a:t>allocation of overheads is often arbitrary and may distort prices</a:t>
            </a:r>
          </a:p>
          <a:p>
            <a:pPr lvl="0"/>
            <a:r>
              <a:rPr lang="en-GB" sz="2800" dirty="0"/>
              <a:t>it takes no account of the image and market position you are aiming for</a:t>
            </a:r>
          </a:p>
          <a:p>
            <a:endParaRPr lang="en-GB" dirty="0"/>
          </a:p>
        </p:txBody>
      </p:sp>
    </p:spTree>
    <p:extLst>
      <p:ext uri="{BB962C8B-B14F-4D97-AF65-F5344CB8AC3E}">
        <p14:creationId xmlns:p14="http://schemas.microsoft.com/office/powerpoint/2010/main" val="255000655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32753F12-9EED-4CE8-9395-A765ED13C7CC}"/>
              </a:ext>
            </a:extLst>
          </p:cNvPr>
          <p:cNvSpPr>
            <a:spLocks noGrp="1"/>
          </p:cNvSpPr>
          <p:nvPr>
            <p:ph type="title"/>
          </p:nvPr>
        </p:nvSpPr>
        <p:spPr/>
        <p:txBody>
          <a:bodyPr/>
          <a:lstStyle/>
          <a:p>
            <a:pPr algn="l"/>
            <a:r>
              <a:rPr lang="en-GB" sz="3600" b="1" dirty="0">
                <a:latin typeface="+mn-lt"/>
              </a:rPr>
              <a:t>Market-based price</a:t>
            </a:r>
          </a:p>
        </p:txBody>
      </p:sp>
      <p:sp>
        <p:nvSpPr>
          <p:cNvPr id="3" name="Content Placeholder 2">
            <a:extLst>
              <a:ext uri="{FF2B5EF4-FFF2-40B4-BE49-F238E27FC236}">
                <a16:creationId xmlns:a16="http://schemas.microsoft.com/office/drawing/2014/main" id="{5DBB1200-2A0B-4D67-96F8-332B782D863C}"/>
              </a:ext>
            </a:extLst>
          </p:cNvPr>
          <p:cNvSpPr>
            <a:spLocks noGrp="1"/>
          </p:cNvSpPr>
          <p:nvPr>
            <p:ph idx="1"/>
          </p:nvPr>
        </p:nvSpPr>
        <p:spPr>
          <a:xfrm>
            <a:off x="838200" y="1194253"/>
            <a:ext cx="10515600" cy="4351338"/>
          </a:xfrm>
        </p:spPr>
        <p:txBody>
          <a:bodyPr>
            <a:normAutofit/>
          </a:bodyPr>
          <a:lstStyle/>
          <a:p>
            <a:pPr marL="0" indent="0">
              <a:buNone/>
            </a:pPr>
            <a:r>
              <a:rPr lang="en-GB" sz="2800" dirty="0"/>
              <a:t>In this method, (also known as value-based pricing) you estimate what the customer is likely to pay for your product or service based on competitors’ prices.</a:t>
            </a:r>
          </a:p>
          <a:p>
            <a:pPr marL="0" indent="0">
              <a:buNone/>
            </a:pPr>
            <a:endParaRPr lang="en-GB" sz="2800" dirty="0"/>
          </a:p>
          <a:p>
            <a:pPr marL="0" indent="0">
              <a:buNone/>
            </a:pPr>
            <a:r>
              <a:rPr lang="en-GB" sz="2800" dirty="0"/>
              <a:t>This means you have to understand how much value customers attach to your product or service. You also need to understand your market and the economic conditions.</a:t>
            </a:r>
          </a:p>
          <a:p>
            <a:endParaRPr lang="en-GB" dirty="0"/>
          </a:p>
        </p:txBody>
      </p:sp>
    </p:spTree>
    <p:extLst>
      <p:ext uri="{BB962C8B-B14F-4D97-AF65-F5344CB8AC3E}">
        <p14:creationId xmlns:p14="http://schemas.microsoft.com/office/powerpoint/2010/main" val="59052168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32753F12-9EED-4CE8-9395-A765ED13C7CC}"/>
              </a:ext>
            </a:extLst>
          </p:cNvPr>
          <p:cNvSpPr>
            <a:spLocks noGrp="1"/>
          </p:cNvSpPr>
          <p:nvPr>
            <p:ph type="title"/>
          </p:nvPr>
        </p:nvSpPr>
        <p:spPr/>
        <p:txBody>
          <a:bodyPr/>
          <a:lstStyle/>
          <a:p>
            <a:pPr algn="l"/>
            <a:r>
              <a:rPr lang="en-GB" sz="3600" b="1" dirty="0">
                <a:latin typeface="+mn-lt"/>
              </a:rPr>
              <a:t>Market-based price</a:t>
            </a:r>
          </a:p>
        </p:txBody>
      </p:sp>
      <p:sp>
        <p:nvSpPr>
          <p:cNvPr id="3" name="Content Placeholder 2">
            <a:extLst>
              <a:ext uri="{FF2B5EF4-FFF2-40B4-BE49-F238E27FC236}">
                <a16:creationId xmlns:a16="http://schemas.microsoft.com/office/drawing/2014/main" id="{5DBB1200-2A0B-4D67-96F8-332B782D863C}"/>
              </a:ext>
            </a:extLst>
          </p:cNvPr>
          <p:cNvSpPr>
            <a:spLocks noGrp="1"/>
          </p:cNvSpPr>
          <p:nvPr>
            <p:ph idx="1"/>
          </p:nvPr>
        </p:nvSpPr>
        <p:spPr>
          <a:xfrm>
            <a:off x="838200" y="1069068"/>
            <a:ext cx="10515600" cy="4351338"/>
          </a:xfrm>
        </p:spPr>
        <p:txBody>
          <a:bodyPr>
            <a:normAutofit fontScale="92500"/>
          </a:bodyPr>
          <a:lstStyle/>
          <a:p>
            <a:pPr marL="0" indent="0">
              <a:buNone/>
            </a:pPr>
            <a:r>
              <a:rPr lang="en-GB" sz="2800" dirty="0"/>
              <a:t>Here are some examples of market-based pricing:</a:t>
            </a:r>
          </a:p>
          <a:p>
            <a:pPr lvl="0"/>
            <a:r>
              <a:rPr lang="en-GB" sz="2800" dirty="0"/>
              <a:t>someone may pay more for a carton of milk from a small local shop late at night than they would for the same product in a large supermarket because it is more convenient at that time of night</a:t>
            </a:r>
          </a:p>
          <a:p>
            <a:pPr lvl="0"/>
            <a:r>
              <a:rPr lang="en-GB" sz="2800" dirty="0"/>
              <a:t>a brand name product may be considerably more expensive than an unbranded equivalent because people want to own or be associated with the brand</a:t>
            </a:r>
          </a:p>
          <a:p>
            <a:pPr lvl="0"/>
            <a:r>
              <a:rPr lang="en-GB" sz="2800" dirty="0"/>
              <a:t>some people pay a premium price for the latest fashion or gadget because they want to be amongst the first to have it</a:t>
            </a:r>
          </a:p>
          <a:p>
            <a:pPr lvl="0"/>
            <a:r>
              <a:rPr lang="en-GB" sz="2800" dirty="0"/>
              <a:t>this may be on a worldwide basis, but could also be in a local context, for example, “the only supplier of x in Carmarthen”</a:t>
            </a:r>
          </a:p>
          <a:p>
            <a:endParaRPr lang="en-GB" dirty="0"/>
          </a:p>
        </p:txBody>
      </p:sp>
    </p:spTree>
    <p:extLst>
      <p:ext uri="{BB962C8B-B14F-4D97-AF65-F5344CB8AC3E}">
        <p14:creationId xmlns:p14="http://schemas.microsoft.com/office/powerpoint/2010/main" val="415679145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32753F12-9EED-4CE8-9395-A765ED13C7CC}"/>
              </a:ext>
            </a:extLst>
          </p:cNvPr>
          <p:cNvSpPr>
            <a:spLocks noGrp="1"/>
          </p:cNvSpPr>
          <p:nvPr>
            <p:ph type="title"/>
          </p:nvPr>
        </p:nvSpPr>
        <p:spPr/>
        <p:txBody>
          <a:bodyPr>
            <a:normAutofit/>
          </a:bodyPr>
          <a:lstStyle/>
          <a:p>
            <a:pPr algn="l"/>
            <a:r>
              <a:rPr lang="en-GB" sz="3600" b="1" dirty="0">
                <a:latin typeface="+mn-lt"/>
              </a:rPr>
              <a:t>How to set your prices using market-based pricing</a:t>
            </a:r>
          </a:p>
        </p:txBody>
      </p:sp>
      <p:sp>
        <p:nvSpPr>
          <p:cNvPr id="3" name="Content Placeholder 2">
            <a:extLst>
              <a:ext uri="{FF2B5EF4-FFF2-40B4-BE49-F238E27FC236}">
                <a16:creationId xmlns:a16="http://schemas.microsoft.com/office/drawing/2014/main" id="{5DBB1200-2A0B-4D67-96F8-332B782D863C}"/>
              </a:ext>
            </a:extLst>
          </p:cNvPr>
          <p:cNvSpPr>
            <a:spLocks noGrp="1"/>
          </p:cNvSpPr>
          <p:nvPr>
            <p:ph idx="1"/>
          </p:nvPr>
        </p:nvSpPr>
        <p:spPr>
          <a:xfrm>
            <a:off x="838200" y="1618797"/>
            <a:ext cx="10515600" cy="4351338"/>
          </a:xfrm>
        </p:spPr>
        <p:txBody>
          <a:bodyPr>
            <a:normAutofit/>
          </a:bodyPr>
          <a:lstStyle/>
          <a:p>
            <a:pPr lvl="0"/>
            <a:r>
              <a:rPr lang="en-GB" sz="2400" dirty="0"/>
              <a:t>Check out competitors’ prices. You want to understand what their selling strategy is, so find out what promotions they offer, if they use seasonal discounts or if they keep some prices low to attract sales on other lines.</a:t>
            </a:r>
            <a:br>
              <a:rPr lang="en-GB" sz="2400" dirty="0"/>
            </a:br>
            <a:r>
              <a:rPr lang="en-GB" sz="2400" dirty="0"/>
              <a:t> </a:t>
            </a:r>
          </a:p>
          <a:p>
            <a:pPr lvl="0"/>
            <a:r>
              <a:rPr lang="en-GB" sz="2400" dirty="0"/>
              <a:t>Understand your customers. Review your market research and establish where, when, why, how and how many they buy. Which products or services do your customers think are the best value and why?</a:t>
            </a:r>
            <a:br>
              <a:rPr lang="en-GB" sz="2400" dirty="0"/>
            </a:br>
            <a:r>
              <a:rPr lang="en-GB" sz="2400" dirty="0"/>
              <a:t> </a:t>
            </a:r>
          </a:p>
          <a:p>
            <a:pPr lvl="0"/>
            <a:r>
              <a:rPr lang="en-GB" sz="2400" dirty="0"/>
              <a:t>Combine the information you’ve gathered about competitors’ products and your customers’’ views and establish a benchmark for your product or service.</a:t>
            </a:r>
          </a:p>
          <a:p>
            <a:pPr marL="0" indent="0">
              <a:buNone/>
            </a:pPr>
            <a:endParaRPr lang="en-GB" dirty="0"/>
          </a:p>
        </p:txBody>
      </p:sp>
    </p:spTree>
    <p:extLst>
      <p:ext uri="{BB962C8B-B14F-4D97-AF65-F5344CB8AC3E}">
        <p14:creationId xmlns:p14="http://schemas.microsoft.com/office/powerpoint/2010/main" val="352314571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32753F12-9EED-4CE8-9395-A765ED13C7CC}"/>
              </a:ext>
            </a:extLst>
          </p:cNvPr>
          <p:cNvSpPr>
            <a:spLocks noGrp="1"/>
          </p:cNvSpPr>
          <p:nvPr>
            <p:ph type="title"/>
          </p:nvPr>
        </p:nvSpPr>
        <p:spPr/>
        <p:txBody>
          <a:bodyPr>
            <a:normAutofit/>
          </a:bodyPr>
          <a:lstStyle/>
          <a:p>
            <a:pPr algn="l"/>
            <a:r>
              <a:rPr lang="en-GB" sz="3600" b="1" dirty="0">
                <a:latin typeface="+mn-lt"/>
              </a:rPr>
              <a:t>Differential pricing</a:t>
            </a:r>
          </a:p>
        </p:txBody>
      </p:sp>
      <p:sp>
        <p:nvSpPr>
          <p:cNvPr id="5" name="Content Placeholder 4">
            <a:extLst>
              <a:ext uri="{FF2B5EF4-FFF2-40B4-BE49-F238E27FC236}">
                <a16:creationId xmlns:a16="http://schemas.microsoft.com/office/drawing/2014/main" id="{2D731DDF-26CB-4BFA-9FCC-D1CDE9EFEFBC}"/>
              </a:ext>
            </a:extLst>
          </p:cNvPr>
          <p:cNvSpPr>
            <a:spLocks noGrp="1"/>
          </p:cNvSpPr>
          <p:nvPr>
            <p:ph idx="1"/>
          </p:nvPr>
        </p:nvSpPr>
        <p:spPr>
          <a:xfrm>
            <a:off x="838200" y="1177925"/>
            <a:ext cx="10515600" cy="4351338"/>
          </a:xfrm>
        </p:spPr>
        <p:txBody>
          <a:bodyPr/>
          <a:lstStyle/>
          <a:p>
            <a:pPr marL="0" indent="0">
              <a:buNone/>
            </a:pPr>
            <a:r>
              <a:rPr lang="en-GB" sz="2800" dirty="0"/>
              <a:t>Although you’ve now set your price, you may decide that it is beneficial to adjust your prices for different customers and different circumstances. </a:t>
            </a:r>
          </a:p>
          <a:p>
            <a:pPr marL="0" indent="0">
              <a:buNone/>
            </a:pPr>
            <a:r>
              <a:rPr lang="en-GB" sz="2800" dirty="0"/>
              <a:t>This is called differential pricing.</a:t>
            </a:r>
          </a:p>
          <a:p>
            <a:pPr marL="0" indent="0">
              <a:buNone/>
            </a:pPr>
            <a:endParaRPr lang="en-GB" dirty="0"/>
          </a:p>
        </p:txBody>
      </p:sp>
    </p:spTree>
    <p:extLst>
      <p:ext uri="{BB962C8B-B14F-4D97-AF65-F5344CB8AC3E}">
        <p14:creationId xmlns:p14="http://schemas.microsoft.com/office/powerpoint/2010/main" val="357453514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32753F12-9EED-4CE8-9395-A765ED13C7CC}"/>
              </a:ext>
            </a:extLst>
          </p:cNvPr>
          <p:cNvSpPr>
            <a:spLocks noGrp="1"/>
          </p:cNvSpPr>
          <p:nvPr>
            <p:ph type="title"/>
          </p:nvPr>
        </p:nvSpPr>
        <p:spPr/>
        <p:txBody>
          <a:bodyPr>
            <a:normAutofit/>
          </a:bodyPr>
          <a:lstStyle/>
          <a:p>
            <a:pPr algn="l"/>
            <a:r>
              <a:rPr lang="en-GB" sz="3600" b="1" dirty="0">
                <a:latin typeface="+mn-lt"/>
              </a:rPr>
              <a:t>Differential pricing</a:t>
            </a:r>
          </a:p>
        </p:txBody>
      </p:sp>
      <p:sp>
        <p:nvSpPr>
          <p:cNvPr id="5" name="Content Placeholder 4">
            <a:extLst>
              <a:ext uri="{FF2B5EF4-FFF2-40B4-BE49-F238E27FC236}">
                <a16:creationId xmlns:a16="http://schemas.microsoft.com/office/drawing/2014/main" id="{2D731DDF-26CB-4BFA-9FCC-D1CDE9EFEFBC}"/>
              </a:ext>
            </a:extLst>
          </p:cNvPr>
          <p:cNvSpPr>
            <a:spLocks noGrp="1"/>
          </p:cNvSpPr>
          <p:nvPr>
            <p:ph idx="1"/>
          </p:nvPr>
        </p:nvSpPr>
        <p:spPr>
          <a:xfrm>
            <a:off x="838200" y="1188811"/>
            <a:ext cx="10515600" cy="4351338"/>
          </a:xfrm>
        </p:spPr>
        <p:txBody>
          <a:bodyPr>
            <a:normAutofit/>
          </a:bodyPr>
          <a:lstStyle/>
          <a:p>
            <a:pPr marL="0" indent="0">
              <a:buNone/>
            </a:pPr>
            <a:r>
              <a:rPr lang="en-GB" sz="2800" dirty="0"/>
              <a:t>Here are some examples of differential pricing that you may consider using:</a:t>
            </a:r>
          </a:p>
          <a:p>
            <a:pPr lvl="0"/>
            <a:r>
              <a:rPr lang="en-GB" sz="2800" dirty="0"/>
              <a:t>seasonal demand: holidays (flights) are more expensive in the summer or during public holidays when demand is higher</a:t>
            </a:r>
          </a:p>
          <a:p>
            <a:pPr lvl="0"/>
            <a:r>
              <a:rPr lang="en-GB" sz="2800" dirty="0"/>
              <a:t>distribution channel: you may have different prices for products sold online against those sold through distributors or through department stores</a:t>
            </a:r>
          </a:p>
          <a:p>
            <a:pPr lvl="0"/>
            <a:r>
              <a:rPr lang="en-GB" sz="2800" dirty="0"/>
              <a:t>products in a farm shop may be a different price from those sold through the local supermarket</a:t>
            </a:r>
          </a:p>
          <a:p>
            <a:pPr marL="0" indent="0">
              <a:buNone/>
            </a:pPr>
            <a:endParaRPr lang="en-GB" dirty="0"/>
          </a:p>
        </p:txBody>
      </p:sp>
    </p:spTree>
    <p:extLst>
      <p:ext uri="{BB962C8B-B14F-4D97-AF65-F5344CB8AC3E}">
        <p14:creationId xmlns:p14="http://schemas.microsoft.com/office/powerpoint/2010/main" val="160168672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32753F12-9EED-4CE8-9395-A765ED13C7CC}"/>
              </a:ext>
            </a:extLst>
          </p:cNvPr>
          <p:cNvSpPr>
            <a:spLocks noGrp="1"/>
          </p:cNvSpPr>
          <p:nvPr>
            <p:ph type="title"/>
          </p:nvPr>
        </p:nvSpPr>
        <p:spPr/>
        <p:txBody>
          <a:bodyPr>
            <a:normAutofit/>
          </a:bodyPr>
          <a:lstStyle/>
          <a:p>
            <a:pPr algn="l"/>
            <a:r>
              <a:rPr lang="en-GB" sz="3600" b="1" dirty="0">
                <a:latin typeface="+mn-lt"/>
              </a:rPr>
              <a:t>Different pricing tactics</a:t>
            </a:r>
          </a:p>
        </p:txBody>
      </p:sp>
      <p:sp>
        <p:nvSpPr>
          <p:cNvPr id="5" name="Content Placeholder 4">
            <a:extLst>
              <a:ext uri="{FF2B5EF4-FFF2-40B4-BE49-F238E27FC236}">
                <a16:creationId xmlns:a16="http://schemas.microsoft.com/office/drawing/2014/main" id="{2D731DDF-26CB-4BFA-9FCC-D1CDE9EFEFBC}"/>
              </a:ext>
            </a:extLst>
          </p:cNvPr>
          <p:cNvSpPr>
            <a:spLocks noGrp="1"/>
          </p:cNvSpPr>
          <p:nvPr>
            <p:ph idx="1"/>
          </p:nvPr>
        </p:nvSpPr>
        <p:spPr>
          <a:xfrm>
            <a:off x="838200" y="1210582"/>
            <a:ext cx="10515600" cy="4351338"/>
          </a:xfrm>
        </p:spPr>
        <p:txBody>
          <a:bodyPr>
            <a:normAutofit/>
          </a:bodyPr>
          <a:lstStyle/>
          <a:p>
            <a:pPr marL="0" indent="0">
              <a:buNone/>
            </a:pPr>
            <a:r>
              <a:rPr lang="en-GB" sz="2800" dirty="0"/>
              <a:t>There may be times when pricing is influenced by factors other than costs or perceived value. </a:t>
            </a:r>
          </a:p>
          <a:p>
            <a:pPr marL="0" indent="0">
              <a:buNone/>
            </a:pPr>
            <a:r>
              <a:rPr lang="en-GB" sz="2800" dirty="0"/>
              <a:t>Tactical pricing can be used to achieve specific objectives.</a:t>
            </a:r>
          </a:p>
          <a:p>
            <a:pPr marL="0" indent="0">
              <a:buNone/>
            </a:pPr>
            <a:endParaRPr lang="en-GB" sz="2800" dirty="0"/>
          </a:p>
          <a:p>
            <a:pPr marL="0" indent="0">
              <a:buNone/>
            </a:pPr>
            <a:r>
              <a:rPr lang="en-GB" sz="2800" dirty="0"/>
              <a:t>Consider some of these pricing tactics – each one has a different impact on how many sales you make and on your profit:</a:t>
            </a:r>
          </a:p>
          <a:p>
            <a:pPr marL="0" indent="0">
              <a:buNone/>
            </a:pPr>
            <a:endParaRPr lang="en-GB" dirty="0"/>
          </a:p>
        </p:txBody>
      </p:sp>
    </p:spTree>
    <p:extLst>
      <p:ext uri="{BB962C8B-B14F-4D97-AF65-F5344CB8AC3E}">
        <p14:creationId xmlns:p14="http://schemas.microsoft.com/office/powerpoint/2010/main" val="362150385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32753F12-9EED-4CE8-9395-A765ED13C7CC}"/>
              </a:ext>
            </a:extLst>
          </p:cNvPr>
          <p:cNvSpPr>
            <a:spLocks noGrp="1"/>
          </p:cNvSpPr>
          <p:nvPr>
            <p:ph type="title"/>
          </p:nvPr>
        </p:nvSpPr>
        <p:spPr/>
        <p:txBody>
          <a:bodyPr>
            <a:normAutofit/>
          </a:bodyPr>
          <a:lstStyle/>
          <a:p>
            <a:pPr algn="l"/>
            <a:r>
              <a:rPr lang="en-GB" sz="3600" b="1" dirty="0">
                <a:latin typeface="+mn-lt"/>
              </a:rPr>
              <a:t>Different pricing tactics</a:t>
            </a:r>
          </a:p>
        </p:txBody>
      </p:sp>
      <p:sp>
        <p:nvSpPr>
          <p:cNvPr id="5" name="Content Placeholder 4">
            <a:extLst>
              <a:ext uri="{FF2B5EF4-FFF2-40B4-BE49-F238E27FC236}">
                <a16:creationId xmlns:a16="http://schemas.microsoft.com/office/drawing/2014/main" id="{2D731DDF-26CB-4BFA-9FCC-D1CDE9EFEFBC}"/>
              </a:ext>
            </a:extLst>
          </p:cNvPr>
          <p:cNvSpPr>
            <a:spLocks noGrp="1"/>
          </p:cNvSpPr>
          <p:nvPr>
            <p:ph idx="1"/>
          </p:nvPr>
        </p:nvSpPr>
        <p:spPr>
          <a:xfrm>
            <a:off x="838200" y="1253331"/>
            <a:ext cx="10515600" cy="4351338"/>
          </a:xfrm>
        </p:spPr>
        <p:txBody>
          <a:bodyPr>
            <a:normAutofit/>
          </a:bodyPr>
          <a:lstStyle/>
          <a:p>
            <a:pPr lvl="0"/>
            <a:r>
              <a:rPr lang="en-GB" sz="2800" b="1" dirty="0"/>
              <a:t>odd value</a:t>
            </a:r>
            <a:r>
              <a:rPr lang="en-GB" sz="2800" dirty="0"/>
              <a:t> - popular in retail, this is when a product is priced at £9.99 instead of £10 with the intention of creating a favourable impression for cost-conscious customers</a:t>
            </a:r>
          </a:p>
          <a:p>
            <a:r>
              <a:rPr lang="en-GB" sz="2800" b="1" dirty="0"/>
              <a:t>loss leaders</a:t>
            </a:r>
            <a:r>
              <a:rPr lang="en-GB" sz="2800" dirty="0"/>
              <a:t> - this is when you sell some products at a loss, so that you can win new customers. Supermarkets use this tactic on frequently purchased products such as bread or baked beans with the aim of getting people to come into the store. You may choose to offer a product at a loss for first-time buyers, increasing the price for subsequent purchases</a:t>
            </a:r>
          </a:p>
          <a:p>
            <a:pPr marL="0" indent="0">
              <a:buNone/>
            </a:pPr>
            <a:endParaRPr lang="en-GB" sz="2800" dirty="0"/>
          </a:p>
        </p:txBody>
      </p:sp>
    </p:spTree>
    <p:extLst>
      <p:ext uri="{BB962C8B-B14F-4D97-AF65-F5344CB8AC3E}">
        <p14:creationId xmlns:p14="http://schemas.microsoft.com/office/powerpoint/2010/main" val="190509790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32753F12-9EED-4CE8-9395-A765ED13C7CC}"/>
              </a:ext>
            </a:extLst>
          </p:cNvPr>
          <p:cNvSpPr>
            <a:spLocks noGrp="1"/>
          </p:cNvSpPr>
          <p:nvPr>
            <p:ph type="title"/>
          </p:nvPr>
        </p:nvSpPr>
        <p:spPr/>
        <p:txBody>
          <a:bodyPr>
            <a:normAutofit/>
          </a:bodyPr>
          <a:lstStyle/>
          <a:p>
            <a:pPr algn="l"/>
            <a:r>
              <a:rPr lang="en-GB" sz="3600" b="1" dirty="0">
                <a:latin typeface="+mn-lt"/>
              </a:rPr>
              <a:t>Different pricing tactics</a:t>
            </a:r>
          </a:p>
        </p:txBody>
      </p:sp>
      <p:sp>
        <p:nvSpPr>
          <p:cNvPr id="5" name="Content Placeholder 4">
            <a:extLst>
              <a:ext uri="{FF2B5EF4-FFF2-40B4-BE49-F238E27FC236}">
                <a16:creationId xmlns:a16="http://schemas.microsoft.com/office/drawing/2014/main" id="{2D731DDF-26CB-4BFA-9FCC-D1CDE9EFEFBC}"/>
              </a:ext>
            </a:extLst>
          </p:cNvPr>
          <p:cNvSpPr>
            <a:spLocks noGrp="1"/>
          </p:cNvSpPr>
          <p:nvPr>
            <p:ph idx="1"/>
          </p:nvPr>
        </p:nvSpPr>
        <p:spPr>
          <a:xfrm>
            <a:off x="838200" y="1406525"/>
            <a:ext cx="10515600" cy="4351338"/>
          </a:xfrm>
        </p:spPr>
        <p:txBody>
          <a:bodyPr>
            <a:normAutofit/>
          </a:bodyPr>
          <a:lstStyle/>
          <a:p>
            <a:pPr lvl="0"/>
            <a:r>
              <a:rPr lang="en-GB" sz="2800" b="1" dirty="0"/>
              <a:t>price skimming</a:t>
            </a:r>
            <a:r>
              <a:rPr lang="en-GB" sz="2800" dirty="0"/>
              <a:t> - this is when you sell a new product at a high price to customers who “must have it” right at the start. The price is then dropped once the initial demand has been satisfied</a:t>
            </a:r>
          </a:p>
          <a:p>
            <a:pPr lvl="0"/>
            <a:r>
              <a:rPr lang="en-GB" sz="2800" b="1" dirty="0"/>
              <a:t>penetration pricing</a:t>
            </a:r>
            <a:r>
              <a:rPr lang="en-GB" sz="2800" dirty="0"/>
              <a:t> - this is the opposite of price skimming and involved introducing a product at a low price and getting as many customers as possible before the competition catches up. This helps to create market share and can also build brand loyalty</a:t>
            </a:r>
          </a:p>
          <a:p>
            <a:pPr marL="0" indent="0">
              <a:buNone/>
            </a:pPr>
            <a:endParaRPr lang="en-GB" sz="2800" dirty="0"/>
          </a:p>
        </p:txBody>
      </p:sp>
    </p:spTree>
    <p:extLst>
      <p:ext uri="{BB962C8B-B14F-4D97-AF65-F5344CB8AC3E}">
        <p14:creationId xmlns:p14="http://schemas.microsoft.com/office/powerpoint/2010/main" val="79275377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32753F12-9EED-4CE8-9395-A765ED13C7CC}"/>
              </a:ext>
            </a:extLst>
          </p:cNvPr>
          <p:cNvSpPr>
            <a:spLocks noGrp="1"/>
          </p:cNvSpPr>
          <p:nvPr>
            <p:ph type="title"/>
          </p:nvPr>
        </p:nvSpPr>
        <p:spPr/>
        <p:txBody>
          <a:bodyPr>
            <a:normAutofit/>
          </a:bodyPr>
          <a:lstStyle/>
          <a:p>
            <a:pPr algn="l"/>
            <a:r>
              <a:rPr lang="en-GB" sz="3600" b="1" dirty="0">
                <a:latin typeface="+mn-lt"/>
              </a:rPr>
              <a:t>Different pricing tactics</a:t>
            </a:r>
          </a:p>
        </p:txBody>
      </p:sp>
      <p:sp>
        <p:nvSpPr>
          <p:cNvPr id="5" name="Content Placeholder 4">
            <a:extLst>
              <a:ext uri="{FF2B5EF4-FFF2-40B4-BE49-F238E27FC236}">
                <a16:creationId xmlns:a16="http://schemas.microsoft.com/office/drawing/2014/main" id="{2D731DDF-26CB-4BFA-9FCC-D1CDE9EFEFBC}"/>
              </a:ext>
            </a:extLst>
          </p:cNvPr>
          <p:cNvSpPr>
            <a:spLocks noGrp="1"/>
          </p:cNvSpPr>
          <p:nvPr>
            <p:ph idx="1"/>
          </p:nvPr>
        </p:nvSpPr>
        <p:spPr>
          <a:xfrm>
            <a:off x="838200" y="1297668"/>
            <a:ext cx="10515600" cy="4351338"/>
          </a:xfrm>
        </p:spPr>
        <p:txBody>
          <a:bodyPr>
            <a:normAutofit/>
          </a:bodyPr>
          <a:lstStyle/>
          <a:p>
            <a:pPr lvl="0"/>
            <a:r>
              <a:rPr lang="en-GB" sz="2800" b="1" dirty="0"/>
              <a:t>discounting</a:t>
            </a:r>
            <a:r>
              <a:rPr lang="en-GB" sz="2800" dirty="0"/>
              <a:t> - a dangerous tactic to use too often, but one that can be effective if you want to increase sales in the short term or reward loyal customers</a:t>
            </a:r>
          </a:p>
          <a:p>
            <a:pPr lvl="0"/>
            <a:r>
              <a:rPr lang="en-GB" sz="2800" b="1" dirty="0"/>
              <a:t>bundling</a:t>
            </a:r>
            <a:r>
              <a:rPr lang="en-GB" sz="2800" dirty="0"/>
              <a:t> - this involves offering a number of products together as a bundle, usually at a lower price than if they were purchased individually. For example, a computer, printer and software bundle. This is useful for extending the purchase to complementary or linked products, and can be used for overstocks or slow-moving items</a:t>
            </a:r>
          </a:p>
          <a:p>
            <a:pPr marL="0" indent="0">
              <a:buNone/>
            </a:pPr>
            <a:endParaRPr lang="en-GB" sz="2800" dirty="0"/>
          </a:p>
        </p:txBody>
      </p:sp>
    </p:spTree>
    <p:extLst>
      <p:ext uri="{BB962C8B-B14F-4D97-AF65-F5344CB8AC3E}">
        <p14:creationId xmlns:p14="http://schemas.microsoft.com/office/powerpoint/2010/main" val="173851333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1250C-9DF5-4746-A0DA-1BF9B547AC6F}"/>
              </a:ext>
            </a:extLst>
          </p:cNvPr>
          <p:cNvSpPr>
            <a:spLocks noGrp="1"/>
          </p:cNvSpPr>
          <p:nvPr>
            <p:ph type="title"/>
          </p:nvPr>
        </p:nvSpPr>
        <p:spPr/>
        <p:txBody>
          <a:bodyPr>
            <a:normAutofit/>
          </a:bodyPr>
          <a:lstStyle/>
          <a:p>
            <a:r>
              <a:rPr lang="en-GB" sz="3600" dirty="0">
                <a:solidFill>
                  <a:srgbClr val="0070C0"/>
                </a:solidFill>
                <a:latin typeface="+mn-lt"/>
              </a:rPr>
              <a:t>Further Research</a:t>
            </a:r>
          </a:p>
        </p:txBody>
      </p:sp>
      <p:sp>
        <p:nvSpPr>
          <p:cNvPr id="3" name="Text Placeholder 2">
            <a:extLst>
              <a:ext uri="{FF2B5EF4-FFF2-40B4-BE49-F238E27FC236}">
                <a16:creationId xmlns:a16="http://schemas.microsoft.com/office/drawing/2014/main" id="{8B1AD0DE-209F-440E-BEF2-E79363125902}"/>
              </a:ext>
            </a:extLst>
          </p:cNvPr>
          <p:cNvSpPr>
            <a:spLocks noGrp="1"/>
          </p:cNvSpPr>
          <p:nvPr>
            <p:ph idx="1"/>
          </p:nvPr>
        </p:nvSpPr>
        <p:spPr/>
        <p:txBody>
          <a:bodyPr>
            <a:normAutofit/>
          </a:bodyPr>
          <a:lstStyle/>
          <a:p>
            <a:r>
              <a:rPr lang="en-GB" sz="2800" dirty="0">
                <a:solidFill>
                  <a:schemeClr val="tx1"/>
                </a:solidFill>
              </a:rPr>
              <a:t>Decide on a pricing strategy for your venture and provide an explanation. </a:t>
            </a:r>
          </a:p>
        </p:txBody>
      </p:sp>
    </p:spTree>
    <p:extLst>
      <p:ext uri="{BB962C8B-B14F-4D97-AF65-F5344CB8AC3E}">
        <p14:creationId xmlns:p14="http://schemas.microsoft.com/office/powerpoint/2010/main" val="3157960948"/>
      </p:ext>
    </p:extLst>
  </p:cSld>
  <p:clrMapOvr>
    <a:masterClrMapping/>
  </p:clrMapOvr>
</p:sld>
</file>

<file path=ppt/theme/theme1.xml><?xml version="1.0" encoding="utf-8"?>
<a:theme xmlns:a="http://schemas.openxmlformats.org/drawingml/2006/main" name="3_Title Slide 1">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ALAMO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Custom 1">
      <a:majorFont>
        <a:latin typeface="Arial Rounded MT Bold"/>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LAMO Theme" id="{DA03C225-75C7-4016-B6F6-655B7DE62F03}" vid="{F4188F27-8268-48A6-937D-02037601B91F}"/>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DE49762874EB345BB028C312F3B91B7" ma:contentTypeVersion="15" ma:contentTypeDescription="Create a new document." ma:contentTypeScope="" ma:versionID="0f1d8d6aa93ad4c02f00898a5057baeb">
  <xsd:schema xmlns:xsd="http://www.w3.org/2001/XMLSchema" xmlns:xs="http://www.w3.org/2001/XMLSchema" xmlns:p="http://schemas.microsoft.com/office/2006/metadata/properties" xmlns:ns2="f66716c4-314f-46c1-b01e-5a44c61897d8" xmlns:ns3="a908d394-d138-480e-87a3-ff44c37f991a" targetNamespace="http://schemas.microsoft.com/office/2006/metadata/properties" ma:root="true" ma:fieldsID="48530be7ad405fa92b29aabbf768fe4c" ns2:_="" ns3:_="">
    <xsd:import namespace="f66716c4-314f-46c1-b01e-5a44c61897d8"/>
    <xsd:import namespace="a908d394-d138-480e-87a3-ff44c37f991a"/>
    <xsd:element name="properties">
      <xsd:complexType>
        <xsd:sequence>
          <xsd:element name="documentManagement">
            <xsd:complexType>
              <xsd:all>
                <xsd:element ref="ns2:SharedWithUsers" minOccurs="0"/>
                <xsd:element ref="ns2:SharingHintHash" minOccurs="0"/>
                <xsd:element ref="ns2:SharedWithDetails" minOccurs="0"/>
                <xsd:element ref="ns3:MediaServiceMetadata" minOccurs="0"/>
                <xsd:element ref="ns3:MediaServiceFastMetadata" minOccurs="0"/>
                <xsd:element ref="ns3:MediaServiceDateTaken" minOccurs="0"/>
                <xsd:element ref="ns3:MediaServiceAutoTags" minOccurs="0"/>
                <xsd:element ref="ns3:MediaServiceOCR" minOccurs="0"/>
                <xsd:element ref="ns3:MediaServiceLocation" minOccurs="0"/>
                <xsd:element ref="ns3:MediaServiceEventHashCode" minOccurs="0"/>
                <xsd:element ref="ns3:MediaServiceGenerationTime" minOccurs="0"/>
                <xsd:element ref="ns3:MediaServiceAutoKeyPoints" minOccurs="0"/>
                <xsd:element ref="ns3:MediaServiceKeyPoints" minOccurs="0"/>
                <xsd:element ref="ns3:MediaLengthInSeconds"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6716c4-314f-46c1-b01e-5a44c61897d8"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908d394-d138-480e-87a3-ff44c37f991a"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description="" ma:hidden="true" ma:internalName="MediaServiceDateTaken" ma:readOnly="true">
      <xsd:simpleType>
        <xsd:restriction base="dms:Text"/>
      </xsd:simpleType>
    </xsd:element>
    <xsd:element name="MediaServiceAutoTags" ma:index="14" nillable="true" ma:displayName="MediaServiceAutoTags" ma:description="" ma:internalName="MediaServiceAutoTags" ma:readOnly="true">
      <xsd:simpleType>
        <xsd:restriction base="dms:Text"/>
      </xsd:simpleType>
    </xsd:element>
    <xsd:element name="MediaServiceOCR" ma:index="15" nillable="true" ma:displayName="MediaServiceOCR" ma:internalName="MediaServiceOCR" ma:readOnly="true">
      <xsd:simpleType>
        <xsd:restriction base="dms:Note">
          <xsd:maxLength value="255"/>
        </xsd:restriction>
      </xsd:simpleType>
    </xsd:element>
    <xsd:element name="MediaServiceLocation" ma:index="16" nillable="true" ma:displayName="MediaServiceLocation" ma:internalName="MediaServiceLocation"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element name="MediaLengthInSeconds" ma:index="21" nillable="true" ma:displayName="Length (seconds)" ma:internalName="MediaLengthInSeconds" ma:readOnly="true">
      <xsd:simpleType>
        <xsd:restriction base="dms:Unknown"/>
      </xsd:simpleType>
    </xsd:element>
    <xsd:element name="MediaServiceSearchProperties" ma:index="22"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F1416E87-2912-4CAC-AE06-59D13F2AA15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66716c4-314f-46c1-b01e-5a44c61897d8"/>
    <ds:schemaRef ds:uri="a908d394-d138-480e-87a3-ff44c37f991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462F12DC-562A-44EE-84D2-6D0E76BDA44E}">
  <ds:schemaRefs>
    <ds:schemaRef ds:uri="http://schemas.microsoft.com/sharepoint/v3/contenttype/forms"/>
  </ds:schemaRefs>
</ds:datastoreItem>
</file>

<file path=customXml/itemProps3.xml><?xml version="1.0" encoding="utf-8"?>
<ds:datastoreItem xmlns:ds="http://schemas.openxmlformats.org/officeDocument/2006/customXml" ds:itemID="{4D42041D-B16B-496A-A157-5F0F2B96AE61}">
  <ds:schemaRefs>
    <ds:schemaRef ds:uri="http://schemas.microsoft.com/office/2006/metadata/properties"/>
    <ds:schemaRef ds:uri="http://schemas.microsoft.com/office/infopath/2007/PartnerControls"/>
    <ds:schemaRef ds:uri="29175ae9-5035-4541-baef-9062a3a44232"/>
  </ds:schemaRefs>
</ds:datastoreItem>
</file>

<file path=docProps/app.xml><?xml version="1.0" encoding="utf-8"?>
<Properties xmlns="http://schemas.openxmlformats.org/officeDocument/2006/extended-properties" xmlns:vt="http://schemas.openxmlformats.org/officeDocument/2006/docPropsVTypes">
  <TotalTime>0</TotalTime>
  <Words>1288</Words>
  <Application>Microsoft Office PowerPoint</Application>
  <PresentationFormat>Widescreen</PresentationFormat>
  <Paragraphs>89</Paragraphs>
  <Slides>22</Slides>
  <Notes>0</Notes>
  <HiddenSlides>0</HiddenSlides>
  <MMClips>0</MMClips>
  <ScaleCrop>false</ScaleCrop>
  <HeadingPairs>
    <vt:vector size="4" baseType="variant">
      <vt:variant>
        <vt:lpstr>Theme</vt:lpstr>
      </vt:variant>
      <vt:variant>
        <vt:i4>2</vt:i4>
      </vt:variant>
      <vt:variant>
        <vt:lpstr>Slide Titles</vt:lpstr>
      </vt:variant>
      <vt:variant>
        <vt:i4>22</vt:i4>
      </vt:variant>
    </vt:vector>
  </HeadingPairs>
  <TitlesOfParts>
    <vt:vector size="24" baseType="lpstr">
      <vt:lpstr>3_Title Slide 1</vt:lpstr>
      <vt:lpstr>1_ALAMO Theme</vt:lpstr>
      <vt:lpstr>CertHE Applied Leadership and Management in the Workplace    Module: BMSK4012  Enterprise and Intrapreneurship   </vt:lpstr>
      <vt:lpstr>PowerPoint Presentation</vt:lpstr>
      <vt:lpstr>Pricing Strategies</vt:lpstr>
      <vt:lpstr>Pricing Strategies</vt:lpstr>
      <vt:lpstr>Pricing Strategies</vt:lpstr>
      <vt:lpstr>Market penetration pricing</vt:lpstr>
      <vt:lpstr>Market skimming pricing</vt:lpstr>
      <vt:lpstr>Neutral pricing </vt:lpstr>
      <vt:lpstr>Pricing Strategies</vt:lpstr>
      <vt:lpstr>Pricing Strategies</vt:lpstr>
      <vt:lpstr>Cost plus</vt:lpstr>
      <vt:lpstr>Cost plus</vt:lpstr>
      <vt:lpstr>Market-based price</vt:lpstr>
      <vt:lpstr>Market-based price</vt:lpstr>
      <vt:lpstr>How to set your prices using market-based pricing</vt:lpstr>
      <vt:lpstr>Differential pricing</vt:lpstr>
      <vt:lpstr>Differential pricing</vt:lpstr>
      <vt:lpstr>Different pricing tactics</vt:lpstr>
      <vt:lpstr>Different pricing tactics</vt:lpstr>
      <vt:lpstr>Different pricing tactics</vt:lpstr>
      <vt:lpstr>Different pricing tactics</vt:lpstr>
      <vt:lpstr>Further Research</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CertHE Skills for the Workplace Module: BMSK4006</dc:title>
  <dc:creator>Michaela Schriek</dc:creator>
  <cp:lastModifiedBy>Gavin Hill John</cp:lastModifiedBy>
  <cp:revision>14</cp:revision>
  <dcterms:created xsi:type="dcterms:W3CDTF">2020-04-07T13:24:24Z</dcterms:created>
  <dcterms:modified xsi:type="dcterms:W3CDTF">2023-06-07T11:18:15Z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0x010100ADE49762874EB345BB028C312F3B91B7</vt:lpwstr>
  </property>
</Properties>
</file>